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838840437" r:id="rId2"/>
    <p:sldId id="838840438" r:id="rId3"/>
    <p:sldId id="838840327" r:id="rId4"/>
    <p:sldId id="838840346" r:id="rId5"/>
    <p:sldId id="838840347" r:id="rId6"/>
    <p:sldId id="838840434" r:id="rId7"/>
    <p:sldId id="838840348" r:id="rId8"/>
    <p:sldId id="650" r:id="rId9"/>
    <p:sldId id="270" r:id="rId10"/>
    <p:sldId id="838840363" r:id="rId11"/>
    <p:sldId id="838840446" r:id="rId12"/>
    <p:sldId id="838840330" r:id="rId13"/>
    <p:sldId id="838840419" r:id="rId14"/>
    <p:sldId id="838840364" r:id="rId15"/>
    <p:sldId id="838840349" r:id="rId16"/>
    <p:sldId id="275" r:id="rId17"/>
    <p:sldId id="838840409" r:id="rId18"/>
    <p:sldId id="838840416" r:id="rId19"/>
    <p:sldId id="838840411" r:id="rId20"/>
    <p:sldId id="838840417" r:id="rId21"/>
    <p:sldId id="838840418" r:id="rId22"/>
    <p:sldId id="838840332" r:id="rId23"/>
    <p:sldId id="838840334" r:id="rId24"/>
    <p:sldId id="838840333" r:id="rId25"/>
    <p:sldId id="838840358" r:id="rId26"/>
    <p:sldId id="838840420" r:id="rId27"/>
    <p:sldId id="838840435" r:id="rId28"/>
    <p:sldId id="838840342" r:id="rId29"/>
    <p:sldId id="838840337" r:id="rId30"/>
    <p:sldId id="838840338" r:id="rId31"/>
    <p:sldId id="838840340" r:id="rId32"/>
    <p:sldId id="838840378" r:id="rId33"/>
    <p:sldId id="838840359" r:id="rId34"/>
    <p:sldId id="838840360" r:id="rId35"/>
    <p:sldId id="838840362" r:id="rId36"/>
    <p:sldId id="838840371" r:id="rId37"/>
    <p:sldId id="838840372" r:id="rId38"/>
    <p:sldId id="838840396" r:id="rId39"/>
    <p:sldId id="838840397" r:id="rId40"/>
    <p:sldId id="838840422" r:id="rId41"/>
    <p:sldId id="838840421" r:id="rId42"/>
    <p:sldId id="838840399" r:id="rId43"/>
    <p:sldId id="838840400" r:id="rId44"/>
    <p:sldId id="838840401" r:id="rId45"/>
    <p:sldId id="838840403" r:id="rId46"/>
    <p:sldId id="838840404" r:id="rId47"/>
    <p:sldId id="838840402" r:id="rId48"/>
    <p:sldId id="838840436" r:id="rId49"/>
    <p:sldId id="838840373" r:id="rId50"/>
    <p:sldId id="838840375" r:id="rId51"/>
    <p:sldId id="838840357" r:id="rId52"/>
    <p:sldId id="838840376" r:id="rId53"/>
    <p:sldId id="838840425" r:id="rId54"/>
    <p:sldId id="838840424" r:id="rId55"/>
    <p:sldId id="838840426" r:id="rId56"/>
    <p:sldId id="838840427" r:id="rId57"/>
    <p:sldId id="838840423" r:id="rId58"/>
    <p:sldId id="838840439" r:id="rId59"/>
    <p:sldId id="838840374" r:id="rId60"/>
    <p:sldId id="838840377" r:id="rId61"/>
    <p:sldId id="838840341" r:id="rId62"/>
    <p:sldId id="838840379" r:id="rId63"/>
    <p:sldId id="838840380" r:id="rId64"/>
    <p:sldId id="838840336" r:id="rId65"/>
    <p:sldId id="838840382" r:id="rId66"/>
    <p:sldId id="838840415" r:id="rId67"/>
    <p:sldId id="838840383" r:id="rId68"/>
    <p:sldId id="838840343" r:id="rId69"/>
    <p:sldId id="838840384" r:id="rId70"/>
    <p:sldId id="838840405" r:id="rId71"/>
    <p:sldId id="838840406" r:id="rId72"/>
    <p:sldId id="838840407" r:id="rId73"/>
    <p:sldId id="838840408" r:id="rId74"/>
    <p:sldId id="838840429" r:id="rId75"/>
    <p:sldId id="838840428" r:id="rId76"/>
    <p:sldId id="838840367" r:id="rId77"/>
    <p:sldId id="838840390" r:id="rId78"/>
    <p:sldId id="838840353" r:id="rId79"/>
    <p:sldId id="838840441" r:id="rId80"/>
    <p:sldId id="838840442" r:id="rId81"/>
    <p:sldId id="838840443" r:id="rId82"/>
    <p:sldId id="838840444" r:id="rId83"/>
    <p:sldId id="838840445" r:id="rId84"/>
    <p:sldId id="838840440" r:id="rId85"/>
    <p:sldId id="838840394" r:id="rId86"/>
    <p:sldId id="838840430" r:id="rId87"/>
    <p:sldId id="838840381" r:id="rId88"/>
    <p:sldId id="838840431" r:id="rId89"/>
    <p:sldId id="838840432" r:id="rId90"/>
    <p:sldId id="838840433" r:id="rId91"/>
    <p:sldId id="838840387" r:id="rId92"/>
    <p:sldId id="838840365" r:id="rId93"/>
    <p:sldId id="838840345" r:id="rId9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C572D0"/>
    <a:srgbClr val="FF99FF"/>
    <a:srgbClr val="FFB3FF"/>
    <a:srgbClr val="FF3399"/>
    <a:srgbClr val="40A4C8"/>
    <a:srgbClr val="79C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E5B83-D291-4712-A700-B4D48AC368E8}" v="5" dt="2025-10-09T15:13:05.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9" autoAdjust="0"/>
    <p:restoredTop sz="67440" autoAdjust="0"/>
  </p:normalViewPr>
  <p:slideViewPr>
    <p:cSldViewPr snapToGrid="0">
      <p:cViewPr varScale="1">
        <p:scale>
          <a:sx n="70" d="100"/>
          <a:sy n="70" d="100"/>
        </p:scale>
        <p:origin x="2136" y="184"/>
      </p:cViewPr>
      <p:guideLst/>
    </p:cSldViewPr>
  </p:slideViewPr>
  <p:notesTextViewPr>
    <p:cViewPr>
      <p:scale>
        <a:sx n="120" d="100"/>
        <a:sy n="120" d="100"/>
      </p:scale>
      <p:origin x="0" y="0"/>
    </p:cViewPr>
  </p:notesTextViewPr>
  <p:sorterViewPr>
    <p:cViewPr>
      <p:scale>
        <a:sx n="100" d="100"/>
        <a:sy n="100" d="100"/>
      </p:scale>
      <p:origin x="0" y="0"/>
    </p:cViewPr>
  </p:sorterViewPr>
  <p:notesViewPr>
    <p:cSldViewPr snapToGrid="0">
      <p:cViewPr varScale="1">
        <p:scale>
          <a:sx n="47" d="100"/>
          <a:sy n="47" d="100"/>
        </p:scale>
        <p:origin x="2748"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_rels/data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ata6.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svg"/><Relationship Id="rId1" Type="http://schemas.openxmlformats.org/officeDocument/2006/relationships/image" Target="../media/image187.png"/><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svg"/><Relationship Id="rId1" Type="http://schemas.openxmlformats.org/officeDocument/2006/relationships/image" Target="../media/image187.png"/><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8D3AD-48A5-0441-A7C0-909C9E6DB043}" type="doc">
      <dgm:prSet loTypeId="urn:microsoft.com/office/officeart/2005/8/layout/hProcess3" loCatId="" qsTypeId="urn:microsoft.com/office/officeart/2005/8/quickstyle/simple4" qsCatId="simple" csTypeId="urn:microsoft.com/office/officeart/2005/8/colors/accent1_4" csCatId="accent1" phldr="1"/>
      <dgm:spPr/>
      <dgm:t>
        <a:bodyPr/>
        <a:lstStyle/>
        <a:p>
          <a:endParaRPr lang="en-US"/>
        </a:p>
      </dgm:t>
    </dgm:pt>
    <dgm:pt modelId="{7876579E-995E-854A-878C-E71BAEA15C6A}">
      <dgm:prSet custT="1"/>
      <dgm:spPr/>
      <dgm:t>
        <a:bodyPr/>
        <a:lstStyle/>
        <a:p>
          <a:pPr rtl="0"/>
          <a:r>
            <a:rPr lang="en-GB" sz="2400" b="1" dirty="0">
              <a:solidFill>
                <a:schemeClr val="bg1"/>
              </a:solidFill>
            </a:rPr>
            <a:t>To equip girls, boys and young adults</a:t>
          </a:r>
        </a:p>
      </dgm:t>
    </dgm:pt>
    <dgm:pt modelId="{4D8ED9D6-27E0-BB4B-A80F-B88DA5FC6CEC}" type="parTrans" cxnId="{33BE1E08-D1F4-DE4B-AA08-CEFD72AF9AF2}">
      <dgm:prSet/>
      <dgm:spPr/>
      <dgm:t>
        <a:bodyPr/>
        <a:lstStyle/>
        <a:p>
          <a:endParaRPr lang="en-US" sz="1800">
            <a:solidFill>
              <a:schemeClr val="bg1"/>
            </a:solidFill>
          </a:endParaRPr>
        </a:p>
      </dgm:t>
    </dgm:pt>
    <dgm:pt modelId="{EED3B6B5-659A-3B4B-A286-7F455B9E444F}" type="sibTrans" cxnId="{33BE1E08-D1F4-DE4B-AA08-CEFD72AF9AF2}">
      <dgm:prSet/>
      <dgm:spPr/>
      <dgm:t>
        <a:bodyPr/>
        <a:lstStyle/>
        <a:p>
          <a:endParaRPr lang="en-US" sz="1800">
            <a:solidFill>
              <a:schemeClr val="bg1"/>
            </a:solidFill>
          </a:endParaRPr>
        </a:p>
      </dgm:t>
    </dgm:pt>
    <dgm:pt modelId="{1144C3F6-8838-F84A-B9A4-31912D25AF66}">
      <dgm:prSet custT="1"/>
      <dgm:spPr/>
      <dgm:t>
        <a:bodyPr/>
        <a:lstStyle/>
        <a:p>
          <a:pPr rtl="0"/>
          <a:r>
            <a:rPr lang="en-GB" sz="2400" dirty="0">
              <a:solidFill>
                <a:schemeClr val="bg1"/>
              </a:solidFill>
            </a:rPr>
            <a:t>with</a:t>
          </a:r>
          <a:r>
            <a:rPr lang="en-GB" sz="2800" dirty="0">
              <a:solidFill>
                <a:schemeClr val="bg1"/>
              </a:solidFill>
            </a:rPr>
            <a:t> </a:t>
          </a:r>
        </a:p>
      </dgm:t>
    </dgm:pt>
    <dgm:pt modelId="{E368DFA1-E817-9D41-9AE2-74D395515E6B}" type="parTrans" cxnId="{64143477-C33A-1444-A208-319E3D9ADFDA}">
      <dgm:prSet/>
      <dgm:spPr/>
      <dgm:t>
        <a:bodyPr/>
        <a:lstStyle/>
        <a:p>
          <a:endParaRPr lang="en-US" sz="1800">
            <a:solidFill>
              <a:schemeClr val="bg1"/>
            </a:solidFill>
          </a:endParaRPr>
        </a:p>
      </dgm:t>
    </dgm:pt>
    <dgm:pt modelId="{91581D44-4728-E14C-8871-A293554A9625}" type="sibTrans" cxnId="{64143477-C33A-1444-A208-319E3D9ADFDA}">
      <dgm:prSet/>
      <dgm:spPr/>
      <dgm:t>
        <a:bodyPr/>
        <a:lstStyle/>
        <a:p>
          <a:endParaRPr lang="en-US" sz="1800">
            <a:solidFill>
              <a:schemeClr val="bg1"/>
            </a:solidFill>
          </a:endParaRPr>
        </a:p>
      </dgm:t>
    </dgm:pt>
    <dgm:pt modelId="{0FABEF72-9100-BE48-9272-A32FD79D6118}">
      <dgm:prSet custT="1"/>
      <dgm:spPr/>
      <dgm:t>
        <a:bodyPr/>
        <a:lstStyle/>
        <a:p>
          <a:pPr rtl="0"/>
          <a:r>
            <a:rPr lang="en-GB" sz="2400" b="1" dirty="0">
              <a:solidFill>
                <a:schemeClr val="bg1"/>
              </a:solidFill>
            </a:rPr>
            <a:t>the knowledge, skills, attitudes and values </a:t>
          </a:r>
        </a:p>
      </dgm:t>
    </dgm:pt>
    <dgm:pt modelId="{EAE7872F-AF42-B341-8F58-23109DC74FA6}" type="parTrans" cxnId="{395D7007-2C60-8A42-8936-78812347EC1D}">
      <dgm:prSet/>
      <dgm:spPr/>
      <dgm:t>
        <a:bodyPr/>
        <a:lstStyle/>
        <a:p>
          <a:endParaRPr lang="en-US" sz="1800">
            <a:solidFill>
              <a:schemeClr val="bg1"/>
            </a:solidFill>
          </a:endParaRPr>
        </a:p>
      </dgm:t>
    </dgm:pt>
    <dgm:pt modelId="{11ADD495-2A7B-164A-BE44-E5438B98217F}" type="sibTrans" cxnId="{395D7007-2C60-8A42-8936-78812347EC1D}">
      <dgm:prSet/>
      <dgm:spPr/>
      <dgm:t>
        <a:bodyPr/>
        <a:lstStyle/>
        <a:p>
          <a:endParaRPr lang="en-US" sz="1800">
            <a:solidFill>
              <a:schemeClr val="bg1"/>
            </a:solidFill>
          </a:endParaRPr>
        </a:p>
      </dgm:t>
    </dgm:pt>
    <dgm:pt modelId="{40A6397A-2705-A04E-B81C-E5A09B8A8085}">
      <dgm:prSet custT="1"/>
      <dgm:spPr/>
      <dgm:t>
        <a:bodyPr/>
        <a:lstStyle/>
        <a:p>
          <a:pPr rtl="0"/>
          <a:r>
            <a:rPr lang="en-GB" sz="2400" dirty="0">
              <a:solidFill>
                <a:schemeClr val="bg1"/>
              </a:solidFill>
            </a:rPr>
            <a:t>to</a:t>
          </a:r>
          <a:r>
            <a:rPr lang="en-GB" sz="3200" dirty="0">
              <a:solidFill>
                <a:schemeClr val="bg1"/>
              </a:solidFill>
            </a:rPr>
            <a:t> </a:t>
          </a:r>
        </a:p>
      </dgm:t>
    </dgm:pt>
    <dgm:pt modelId="{A0FF0780-D343-F041-9D92-F08C0758ACC4}" type="parTrans" cxnId="{C7932D98-69EC-FB4F-9FD0-53104F8BDEE0}">
      <dgm:prSet/>
      <dgm:spPr/>
      <dgm:t>
        <a:bodyPr/>
        <a:lstStyle/>
        <a:p>
          <a:endParaRPr lang="en-US" sz="1800">
            <a:solidFill>
              <a:schemeClr val="bg1"/>
            </a:solidFill>
          </a:endParaRPr>
        </a:p>
      </dgm:t>
    </dgm:pt>
    <dgm:pt modelId="{18D70CDB-380F-0240-A43D-953C391219A0}" type="sibTrans" cxnId="{C7932D98-69EC-FB4F-9FD0-53104F8BDEE0}">
      <dgm:prSet/>
      <dgm:spPr/>
      <dgm:t>
        <a:bodyPr/>
        <a:lstStyle/>
        <a:p>
          <a:endParaRPr lang="en-US" sz="1800">
            <a:solidFill>
              <a:schemeClr val="bg1"/>
            </a:solidFill>
          </a:endParaRPr>
        </a:p>
      </dgm:t>
    </dgm:pt>
    <dgm:pt modelId="{09FE912A-B5F6-B84B-9193-7B408BBCF46E}">
      <dgm:prSet custT="1"/>
      <dgm:spPr/>
      <dgm:t>
        <a:bodyPr/>
        <a:lstStyle/>
        <a:p>
          <a:pPr rtl="0"/>
          <a:r>
            <a:rPr lang="en-GB" sz="2400" b="1" dirty="0">
              <a:solidFill>
                <a:schemeClr val="bg1"/>
              </a:solidFill>
            </a:rPr>
            <a:t>help them interact effectively with the world</a:t>
          </a:r>
        </a:p>
      </dgm:t>
    </dgm:pt>
    <dgm:pt modelId="{0EDA7FCB-FD8D-B443-AC9C-C0E7EB17AFBE}" type="parTrans" cxnId="{38D77629-1741-3A4B-ADCF-E14CFE526C1B}">
      <dgm:prSet/>
      <dgm:spPr/>
      <dgm:t>
        <a:bodyPr/>
        <a:lstStyle/>
        <a:p>
          <a:endParaRPr lang="en-US" sz="1800">
            <a:solidFill>
              <a:schemeClr val="bg1"/>
            </a:solidFill>
          </a:endParaRPr>
        </a:p>
      </dgm:t>
    </dgm:pt>
    <dgm:pt modelId="{FBF72299-2BF8-B748-8050-7495BD50F684}" type="sibTrans" cxnId="{38D77629-1741-3A4B-ADCF-E14CFE526C1B}">
      <dgm:prSet/>
      <dgm:spPr/>
      <dgm:t>
        <a:bodyPr/>
        <a:lstStyle/>
        <a:p>
          <a:endParaRPr lang="en-US" sz="1800">
            <a:solidFill>
              <a:schemeClr val="bg1"/>
            </a:solidFill>
          </a:endParaRPr>
        </a:p>
      </dgm:t>
    </dgm:pt>
    <dgm:pt modelId="{E1E6EDA3-8A54-4E41-A65F-8975F1CAC2D2}">
      <dgm:prSet custT="1"/>
      <dgm:spPr/>
      <dgm:t>
        <a:bodyPr/>
        <a:lstStyle/>
        <a:p>
          <a:pPr rtl="0"/>
          <a:r>
            <a:rPr lang="en-GB" sz="2400" b="1" dirty="0">
              <a:solidFill>
                <a:schemeClr val="tx1"/>
              </a:solidFill>
            </a:rPr>
            <a:t> </a:t>
          </a:r>
          <a:r>
            <a:rPr lang="en-GB" sz="2400" b="1" dirty="0">
              <a:solidFill>
                <a:schemeClr val="bg1"/>
              </a:solidFill>
            </a:rPr>
            <a:t>contribute to </a:t>
          </a:r>
        </a:p>
        <a:p>
          <a:pPr rtl="0"/>
          <a:r>
            <a:rPr lang="en-GB" sz="2400" b="1" dirty="0">
              <a:solidFill>
                <a:schemeClr val="bg1"/>
              </a:solidFill>
            </a:rPr>
            <a:t>society. </a:t>
          </a:r>
        </a:p>
      </dgm:t>
    </dgm:pt>
    <dgm:pt modelId="{2E5F77A6-6E41-5B4D-B34F-733A88F4ED54}" type="parTrans" cxnId="{3E948441-6AC6-C64B-8BF7-E0F2BACA11C8}">
      <dgm:prSet/>
      <dgm:spPr/>
      <dgm:t>
        <a:bodyPr/>
        <a:lstStyle/>
        <a:p>
          <a:endParaRPr lang="en-US" sz="1800">
            <a:solidFill>
              <a:schemeClr val="bg1"/>
            </a:solidFill>
          </a:endParaRPr>
        </a:p>
      </dgm:t>
    </dgm:pt>
    <dgm:pt modelId="{F8FA9ED8-83D3-5E49-A5EC-0087A0DB28B9}" type="sibTrans" cxnId="{3E948441-6AC6-C64B-8BF7-E0F2BACA11C8}">
      <dgm:prSet/>
      <dgm:spPr/>
      <dgm:t>
        <a:bodyPr/>
        <a:lstStyle/>
        <a:p>
          <a:endParaRPr lang="en-US" sz="1800">
            <a:solidFill>
              <a:schemeClr val="bg1"/>
            </a:solidFill>
          </a:endParaRPr>
        </a:p>
      </dgm:t>
    </dgm:pt>
    <dgm:pt modelId="{2B0F77DD-97DC-0B4F-BAF5-AB5EA78E1063}">
      <dgm:prSet custT="1"/>
      <dgm:spPr/>
      <dgm:t>
        <a:bodyPr/>
        <a:lstStyle/>
        <a:p>
          <a:pPr rtl="0"/>
          <a:r>
            <a:rPr lang="en-GB" sz="2400" dirty="0">
              <a:solidFill>
                <a:schemeClr val="bg1"/>
              </a:solidFill>
            </a:rPr>
            <a:t>and</a:t>
          </a:r>
          <a:endParaRPr lang="en-GB" sz="3600" dirty="0">
            <a:solidFill>
              <a:schemeClr val="bg1"/>
            </a:solidFill>
          </a:endParaRPr>
        </a:p>
      </dgm:t>
    </dgm:pt>
    <dgm:pt modelId="{DDAB8BEB-4F72-5D4A-AD20-542B40AAE26D}" type="parTrans" cxnId="{F23BA047-975A-B340-B3AE-3B390B9EDB15}">
      <dgm:prSet/>
      <dgm:spPr/>
      <dgm:t>
        <a:bodyPr/>
        <a:lstStyle/>
        <a:p>
          <a:endParaRPr lang="en-US" sz="1800">
            <a:solidFill>
              <a:schemeClr val="bg1"/>
            </a:solidFill>
          </a:endParaRPr>
        </a:p>
      </dgm:t>
    </dgm:pt>
    <dgm:pt modelId="{62F87FF1-5245-7B42-9D05-8317A3D23B44}" type="sibTrans" cxnId="{F23BA047-975A-B340-B3AE-3B390B9EDB15}">
      <dgm:prSet/>
      <dgm:spPr/>
      <dgm:t>
        <a:bodyPr/>
        <a:lstStyle/>
        <a:p>
          <a:endParaRPr lang="en-US" sz="1800">
            <a:solidFill>
              <a:schemeClr val="bg1"/>
            </a:solidFill>
          </a:endParaRPr>
        </a:p>
      </dgm:t>
    </dgm:pt>
    <dgm:pt modelId="{BCD74742-61C7-6049-809D-360D13E7D7FA}" type="pres">
      <dgm:prSet presAssocID="{4FA8D3AD-48A5-0441-A7C0-909C9E6DB043}" presName="Name0" presStyleCnt="0">
        <dgm:presLayoutVars>
          <dgm:dir/>
          <dgm:animLvl val="lvl"/>
          <dgm:resizeHandles val="exact"/>
        </dgm:presLayoutVars>
      </dgm:prSet>
      <dgm:spPr/>
    </dgm:pt>
    <dgm:pt modelId="{AE6DBC25-06EF-9C49-A598-4275740BDC12}" type="pres">
      <dgm:prSet presAssocID="{4FA8D3AD-48A5-0441-A7C0-909C9E6DB043}" presName="dummy" presStyleCnt="0"/>
      <dgm:spPr/>
    </dgm:pt>
    <dgm:pt modelId="{CC7AFE4E-33A1-8C46-9441-51142F859C63}" type="pres">
      <dgm:prSet presAssocID="{4FA8D3AD-48A5-0441-A7C0-909C9E6DB043}" presName="linH" presStyleCnt="0"/>
      <dgm:spPr/>
    </dgm:pt>
    <dgm:pt modelId="{877DB9F6-70DD-FF41-A3B8-334C319CFCE9}" type="pres">
      <dgm:prSet presAssocID="{4FA8D3AD-48A5-0441-A7C0-909C9E6DB043}" presName="padding1" presStyleCnt="0"/>
      <dgm:spPr/>
    </dgm:pt>
    <dgm:pt modelId="{446CFFA7-46D8-6C4C-B28F-FFB5C8BA5800}" type="pres">
      <dgm:prSet presAssocID="{7876579E-995E-854A-878C-E71BAEA15C6A}" presName="linV" presStyleCnt="0"/>
      <dgm:spPr/>
    </dgm:pt>
    <dgm:pt modelId="{B46587BA-DE44-924E-AB8F-2912BF490D8A}" type="pres">
      <dgm:prSet presAssocID="{7876579E-995E-854A-878C-E71BAEA15C6A}" presName="spVertical1" presStyleCnt="0"/>
      <dgm:spPr/>
    </dgm:pt>
    <dgm:pt modelId="{D233A91F-0B6E-6047-83B3-6228C7CBAA5E}" type="pres">
      <dgm:prSet presAssocID="{7876579E-995E-854A-878C-E71BAEA15C6A}" presName="parTx" presStyleLbl="revTx" presStyleIdx="0" presStyleCnt="7" custScaleX="297134" custLinFactNeighborX="-36721" custLinFactNeighborY="8404">
        <dgm:presLayoutVars>
          <dgm:chMax val="0"/>
          <dgm:chPref val="0"/>
          <dgm:bulletEnabled val="1"/>
        </dgm:presLayoutVars>
      </dgm:prSet>
      <dgm:spPr/>
    </dgm:pt>
    <dgm:pt modelId="{738E360B-EAD5-3A44-B8CA-359CDA25351E}" type="pres">
      <dgm:prSet presAssocID="{7876579E-995E-854A-878C-E71BAEA15C6A}" presName="spVertical2" presStyleCnt="0"/>
      <dgm:spPr/>
    </dgm:pt>
    <dgm:pt modelId="{4F7E1984-9402-F840-88D3-CEA9C001AC8B}" type="pres">
      <dgm:prSet presAssocID="{7876579E-995E-854A-878C-E71BAEA15C6A}" presName="spVertical3" presStyleCnt="0"/>
      <dgm:spPr/>
    </dgm:pt>
    <dgm:pt modelId="{A06F979C-E751-5C44-B3DB-A7695057DA30}" type="pres">
      <dgm:prSet presAssocID="{EED3B6B5-659A-3B4B-A286-7F455B9E444F}" presName="space" presStyleCnt="0"/>
      <dgm:spPr/>
    </dgm:pt>
    <dgm:pt modelId="{370A5D29-C9CF-E842-9F94-B2EC3A52BE00}" type="pres">
      <dgm:prSet presAssocID="{1144C3F6-8838-F84A-B9A4-31912D25AF66}" presName="linV" presStyleCnt="0"/>
      <dgm:spPr/>
    </dgm:pt>
    <dgm:pt modelId="{ABEC4DD0-ACED-5F4E-8030-19D5FA7BB5AD}" type="pres">
      <dgm:prSet presAssocID="{1144C3F6-8838-F84A-B9A4-31912D25AF66}" presName="spVertical1" presStyleCnt="0"/>
      <dgm:spPr/>
    </dgm:pt>
    <dgm:pt modelId="{2D8F6C7F-B2FA-594D-B03C-22906A832394}" type="pres">
      <dgm:prSet presAssocID="{1144C3F6-8838-F84A-B9A4-31912D25AF66}" presName="parTx" presStyleLbl="revTx" presStyleIdx="1" presStyleCnt="7" custLinFactNeighborX="-19773" custLinFactNeighborY="1606">
        <dgm:presLayoutVars>
          <dgm:chMax val="0"/>
          <dgm:chPref val="0"/>
          <dgm:bulletEnabled val="1"/>
        </dgm:presLayoutVars>
      </dgm:prSet>
      <dgm:spPr/>
    </dgm:pt>
    <dgm:pt modelId="{ADF90496-870C-A945-BC66-EB6CAC15AC4C}" type="pres">
      <dgm:prSet presAssocID="{1144C3F6-8838-F84A-B9A4-31912D25AF66}" presName="spVertical2" presStyleCnt="0"/>
      <dgm:spPr/>
    </dgm:pt>
    <dgm:pt modelId="{FB98EC4C-A319-4A40-B440-3CA1D66EF53F}" type="pres">
      <dgm:prSet presAssocID="{1144C3F6-8838-F84A-B9A4-31912D25AF66}" presName="spVertical3" presStyleCnt="0"/>
      <dgm:spPr/>
    </dgm:pt>
    <dgm:pt modelId="{C2F7ACB7-4A42-F741-B18B-CE93D9CED266}" type="pres">
      <dgm:prSet presAssocID="{91581D44-4728-E14C-8871-A293554A9625}" presName="space" presStyleCnt="0"/>
      <dgm:spPr/>
    </dgm:pt>
    <dgm:pt modelId="{9B4A6E56-F084-5D41-ACFA-403989BBA168}" type="pres">
      <dgm:prSet presAssocID="{0FABEF72-9100-BE48-9272-A32FD79D6118}" presName="linV" presStyleCnt="0"/>
      <dgm:spPr/>
    </dgm:pt>
    <dgm:pt modelId="{B752BFC9-F05B-A24D-8C85-E54234D6AD8B}" type="pres">
      <dgm:prSet presAssocID="{0FABEF72-9100-BE48-9272-A32FD79D6118}" presName="spVertical1" presStyleCnt="0"/>
      <dgm:spPr/>
    </dgm:pt>
    <dgm:pt modelId="{E26F6E4A-6F87-FD44-BD3F-DE1E8BA57FD0}" type="pres">
      <dgm:prSet presAssocID="{0FABEF72-9100-BE48-9272-A32FD79D6118}" presName="parTx" presStyleLbl="revTx" presStyleIdx="2" presStyleCnt="7" custScaleX="314591" custLinFactNeighborX="4690" custLinFactNeighborY="10056">
        <dgm:presLayoutVars>
          <dgm:chMax val="0"/>
          <dgm:chPref val="0"/>
          <dgm:bulletEnabled val="1"/>
        </dgm:presLayoutVars>
      </dgm:prSet>
      <dgm:spPr/>
    </dgm:pt>
    <dgm:pt modelId="{A80E168C-071E-1C4A-88E6-4F50E90B50CA}" type="pres">
      <dgm:prSet presAssocID="{0FABEF72-9100-BE48-9272-A32FD79D6118}" presName="spVertical2" presStyleCnt="0"/>
      <dgm:spPr/>
    </dgm:pt>
    <dgm:pt modelId="{1132E2DD-2F91-B44F-87EA-CD427E391C6A}" type="pres">
      <dgm:prSet presAssocID="{0FABEF72-9100-BE48-9272-A32FD79D6118}" presName="spVertical3" presStyleCnt="0"/>
      <dgm:spPr/>
    </dgm:pt>
    <dgm:pt modelId="{7FAC46C2-CC1E-5B49-8FF4-FE22B129EA45}" type="pres">
      <dgm:prSet presAssocID="{11ADD495-2A7B-164A-BE44-E5438B98217F}" presName="space" presStyleCnt="0"/>
      <dgm:spPr/>
    </dgm:pt>
    <dgm:pt modelId="{150C91B8-4B57-F047-9230-5B7828B3F59B}" type="pres">
      <dgm:prSet presAssocID="{40A6397A-2705-A04E-B81C-E5A09B8A8085}" presName="linV" presStyleCnt="0"/>
      <dgm:spPr/>
    </dgm:pt>
    <dgm:pt modelId="{8CE8C823-D4B6-844C-B771-93FE3A411338}" type="pres">
      <dgm:prSet presAssocID="{40A6397A-2705-A04E-B81C-E5A09B8A8085}" presName="spVertical1" presStyleCnt="0"/>
      <dgm:spPr/>
    </dgm:pt>
    <dgm:pt modelId="{D7607816-07F6-BF44-A530-B5EA524FDD0B}" type="pres">
      <dgm:prSet presAssocID="{40A6397A-2705-A04E-B81C-E5A09B8A8085}" presName="parTx" presStyleLbl="revTx" presStyleIdx="3" presStyleCnt="7">
        <dgm:presLayoutVars>
          <dgm:chMax val="0"/>
          <dgm:chPref val="0"/>
          <dgm:bulletEnabled val="1"/>
        </dgm:presLayoutVars>
      </dgm:prSet>
      <dgm:spPr/>
    </dgm:pt>
    <dgm:pt modelId="{2B6D66E9-CA2A-0245-A997-4C5A744C002E}" type="pres">
      <dgm:prSet presAssocID="{40A6397A-2705-A04E-B81C-E5A09B8A8085}" presName="spVertical2" presStyleCnt="0"/>
      <dgm:spPr/>
    </dgm:pt>
    <dgm:pt modelId="{E5D9BC1C-D9C7-544A-B75E-1C064289697F}" type="pres">
      <dgm:prSet presAssocID="{40A6397A-2705-A04E-B81C-E5A09B8A8085}" presName="spVertical3" presStyleCnt="0"/>
      <dgm:spPr/>
    </dgm:pt>
    <dgm:pt modelId="{2CCBBB0C-FA6B-3845-8382-8FF55FE2FDF7}" type="pres">
      <dgm:prSet presAssocID="{18D70CDB-380F-0240-A43D-953C391219A0}" presName="space" presStyleCnt="0"/>
      <dgm:spPr/>
    </dgm:pt>
    <dgm:pt modelId="{EDCE4091-B029-BA4F-9D14-5DDBC6CE41BF}" type="pres">
      <dgm:prSet presAssocID="{09FE912A-B5F6-B84B-9193-7B408BBCF46E}" presName="linV" presStyleCnt="0"/>
      <dgm:spPr/>
    </dgm:pt>
    <dgm:pt modelId="{167EBD16-774A-094C-981B-5CD519533965}" type="pres">
      <dgm:prSet presAssocID="{09FE912A-B5F6-B84B-9193-7B408BBCF46E}" presName="spVertical1" presStyleCnt="0"/>
      <dgm:spPr/>
    </dgm:pt>
    <dgm:pt modelId="{8B78093F-656F-4542-847F-0938EAC4292C}" type="pres">
      <dgm:prSet presAssocID="{09FE912A-B5F6-B84B-9193-7B408BBCF46E}" presName="parTx" presStyleLbl="revTx" presStyleIdx="4" presStyleCnt="7" custScaleX="283109" custLinFactNeighborY="25331">
        <dgm:presLayoutVars>
          <dgm:chMax val="0"/>
          <dgm:chPref val="0"/>
          <dgm:bulletEnabled val="1"/>
        </dgm:presLayoutVars>
      </dgm:prSet>
      <dgm:spPr/>
    </dgm:pt>
    <dgm:pt modelId="{431613BE-E3A4-6F4C-9C48-7D91D27016F3}" type="pres">
      <dgm:prSet presAssocID="{09FE912A-B5F6-B84B-9193-7B408BBCF46E}" presName="spVertical2" presStyleCnt="0"/>
      <dgm:spPr/>
    </dgm:pt>
    <dgm:pt modelId="{9D8D3E00-3E32-504E-9D07-67A59C41F308}" type="pres">
      <dgm:prSet presAssocID="{09FE912A-B5F6-B84B-9193-7B408BBCF46E}" presName="spVertical3" presStyleCnt="0"/>
      <dgm:spPr/>
    </dgm:pt>
    <dgm:pt modelId="{EA45E594-49F4-9541-AFD6-9074C9013A3A}" type="pres">
      <dgm:prSet presAssocID="{FBF72299-2BF8-B748-8050-7495BD50F684}" presName="space" presStyleCnt="0"/>
      <dgm:spPr/>
    </dgm:pt>
    <dgm:pt modelId="{FB4A5926-54CB-714D-A69E-85D56A623E88}" type="pres">
      <dgm:prSet presAssocID="{2B0F77DD-97DC-0B4F-BAF5-AB5EA78E1063}" presName="linV" presStyleCnt="0"/>
      <dgm:spPr/>
    </dgm:pt>
    <dgm:pt modelId="{64DF491C-5DC2-764D-91E8-91E784D167C5}" type="pres">
      <dgm:prSet presAssocID="{2B0F77DD-97DC-0B4F-BAF5-AB5EA78E1063}" presName="spVertical1" presStyleCnt="0"/>
      <dgm:spPr/>
    </dgm:pt>
    <dgm:pt modelId="{0927F80E-B68F-F348-A990-22575145FB20}" type="pres">
      <dgm:prSet presAssocID="{2B0F77DD-97DC-0B4F-BAF5-AB5EA78E1063}" presName="parTx" presStyleLbl="revTx" presStyleIdx="5" presStyleCnt="7">
        <dgm:presLayoutVars>
          <dgm:chMax val="0"/>
          <dgm:chPref val="0"/>
          <dgm:bulletEnabled val="1"/>
        </dgm:presLayoutVars>
      </dgm:prSet>
      <dgm:spPr/>
    </dgm:pt>
    <dgm:pt modelId="{1E390C61-F614-D744-BDBA-A0776D644ADD}" type="pres">
      <dgm:prSet presAssocID="{2B0F77DD-97DC-0B4F-BAF5-AB5EA78E1063}" presName="spVertical2" presStyleCnt="0"/>
      <dgm:spPr/>
    </dgm:pt>
    <dgm:pt modelId="{ADAC7E98-E331-3D49-B84E-4DE9D1B5004E}" type="pres">
      <dgm:prSet presAssocID="{2B0F77DD-97DC-0B4F-BAF5-AB5EA78E1063}" presName="spVertical3" presStyleCnt="0"/>
      <dgm:spPr/>
    </dgm:pt>
    <dgm:pt modelId="{CCB926DE-AB1C-7A45-928A-0D449AF3A0F2}" type="pres">
      <dgm:prSet presAssocID="{62F87FF1-5245-7B42-9D05-8317A3D23B44}" presName="space" presStyleCnt="0"/>
      <dgm:spPr/>
    </dgm:pt>
    <dgm:pt modelId="{F951954D-57E8-754E-BDA8-9371BABB1CEB}" type="pres">
      <dgm:prSet presAssocID="{E1E6EDA3-8A54-4E41-A65F-8975F1CAC2D2}" presName="linV" presStyleCnt="0"/>
      <dgm:spPr/>
    </dgm:pt>
    <dgm:pt modelId="{C3A4164B-6454-934C-9360-84B8BAE065A2}" type="pres">
      <dgm:prSet presAssocID="{E1E6EDA3-8A54-4E41-A65F-8975F1CAC2D2}" presName="spVertical1" presStyleCnt="0"/>
      <dgm:spPr/>
    </dgm:pt>
    <dgm:pt modelId="{B759CD34-080B-B443-80DD-7FAAD9F65343}" type="pres">
      <dgm:prSet presAssocID="{E1E6EDA3-8A54-4E41-A65F-8975F1CAC2D2}" presName="parTx" presStyleLbl="revTx" presStyleIdx="6" presStyleCnt="7" custScaleX="273357">
        <dgm:presLayoutVars>
          <dgm:chMax val="0"/>
          <dgm:chPref val="0"/>
          <dgm:bulletEnabled val="1"/>
        </dgm:presLayoutVars>
      </dgm:prSet>
      <dgm:spPr/>
    </dgm:pt>
    <dgm:pt modelId="{8243A9CD-C203-E54A-9879-0C1EE4C3E4C6}" type="pres">
      <dgm:prSet presAssocID="{E1E6EDA3-8A54-4E41-A65F-8975F1CAC2D2}" presName="spVertical2" presStyleCnt="0"/>
      <dgm:spPr/>
    </dgm:pt>
    <dgm:pt modelId="{E2515122-2CFD-FE47-BC05-8947675AC6F1}" type="pres">
      <dgm:prSet presAssocID="{E1E6EDA3-8A54-4E41-A65F-8975F1CAC2D2}" presName="spVertical3" presStyleCnt="0"/>
      <dgm:spPr/>
    </dgm:pt>
    <dgm:pt modelId="{09675F9E-0E50-6246-BEF6-E78F1BAFDA2E}" type="pres">
      <dgm:prSet presAssocID="{4FA8D3AD-48A5-0441-A7C0-909C9E6DB043}" presName="padding2" presStyleCnt="0"/>
      <dgm:spPr/>
    </dgm:pt>
    <dgm:pt modelId="{98448A03-F20E-4A4D-A4C6-A3BA0626F903}" type="pres">
      <dgm:prSet presAssocID="{4FA8D3AD-48A5-0441-A7C0-909C9E6DB043}" presName="negArrow" presStyleCnt="0"/>
      <dgm:spPr/>
    </dgm:pt>
    <dgm:pt modelId="{EC6DA9AD-A803-244C-8A96-C7476230C8D0}" type="pres">
      <dgm:prSet presAssocID="{4FA8D3AD-48A5-0441-A7C0-909C9E6DB043}" presName="backgroundArrow" presStyleLbl="node1" presStyleIdx="0" presStyleCnt="1" custScaleX="100000" custScaleY="96830" custLinFactNeighborX="976" custLinFactNeighborY="10100"/>
      <dgm:spPr>
        <a:solidFill>
          <a:schemeClr val="tx2">
            <a:alpha val="84000"/>
          </a:schemeClr>
        </a:solidFill>
      </dgm:spPr>
    </dgm:pt>
  </dgm:ptLst>
  <dgm:cxnLst>
    <dgm:cxn modelId="{395D7007-2C60-8A42-8936-78812347EC1D}" srcId="{4FA8D3AD-48A5-0441-A7C0-909C9E6DB043}" destId="{0FABEF72-9100-BE48-9272-A32FD79D6118}" srcOrd="2" destOrd="0" parTransId="{EAE7872F-AF42-B341-8F58-23109DC74FA6}" sibTransId="{11ADD495-2A7B-164A-BE44-E5438B98217F}"/>
    <dgm:cxn modelId="{33BE1E08-D1F4-DE4B-AA08-CEFD72AF9AF2}" srcId="{4FA8D3AD-48A5-0441-A7C0-909C9E6DB043}" destId="{7876579E-995E-854A-878C-E71BAEA15C6A}" srcOrd="0" destOrd="0" parTransId="{4D8ED9D6-27E0-BB4B-A80F-B88DA5FC6CEC}" sibTransId="{EED3B6B5-659A-3B4B-A286-7F455B9E444F}"/>
    <dgm:cxn modelId="{3B022209-F21F-4A56-8735-77DD3C3092DE}" type="presOf" srcId="{40A6397A-2705-A04E-B81C-E5A09B8A8085}" destId="{D7607816-07F6-BF44-A530-B5EA524FDD0B}" srcOrd="0" destOrd="0" presId="urn:microsoft.com/office/officeart/2005/8/layout/hProcess3"/>
    <dgm:cxn modelId="{6C5E591E-AF47-4D88-8609-6008025307C1}" type="presOf" srcId="{7876579E-995E-854A-878C-E71BAEA15C6A}" destId="{D233A91F-0B6E-6047-83B3-6228C7CBAA5E}" srcOrd="0" destOrd="0" presId="urn:microsoft.com/office/officeart/2005/8/layout/hProcess3"/>
    <dgm:cxn modelId="{38D77629-1741-3A4B-ADCF-E14CFE526C1B}" srcId="{4FA8D3AD-48A5-0441-A7C0-909C9E6DB043}" destId="{09FE912A-B5F6-B84B-9193-7B408BBCF46E}" srcOrd="4" destOrd="0" parTransId="{0EDA7FCB-FD8D-B443-AC9C-C0E7EB17AFBE}" sibTransId="{FBF72299-2BF8-B748-8050-7495BD50F684}"/>
    <dgm:cxn modelId="{ABD80F3D-2BFC-4E7C-BD76-CF08D1A52B89}" type="presOf" srcId="{4FA8D3AD-48A5-0441-A7C0-909C9E6DB043}" destId="{BCD74742-61C7-6049-809D-360D13E7D7FA}" srcOrd="0" destOrd="0" presId="urn:microsoft.com/office/officeart/2005/8/layout/hProcess3"/>
    <dgm:cxn modelId="{3E948441-6AC6-C64B-8BF7-E0F2BACA11C8}" srcId="{4FA8D3AD-48A5-0441-A7C0-909C9E6DB043}" destId="{E1E6EDA3-8A54-4E41-A65F-8975F1CAC2D2}" srcOrd="6" destOrd="0" parTransId="{2E5F77A6-6E41-5B4D-B34F-733A88F4ED54}" sibTransId="{F8FA9ED8-83D3-5E49-A5EC-0087A0DB28B9}"/>
    <dgm:cxn modelId="{F23BA047-975A-B340-B3AE-3B390B9EDB15}" srcId="{4FA8D3AD-48A5-0441-A7C0-909C9E6DB043}" destId="{2B0F77DD-97DC-0B4F-BAF5-AB5EA78E1063}" srcOrd="5" destOrd="0" parTransId="{DDAB8BEB-4F72-5D4A-AD20-542B40AAE26D}" sibTransId="{62F87FF1-5245-7B42-9D05-8317A3D23B44}"/>
    <dgm:cxn modelId="{D674664E-4529-4816-A85C-98A7719C6C67}" type="presOf" srcId="{0FABEF72-9100-BE48-9272-A32FD79D6118}" destId="{E26F6E4A-6F87-FD44-BD3F-DE1E8BA57FD0}" srcOrd="0" destOrd="0" presId="urn:microsoft.com/office/officeart/2005/8/layout/hProcess3"/>
    <dgm:cxn modelId="{8A2B5D6D-8B43-4F6A-A7DC-17642FE4F434}" type="presOf" srcId="{1144C3F6-8838-F84A-B9A4-31912D25AF66}" destId="{2D8F6C7F-B2FA-594D-B03C-22906A832394}" srcOrd="0" destOrd="0" presId="urn:microsoft.com/office/officeart/2005/8/layout/hProcess3"/>
    <dgm:cxn modelId="{64143477-C33A-1444-A208-319E3D9ADFDA}" srcId="{4FA8D3AD-48A5-0441-A7C0-909C9E6DB043}" destId="{1144C3F6-8838-F84A-B9A4-31912D25AF66}" srcOrd="1" destOrd="0" parTransId="{E368DFA1-E817-9D41-9AE2-74D395515E6B}" sibTransId="{91581D44-4728-E14C-8871-A293554A9625}"/>
    <dgm:cxn modelId="{C7932D98-69EC-FB4F-9FD0-53104F8BDEE0}" srcId="{4FA8D3AD-48A5-0441-A7C0-909C9E6DB043}" destId="{40A6397A-2705-A04E-B81C-E5A09B8A8085}" srcOrd="3" destOrd="0" parTransId="{A0FF0780-D343-F041-9D92-F08C0758ACC4}" sibTransId="{18D70CDB-380F-0240-A43D-953C391219A0}"/>
    <dgm:cxn modelId="{6DEA809D-0DC5-4D18-A457-29A854F6DBF0}" type="presOf" srcId="{2B0F77DD-97DC-0B4F-BAF5-AB5EA78E1063}" destId="{0927F80E-B68F-F348-A990-22575145FB20}" srcOrd="0" destOrd="0" presId="urn:microsoft.com/office/officeart/2005/8/layout/hProcess3"/>
    <dgm:cxn modelId="{408A0FCC-DB3C-47FD-A167-BECB6B6E3E33}" type="presOf" srcId="{E1E6EDA3-8A54-4E41-A65F-8975F1CAC2D2}" destId="{B759CD34-080B-B443-80DD-7FAAD9F65343}" srcOrd="0" destOrd="0" presId="urn:microsoft.com/office/officeart/2005/8/layout/hProcess3"/>
    <dgm:cxn modelId="{AB1251F8-E89A-48F2-B37D-1B368D22ADF0}" type="presOf" srcId="{09FE912A-B5F6-B84B-9193-7B408BBCF46E}" destId="{8B78093F-656F-4542-847F-0938EAC4292C}" srcOrd="0" destOrd="0" presId="urn:microsoft.com/office/officeart/2005/8/layout/hProcess3"/>
    <dgm:cxn modelId="{5193F9F5-A714-4112-A868-FA4F695AA5D1}" type="presParOf" srcId="{BCD74742-61C7-6049-809D-360D13E7D7FA}" destId="{AE6DBC25-06EF-9C49-A598-4275740BDC12}" srcOrd="0" destOrd="0" presId="urn:microsoft.com/office/officeart/2005/8/layout/hProcess3"/>
    <dgm:cxn modelId="{E9CEAC93-A753-4480-AFC3-5B573298F544}" type="presParOf" srcId="{BCD74742-61C7-6049-809D-360D13E7D7FA}" destId="{CC7AFE4E-33A1-8C46-9441-51142F859C63}" srcOrd="1" destOrd="0" presId="urn:microsoft.com/office/officeart/2005/8/layout/hProcess3"/>
    <dgm:cxn modelId="{4FC8FB91-E2FC-4DBB-9C7F-A6E3FCC34C6B}" type="presParOf" srcId="{CC7AFE4E-33A1-8C46-9441-51142F859C63}" destId="{877DB9F6-70DD-FF41-A3B8-334C319CFCE9}" srcOrd="0" destOrd="0" presId="urn:microsoft.com/office/officeart/2005/8/layout/hProcess3"/>
    <dgm:cxn modelId="{24D4DA9C-5D29-4593-827F-7264C982A832}" type="presParOf" srcId="{CC7AFE4E-33A1-8C46-9441-51142F859C63}" destId="{446CFFA7-46D8-6C4C-B28F-FFB5C8BA5800}" srcOrd="1" destOrd="0" presId="urn:microsoft.com/office/officeart/2005/8/layout/hProcess3"/>
    <dgm:cxn modelId="{1FA4CFF7-591F-4E06-A3A5-75B37AA25895}" type="presParOf" srcId="{446CFFA7-46D8-6C4C-B28F-FFB5C8BA5800}" destId="{B46587BA-DE44-924E-AB8F-2912BF490D8A}" srcOrd="0" destOrd="0" presId="urn:microsoft.com/office/officeart/2005/8/layout/hProcess3"/>
    <dgm:cxn modelId="{8E2F49A9-A497-4C25-8C71-6F721B69D1F5}" type="presParOf" srcId="{446CFFA7-46D8-6C4C-B28F-FFB5C8BA5800}" destId="{D233A91F-0B6E-6047-83B3-6228C7CBAA5E}" srcOrd="1" destOrd="0" presId="urn:microsoft.com/office/officeart/2005/8/layout/hProcess3"/>
    <dgm:cxn modelId="{52FAB86C-2891-425E-B06F-1B1859F5673E}" type="presParOf" srcId="{446CFFA7-46D8-6C4C-B28F-FFB5C8BA5800}" destId="{738E360B-EAD5-3A44-B8CA-359CDA25351E}" srcOrd="2" destOrd="0" presId="urn:microsoft.com/office/officeart/2005/8/layout/hProcess3"/>
    <dgm:cxn modelId="{B3295C9F-2B3C-41FD-AEAE-629E1AC106B9}" type="presParOf" srcId="{446CFFA7-46D8-6C4C-B28F-FFB5C8BA5800}" destId="{4F7E1984-9402-F840-88D3-CEA9C001AC8B}" srcOrd="3" destOrd="0" presId="urn:microsoft.com/office/officeart/2005/8/layout/hProcess3"/>
    <dgm:cxn modelId="{26899933-811B-4CDA-AB0D-1C4CFD604A24}" type="presParOf" srcId="{CC7AFE4E-33A1-8C46-9441-51142F859C63}" destId="{A06F979C-E751-5C44-B3DB-A7695057DA30}" srcOrd="2" destOrd="0" presId="urn:microsoft.com/office/officeart/2005/8/layout/hProcess3"/>
    <dgm:cxn modelId="{C760042B-F4B9-47BD-A2C8-71513F43DC02}" type="presParOf" srcId="{CC7AFE4E-33A1-8C46-9441-51142F859C63}" destId="{370A5D29-C9CF-E842-9F94-B2EC3A52BE00}" srcOrd="3" destOrd="0" presId="urn:microsoft.com/office/officeart/2005/8/layout/hProcess3"/>
    <dgm:cxn modelId="{43AB1DBB-A099-4216-A0FA-4B3AAEA2CC78}" type="presParOf" srcId="{370A5D29-C9CF-E842-9F94-B2EC3A52BE00}" destId="{ABEC4DD0-ACED-5F4E-8030-19D5FA7BB5AD}" srcOrd="0" destOrd="0" presId="urn:microsoft.com/office/officeart/2005/8/layout/hProcess3"/>
    <dgm:cxn modelId="{F8234A35-E7C6-404F-B207-A2F7B76CD99F}" type="presParOf" srcId="{370A5D29-C9CF-E842-9F94-B2EC3A52BE00}" destId="{2D8F6C7F-B2FA-594D-B03C-22906A832394}" srcOrd="1" destOrd="0" presId="urn:microsoft.com/office/officeart/2005/8/layout/hProcess3"/>
    <dgm:cxn modelId="{C1C9C097-E96F-4A35-80C6-8E4CBE15AA6B}" type="presParOf" srcId="{370A5D29-C9CF-E842-9F94-B2EC3A52BE00}" destId="{ADF90496-870C-A945-BC66-EB6CAC15AC4C}" srcOrd="2" destOrd="0" presId="urn:microsoft.com/office/officeart/2005/8/layout/hProcess3"/>
    <dgm:cxn modelId="{A479D060-C74A-4261-BF0F-37FCC844BB9F}" type="presParOf" srcId="{370A5D29-C9CF-E842-9F94-B2EC3A52BE00}" destId="{FB98EC4C-A319-4A40-B440-3CA1D66EF53F}" srcOrd="3" destOrd="0" presId="urn:microsoft.com/office/officeart/2005/8/layout/hProcess3"/>
    <dgm:cxn modelId="{BF15D387-3609-4740-812E-F5A52AFABF27}" type="presParOf" srcId="{CC7AFE4E-33A1-8C46-9441-51142F859C63}" destId="{C2F7ACB7-4A42-F741-B18B-CE93D9CED266}" srcOrd="4" destOrd="0" presId="urn:microsoft.com/office/officeart/2005/8/layout/hProcess3"/>
    <dgm:cxn modelId="{9E946992-6E5C-4C7C-BF0C-07681DDA12CE}" type="presParOf" srcId="{CC7AFE4E-33A1-8C46-9441-51142F859C63}" destId="{9B4A6E56-F084-5D41-ACFA-403989BBA168}" srcOrd="5" destOrd="0" presId="urn:microsoft.com/office/officeart/2005/8/layout/hProcess3"/>
    <dgm:cxn modelId="{3C968E30-8E78-455B-92EA-45E679E5292D}" type="presParOf" srcId="{9B4A6E56-F084-5D41-ACFA-403989BBA168}" destId="{B752BFC9-F05B-A24D-8C85-E54234D6AD8B}" srcOrd="0" destOrd="0" presId="urn:microsoft.com/office/officeart/2005/8/layout/hProcess3"/>
    <dgm:cxn modelId="{7AD08115-FCDD-47A4-BDAE-5F2925552346}" type="presParOf" srcId="{9B4A6E56-F084-5D41-ACFA-403989BBA168}" destId="{E26F6E4A-6F87-FD44-BD3F-DE1E8BA57FD0}" srcOrd="1" destOrd="0" presId="urn:microsoft.com/office/officeart/2005/8/layout/hProcess3"/>
    <dgm:cxn modelId="{13BA4290-4467-47A6-BB11-56F6D8E13170}" type="presParOf" srcId="{9B4A6E56-F084-5D41-ACFA-403989BBA168}" destId="{A80E168C-071E-1C4A-88E6-4F50E90B50CA}" srcOrd="2" destOrd="0" presId="urn:microsoft.com/office/officeart/2005/8/layout/hProcess3"/>
    <dgm:cxn modelId="{3363C82A-5578-42DD-916D-F11C2F89BE03}" type="presParOf" srcId="{9B4A6E56-F084-5D41-ACFA-403989BBA168}" destId="{1132E2DD-2F91-B44F-87EA-CD427E391C6A}" srcOrd="3" destOrd="0" presId="urn:microsoft.com/office/officeart/2005/8/layout/hProcess3"/>
    <dgm:cxn modelId="{4544F6C8-092A-4F87-BF8A-422E7FC79283}" type="presParOf" srcId="{CC7AFE4E-33A1-8C46-9441-51142F859C63}" destId="{7FAC46C2-CC1E-5B49-8FF4-FE22B129EA45}" srcOrd="6" destOrd="0" presId="urn:microsoft.com/office/officeart/2005/8/layout/hProcess3"/>
    <dgm:cxn modelId="{83730BFE-48B0-4219-8DAA-475A2036B872}" type="presParOf" srcId="{CC7AFE4E-33A1-8C46-9441-51142F859C63}" destId="{150C91B8-4B57-F047-9230-5B7828B3F59B}" srcOrd="7" destOrd="0" presId="urn:microsoft.com/office/officeart/2005/8/layout/hProcess3"/>
    <dgm:cxn modelId="{84F6A511-FB22-4828-9E43-A8394A95DE45}" type="presParOf" srcId="{150C91B8-4B57-F047-9230-5B7828B3F59B}" destId="{8CE8C823-D4B6-844C-B771-93FE3A411338}" srcOrd="0" destOrd="0" presId="urn:microsoft.com/office/officeart/2005/8/layout/hProcess3"/>
    <dgm:cxn modelId="{EA99D0F2-37B7-4389-8BF6-C142487A10BB}" type="presParOf" srcId="{150C91B8-4B57-F047-9230-5B7828B3F59B}" destId="{D7607816-07F6-BF44-A530-B5EA524FDD0B}" srcOrd="1" destOrd="0" presId="urn:microsoft.com/office/officeart/2005/8/layout/hProcess3"/>
    <dgm:cxn modelId="{6ACCCC30-9DD2-4859-BC38-F39E4B36C264}" type="presParOf" srcId="{150C91B8-4B57-F047-9230-5B7828B3F59B}" destId="{2B6D66E9-CA2A-0245-A997-4C5A744C002E}" srcOrd="2" destOrd="0" presId="urn:microsoft.com/office/officeart/2005/8/layout/hProcess3"/>
    <dgm:cxn modelId="{45B95826-E285-40CA-B73D-4F013A9706CC}" type="presParOf" srcId="{150C91B8-4B57-F047-9230-5B7828B3F59B}" destId="{E5D9BC1C-D9C7-544A-B75E-1C064289697F}" srcOrd="3" destOrd="0" presId="urn:microsoft.com/office/officeart/2005/8/layout/hProcess3"/>
    <dgm:cxn modelId="{4644D206-87C4-4FF3-A99A-70A839449FEF}" type="presParOf" srcId="{CC7AFE4E-33A1-8C46-9441-51142F859C63}" destId="{2CCBBB0C-FA6B-3845-8382-8FF55FE2FDF7}" srcOrd="8" destOrd="0" presId="urn:microsoft.com/office/officeart/2005/8/layout/hProcess3"/>
    <dgm:cxn modelId="{AFC117C7-0C5F-491A-A915-A8240DF6A6DF}" type="presParOf" srcId="{CC7AFE4E-33A1-8C46-9441-51142F859C63}" destId="{EDCE4091-B029-BA4F-9D14-5DDBC6CE41BF}" srcOrd="9" destOrd="0" presId="urn:microsoft.com/office/officeart/2005/8/layout/hProcess3"/>
    <dgm:cxn modelId="{63C2AD0D-8206-4A61-BB6D-719372E14108}" type="presParOf" srcId="{EDCE4091-B029-BA4F-9D14-5DDBC6CE41BF}" destId="{167EBD16-774A-094C-981B-5CD519533965}" srcOrd="0" destOrd="0" presId="urn:microsoft.com/office/officeart/2005/8/layout/hProcess3"/>
    <dgm:cxn modelId="{C1D929E3-DF3C-4994-B6EA-879C573C3BBA}" type="presParOf" srcId="{EDCE4091-B029-BA4F-9D14-5DDBC6CE41BF}" destId="{8B78093F-656F-4542-847F-0938EAC4292C}" srcOrd="1" destOrd="0" presId="urn:microsoft.com/office/officeart/2005/8/layout/hProcess3"/>
    <dgm:cxn modelId="{1620B201-36C0-4343-8C1E-A28EA91D18E2}" type="presParOf" srcId="{EDCE4091-B029-BA4F-9D14-5DDBC6CE41BF}" destId="{431613BE-E3A4-6F4C-9C48-7D91D27016F3}" srcOrd="2" destOrd="0" presId="urn:microsoft.com/office/officeart/2005/8/layout/hProcess3"/>
    <dgm:cxn modelId="{643CA97A-7CAA-4ADC-A296-3ED60BFE1315}" type="presParOf" srcId="{EDCE4091-B029-BA4F-9D14-5DDBC6CE41BF}" destId="{9D8D3E00-3E32-504E-9D07-67A59C41F308}" srcOrd="3" destOrd="0" presId="urn:microsoft.com/office/officeart/2005/8/layout/hProcess3"/>
    <dgm:cxn modelId="{44C63499-89F9-475D-8F35-18FFC3B8509C}" type="presParOf" srcId="{CC7AFE4E-33A1-8C46-9441-51142F859C63}" destId="{EA45E594-49F4-9541-AFD6-9074C9013A3A}" srcOrd="10" destOrd="0" presId="urn:microsoft.com/office/officeart/2005/8/layout/hProcess3"/>
    <dgm:cxn modelId="{830A4655-5CDF-47F0-88B1-51815A368C8A}" type="presParOf" srcId="{CC7AFE4E-33A1-8C46-9441-51142F859C63}" destId="{FB4A5926-54CB-714D-A69E-85D56A623E88}" srcOrd="11" destOrd="0" presId="urn:microsoft.com/office/officeart/2005/8/layout/hProcess3"/>
    <dgm:cxn modelId="{BD302424-FF44-4622-8CCF-0F3EA1F27E72}" type="presParOf" srcId="{FB4A5926-54CB-714D-A69E-85D56A623E88}" destId="{64DF491C-5DC2-764D-91E8-91E784D167C5}" srcOrd="0" destOrd="0" presId="urn:microsoft.com/office/officeart/2005/8/layout/hProcess3"/>
    <dgm:cxn modelId="{7BDE99B6-C433-4DF2-99F7-21591ECAFC9F}" type="presParOf" srcId="{FB4A5926-54CB-714D-A69E-85D56A623E88}" destId="{0927F80E-B68F-F348-A990-22575145FB20}" srcOrd="1" destOrd="0" presId="urn:microsoft.com/office/officeart/2005/8/layout/hProcess3"/>
    <dgm:cxn modelId="{CF526111-7B6E-49ED-A6F8-E341FB3E9B4A}" type="presParOf" srcId="{FB4A5926-54CB-714D-A69E-85D56A623E88}" destId="{1E390C61-F614-D744-BDBA-A0776D644ADD}" srcOrd="2" destOrd="0" presId="urn:microsoft.com/office/officeart/2005/8/layout/hProcess3"/>
    <dgm:cxn modelId="{4CB930A6-F4CB-4A8C-9710-49E3272C8C34}" type="presParOf" srcId="{FB4A5926-54CB-714D-A69E-85D56A623E88}" destId="{ADAC7E98-E331-3D49-B84E-4DE9D1B5004E}" srcOrd="3" destOrd="0" presId="urn:microsoft.com/office/officeart/2005/8/layout/hProcess3"/>
    <dgm:cxn modelId="{AA23B853-C3A0-4049-9A8E-B1E347332D1F}" type="presParOf" srcId="{CC7AFE4E-33A1-8C46-9441-51142F859C63}" destId="{CCB926DE-AB1C-7A45-928A-0D449AF3A0F2}" srcOrd="12" destOrd="0" presId="urn:microsoft.com/office/officeart/2005/8/layout/hProcess3"/>
    <dgm:cxn modelId="{7AEEC795-016A-4593-B90B-031EA933BD27}" type="presParOf" srcId="{CC7AFE4E-33A1-8C46-9441-51142F859C63}" destId="{F951954D-57E8-754E-BDA8-9371BABB1CEB}" srcOrd="13" destOrd="0" presId="urn:microsoft.com/office/officeart/2005/8/layout/hProcess3"/>
    <dgm:cxn modelId="{0195D288-47C5-4E89-B367-7603F387C9AB}" type="presParOf" srcId="{F951954D-57E8-754E-BDA8-9371BABB1CEB}" destId="{C3A4164B-6454-934C-9360-84B8BAE065A2}" srcOrd="0" destOrd="0" presId="urn:microsoft.com/office/officeart/2005/8/layout/hProcess3"/>
    <dgm:cxn modelId="{0177C071-AF2C-4D93-9385-5A82B9F2A99B}" type="presParOf" srcId="{F951954D-57E8-754E-BDA8-9371BABB1CEB}" destId="{B759CD34-080B-B443-80DD-7FAAD9F65343}" srcOrd="1" destOrd="0" presId="urn:microsoft.com/office/officeart/2005/8/layout/hProcess3"/>
    <dgm:cxn modelId="{47362DEC-9B34-4800-8C77-A1F588F62E67}" type="presParOf" srcId="{F951954D-57E8-754E-BDA8-9371BABB1CEB}" destId="{8243A9CD-C203-E54A-9879-0C1EE4C3E4C6}" srcOrd="2" destOrd="0" presId="urn:microsoft.com/office/officeart/2005/8/layout/hProcess3"/>
    <dgm:cxn modelId="{7D6A6731-4AB4-4F6E-AAFB-33A542485D48}" type="presParOf" srcId="{F951954D-57E8-754E-BDA8-9371BABB1CEB}" destId="{E2515122-2CFD-FE47-BC05-8947675AC6F1}" srcOrd="3" destOrd="0" presId="urn:microsoft.com/office/officeart/2005/8/layout/hProcess3"/>
    <dgm:cxn modelId="{B020B18F-BE98-45D8-8AB4-B805E700A2F2}" type="presParOf" srcId="{CC7AFE4E-33A1-8C46-9441-51142F859C63}" destId="{09675F9E-0E50-6246-BEF6-E78F1BAFDA2E}" srcOrd="14" destOrd="0" presId="urn:microsoft.com/office/officeart/2005/8/layout/hProcess3"/>
    <dgm:cxn modelId="{2E9FA0AB-CA76-4EE2-8D20-FF1746A66670}" type="presParOf" srcId="{CC7AFE4E-33A1-8C46-9441-51142F859C63}" destId="{98448A03-F20E-4A4D-A4C6-A3BA0626F903}" srcOrd="15" destOrd="0" presId="urn:microsoft.com/office/officeart/2005/8/layout/hProcess3"/>
    <dgm:cxn modelId="{1ACBBA29-7928-4C7B-98A2-62E001C7AC00}" type="presParOf" srcId="{CC7AFE4E-33A1-8C46-9441-51142F859C63}" destId="{EC6DA9AD-A803-244C-8A96-C7476230C8D0}" srcOrd="16"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FD505B-9AD6-4309-B7E3-8EDE4357922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6997F9B-A55B-45DE-92D8-47AA50BECFCA}">
      <dgm:prSet phldrT="[Text]" custT="1"/>
      <dgm:spPr>
        <a:solidFill>
          <a:schemeClr val="accent6">
            <a:lumMod val="75000"/>
          </a:schemeClr>
        </a:solidFill>
      </dgm:spPr>
      <dgm:t>
        <a:bodyPr/>
        <a:lstStyle/>
        <a:p>
          <a:endParaRPr lang="en-US" sz="2800"/>
        </a:p>
        <a:p>
          <a:r>
            <a:rPr lang="en-US" sz="3200"/>
            <a:t>SUPPORTIVE LEARNING ENVIRONMENT</a:t>
          </a:r>
        </a:p>
      </dgm:t>
    </dgm:pt>
    <dgm:pt modelId="{4194AC7E-1968-4738-9C33-40916F40A537}" type="parTrans" cxnId="{89DD2BD0-EAD6-48A2-A38E-8DD0DBEB714A}">
      <dgm:prSet/>
      <dgm:spPr/>
      <dgm:t>
        <a:bodyPr/>
        <a:lstStyle/>
        <a:p>
          <a:endParaRPr lang="en-US"/>
        </a:p>
      </dgm:t>
    </dgm:pt>
    <dgm:pt modelId="{FB52B326-F2FF-45EA-805E-9D69E14A7B58}" type="sibTrans" cxnId="{89DD2BD0-EAD6-48A2-A38E-8DD0DBEB714A}">
      <dgm:prSet/>
      <dgm:spPr/>
      <dgm:t>
        <a:bodyPr/>
        <a:lstStyle/>
        <a:p>
          <a:endParaRPr lang="en-US"/>
        </a:p>
      </dgm:t>
    </dgm:pt>
    <dgm:pt modelId="{6BBE438D-66AB-4815-8164-4E23400F6626}">
      <dgm:prSet phldrT="[Text]" custT="1"/>
      <dgm:spPr>
        <a:solidFill>
          <a:schemeClr val="accent1">
            <a:lumMod val="75000"/>
          </a:schemeClr>
        </a:solidFill>
      </dgm:spPr>
      <dgm:t>
        <a:bodyPr/>
        <a:lstStyle/>
        <a:p>
          <a:r>
            <a:rPr lang="en-US" sz="3200"/>
            <a:t>QUALITY TEACHING &amp; LEARNING PRACTICES</a:t>
          </a:r>
        </a:p>
      </dgm:t>
    </dgm:pt>
    <dgm:pt modelId="{FB67CED8-0D58-4FCE-8CA6-49B667721E12}" type="parTrans" cxnId="{9A6D4357-99BC-46C5-A6B2-516D6F7BADE1}">
      <dgm:prSet/>
      <dgm:spPr/>
      <dgm:t>
        <a:bodyPr/>
        <a:lstStyle/>
        <a:p>
          <a:endParaRPr lang="en-US"/>
        </a:p>
      </dgm:t>
    </dgm:pt>
    <dgm:pt modelId="{CFAEC0B3-D7FF-4570-81D6-44CFCEDD5F9E}" type="sibTrans" cxnId="{9A6D4357-99BC-46C5-A6B2-516D6F7BADE1}">
      <dgm:prSet/>
      <dgm:spPr/>
      <dgm:t>
        <a:bodyPr/>
        <a:lstStyle/>
        <a:p>
          <a:endParaRPr lang="en-US"/>
        </a:p>
      </dgm:t>
    </dgm:pt>
    <dgm:pt modelId="{50199BE4-1484-4AF7-8087-00F380391F39}" type="pres">
      <dgm:prSet presAssocID="{D2FD505B-9AD6-4309-B7E3-8EDE4357922F}" presName="Name0" presStyleCnt="0">
        <dgm:presLayoutVars>
          <dgm:dir/>
          <dgm:resizeHandles val="exact"/>
        </dgm:presLayoutVars>
      </dgm:prSet>
      <dgm:spPr/>
    </dgm:pt>
    <dgm:pt modelId="{5D16EEF8-72C6-4C7F-A59A-96B4934C8078}" type="pres">
      <dgm:prSet presAssocID="{66997F9B-A55B-45DE-92D8-47AA50BECFCA}" presName="node" presStyleLbl="node1" presStyleIdx="0" presStyleCnt="2" custScaleX="31863" custLinFactX="-4057" custLinFactNeighborX="-100000" custLinFactNeighborY="-1963">
        <dgm:presLayoutVars>
          <dgm:bulletEnabled val="1"/>
        </dgm:presLayoutVars>
      </dgm:prSet>
      <dgm:spPr/>
    </dgm:pt>
    <dgm:pt modelId="{798FAA6B-AFDE-409F-AAAA-B6170CB3F72A}" type="pres">
      <dgm:prSet presAssocID="{FB52B326-F2FF-45EA-805E-9D69E14A7B58}" presName="sibTrans" presStyleCnt="0"/>
      <dgm:spPr/>
    </dgm:pt>
    <dgm:pt modelId="{1867893F-C195-4267-AD5B-87ACAC208FA3}" type="pres">
      <dgm:prSet presAssocID="{6BBE438D-66AB-4815-8164-4E23400F6626}" presName="node" presStyleLbl="node1" presStyleIdx="1" presStyleCnt="2" custScaleX="35948" custScaleY="98194" custLinFactX="2257" custLinFactNeighborX="100000" custLinFactNeighborY="903">
        <dgm:presLayoutVars>
          <dgm:bulletEnabled val="1"/>
        </dgm:presLayoutVars>
      </dgm:prSet>
      <dgm:spPr/>
    </dgm:pt>
  </dgm:ptLst>
  <dgm:cxnLst>
    <dgm:cxn modelId="{DFED0A25-FD6E-4FCF-B543-E7DD46DECECA}" type="presOf" srcId="{66997F9B-A55B-45DE-92D8-47AA50BECFCA}" destId="{5D16EEF8-72C6-4C7F-A59A-96B4934C8078}" srcOrd="0" destOrd="0" presId="urn:microsoft.com/office/officeart/2005/8/layout/hList6"/>
    <dgm:cxn modelId="{C6110E25-F6AD-4F92-BF26-1B5FD4BFFA03}" type="presOf" srcId="{D2FD505B-9AD6-4309-B7E3-8EDE4357922F}" destId="{50199BE4-1484-4AF7-8087-00F380391F39}" srcOrd="0" destOrd="0" presId="urn:microsoft.com/office/officeart/2005/8/layout/hList6"/>
    <dgm:cxn modelId="{4F90D344-404B-480D-A1B3-7D468DE83AAE}" type="presOf" srcId="{6BBE438D-66AB-4815-8164-4E23400F6626}" destId="{1867893F-C195-4267-AD5B-87ACAC208FA3}" srcOrd="0" destOrd="0" presId="urn:microsoft.com/office/officeart/2005/8/layout/hList6"/>
    <dgm:cxn modelId="{9A6D4357-99BC-46C5-A6B2-516D6F7BADE1}" srcId="{D2FD505B-9AD6-4309-B7E3-8EDE4357922F}" destId="{6BBE438D-66AB-4815-8164-4E23400F6626}" srcOrd="1" destOrd="0" parTransId="{FB67CED8-0D58-4FCE-8CA6-49B667721E12}" sibTransId="{CFAEC0B3-D7FF-4570-81D6-44CFCEDD5F9E}"/>
    <dgm:cxn modelId="{89DD2BD0-EAD6-48A2-A38E-8DD0DBEB714A}" srcId="{D2FD505B-9AD6-4309-B7E3-8EDE4357922F}" destId="{66997F9B-A55B-45DE-92D8-47AA50BECFCA}" srcOrd="0" destOrd="0" parTransId="{4194AC7E-1968-4738-9C33-40916F40A537}" sibTransId="{FB52B326-F2FF-45EA-805E-9D69E14A7B58}"/>
    <dgm:cxn modelId="{59776033-3EAA-4B13-A0E2-FCEB70E45905}" type="presParOf" srcId="{50199BE4-1484-4AF7-8087-00F380391F39}" destId="{5D16EEF8-72C6-4C7F-A59A-96B4934C8078}" srcOrd="0" destOrd="0" presId="urn:microsoft.com/office/officeart/2005/8/layout/hList6"/>
    <dgm:cxn modelId="{AEFF0EF9-95B1-45A6-9892-8B51E362E244}" type="presParOf" srcId="{50199BE4-1484-4AF7-8087-00F380391F39}" destId="{798FAA6B-AFDE-409F-AAAA-B6170CB3F72A}" srcOrd="1" destOrd="0" presId="urn:microsoft.com/office/officeart/2005/8/layout/hList6"/>
    <dgm:cxn modelId="{E4A64EC0-6EC3-4928-9769-F91842361C2A}" type="presParOf" srcId="{50199BE4-1484-4AF7-8087-00F380391F39}" destId="{1867893F-C195-4267-AD5B-87ACAC208FA3}" srcOrd="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874BAF-EFCA-497D-8648-5DA2D15E481D}"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8A503D84-87D3-489B-8F3A-1EB50D8C3173}">
      <dgm:prSet custT="1"/>
      <dgm:spPr/>
      <dgm:t>
        <a:bodyPr/>
        <a:lstStyle/>
        <a:p>
          <a:r>
            <a:rPr lang="en-GB" sz="1600"/>
            <a:t>Read and understand the Observation Rubric well.</a:t>
          </a:r>
          <a:endParaRPr lang="en-US" sz="1600"/>
        </a:p>
      </dgm:t>
    </dgm:pt>
    <dgm:pt modelId="{CF57E17E-446B-4BAE-82B8-3EC4ABD5CC92}" type="parTrans" cxnId="{9DFB6AE7-9BF2-4A78-8CDB-856308C0664B}">
      <dgm:prSet/>
      <dgm:spPr/>
      <dgm:t>
        <a:bodyPr/>
        <a:lstStyle/>
        <a:p>
          <a:endParaRPr lang="en-US"/>
        </a:p>
      </dgm:t>
    </dgm:pt>
    <dgm:pt modelId="{DB75BE56-B0AC-4ED6-875E-2C0A3A3BF7A0}" type="sibTrans" cxnId="{9DFB6AE7-9BF2-4A78-8CDB-856308C0664B}">
      <dgm:prSet/>
      <dgm:spPr/>
      <dgm:t>
        <a:bodyPr/>
        <a:lstStyle/>
        <a:p>
          <a:endParaRPr lang="en-US"/>
        </a:p>
      </dgm:t>
    </dgm:pt>
    <dgm:pt modelId="{7B63D85E-669B-4272-97F1-B43FD184FDF4}">
      <dgm:prSet custT="1"/>
      <dgm:spPr/>
      <dgm:t>
        <a:bodyPr/>
        <a:lstStyle/>
        <a:p>
          <a:r>
            <a:rPr lang="en-GB" sz="1600"/>
            <a:t>Assign the level that </a:t>
          </a:r>
          <a:r>
            <a:rPr lang="en-GB" sz="1600" b="1"/>
            <a:t>BEST FITS</a:t>
          </a:r>
          <a:r>
            <a:rPr lang="en-GB" sz="2500" b="1"/>
            <a:t>.</a:t>
          </a:r>
          <a:endParaRPr lang="en-US" sz="2500"/>
        </a:p>
      </dgm:t>
    </dgm:pt>
    <dgm:pt modelId="{C376F1A1-B79F-4BFC-9F90-6CB3BF2B3AB7}" type="parTrans" cxnId="{ABEF8F23-741F-48D7-BF3B-E701F31310AA}">
      <dgm:prSet/>
      <dgm:spPr/>
      <dgm:t>
        <a:bodyPr/>
        <a:lstStyle/>
        <a:p>
          <a:endParaRPr lang="en-US"/>
        </a:p>
      </dgm:t>
    </dgm:pt>
    <dgm:pt modelId="{FAE921BE-CF66-481A-A60D-64E4A1E62EFC}" type="sibTrans" cxnId="{ABEF8F23-741F-48D7-BF3B-E701F31310AA}">
      <dgm:prSet/>
      <dgm:spPr/>
      <dgm:t>
        <a:bodyPr/>
        <a:lstStyle/>
        <a:p>
          <a:endParaRPr lang="en-US"/>
        </a:p>
      </dgm:t>
    </dgm:pt>
    <dgm:pt modelId="{BA664DA3-DA65-4A00-BAEE-9BD4A156C7A8}">
      <dgm:prSet custT="1"/>
      <dgm:spPr/>
      <dgm:t>
        <a:bodyPr/>
        <a:lstStyle/>
        <a:p>
          <a:r>
            <a:rPr lang="en-GB" sz="1600"/>
            <a:t>Put aside any other information that you may have. </a:t>
          </a:r>
          <a:endParaRPr lang="en-US" sz="1600"/>
        </a:p>
      </dgm:t>
    </dgm:pt>
    <dgm:pt modelId="{0301E072-1F5D-447D-B7F9-F5B3580D532D}" type="parTrans" cxnId="{EEE5A80D-EE64-4D00-AB03-B268990FE735}">
      <dgm:prSet/>
      <dgm:spPr/>
      <dgm:t>
        <a:bodyPr/>
        <a:lstStyle/>
        <a:p>
          <a:endParaRPr lang="en-US"/>
        </a:p>
      </dgm:t>
    </dgm:pt>
    <dgm:pt modelId="{7AC886F6-0D14-47BD-B05B-075E9750DCD9}" type="sibTrans" cxnId="{EEE5A80D-EE64-4D00-AB03-B268990FE735}">
      <dgm:prSet/>
      <dgm:spPr/>
      <dgm:t>
        <a:bodyPr/>
        <a:lstStyle/>
        <a:p>
          <a:endParaRPr lang="en-US"/>
        </a:p>
      </dgm:t>
    </dgm:pt>
    <dgm:pt modelId="{9CBD1DA6-FEA3-4D1F-A72C-992AFE414816}">
      <dgm:prSet custT="1"/>
      <dgm:spPr/>
      <dgm:t>
        <a:bodyPr/>
        <a:lstStyle/>
        <a:p>
          <a:r>
            <a:rPr lang="en-GB" sz="1600" dirty="0"/>
            <a:t>Do not compare with others or what you may know of the teacher/class.</a:t>
          </a:r>
          <a:endParaRPr lang="en-US" sz="1600" dirty="0"/>
        </a:p>
      </dgm:t>
    </dgm:pt>
    <dgm:pt modelId="{9A5E40E0-FAD0-4272-ACAA-F50C731BBD82}" type="parTrans" cxnId="{D6AE0FB5-3BDE-4B71-BA7C-837C31C8DD4C}">
      <dgm:prSet/>
      <dgm:spPr/>
      <dgm:t>
        <a:bodyPr/>
        <a:lstStyle/>
        <a:p>
          <a:endParaRPr lang="en-US"/>
        </a:p>
      </dgm:t>
    </dgm:pt>
    <dgm:pt modelId="{85B3B09E-13EC-48DA-82E7-93DD1250CCE8}" type="sibTrans" cxnId="{D6AE0FB5-3BDE-4B71-BA7C-837C31C8DD4C}">
      <dgm:prSet/>
      <dgm:spPr/>
      <dgm:t>
        <a:bodyPr/>
        <a:lstStyle/>
        <a:p>
          <a:endParaRPr lang="en-US"/>
        </a:p>
      </dgm:t>
    </dgm:pt>
    <dgm:pt modelId="{C2EB1290-23A4-4532-8FC2-2CFBBB4A43C1}">
      <dgm:prSet custT="1"/>
      <dgm:spPr/>
      <dgm:t>
        <a:bodyPr/>
        <a:lstStyle/>
        <a:p>
          <a:r>
            <a:rPr lang="en-GB" sz="1400" dirty="0"/>
            <a:t>All is interconnected – score behaviours independently, e.g. feedback encourages critical thinking.</a:t>
          </a:r>
          <a:endParaRPr lang="en-US" sz="1400" dirty="0"/>
        </a:p>
      </dgm:t>
    </dgm:pt>
    <dgm:pt modelId="{DC252963-FF06-4B66-ADA5-431A23E85950}" type="parTrans" cxnId="{07E6B4A2-F664-480C-88DE-175DCB0E5837}">
      <dgm:prSet/>
      <dgm:spPr/>
      <dgm:t>
        <a:bodyPr/>
        <a:lstStyle/>
        <a:p>
          <a:endParaRPr lang="en-US"/>
        </a:p>
      </dgm:t>
    </dgm:pt>
    <dgm:pt modelId="{39EE76DC-0B63-4F2B-B22B-902DB08B9FED}" type="sibTrans" cxnId="{07E6B4A2-F664-480C-88DE-175DCB0E5837}">
      <dgm:prSet/>
      <dgm:spPr/>
      <dgm:t>
        <a:bodyPr/>
        <a:lstStyle/>
        <a:p>
          <a:endParaRPr lang="en-US"/>
        </a:p>
      </dgm:t>
    </dgm:pt>
    <dgm:pt modelId="{B145AE6F-77C7-47F2-9D9D-C0EE7FA8F15F}" type="pres">
      <dgm:prSet presAssocID="{A2874BAF-EFCA-497D-8648-5DA2D15E481D}" presName="compositeShape" presStyleCnt="0">
        <dgm:presLayoutVars>
          <dgm:chMax val="7"/>
          <dgm:dir/>
          <dgm:resizeHandles val="exact"/>
        </dgm:presLayoutVars>
      </dgm:prSet>
      <dgm:spPr/>
    </dgm:pt>
    <dgm:pt modelId="{97E72C52-E5C0-4B64-BDA3-4D3280A3C7E2}" type="pres">
      <dgm:prSet presAssocID="{A2874BAF-EFCA-497D-8648-5DA2D15E481D}" presName="wedge1" presStyleLbl="node1" presStyleIdx="0" presStyleCnt="5"/>
      <dgm:spPr/>
    </dgm:pt>
    <dgm:pt modelId="{9AB33150-16AF-4F91-9EAF-A87F96FF3C8C}" type="pres">
      <dgm:prSet presAssocID="{A2874BAF-EFCA-497D-8648-5DA2D15E481D}" presName="dummy1a" presStyleCnt="0"/>
      <dgm:spPr/>
    </dgm:pt>
    <dgm:pt modelId="{E599BCB1-FAEA-48FF-8936-2DBAB716F3B7}" type="pres">
      <dgm:prSet presAssocID="{A2874BAF-EFCA-497D-8648-5DA2D15E481D}" presName="dummy1b" presStyleCnt="0"/>
      <dgm:spPr/>
    </dgm:pt>
    <dgm:pt modelId="{38FE940E-DB44-41F5-9F91-938D275BEAEB}" type="pres">
      <dgm:prSet presAssocID="{A2874BAF-EFCA-497D-8648-5DA2D15E481D}" presName="wedge1Tx" presStyleLbl="node1" presStyleIdx="0" presStyleCnt="5">
        <dgm:presLayoutVars>
          <dgm:chMax val="0"/>
          <dgm:chPref val="0"/>
          <dgm:bulletEnabled val="1"/>
        </dgm:presLayoutVars>
      </dgm:prSet>
      <dgm:spPr/>
    </dgm:pt>
    <dgm:pt modelId="{F7BEA48F-9086-4B60-AD57-EF4A49560DDD}" type="pres">
      <dgm:prSet presAssocID="{A2874BAF-EFCA-497D-8648-5DA2D15E481D}" presName="wedge2" presStyleLbl="node1" presStyleIdx="1" presStyleCnt="5"/>
      <dgm:spPr/>
    </dgm:pt>
    <dgm:pt modelId="{BBF413F9-6F65-4E08-AE6B-B82B95F75951}" type="pres">
      <dgm:prSet presAssocID="{A2874BAF-EFCA-497D-8648-5DA2D15E481D}" presName="dummy2a" presStyleCnt="0"/>
      <dgm:spPr/>
    </dgm:pt>
    <dgm:pt modelId="{B598C509-BD6F-4C72-A55F-7CD5FFAD5068}" type="pres">
      <dgm:prSet presAssocID="{A2874BAF-EFCA-497D-8648-5DA2D15E481D}" presName="dummy2b" presStyleCnt="0"/>
      <dgm:spPr/>
    </dgm:pt>
    <dgm:pt modelId="{7BA6D5C6-A87C-4756-B717-3F7AC25082D2}" type="pres">
      <dgm:prSet presAssocID="{A2874BAF-EFCA-497D-8648-5DA2D15E481D}" presName="wedge2Tx" presStyleLbl="node1" presStyleIdx="1" presStyleCnt="5">
        <dgm:presLayoutVars>
          <dgm:chMax val="0"/>
          <dgm:chPref val="0"/>
          <dgm:bulletEnabled val="1"/>
        </dgm:presLayoutVars>
      </dgm:prSet>
      <dgm:spPr/>
    </dgm:pt>
    <dgm:pt modelId="{EFC2B973-A744-4E38-B859-4C6E60C1B972}" type="pres">
      <dgm:prSet presAssocID="{A2874BAF-EFCA-497D-8648-5DA2D15E481D}" presName="wedge3" presStyleLbl="node1" presStyleIdx="2" presStyleCnt="5"/>
      <dgm:spPr/>
    </dgm:pt>
    <dgm:pt modelId="{FE1C418E-E1F7-4A9D-AABD-D25FE2FF9852}" type="pres">
      <dgm:prSet presAssocID="{A2874BAF-EFCA-497D-8648-5DA2D15E481D}" presName="dummy3a" presStyleCnt="0"/>
      <dgm:spPr/>
    </dgm:pt>
    <dgm:pt modelId="{7BBE0C4D-3D01-4F84-879F-C8BC59265C96}" type="pres">
      <dgm:prSet presAssocID="{A2874BAF-EFCA-497D-8648-5DA2D15E481D}" presName="dummy3b" presStyleCnt="0"/>
      <dgm:spPr/>
    </dgm:pt>
    <dgm:pt modelId="{6F08A251-0C05-4E98-AF96-F3130498A952}" type="pres">
      <dgm:prSet presAssocID="{A2874BAF-EFCA-497D-8648-5DA2D15E481D}" presName="wedge3Tx" presStyleLbl="node1" presStyleIdx="2" presStyleCnt="5">
        <dgm:presLayoutVars>
          <dgm:chMax val="0"/>
          <dgm:chPref val="0"/>
          <dgm:bulletEnabled val="1"/>
        </dgm:presLayoutVars>
      </dgm:prSet>
      <dgm:spPr/>
    </dgm:pt>
    <dgm:pt modelId="{053E2EA8-DA4B-459B-BD9C-1EACFA386EE0}" type="pres">
      <dgm:prSet presAssocID="{A2874BAF-EFCA-497D-8648-5DA2D15E481D}" presName="wedge4" presStyleLbl="node1" presStyleIdx="3" presStyleCnt="5"/>
      <dgm:spPr/>
    </dgm:pt>
    <dgm:pt modelId="{7C2E81E2-F7B0-446C-82D1-E5150CC71C0C}" type="pres">
      <dgm:prSet presAssocID="{A2874BAF-EFCA-497D-8648-5DA2D15E481D}" presName="dummy4a" presStyleCnt="0"/>
      <dgm:spPr/>
    </dgm:pt>
    <dgm:pt modelId="{9CF3AB57-6621-40E0-939E-9F8520E6389E}" type="pres">
      <dgm:prSet presAssocID="{A2874BAF-EFCA-497D-8648-5DA2D15E481D}" presName="dummy4b" presStyleCnt="0"/>
      <dgm:spPr/>
    </dgm:pt>
    <dgm:pt modelId="{958672B9-97F9-4238-A6B7-F6C9A4AE83DB}" type="pres">
      <dgm:prSet presAssocID="{A2874BAF-EFCA-497D-8648-5DA2D15E481D}" presName="wedge4Tx" presStyleLbl="node1" presStyleIdx="3" presStyleCnt="5">
        <dgm:presLayoutVars>
          <dgm:chMax val="0"/>
          <dgm:chPref val="0"/>
          <dgm:bulletEnabled val="1"/>
        </dgm:presLayoutVars>
      </dgm:prSet>
      <dgm:spPr/>
    </dgm:pt>
    <dgm:pt modelId="{EE3261F9-4E9F-4EC7-BFF6-CC451F72D767}" type="pres">
      <dgm:prSet presAssocID="{A2874BAF-EFCA-497D-8648-5DA2D15E481D}" presName="wedge5" presStyleLbl="node1" presStyleIdx="4" presStyleCnt="5" custLinFactNeighborX="-1481" custLinFactNeighborY="981"/>
      <dgm:spPr/>
    </dgm:pt>
    <dgm:pt modelId="{C4CC665F-7622-4626-A8AF-B85EFAC27C2E}" type="pres">
      <dgm:prSet presAssocID="{A2874BAF-EFCA-497D-8648-5DA2D15E481D}" presName="dummy5a" presStyleCnt="0"/>
      <dgm:spPr/>
    </dgm:pt>
    <dgm:pt modelId="{FE911032-C1F4-4BCD-8BBF-63AFC3C1B4D8}" type="pres">
      <dgm:prSet presAssocID="{A2874BAF-EFCA-497D-8648-5DA2D15E481D}" presName="dummy5b" presStyleCnt="0"/>
      <dgm:spPr/>
    </dgm:pt>
    <dgm:pt modelId="{FC97A2C1-18D1-44F1-89D6-5F26127F2C2E}" type="pres">
      <dgm:prSet presAssocID="{A2874BAF-EFCA-497D-8648-5DA2D15E481D}" presName="wedge5Tx" presStyleLbl="node1" presStyleIdx="4" presStyleCnt="5">
        <dgm:presLayoutVars>
          <dgm:chMax val="0"/>
          <dgm:chPref val="0"/>
          <dgm:bulletEnabled val="1"/>
        </dgm:presLayoutVars>
      </dgm:prSet>
      <dgm:spPr/>
    </dgm:pt>
    <dgm:pt modelId="{19DAA396-E077-4FA4-911D-6003E6687385}" type="pres">
      <dgm:prSet presAssocID="{DB75BE56-B0AC-4ED6-875E-2C0A3A3BF7A0}" presName="arrowWedge1" presStyleLbl="fgSibTrans2D1" presStyleIdx="0" presStyleCnt="5"/>
      <dgm:spPr/>
    </dgm:pt>
    <dgm:pt modelId="{D1D0A9B5-DB75-450C-99F5-542E3B160729}" type="pres">
      <dgm:prSet presAssocID="{FAE921BE-CF66-481A-A60D-64E4A1E62EFC}" presName="arrowWedge2" presStyleLbl="fgSibTrans2D1" presStyleIdx="1" presStyleCnt="5"/>
      <dgm:spPr/>
    </dgm:pt>
    <dgm:pt modelId="{6237B43C-D32B-4918-8301-7D5515121544}" type="pres">
      <dgm:prSet presAssocID="{7AC886F6-0D14-47BD-B05B-075E9750DCD9}" presName="arrowWedge3" presStyleLbl="fgSibTrans2D1" presStyleIdx="2" presStyleCnt="5"/>
      <dgm:spPr/>
    </dgm:pt>
    <dgm:pt modelId="{25912C01-F0B9-4408-81C9-9592505BC1CB}" type="pres">
      <dgm:prSet presAssocID="{85B3B09E-13EC-48DA-82E7-93DD1250CCE8}" presName="arrowWedge4" presStyleLbl="fgSibTrans2D1" presStyleIdx="3" presStyleCnt="5"/>
      <dgm:spPr/>
    </dgm:pt>
    <dgm:pt modelId="{437EED05-1A41-49BD-871D-40E7F4747625}" type="pres">
      <dgm:prSet presAssocID="{39EE76DC-0B63-4F2B-B22B-902DB08B9FED}" presName="arrowWedge5" presStyleLbl="fgSibTrans2D1" presStyleIdx="4" presStyleCnt="5"/>
      <dgm:spPr/>
    </dgm:pt>
  </dgm:ptLst>
  <dgm:cxnLst>
    <dgm:cxn modelId="{2C00FA09-EAEA-4DC7-9762-90F6086334EB}" type="presOf" srcId="{9CBD1DA6-FEA3-4D1F-A72C-992AFE414816}" destId="{053E2EA8-DA4B-459B-BD9C-1EACFA386EE0}" srcOrd="0" destOrd="0" presId="urn:microsoft.com/office/officeart/2005/8/layout/cycle8"/>
    <dgm:cxn modelId="{EEE5A80D-EE64-4D00-AB03-B268990FE735}" srcId="{A2874BAF-EFCA-497D-8648-5DA2D15E481D}" destId="{BA664DA3-DA65-4A00-BAEE-9BD4A156C7A8}" srcOrd="2" destOrd="0" parTransId="{0301E072-1F5D-447D-B7F9-F5B3580D532D}" sibTransId="{7AC886F6-0D14-47BD-B05B-075E9750DCD9}"/>
    <dgm:cxn modelId="{7661B70E-30B4-43C0-813C-ACF2D4F4AF2E}" type="presOf" srcId="{C2EB1290-23A4-4532-8FC2-2CFBBB4A43C1}" destId="{EE3261F9-4E9F-4EC7-BFF6-CC451F72D767}" srcOrd="0" destOrd="0" presId="urn:microsoft.com/office/officeart/2005/8/layout/cycle8"/>
    <dgm:cxn modelId="{EB47A122-6FFA-42E4-89CB-947DF570D951}" type="presOf" srcId="{A2874BAF-EFCA-497D-8648-5DA2D15E481D}" destId="{B145AE6F-77C7-47F2-9D9D-C0EE7FA8F15F}" srcOrd="0" destOrd="0" presId="urn:microsoft.com/office/officeart/2005/8/layout/cycle8"/>
    <dgm:cxn modelId="{ABEF8F23-741F-48D7-BF3B-E701F31310AA}" srcId="{A2874BAF-EFCA-497D-8648-5DA2D15E481D}" destId="{7B63D85E-669B-4272-97F1-B43FD184FDF4}" srcOrd="1" destOrd="0" parTransId="{C376F1A1-B79F-4BFC-9F90-6CB3BF2B3AB7}" sibTransId="{FAE921BE-CF66-481A-A60D-64E4A1E62EFC}"/>
    <dgm:cxn modelId="{09628041-01A5-44F7-85A8-93D0781F622B}" type="presOf" srcId="{7B63D85E-669B-4272-97F1-B43FD184FDF4}" destId="{F7BEA48F-9086-4B60-AD57-EF4A49560DDD}" srcOrd="0" destOrd="0" presId="urn:microsoft.com/office/officeart/2005/8/layout/cycle8"/>
    <dgm:cxn modelId="{3EAEBA45-97C7-4485-A234-AA1BBBC9759E}" type="presOf" srcId="{7B63D85E-669B-4272-97F1-B43FD184FDF4}" destId="{7BA6D5C6-A87C-4756-B717-3F7AC25082D2}" srcOrd="1" destOrd="0" presId="urn:microsoft.com/office/officeart/2005/8/layout/cycle8"/>
    <dgm:cxn modelId="{72E2EF5C-7D19-4904-8DC5-84780939A07C}" type="presOf" srcId="{BA664DA3-DA65-4A00-BAEE-9BD4A156C7A8}" destId="{EFC2B973-A744-4E38-B859-4C6E60C1B972}" srcOrd="0" destOrd="0" presId="urn:microsoft.com/office/officeart/2005/8/layout/cycle8"/>
    <dgm:cxn modelId="{08472973-23D0-4026-9AB2-E44D5AB15DDF}" type="presOf" srcId="{BA664DA3-DA65-4A00-BAEE-9BD4A156C7A8}" destId="{6F08A251-0C05-4E98-AF96-F3130498A952}" srcOrd="1" destOrd="0" presId="urn:microsoft.com/office/officeart/2005/8/layout/cycle8"/>
    <dgm:cxn modelId="{794B2194-5E7C-4C9E-AE73-42685FF7259C}" type="presOf" srcId="{9CBD1DA6-FEA3-4D1F-A72C-992AFE414816}" destId="{958672B9-97F9-4238-A6B7-F6C9A4AE83DB}" srcOrd="1" destOrd="0" presId="urn:microsoft.com/office/officeart/2005/8/layout/cycle8"/>
    <dgm:cxn modelId="{07E6B4A2-F664-480C-88DE-175DCB0E5837}" srcId="{A2874BAF-EFCA-497D-8648-5DA2D15E481D}" destId="{C2EB1290-23A4-4532-8FC2-2CFBBB4A43C1}" srcOrd="4" destOrd="0" parTransId="{DC252963-FF06-4B66-ADA5-431A23E85950}" sibTransId="{39EE76DC-0B63-4F2B-B22B-902DB08B9FED}"/>
    <dgm:cxn modelId="{D6AE0FB5-3BDE-4B71-BA7C-837C31C8DD4C}" srcId="{A2874BAF-EFCA-497D-8648-5DA2D15E481D}" destId="{9CBD1DA6-FEA3-4D1F-A72C-992AFE414816}" srcOrd="3" destOrd="0" parTransId="{9A5E40E0-FAD0-4272-ACAA-F50C731BBD82}" sibTransId="{85B3B09E-13EC-48DA-82E7-93DD1250CCE8}"/>
    <dgm:cxn modelId="{803084CD-1D5B-4351-8C97-2DFEB82B38EE}" type="presOf" srcId="{8A503D84-87D3-489B-8F3A-1EB50D8C3173}" destId="{97E72C52-E5C0-4B64-BDA3-4D3280A3C7E2}" srcOrd="0" destOrd="0" presId="urn:microsoft.com/office/officeart/2005/8/layout/cycle8"/>
    <dgm:cxn modelId="{213D17E5-193F-4FD4-843D-1B6814B197A1}" type="presOf" srcId="{8A503D84-87D3-489B-8F3A-1EB50D8C3173}" destId="{38FE940E-DB44-41F5-9F91-938D275BEAEB}" srcOrd="1" destOrd="0" presId="urn:microsoft.com/office/officeart/2005/8/layout/cycle8"/>
    <dgm:cxn modelId="{9DFB6AE7-9BF2-4A78-8CDB-856308C0664B}" srcId="{A2874BAF-EFCA-497D-8648-5DA2D15E481D}" destId="{8A503D84-87D3-489B-8F3A-1EB50D8C3173}" srcOrd="0" destOrd="0" parTransId="{CF57E17E-446B-4BAE-82B8-3EC4ABD5CC92}" sibTransId="{DB75BE56-B0AC-4ED6-875E-2C0A3A3BF7A0}"/>
    <dgm:cxn modelId="{3F1697F1-9556-457F-AD56-3474E0D82BD8}" type="presOf" srcId="{C2EB1290-23A4-4532-8FC2-2CFBBB4A43C1}" destId="{FC97A2C1-18D1-44F1-89D6-5F26127F2C2E}" srcOrd="1" destOrd="0" presId="urn:microsoft.com/office/officeart/2005/8/layout/cycle8"/>
    <dgm:cxn modelId="{3B784709-5AFF-4E8B-A1E8-C663A011137C}" type="presParOf" srcId="{B145AE6F-77C7-47F2-9D9D-C0EE7FA8F15F}" destId="{97E72C52-E5C0-4B64-BDA3-4D3280A3C7E2}" srcOrd="0" destOrd="0" presId="urn:microsoft.com/office/officeart/2005/8/layout/cycle8"/>
    <dgm:cxn modelId="{26FE36AE-A4C7-47DF-912D-1F937B4F9BD6}" type="presParOf" srcId="{B145AE6F-77C7-47F2-9D9D-C0EE7FA8F15F}" destId="{9AB33150-16AF-4F91-9EAF-A87F96FF3C8C}" srcOrd="1" destOrd="0" presId="urn:microsoft.com/office/officeart/2005/8/layout/cycle8"/>
    <dgm:cxn modelId="{0727B7B9-F6EF-4329-93C9-B3E642EE80E6}" type="presParOf" srcId="{B145AE6F-77C7-47F2-9D9D-C0EE7FA8F15F}" destId="{E599BCB1-FAEA-48FF-8936-2DBAB716F3B7}" srcOrd="2" destOrd="0" presId="urn:microsoft.com/office/officeart/2005/8/layout/cycle8"/>
    <dgm:cxn modelId="{695573A7-7A19-41F1-A9A8-6D29EA4B61DE}" type="presParOf" srcId="{B145AE6F-77C7-47F2-9D9D-C0EE7FA8F15F}" destId="{38FE940E-DB44-41F5-9F91-938D275BEAEB}" srcOrd="3" destOrd="0" presId="urn:microsoft.com/office/officeart/2005/8/layout/cycle8"/>
    <dgm:cxn modelId="{DA1A301B-886B-4BF2-9C10-CBBC5BCD5196}" type="presParOf" srcId="{B145AE6F-77C7-47F2-9D9D-C0EE7FA8F15F}" destId="{F7BEA48F-9086-4B60-AD57-EF4A49560DDD}" srcOrd="4" destOrd="0" presId="urn:microsoft.com/office/officeart/2005/8/layout/cycle8"/>
    <dgm:cxn modelId="{A02AF620-5066-4AB5-9F6F-D25EBAF08528}" type="presParOf" srcId="{B145AE6F-77C7-47F2-9D9D-C0EE7FA8F15F}" destId="{BBF413F9-6F65-4E08-AE6B-B82B95F75951}" srcOrd="5" destOrd="0" presId="urn:microsoft.com/office/officeart/2005/8/layout/cycle8"/>
    <dgm:cxn modelId="{1A34AF87-4F60-400C-8999-78800F2920F3}" type="presParOf" srcId="{B145AE6F-77C7-47F2-9D9D-C0EE7FA8F15F}" destId="{B598C509-BD6F-4C72-A55F-7CD5FFAD5068}" srcOrd="6" destOrd="0" presId="urn:microsoft.com/office/officeart/2005/8/layout/cycle8"/>
    <dgm:cxn modelId="{2567FFD7-BF71-4AAF-AB63-62181F769068}" type="presParOf" srcId="{B145AE6F-77C7-47F2-9D9D-C0EE7FA8F15F}" destId="{7BA6D5C6-A87C-4756-B717-3F7AC25082D2}" srcOrd="7" destOrd="0" presId="urn:microsoft.com/office/officeart/2005/8/layout/cycle8"/>
    <dgm:cxn modelId="{8F122169-7FF5-458C-8751-62E48A903F3F}" type="presParOf" srcId="{B145AE6F-77C7-47F2-9D9D-C0EE7FA8F15F}" destId="{EFC2B973-A744-4E38-B859-4C6E60C1B972}" srcOrd="8" destOrd="0" presId="urn:microsoft.com/office/officeart/2005/8/layout/cycle8"/>
    <dgm:cxn modelId="{3E9DC9B0-D8CE-4B9B-AE88-6B4E66390B0E}" type="presParOf" srcId="{B145AE6F-77C7-47F2-9D9D-C0EE7FA8F15F}" destId="{FE1C418E-E1F7-4A9D-AABD-D25FE2FF9852}" srcOrd="9" destOrd="0" presId="urn:microsoft.com/office/officeart/2005/8/layout/cycle8"/>
    <dgm:cxn modelId="{FE8F9E2E-6AB8-414C-AB02-56667CFE880B}" type="presParOf" srcId="{B145AE6F-77C7-47F2-9D9D-C0EE7FA8F15F}" destId="{7BBE0C4D-3D01-4F84-879F-C8BC59265C96}" srcOrd="10" destOrd="0" presId="urn:microsoft.com/office/officeart/2005/8/layout/cycle8"/>
    <dgm:cxn modelId="{5CAD7962-F9A1-4994-A1E5-DED8D5995E39}" type="presParOf" srcId="{B145AE6F-77C7-47F2-9D9D-C0EE7FA8F15F}" destId="{6F08A251-0C05-4E98-AF96-F3130498A952}" srcOrd="11" destOrd="0" presId="urn:microsoft.com/office/officeart/2005/8/layout/cycle8"/>
    <dgm:cxn modelId="{045E1DDC-F6B6-4F32-A31E-A81C6EB28A58}" type="presParOf" srcId="{B145AE6F-77C7-47F2-9D9D-C0EE7FA8F15F}" destId="{053E2EA8-DA4B-459B-BD9C-1EACFA386EE0}" srcOrd="12" destOrd="0" presId="urn:microsoft.com/office/officeart/2005/8/layout/cycle8"/>
    <dgm:cxn modelId="{17C35A6B-B102-4414-9CF9-24D264016F56}" type="presParOf" srcId="{B145AE6F-77C7-47F2-9D9D-C0EE7FA8F15F}" destId="{7C2E81E2-F7B0-446C-82D1-E5150CC71C0C}" srcOrd="13" destOrd="0" presId="urn:microsoft.com/office/officeart/2005/8/layout/cycle8"/>
    <dgm:cxn modelId="{F3AC9977-B1FC-43A6-8A32-92428A22745F}" type="presParOf" srcId="{B145AE6F-77C7-47F2-9D9D-C0EE7FA8F15F}" destId="{9CF3AB57-6621-40E0-939E-9F8520E6389E}" srcOrd="14" destOrd="0" presId="urn:microsoft.com/office/officeart/2005/8/layout/cycle8"/>
    <dgm:cxn modelId="{774F43BA-4C79-49CC-B223-C6101E73C26E}" type="presParOf" srcId="{B145AE6F-77C7-47F2-9D9D-C0EE7FA8F15F}" destId="{958672B9-97F9-4238-A6B7-F6C9A4AE83DB}" srcOrd="15" destOrd="0" presId="urn:microsoft.com/office/officeart/2005/8/layout/cycle8"/>
    <dgm:cxn modelId="{BCC335DC-A168-4FB9-9BB7-35523CDE6CDD}" type="presParOf" srcId="{B145AE6F-77C7-47F2-9D9D-C0EE7FA8F15F}" destId="{EE3261F9-4E9F-4EC7-BFF6-CC451F72D767}" srcOrd="16" destOrd="0" presId="urn:microsoft.com/office/officeart/2005/8/layout/cycle8"/>
    <dgm:cxn modelId="{0ECB0019-A572-4C9C-A655-27646A24AB5C}" type="presParOf" srcId="{B145AE6F-77C7-47F2-9D9D-C0EE7FA8F15F}" destId="{C4CC665F-7622-4626-A8AF-B85EFAC27C2E}" srcOrd="17" destOrd="0" presId="urn:microsoft.com/office/officeart/2005/8/layout/cycle8"/>
    <dgm:cxn modelId="{09B99198-D2B8-436D-9593-BE92E833CED9}" type="presParOf" srcId="{B145AE6F-77C7-47F2-9D9D-C0EE7FA8F15F}" destId="{FE911032-C1F4-4BCD-8BBF-63AFC3C1B4D8}" srcOrd="18" destOrd="0" presId="urn:microsoft.com/office/officeart/2005/8/layout/cycle8"/>
    <dgm:cxn modelId="{BD0F6BC0-2512-4B0A-B319-4F3DF382EC2C}" type="presParOf" srcId="{B145AE6F-77C7-47F2-9D9D-C0EE7FA8F15F}" destId="{FC97A2C1-18D1-44F1-89D6-5F26127F2C2E}" srcOrd="19" destOrd="0" presId="urn:microsoft.com/office/officeart/2005/8/layout/cycle8"/>
    <dgm:cxn modelId="{4D7DF234-941D-47A9-B10D-316F044A71F1}" type="presParOf" srcId="{B145AE6F-77C7-47F2-9D9D-C0EE7FA8F15F}" destId="{19DAA396-E077-4FA4-911D-6003E6687385}" srcOrd="20" destOrd="0" presId="urn:microsoft.com/office/officeart/2005/8/layout/cycle8"/>
    <dgm:cxn modelId="{D5066417-C058-4E15-B300-D76F5A95C097}" type="presParOf" srcId="{B145AE6F-77C7-47F2-9D9D-C0EE7FA8F15F}" destId="{D1D0A9B5-DB75-450C-99F5-542E3B160729}" srcOrd="21" destOrd="0" presId="urn:microsoft.com/office/officeart/2005/8/layout/cycle8"/>
    <dgm:cxn modelId="{91E123CD-3D16-4B1F-B37C-AFAF47A67E11}" type="presParOf" srcId="{B145AE6F-77C7-47F2-9D9D-C0EE7FA8F15F}" destId="{6237B43C-D32B-4918-8301-7D5515121544}" srcOrd="22" destOrd="0" presId="urn:microsoft.com/office/officeart/2005/8/layout/cycle8"/>
    <dgm:cxn modelId="{7B52DE61-5E1B-4C3C-902A-9FB7BEB1D959}" type="presParOf" srcId="{B145AE6F-77C7-47F2-9D9D-C0EE7FA8F15F}" destId="{25912C01-F0B9-4408-81C9-9592505BC1CB}" srcOrd="23" destOrd="0" presId="urn:microsoft.com/office/officeart/2005/8/layout/cycle8"/>
    <dgm:cxn modelId="{31EF47E1-DD47-4B39-A81E-947620ACE627}" type="presParOf" srcId="{B145AE6F-77C7-47F2-9D9D-C0EE7FA8F15F}" destId="{437EED05-1A41-49BD-871D-40E7F4747625}" srcOrd="2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A04EEA-376A-4B93-8B75-D7511BD76C22}"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25764E7A-33BE-492C-96E1-064F69F4DEF0}">
      <dgm:prSet/>
      <dgm:spPr/>
      <dgm:t>
        <a:bodyPr/>
        <a:lstStyle/>
        <a:p>
          <a:r>
            <a:rPr lang="en-GB"/>
            <a:t>Before the observation: agree actions to take if you witness any harm or risk. </a:t>
          </a:r>
          <a:endParaRPr lang="en-US"/>
        </a:p>
      </dgm:t>
    </dgm:pt>
    <dgm:pt modelId="{E01C995A-0469-467D-B9ED-868213F1EEDC}" type="parTrans" cxnId="{B4B7D5D8-A679-45E6-8BF9-AFE9C026488E}">
      <dgm:prSet/>
      <dgm:spPr/>
      <dgm:t>
        <a:bodyPr/>
        <a:lstStyle/>
        <a:p>
          <a:endParaRPr lang="en-US"/>
        </a:p>
      </dgm:t>
    </dgm:pt>
    <dgm:pt modelId="{833AB7EC-4B38-4A78-A862-C5EEC3086BD4}" type="sibTrans" cxnId="{B4B7D5D8-A679-45E6-8BF9-AFE9C026488E}">
      <dgm:prSet/>
      <dgm:spPr/>
      <dgm:t>
        <a:bodyPr/>
        <a:lstStyle/>
        <a:p>
          <a:endParaRPr lang="en-US"/>
        </a:p>
      </dgm:t>
    </dgm:pt>
    <dgm:pt modelId="{F44FC975-3D92-4D76-BD50-37017E677A39}">
      <dgm:prSet/>
      <dgm:spPr/>
      <dgm:t>
        <a:bodyPr/>
        <a:lstStyle/>
        <a:p>
          <a:r>
            <a:rPr lang="en-GB"/>
            <a:t>Be guided by the national legislation, government and school policies as well as AKF. </a:t>
          </a:r>
          <a:endParaRPr lang="en-US"/>
        </a:p>
      </dgm:t>
    </dgm:pt>
    <dgm:pt modelId="{DD26F110-7849-4721-A076-5C125D9378D2}" type="parTrans" cxnId="{53BADCC8-A163-42D0-B2E2-56E411FA5A01}">
      <dgm:prSet/>
      <dgm:spPr/>
      <dgm:t>
        <a:bodyPr/>
        <a:lstStyle/>
        <a:p>
          <a:endParaRPr lang="en-US"/>
        </a:p>
      </dgm:t>
    </dgm:pt>
    <dgm:pt modelId="{04B03D25-0982-4A47-B837-633EC2CFDA0C}" type="sibTrans" cxnId="{53BADCC8-A163-42D0-B2E2-56E411FA5A01}">
      <dgm:prSet/>
      <dgm:spPr/>
      <dgm:t>
        <a:bodyPr/>
        <a:lstStyle/>
        <a:p>
          <a:endParaRPr lang="en-US"/>
        </a:p>
      </dgm:t>
    </dgm:pt>
    <dgm:pt modelId="{9350C4B4-C0B2-42B8-BED8-2FF6045EB065}">
      <dgm:prSet/>
      <dgm:spPr/>
      <dgm:t>
        <a:bodyPr/>
        <a:lstStyle/>
        <a:p>
          <a:r>
            <a:rPr lang="en-GB"/>
            <a:t>Essential: understand whether, when and how you are permitted to intervene. </a:t>
          </a:r>
          <a:endParaRPr lang="en-US"/>
        </a:p>
      </dgm:t>
    </dgm:pt>
    <dgm:pt modelId="{830A9713-524A-4933-9ED1-7A02573CED2F}" type="parTrans" cxnId="{C88E8D6A-17BB-45C5-B4CE-7CF93392852F}">
      <dgm:prSet/>
      <dgm:spPr/>
      <dgm:t>
        <a:bodyPr/>
        <a:lstStyle/>
        <a:p>
          <a:endParaRPr lang="en-US"/>
        </a:p>
      </dgm:t>
    </dgm:pt>
    <dgm:pt modelId="{F5016646-27CE-4FF0-A939-A46353F51F55}" type="sibTrans" cxnId="{C88E8D6A-17BB-45C5-B4CE-7CF93392852F}">
      <dgm:prSet/>
      <dgm:spPr/>
      <dgm:t>
        <a:bodyPr/>
        <a:lstStyle/>
        <a:p>
          <a:endParaRPr lang="en-US"/>
        </a:p>
      </dgm:t>
    </dgm:pt>
    <dgm:pt modelId="{5BFB4E05-0D4A-4A86-916A-1052125B7BBD}">
      <dgm:prSet/>
      <dgm:spPr/>
      <dgm:t>
        <a:bodyPr/>
        <a:lstStyle/>
        <a:p>
          <a:r>
            <a:rPr lang="en-GB"/>
            <a:t>Mandatory: Safeguarding training for all observers with specific guidance for school environments. </a:t>
          </a:r>
          <a:endParaRPr lang="en-US"/>
        </a:p>
      </dgm:t>
    </dgm:pt>
    <dgm:pt modelId="{77FD4E54-18FE-470F-9662-BFD6813B6D01}" type="parTrans" cxnId="{589D53EE-4D0F-4896-9825-9A61B2C96107}">
      <dgm:prSet/>
      <dgm:spPr/>
      <dgm:t>
        <a:bodyPr/>
        <a:lstStyle/>
        <a:p>
          <a:endParaRPr lang="en-US"/>
        </a:p>
      </dgm:t>
    </dgm:pt>
    <dgm:pt modelId="{AA771447-82B2-4BEF-8A3B-511D7B17A876}" type="sibTrans" cxnId="{589D53EE-4D0F-4896-9825-9A61B2C96107}">
      <dgm:prSet/>
      <dgm:spPr/>
      <dgm:t>
        <a:bodyPr/>
        <a:lstStyle/>
        <a:p>
          <a:endParaRPr lang="en-US"/>
        </a:p>
      </dgm:t>
    </dgm:pt>
    <dgm:pt modelId="{BE0DFDD8-D30B-4521-9A7E-03EB735C8792}" type="pres">
      <dgm:prSet presAssocID="{BDA04EEA-376A-4B93-8B75-D7511BD76C22}" presName="matrix" presStyleCnt="0">
        <dgm:presLayoutVars>
          <dgm:chMax val="1"/>
          <dgm:dir/>
          <dgm:resizeHandles val="exact"/>
        </dgm:presLayoutVars>
      </dgm:prSet>
      <dgm:spPr/>
    </dgm:pt>
    <dgm:pt modelId="{909C063D-02DE-433F-A636-65FA5D704A24}" type="pres">
      <dgm:prSet presAssocID="{BDA04EEA-376A-4B93-8B75-D7511BD76C22}" presName="diamond" presStyleLbl="bgShp" presStyleIdx="0" presStyleCnt="1"/>
      <dgm:spPr/>
    </dgm:pt>
    <dgm:pt modelId="{A2B1A97E-C662-46CB-8EED-E11F4A99750B}" type="pres">
      <dgm:prSet presAssocID="{BDA04EEA-376A-4B93-8B75-D7511BD76C22}" presName="quad1" presStyleLbl="node1" presStyleIdx="0" presStyleCnt="4">
        <dgm:presLayoutVars>
          <dgm:chMax val="0"/>
          <dgm:chPref val="0"/>
          <dgm:bulletEnabled val="1"/>
        </dgm:presLayoutVars>
      </dgm:prSet>
      <dgm:spPr/>
    </dgm:pt>
    <dgm:pt modelId="{8725C360-13A2-472E-8F3C-B2F060FA6997}" type="pres">
      <dgm:prSet presAssocID="{BDA04EEA-376A-4B93-8B75-D7511BD76C22}" presName="quad2" presStyleLbl="node1" presStyleIdx="1" presStyleCnt="4">
        <dgm:presLayoutVars>
          <dgm:chMax val="0"/>
          <dgm:chPref val="0"/>
          <dgm:bulletEnabled val="1"/>
        </dgm:presLayoutVars>
      </dgm:prSet>
      <dgm:spPr/>
    </dgm:pt>
    <dgm:pt modelId="{39CC9782-A378-42EF-B5ED-95AACEBD32A4}" type="pres">
      <dgm:prSet presAssocID="{BDA04EEA-376A-4B93-8B75-D7511BD76C22}" presName="quad3" presStyleLbl="node1" presStyleIdx="2" presStyleCnt="4">
        <dgm:presLayoutVars>
          <dgm:chMax val="0"/>
          <dgm:chPref val="0"/>
          <dgm:bulletEnabled val="1"/>
        </dgm:presLayoutVars>
      </dgm:prSet>
      <dgm:spPr/>
    </dgm:pt>
    <dgm:pt modelId="{7D37CB09-0757-45CB-9E42-0DA4EA0A80E4}" type="pres">
      <dgm:prSet presAssocID="{BDA04EEA-376A-4B93-8B75-D7511BD76C22}" presName="quad4" presStyleLbl="node1" presStyleIdx="3" presStyleCnt="4">
        <dgm:presLayoutVars>
          <dgm:chMax val="0"/>
          <dgm:chPref val="0"/>
          <dgm:bulletEnabled val="1"/>
        </dgm:presLayoutVars>
      </dgm:prSet>
      <dgm:spPr/>
    </dgm:pt>
  </dgm:ptLst>
  <dgm:cxnLst>
    <dgm:cxn modelId="{711DD81C-8361-491E-A4E5-43417755A3CA}" type="presOf" srcId="{9350C4B4-C0B2-42B8-BED8-2FF6045EB065}" destId="{39CC9782-A378-42EF-B5ED-95AACEBD32A4}" srcOrd="0" destOrd="0" presId="urn:microsoft.com/office/officeart/2005/8/layout/matrix3"/>
    <dgm:cxn modelId="{8FA7C33E-E8F9-43B6-9EA7-3362ACF781C0}" type="presOf" srcId="{F44FC975-3D92-4D76-BD50-37017E677A39}" destId="{8725C360-13A2-472E-8F3C-B2F060FA6997}" srcOrd="0" destOrd="0" presId="urn:microsoft.com/office/officeart/2005/8/layout/matrix3"/>
    <dgm:cxn modelId="{9E87214D-2A58-4A77-A976-01301523EC59}" type="presOf" srcId="{5BFB4E05-0D4A-4A86-916A-1052125B7BBD}" destId="{7D37CB09-0757-45CB-9E42-0DA4EA0A80E4}" srcOrd="0" destOrd="0" presId="urn:microsoft.com/office/officeart/2005/8/layout/matrix3"/>
    <dgm:cxn modelId="{C88E8D6A-17BB-45C5-B4CE-7CF93392852F}" srcId="{BDA04EEA-376A-4B93-8B75-D7511BD76C22}" destId="{9350C4B4-C0B2-42B8-BED8-2FF6045EB065}" srcOrd="2" destOrd="0" parTransId="{830A9713-524A-4933-9ED1-7A02573CED2F}" sibTransId="{F5016646-27CE-4FF0-A939-A46353F51F55}"/>
    <dgm:cxn modelId="{23C4B692-FB2A-4CC5-B550-501533730D4E}" type="presOf" srcId="{BDA04EEA-376A-4B93-8B75-D7511BD76C22}" destId="{BE0DFDD8-D30B-4521-9A7E-03EB735C8792}" srcOrd="0" destOrd="0" presId="urn:microsoft.com/office/officeart/2005/8/layout/matrix3"/>
    <dgm:cxn modelId="{4EADF5AA-7A01-4F2D-B5DE-FA1524F0711D}" type="presOf" srcId="{25764E7A-33BE-492C-96E1-064F69F4DEF0}" destId="{A2B1A97E-C662-46CB-8EED-E11F4A99750B}" srcOrd="0" destOrd="0" presId="urn:microsoft.com/office/officeart/2005/8/layout/matrix3"/>
    <dgm:cxn modelId="{53BADCC8-A163-42D0-B2E2-56E411FA5A01}" srcId="{BDA04EEA-376A-4B93-8B75-D7511BD76C22}" destId="{F44FC975-3D92-4D76-BD50-37017E677A39}" srcOrd="1" destOrd="0" parTransId="{DD26F110-7849-4721-A076-5C125D9378D2}" sibTransId="{04B03D25-0982-4A47-B837-633EC2CFDA0C}"/>
    <dgm:cxn modelId="{B4B7D5D8-A679-45E6-8BF9-AFE9C026488E}" srcId="{BDA04EEA-376A-4B93-8B75-D7511BD76C22}" destId="{25764E7A-33BE-492C-96E1-064F69F4DEF0}" srcOrd="0" destOrd="0" parTransId="{E01C995A-0469-467D-B9ED-868213F1EEDC}" sibTransId="{833AB7EC-4B38-4A78-A862-C5EEC3086BD4}"/>
    <dgm:cxn modelId="{589D53EE-4D0F-4896-9825-9A61B2C96107}" srcId="{BDA04EEA-376A-4B93-8B75-D7511BD76C22}" destId="{5BFB4E05-0D4A-4A86-916A-1052125B7BBD}" srcOrd="3" destOrd="0" parTransId="{77FD4E54-18FE-470F-9662-BFD6813B6D01}" sibTransId="{AA771447-82B2-4BEF-8A3B-511D7B17A876}"/>
    <dgm:cxn modelId="{EA909FFF-5019-426F-B718-623AE2D4CD27}" type="presParOf" srcId="{BE0DFDD8-D30B-4521-9A7E-03EB735C8792}" destId="{909C063D-02DE-433F-A636-65FA5D704A24}" srcOrd="0" destOrd="0" presId="urn:microsoft.com/office/officeart/2005/8/layout/matrix3"/>
    <dgm:cxn modelId="{A5B2BB6D-7DBA-494E-AA52-9F30982AAD36}" type="presParOf" srcId="{BE0DFDD8-D30B-4521-9A7E-03EB735C8792}" destId="{A2B1A97E-C662-46CB-8EED-E11F4A99750B}" srcOrd="1" destOrd="0" presId="urn:microsoft.com/office/officeart/2005/8/layout/matrix3"/>
    <dgm:cxn modelId="{4BBD3F12-AA06-43A9-B518-15C479150553}" type="presParOf" srcId="{BE0DFDD8-D30B-4521-9A7E-03EB735C8792}" destId="{8725C360-13A2-472E-8F3C-B2F060FA6997}" srcOrd="2" destOrd="0" presId="urn:microsoft.com/office/officeart/2005/8/layout/matrix3"/>
    <dgm:cxn modelId="{466DD066-4A31-4F50-A6F1-0690EB848C08}" type="presParOf" srcId="{BE0DFDD8-D30B-4521-9A7E-03EB735C8792}" destId="{39CC9782-A378-42EF-B5ED-95AACEBD32A4}" srcOrd="3" destOrd="0" presId="urn:microsoft.com/office/officeart/2005/8/layout/matrix3"/>
    <dgm:cxn modelId="{8E477CB0-3A05-4C28-A8DB-51054965F297}" type="presParOf" srcId="{BE0DFDD8-D30B-4521-9A7E-03EB735C8792}" destId="{7D37CB09-0757-45CB-9E42-0DA4EA0A80E4}"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AF5E17-9506-4E21-8DC1-FC6623E93C79}"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7BF9F1E-00AD-4BA6-8714-EDF87DD86D4A}">
      <dgm:prSet/>
      <dgm:spPr/>
      <dgm:t>
        <a:bodyPr/>
        <a:lstStyle/>
        <a:p>
          <a:pPr>
            <a:defRPr cap="all"/>
          </a:pPr>
          <a:r>
            <a:rPr lang="en-GB" dirty="0"/>
            <a:t>REFLECTING ON  the  Observation</a:t>
          </a:r>
          <a:endParaRPr lang="en-US" dirty="0"/>
        </a:p>
      </dgm:t>
    </dgm:pt>
    <dgm:pt modelId="{0F67CC53-ADF8-45D9-89A0-46A3CBC2EBAF}" type="parTrans" cxnId="{DCB57327-E032-472D-9977-2FB325F69236}">
      <dgm:prSet/>
      <dgm:spPr/>
      <dgm:t>
        <a:bodyPr/>
        <a:lstStyle/>
        <a:p>
          <a:endParaRPr lang="en-US"/>
        </a:p>
      </dgm:t>
    </dgm:pt>
    <dgm:pt modelId="{C318BBE9-99FA-4951-9141-81A58924E651}" type="sibTrans" cxnId="{DCB57327-E032-472D-9977-2FB325F69236}">
      <dgm:prSet/>
      <dgm:spPr/>
      <dgm:t>
        <a:bodyPr/>
        <a:lstStyle/>
        <a:p>
          <a:endParaRPr lang="en-US"/>
        </a:p>
      </dgm:t>
    </dgm:pt>
    <dgm:pt modelId="{83691048-5B94-422D-B5BE-24164B6998E8}">
      <dgm:prSet/>
      <dgm:spPr/>
      <dgm:t>
        <a:bodyPr/>
        <a:lstStyle/>
        <a:p>
          <a:pPr>
            <a:defRPr cap="all"/>
          </a:pPr>
          <a:r>
            <a:rPr lang="en-US" dirty="0"/>
            <a:t>SHARE OBSERVATION NOTES </a:t>
          </a:r>
        </a:p>
      </dgm:t>
    </dgm:pt>
    <dgm:pt modelId="{7BAD87EF-708E-4D5E-8C7C-EAF114E8A747}" type="parTrans" cxnId="{73EBC8A1-4F13-4C6B-8909-2856A72494D6}">
      <dgm:prSet/>
      <dgm:spPr/>
      <dgm:t>
        <a:bodyPr/>
        <a:lstStyle/>
        <a:p>
          <a:endParaRPr lang="en-US"/>
        </a:p>
      </dgm:t>
    </dgm:pt>
    <dgm:pt modelId="{6A6DD564-593A-46FA-ABFE-6A290563BB5F}" type="sibTrans" cxnId="{73EBC8A1-4F13-4C6B-8909-2856A72494D6}">
      <dgm:prSet/>
      <dgm:spPr/>
      <dgm:t>
        <a:bodyPr/>
        <a:lstStyle/>
        <a:p>
          <a:endParaRPr lang="en-US"/>
        </a:p>
      </dgm:t>
    </dgm:pt>
    <dgm:pt modelId="{AA9E4AD2-9922-401D-842F-69036F167560}">
      <dgm:prSet/>
      <dgm:spPr/>
      <dgm:t>
        <a:bodyPr/>
        <a:lstStyle/>
        <a:p>
          <a:pPr>
            <a:defRPr cap="all"/>
          </a:pPr>
          <a:r>
            <a:rPr lang="en-GB" dirty="0"/>
            <a:t>Dimensions &amp; Behaviours</a:t>
          </a:r>
          <a:endParaRPr lang="en-US" dirty="0"/>
        </a:p>
      </dgm:t>
    </dgm:pt>
    <dgm:pt modelId="{243350D0-D863-454C-8615-740DAF743BDF}" type="parTrans" cxnId="{86C49208-CE42-4EA1-8148-C9B5378E9171}">
      <dgm:prSet/>
      <dgm:spPr/>
      <dgm:t>
        <a:bodyPr/>
        <a:lstStyle/>
        <a:p>
          <a:endParaRPr lang="en-US"/>
        </a:p>
      </dgm:t>
    </dgm:pt>
    <dgm:pt modelId="{866D3901-6C27-410F-A44D-E075C9DCD9E2}" type="sibTrans" cxnId="{86C49208-CE42-4EA1-8148-C9B5378E9171}">
      <dgm:prSet/>
      <dgm:spPr/>
      <dgm:t>
        <a:bodyPr/>
        <a:lstStyle/>
        <a:p>
          <a:endParaRPr lang="en-US"/>
        </a:p>
      </dgm:t>
    </dgm:pt>
    <dgm:pt modelId="{D08AB323-7005-432A-85B9-A181154ACDC8}">
      <dgm:prSet/>
      <dgm:spPr/>
      <dgm:t>
        <a:bodyPr/>
        <a:lstStyle/>
        <a:p>
          <a:pPr>
            <a:defRPr cap="all"/>
          </a:pPr>
          <a:r>
            <a:rPr lang="en-GB"/>
            <a:t>Reflections</a:t>
          </a:r>
          <a:endParaRPr lang="en-US"/>
        </a:p>
      </dgm:t>
    </dgm:pt>
    <dgm:pt modelId="{065C84F2-E168-49B7-BD47-2CA306B0E20D}" type="parTrans" cxnId="{13E4F991-69C0-4490-AE2C-F250CC15E797}">
      <dgm:prSet/>
      <dgm:spPr/>
      <dgm:t>
        <a:bodyPr/>
        <a:lstStyle/>
        <a:p>
          <a:endParaRPr lang="en-US"/>
        </a:p>
      </dgm:t>
    </dgm:pt>
    <dgm:pt modelId="{E3FFD152-1FFC-4226-B295-A9C5D578987B}" type="sibTrans" cxnId="{13E4F991-69C0-4490-AE2C-F250CC15E797}">
      <dgm:prSet/>
      <dgm:spPr/>
      <dgm:t>
        <a:bodyPr/>
        <a:lstStyle/>
        <a:p>
          <a:endParaRPr lang="en-US"/>
        </a:p>
      </dgm:t>
    </dgm:pt>
    <dgm:pt modelId="{AB12AFF2-4D78-4656-8E43-D11DC09BD442}" type="pres">
      <dgm:prSet presAssocID="{2FAF5E17-9506-4E21-8DC1-FC6623E93C79}" presName="root" presStyleCnt="0">
        <dgm:presLayoutVars>
          <dgm:dir/>
          <dgm:resizeHandles val="exact"/>
        </dgm:presLayoutVars>
      </dgm:prSet>
      <dgm:spPr/>
    </dgm:pt>
    <dgm:pt modelId="{6DAE4DD7-9B27-49F4-9EFC-9AC29FE16E77}" type="pres">
      <dgm:prSet presAssocID="{C7BF9F1E-00AD-4BA6-8714-EDF87DD86D4A}" presName="compNode" presStyleCnt="0"/>
      <dgm:spPr/>
    </dgm:pt>
    <dgm:pt modelId="{80394C02-A03D-45F4-812A-177533F1A60A}" type="pres">
      <dgm:prSet presAssocID="{C7BF9F1E-00AD-4BA6-8714-EDF87DD86D4A}" presName="iconBgRect" presStyleLbl="bgShp" presStyleIdx="0" presStyleCnt="4"/>
      <dgm:spPr>
        <a:prstGeom prst="round2DiagRect">
          <a:avLst>
            <a:gd name="adj1" fmla="val 29727"/>
            <a:gd name="adj2" fmla="val 0"/>
          </a:avLst>
        </a:prstGeom>
      </dgm:spPr>
    </dgm:pt>
    <dgm:pt modelId="{14E78FA5-8D07-4063-9377-8A1DF70302D7}" type="pres">
      <dgm:prSet presAssocID="{C7BF9F1E-00AD-4BA6-8714-EDF87DD86D4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3ACEDA9F-5B96-4345-9854-F9B897CF634F}" type="pres">
      <dgm:prSet presAssocID="{C7BF9F1E-00AD-4BA6-8714-EDF87DD86D4A}" presName="spaceRect" presStyleCnt="0"/>
      <dgm:spPr/>
    </dgm:pt>
    <dgm:pt modelId="{B5196417-EBD1-43C8-ADF6-8D0B0929E8E4}" type="pres">
      <dgm:prSet presAssocID="{C7BF9F1E-00AD-4BA6-8714-EDF87DD86D4A}" presName="textRect" presStyleLbl="revTx" presStyleIdx="0" presStyleCnt="4">
        <dgm:presLayoutVars>
          <dgm:chMax val="1"/>
          <dgm:chPref val="1"/>
        </dgm:presLayoutVars>
      </dgm:prSet>
      <dgm:spPr/>
    </dgm:pt>
    <dgm:pt modelId="{FBC21326-AD28-4C91-AD39-EF09C0389111}" type="pres">
      <dgm:prSet presAssocID="{C318BBE9-99FA-4951-9141-81A58924E651}" presName="sibTrans" presStyleCnt="0"/>
      <dgm:spPr/>
    </dgm:pt>
    <dgm:pt modelId="{2912DA32-276D-44B7-8860-264B025E7D11}" type="pres">
      <dgm:prSet presAssocID="{83691048-5B94-422D-B5BE-24164B6998E8}" presName="compNode" presStyleCnt="0"/>
      <dgm:spPr/>
    </dgm:pt>
    <dgm:pt modelId="{E4917678-B190-4BFD-8A14-8B83C743F6AC}" type="pres">
      <dgm:prSet presAssocID="{83691048-5B94-422D-B5BE-24164B6998E8}" presName="iconBgRect" presStyleLbl="bgShp" presStyleIdx="1" presStyleCnt="4"/>
      <dgm:spPr>
        <a:prstGeom prst="round2DiagRect">
          <a:avLst>
            <a:gd name="adj1" fmla="val 29727"/>
            <a:gd name="adj2" fmla="val 0"/>
          </a:avLst>
        </a:prstGeom>
      </dgm:spPr>
    </dgm:pt>
    <dgm:pt modelId="{AF34ED27-5A72-4398-95BD-47282B1CBCE4}" type="pres">
      <dgm:prSet presAssocID="{83691048-5B94-422D-B5BE-24164B6998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9CE5A8A7-BC5F-4A4F-8649-AE46A9C183BE}" type="pres">
      <dgm:prSet presAssocID="{83691048-5B94-422D-B5BE-24164B6998E8}" presName="spaceRect" presStyleCnt="0"/>
      <dgm:spPr/>
    </dgm:pt>
    <dgm:pt modelId="{C3ADAA20-F3DC-46C7-B0D5-D43D3408C7A5}" type="pres">
      <dgm:prSet presAssocID="{83691048-5B94-422D-B5BE-24164B6998E8}" presName="textRect" presStyleLbl="revTx" presStyleIdx="1" presStyleCnt="4">
        <dgm:presLayoutVars>
          <dgm:chMax val="1"/>
          <dgm:chPref val="1"/>
        </dgm:presLayoutVars>
      </dgm:prSet>
      <dgm:spPr/>
    </dgm:pt>
    <dgm:pt modelId="{0A208972-B1C4-4913-8F99-99A19C1A0CFA}" type="pres">
      <dgm:prSet presAssocID="{6A6DD564-593A-46FA-ABFE-6A290563BB5F}" presName="sibTrans" presStyleCnt="0"/>
      <dgm:spPr/>
    </dgm:pt>
    <dgm:pt modelId="{D8C8612A-565B-4505-BFF0-6ABE5AC8A7C5}" type="pres">
      <dgm:prSet presAssocID="{AA9E4AD2-9922-401D-842F-69036F167560}" presName="compNode" presStyleCnt="0"/>
      <dgm:spPr/>
    </dgm:pt>
    <dgm:pt modelId="{0253F1F4-2DE8-4E6B-B82D-15AE26B1A55B}" type="pres">
      <dgm:prSet presAssocID="{AA9E4AD2-9922-401D-842F-69036F167560}" presName="iconBgRect" presStyleLbl="bgShp" presStyleIdx="2" presStyleCnt="4"/>
      <dgm:spPr>
        <a:prstGeom prst="round2DiagRect">
          <a:avLst>
            <a:gd name="adj1" fmla="val 29727"/>
            <a:gd name="adj2" fmla="val 0"/>
          </a:avLst>
        </a:prstGeom>
      </dgm:spPr>
    </dgm:pt>
    <dgm:pt modelId="{F029EC6F-48A5-4EB5-9C0B-F8F8885163BA}" type="pres">
      <dgm:prSet presAssocID="{AA9E4AD2-9922-401D-842F-69036F167560}" presName="iconRect" presStyleLbl="node1" presStyleIdx="2" presStyleCnt="4" custLinFactNeighborX="-1290" custLinFactNeighborY="-1077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able with solid fill"/>
        </a:ext>
      </dgm:extLst>
    </dgm:pt>
    <dgm:pt modelId="{F746A347-8588-4DD1-B5B8-9175D9F70E69}" type="pres">
      <dgm:prSet presAssocID="{AA9E4AD2-9922-401D-842F-69036F167560}" presName="spaceRect" presStyleCnt="0"/>
      <dgm:spPr/>
    </dgm:pt>
    <dgm:pt modelId="{FF54B3A8-09CE-43A7-8C6D-5C30FF0AB33D}" type="pres">
      <dgm:prSet presAssocID="{AA9E4AD2-9922-401D-842F-69036F167560}" presName="textRect" presStyleLbl="revTx" presStyleIdx="2" presStyleCnt="4">
        <dgm:presLayoutVars>
          <dgm:chMax val="1"/>
          <dgm:chPref val="1"/>
        </dgm:presLayoutVars>
      </dgm:prSet>
      <dgm:spPr/>
    </dgm:pt>
    <dgm:pt modelId="{CA3BC706-1BA2-432B-A26C-6344F7E1E5D0}" type="pres">
      <dgm:prSet presAssocID="{866D3901-6C27-410F-A44D-E075C9DCD9E2}" presName="sibTrans" presStyleCnt="0"/>
      <dgm:spPr/>
    </dgm:pt>
    <dgm:pt modelId="{E4AC92E3-73CB-40B2-82C0-90692224E33A}" type="pres">
      <dgm:prSet presAssocID="{D08AB323-7005-432A-85B9-A181154ACDC8}" presName="compNode" presStyleCnt="0"/>
      <dgm:spPr/>
    </dgm:pt>
    <dgm:pt modelId="{834002EC-FCA3-42CC-96B2-15D0CE51B165}" type="pres">
      <dgm:prSet presAssocID="{D08AB323-7005-432A-85B9-A181154ACDC8}" presName="iconBgRect" presStyleLbl="bgShp" presStyleIdx="3" presStyleCnt="4"/>
      <dgm:spPr>
        <a:prstGeom prst="round2DiagRect">
          <a:avLst>
            <a:gd name="adj1" fmla="val 29727"/>
            <a:gd name="adj2" fmla="val 0"/>
          </a:avLst>
        </a:prstGeom>
      </dgm:spPr>
    </dgm:pt>
    <dgm:pt modelId="{F01DF95C-410B-4C72-980B-4521E54EE31B}" type="pres">
      <dgm:prSet presAssocID="{D08AB323-7005-432A-85B9-A181154ACDC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ought bubble"/>
        </a:ext>
      </dgm:extLst>
    </dgm:pt>
    <dgm:pt modelId="{8CBEBA60-7C43-4364-8D7B-359BD504472C}" type="pres">
      <dgm:prSet presAssocID="{D08AB323-7005-432A-85B9-A181154ACDC8}" presName="spaceRect" presStyleCnt="0"/>
      <dgm:spPr/>
    </dgm:pt>
    <dgm:pt modelId="{C841A8F5-8F11-438D-9BD2-D4AA9EFBE9E1}" type="pres">
      <dgm:prSet presAssocID="{D08AB323-7005-432A-85B9-A181154ACDC8}" presName="textRect" presStyleLbl="revTx" presStyleIdx="3" presStyleCnt="4">
        <dgm:presLayoutVars>
          <dgm:chMax val="1"/>
          <dgm:chPref val="1"/>
        </dgm:presLayoutVars>
      </dgm:prSet>
      <dgm:spPr/>
    </dgm:pt>
  </dgm:ptLst>
  <dgm:cxnLst>
    <dgm:cxn modelId="{425AED07-F58A-4919-958C-6EDE31DB133D}" type="presOf" srcId="{AA9E4AD2-9922-401D-842F-69036F167560}" destId="{FF54B3A8-09CE-43A7-8C6D-5C30FF0AB33D}" srcOrd="0" destOrd="0" presId="urn:microsoft.com/office/officeart/2018/5/layout/IconLeafLabelList"/>
    <dgm:cxn modelId="{86C49208-CE42-4EA1-8148-C9B5378E9171}" srcId="{2FAF5E17-9506-4E21-8DC1-FC6623E93C79}" destId="{AA9E4AD2-9922-401D-842F-69036F167560}" srcOrd="2" destOrd="0" parTransId="{243350D0-D863-454C-8615-740DAF743BDF}" sibTransId="{866D3901-6C27-410F-A44D-E075C9DCD9E2}"/>
    <dgm:cxn modelId="{DCB57327-E032-472D-9977-2FB325F69236}" srcId="{2FAF5E17-9506-4E21-8DC1-FC6623E93C79}" destId="{C7BF9F1E-00AD-4BA6-8714-EDF87DD86D4A}" srcOrd="0" destOrd="0" parTransId="{0F67CC53-ADF8-45D9-89A0-46A3CBC2EBAF}" sibTransId="{C318BBE9-99FA-4951-9141-81A58924E651}"/>
    <dgm:cxn modelId="{2B44C169-1A75-46A7-8A9C-D424BCBE0D7B}" type="presOf" srcId="{D08AB323-7005-432A-85B9-A181154ACDC8}" destId="{C841A8F5-8F11-438D-9BD2-D4AA9EFBE9E1}" srcOrd="0" destOrd="0" presId="urn:microsoft.com/office/officeart/2018/5/layout/IconLeafLabelList"/>
    <dgm:cxn modelId="{EAA76C80-0443-4D3D-873A-11B33B306287}" type="presOf" srcId="{2FAF5E17-9506-4E21-8DC1-FC6623E93C79}" destId="{AB12AFF2-4D78-4656-8E43-D11DC09BD442}" srcOrd="0" destOrd="0" presId="urn:microsoft.com/office/officeart/2018/5/layout/IconLeafLabelList"/>
    <dgm:cxn modelId="{2640EE8C-2F84-42E3-AF03-6F8C012B1C1E}" type="presOf" srcId="{83691048-5B94-422D-B5BE-24164B6998E8}" destId="{C3ADAA20-F3DC-46C7-B0D5-D43D3408C7A5}" srcOrd="0" destOrd="0" presId="urn:microsoft.com/office/officeart/2018/5/layout/IconLeafLabelList"/>
    <dgm:cxn modelId="{13E4F991-69C0-4490-AE2C-F250CC15E797}" srcId="{2FAF5E17-9506-4E21-8DC1-FC6623E93C79}" destId="{D08AB323-7005-432A-85B9-A181154ACDC8}" srcOrd="3" destOrd="0" parTransId="{065C84F2-E168-49B7-BD47-2CA306B0E20D}" sibTransId="{E3FFD152-1FFC-4226-B295-A9C5D578987B}"/>
    <dgm:cxn modelId="{73EBC8A1-4F13-4C6B-8909-2856A72494D6}" srcId="{2FAF5E17-9506-4E21-8DC1-FC6623E93C79}" destId="{83691048-5B94-422D-B5BE-24164B6998E8}" srcOrd="1" destOrd="0" parTransId="{7BAD87EF-708E-4D5E-8C7C-EAF114E8A747}" sibTransId="{6A6DD564-593A-46FA-ABFE-6A290563BB5F}"/>
    <dgm:cxn modelId="{832DEBD8-7C16-4367-B5E5-6F550D89CEF3}" type="presOf" srcId="{C7BF9F1E-00AD-4BA6-8714-EDF87DD86D4A}" destId="{B5196417-EBD1-43C8-ADF6-8D0B0929E8E4}" srcOrd="0" destOrd="0" presId="urn:microsoft.com/office/officeart/2018/5/layout/IconLeafLabelList"/>
    <dgm:cxn modelId="{A7401EC6-A8EA-44B7-B6D3-DBF68CCB65D5}" type="presParOf" srcId="{AB12AFF2-4D78-4656-8E43-D11DC09BD442}" destId="{6DAE4DD7-9B27-49F4-9EFC-9AC29FE16E77}" srcOrd="0" destOrd="0" presId="urn:microsoft.com/office/officeart/2018/5/layout/IconLeafLabelList"/>
    <dgm:cxn modelId="{D9A070D3-1843-4E9C-902E-F56BEA67A26F}" type="presParOf" srcId="{6DAE4DD7-9B27-49F4-9EFC-9AC29FE16E77}" destId="{80394C02-A03D-45F4-812A-177533F1A60A}" srcOrd="0" destOrd="0" presId="urn:microsoft.com/office/officeart/2018/5/layout/IconLeafLabelList"/>
    <dgm:cxn modelId="{F7665307-7C62-4E17-AB89-3C77D6B0F389}" type="presParOf" srcId="{6DAE4DD7-9B27-49F4-9EFC-9AC29FE16E77}" destId="{14E78FA5-8D07-4063-9377-8A1DF70302D7}" srcOrd="1" destOrd="0" presId="urn:microsoft.com/office/officeart/2018/5/layout/IconLeafLabelList"/>
    <dgm:cxn modelId="{E025E3FE-AC25-4C2F-9862-F83044025EAB}" type="presParOf" srcId="{6DAE4DD7-9B27-49F4-9EFC-9AC29FE16E77}" destId="{3ACEDA9F-5B96-4345-9854-F9B897CF634F}" srcOrd="2" destOrd="0" presId="urn:microsoft.com/office/officeart/2018/5/layout/IconLeafLabelList"/>
    <dgm:cxn modelId="{FC0BC63D-DC74-4392-B3F9-E2EA72F0CCC3}" type="presParOf" srcId="{6DAE4DD7-9B27-49F4-9EFC-9AC29FE16E77}" destId="{B5196417-EBD1-43C8-ADF6-8D0B0929E8E4}" srcOrd="3" destOrd="0" presId="urn:microsoft.com/office/officeart/2018/5/layout/IconLeafLabelList"/>
    <dgm:cxn modelId="{D0ACF56C-8578-4DFD-9D64-2B31FE855F9A}" type="presParOf" srcId="{AB12AFF2-4D78-4656-8E43-D11DC09BD442}" destId="{FBC21326-AD28-4C91-AD39-EF09C0389111}" srcOrd="1" destOrd="0" presId="urn:microsoft.com/office/officeart/2018/5/layout/IconLeafLabelList"/>
    <dgm:cxn modelId="{ADDFCE5D-EC9D-4D49-86CB-AF53AFA5A9BB}" type="presParOf" srcId="{AB12AFF2-4D78-4656-8E43-D11DC09BD442}" destId="{2912DA32-276D-44B7-8860-264B025E7D11}" srcOrd="2" destOrd="0" presId="urn:microsoft.com/office/officeart/2018/5/layout/IconLeafLabelList"/>
    <dgm:cxn modelId="{9F75AB6F-B897-46D1-B6FA-0DD8553C1EBD}" type="presParOf" srcId="{2912DA32-276D-44B7-8860-264B025E7D11}" destId="{E4917678-B190-4BFD-8A14-8B83C743F6AC}" srcOrd="0" destOrd="0" presId="urn:microsoft.com/office/officeart/2018/5/layout/IconLeafLabelList"/>
    <dgm:cxn modelId="{E219F12F-55DF-45F8-8CC1-2D18557A1717}" type="presParOf" srcId="{2912DA32-276D-44B7-8860-264B025E7D11}" destId="{AF34ED27-5A72-4398-95BD-47282B1CBCE4}" srcOrd="1" destOrd="0" presId="urn:microsoft.com/office/officeart/2018/5/layout/IconLeafLabelList"/>
    <dgm:cxn modelId="{52370C8A-5A39-4C29-ABA0-33CEC19F64BA}" type="presParOf" srcId="{2912DA32-276D-44B7-8860-264B025E7D11}" destId="{9CE5A8A7-BC5F-4A4F-8649-AE46A9C183BE}" srcOrd="2" destOrd="0" presId="urn:microsoft.com/office/officeart/2018/5/layout/IconLeafLabelList"/>
    <dgm:cxn modelId="{CA3F974E-A660-4A54-88C8-454333F08182}" type="presParOf" srcId="{2912DA32-276D-44B7-8860-264B025E7D11}" destId="{C3ADAA20-F3DC-46C7-B0D5-D43D3408C7A5}" srcOrd="3" destOrd="0" presId="urn:microsoft.com/office/officeart/2018/5/layout/IconLeafLabelList"/>
    <dgm:cxn modelId="{30922FC2-4D15-49F5-9C20-23061A21DF80}" type="presParOf" srcId="{AB12AFF2-4D78-4656-8E43-D11DC09BD442}" destId="{0A208972-B1C4-4913-8F99-99A19C1A0CFA}" srcOrd="3" destOrd="0" presId="urn:microsoft.com/office/officeart/2018/5/layout/IconLeafLabelList"/>
    <dgm:cxn modelId="{07287BDA-2988-4D82-B3EB-761E3A05F545}" type="presParOf" srcId="{AB12AFF2-4D78-4656-8E43-D11DC09BD442}" destId="{D8C8612A-565B-4505-BFF0-6ABE5AC8A7C5}" srcOrd="4" destOrd="0" presId="urn:microsoft.com/office/officeart/2018/5/layout/IconLeafLabelList"/>
    <dgm:cxn modelId="{CE3C3055-6E01-4406-9C6D-A379CB8830DD}" type="presParOf" srcId="{D8C8612A-565B-4505-BFF0-6ABE5AC8A7C5}" destId="{0253F1F4-2DE8-4E6B-B82D-15AE26B1A55B}" srcOrd="0" destOrd="0" presId="urn:microsoft.com/office/officeart/2018/5/layout/IconLeafLabelList"/>
    <dgm:cxn modelId="{8E89499B-2E6B-4932-A028-A1C31A9F3536}" type="presParOf" srcId="{D8C8612A-565B-4505-BFF0-6ABE5AC8A7C5}" destId="{F029EC6F-48A5-4EB5-9C0B-F8F8885163BA}" srcOrd="1" destOrd="0" presId="urn:microsoft.com/office/officeart/2018/5/layout/IconLeafLabelList"/>
    <dgm:cxn modelId="{5FCE8627-1B7D-43A6-ABBF-9A5999A16184}" type="presParOf" srcId="{D8C8612A-565B-4505-BFF0-6ABE5AC8A7C5}" destId="{F746A347-8588-4DD1-B5B8-9175D9F70E69}" srcOrd="2" destOrd="0" presId="urn:microsoft.com/office/officeart/2018/5/layout/IconLeafLabelList"/>
    <dgm:cxn modelId="{5BA1F80C-A3EA-4EEA-9008-0CB040E89435}" type="presParOf" srcId="{D8C8612A-565B-4505-BFF0-6ABE5AC8A7C5}" destId="{FF54B3A8-09CE-43A7-8C6D-5C30FF0AB33D}" srcOrd="3" destOrd="0" presId="urn:microsoft.com/office/officeart/2018/5/layout/IconLeafLabelList"/>
    <dgm:cxn modelId="{4D33066C-75C1-4780-8FC5-05C2630DDAB8}" type="presParOf" srcId="{AB12AFF2-4D78-4656-8E43-D11DC09BD442}" destId="{CA3BC706-1BA2-432B-A26C-6344F7E1E5D0}" srcOrd="5" destOrd="0" presId="urn:microsoft.com/office/officeart/2018/5/layout/IconLeafLabelList"/>
    <dgm:cxn modelId="{CB022777-7562-4BBF-A25A-B644D9EE4687}" type="presParOf" srcId="{AB12AFF2-4D78-4656-8E43-D11DC09BD442}" destId="{E4AC92E3-73CB-40B2-82C0-90692224E33A}" srcOrd="6" destOrd="0" presId="urn:microsoft.com/office/officeart/2018/5/layout/IconLeafLabelList"/>
    <dgm:cxn modelId="{08BD6118-0DF8-46E3-8820-6798CC5F1E13}" type="presParOf" srcId="{E4AC92E3-73CB-40B2-82C0-90692224E33A}" destId="{834002EC-FCA3-42CC-96B2-15D0CE51B165}" srcOrd="0" destOrd="0" presId="urn:microsoft.com/office/officeart/2018/5/layout/IconLeafLabelList"/>
    <dgm:cxn modelId="{257F69AC-C3B0-4E51-A5C9-5DEB40DE66AC}" type="presParOf" srcId="{E4AC92E3-73CB-40B2-82C0-90692224E33A}" destId="{F01DF95C-410B-4C72-980B-4521E54EE31B}" srcOrd="1" destOrd="0" presId="urn:microsoft.com/office/officeart/2018/5/layout/IconLeafLabelList"/>
    <dgm:cxn modelId="{B578D3E9-A626-476A-8406-4CD732779082}" type="presParOf" srcId="{E4AC92E3-73CB-40B2-82C0-90692224E33A}" destId="{8CBEBA60-7C43-4364-8D7B-359BD504472C}" srcOrd="2" destOrd="0" presId="urn:microsoft.com/office/officeart/2018/5/layout/IconLeafLabelList"/>
    <dgm:cxn modelId="{5608A144-998F-4E94-994E-D20A92A40165}" type="presParOf" srcId="{E4AC92E3-73CB-40B2-82C0-90692224E33A}" destId="{C841A8F5-8F11-438D-9BD2-D4AA9EFBE9E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0CF512-84CE-468E-946C-66D389F2AE1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BA581E6-3B17-479B-B08A-A0DA94AE300D}">
      <dgm:prSet/>
      <dgm:spPr/>
      <dgm:t>
        <a:bodyPr/>
        <a:lstStyle/>
        <a:p>
          <a:pPr>
            <a:lnSpc>
              <a:spcPct val="100000"/>
            </a:lnSpc>
          </a:pPr>
          <a:r>
            <a:rPr lang="en-US"/>
            <a:t>Classroom observation in schools. </a:t>
          </a:r>
        </a:p>
      </dgm:t>
    </dgm:pt>
    <dgm:pt modelId="{34EB2088-C54A-491F-B265-20D59BF8B40A}" type="parTrans" cxnId="{F79EB979-C9BE-41BC-BFCC-1D561D70C9AB}">
      <dgm:prSet/>
      <dgm:spPr/>
      <dgm:t>
        <a:bodyPr/>
        <a:lstStyle/>
        <a:p>
          <a:endParaRPr lang="en-US"/>
        </a:p>
      </dgm:t>
    </dgm:pt>
    <dgm:pt modelId="{F0DB1A4B-3968-475E-97A2-B91FFE92A26E}" type="sibTrans" cxnId="{F79EB979-C9BE-41BC-BFCC-1D561D70C9AB}">
      <dgm:prSet/>
      <dgm:spPr/>
      <dgm:t>
        <a:bodyPr/>
        <a:lstStyle/>
        <a:p>
          <a:endParaRPr lang="en-US"/>
        </a:p>
      </dgm:t>
    </dgm:pt>
    <dgm:pt modelId="{B9AAA6E1-6CA8-413B-8804-9CAB5B10F342}">
      <dgm:prSet/>
      <dgm:spPr/>
      <dgm:t>
        <a:bodyPr/>
        <a:lstStyle/>
        <a:p>
          <a:pPr>
            <a:lnSpc>
              <a:spcPct val="100000"/>
            </a:lnSpc>
          </a:pPr>
          <a:r>
            <a:rPr lang="en-US"/>
            <a:t>Reflections from school observation.</a:t>
          </a:r>
        </a:p>
      </dgm:t>
    </dgm:pt>
    <dgm:pt modelId="{361A252C-D380-4489-BAC0-67A72107403B}" type="parTrans" cxnId="{C9069634-8D6A-4C3F-99DB-AB0DEFDBFDB6}">
      <dgm:prSet/>
      <dgm:spPr/>
      <dgm:t>
        <a:bodyPr/>
        <a:lstStyle/>
        <a:p>
          <a:endParaRPr lang="en-US"/>
        </a:p>
      </dgm:t>
    </dgm:pt>
    <dgm:pt modelId="{7B2B4D9B-5449-4339-BF6C-724921E19120}" type="sibTrans" cxnId="{C9069634-8D6A-4C3F-99DB-AB0DEFDBFDB6}">
      <dgm:prSet/>
      <dgm:spPr/>
      <dgm:t>
        <a:bodyPr/>
        <a:lstStyle/>
        <a:p>
          <a:endParaRPr lang="en-US"/>
        </a:p>
      </dgm:t>
    </dgm:pt>
    <dgm:pt modelId="{4B9FC645-98A7-41DB-AC51-4FB1ED22659E}">
      <dgm:prSet/>
      <dgm:spPr/>
      <dgm:t>
        <a:bodyPr/>
        <a:lstStyle/>
        <a:p>
          <a:pPr>
            <a:lnSpc>
              <a:spcPct val="100000"/>
            </a:lnSpc>
          </a:pPr>
          <a:r>
            <a:rPr lang="en-US"/>
            <a:t>Sharing observation notes. </a:t>
          </a:r>
        </a:p>
      </dgm:t>
    </dgm:pt>
    <dgm:pt modelId="{9BDCB8D7-1103-4D2B-BC52-649451F79E07}" type="parTrans" cxnId="{7CC75B64-4EF8-468E-9BC1-6529D859F9A8}">
      <dgm:prSet/>
      <dgm:spPr/>
      <dgm:t>
        <a:bodyPr/>
        <a:lstStyle/>
        <a:p>
          <a:endParaRPr lang="en-US"/>
        </a:p>
      </dgm:t>
    </dgm:pt>
    <dgm:pt modelId="{A23EB6FB-E6BF-4C50-8292-1A6694F5E4CB}" type="sibTrans" cxnId="{7CC75B64-4EF8-468E-9BC1-6529D859F9A8}">
      <dgm:prSet/>
      <dgm:spPr/>
      <dgm:t>
        <a:bodyPr/>
        <a:lstStyle/>
        <a:p>
          <a:endParaRPr lang="en-US"/>
        </a:p>
      </dgm:t>
    </dgm:pt>
    <dgm:pt modelId="{01BB6DFB-41F5-4F4C-A3CC-E4D09B0C2967}">
      <dgm:prSet/>
      <dgm:spPr/>
      <dgm:t>
        <a:bodyPr/>
        <a:lstStyle/>
        <a:p>
          <a:pPr>
            <a:lnSpc>
              <a:spcPct val="100000"/>
            </a:lnSpc>
          </a:pPr>
          <a:r>
            <a:rPr lang="en-US" dirty="0"/>
            <a:t>Allocating levels.</a:t>
          </a:r>
        </a:p>
      </dgm:t>
    </dgm:pt>
    <dgm:pt modelId="{D485FC02-AC22-4115-8D55-944D8AF42E35}" type="parTrans" cxnId="{65A448A4-4912-4897-8A77-4072A57033AE}">
      <dgm:prSet/>
      <dgm:spPr/>
      <dgm:t>
        <a:bodyPr/>
        <a:lstStyle/>
        <a:p>
          <a:endParaRPr lang="en-US"/>
        </a:p>
      </dgm:t>
    </dgm:pt>
    <dgm:pt modelId="{191398C7-5B76-4E30-B6DE-34DE21AC7AE7}" type="sibTrans" cxnId="{65A448A4-4912-4897-8A77-4072A57033AE}">
      <dgm:prSet/>
      <dgm:spPr/>
      <dgm:t>
        <a:bodyPr/>
        <a:lstStyle/>
        <a:p>
          <a:endParaRPr lang="en-US"/>
        </a:p>
      </dgm:t>
    </dgm:pt>
    <dgm:pt modelId="{D180433B-2D73-45A9-9403-5C25CD1BADDD}" type="pres">
      <dgm:prSet presAssocID="{970CF512-84CE-468E-946C-66D389F2AE12}" presName="root" presStyleCnt="0">
        <dgm:presLayoutVars>
          <dgm:dir/>
          <dgm:resizeHandles val="exact"/>
        </dgm:presLayoutVars>
      </dgm:prSet>
      <dgm:spPr/>
    </dgm:pt>
    <dgm:pt modelId="{12734E77-32FC-4070-8F88-C651F6B5928E}" type="pres">
      <dgm:prSet presAssocID="{DBA581E6-3B17-479B-B08A-A0DA94AE300D}" presName="compNode" presStyleCnt="0"/>
      <dgm:spPr/>
    </dgm:pt>
    <dgm:pt modelId="{0B21AB8B-8F0F-4698-9C63-69FEB384E959}" type="pres">
      <dgm:prSet presAssocID="{DBA581E6-3B17-479B-B08A-A0DA94AE300D}" presName="bgRect" presStyleLbl="bgShp" presStyleIdx="0" presStyleCnt="4"/>
      <dgm:spPr/>
    </dgm:pt>
    <dgm:pt modelId="{7BBFBEE1-1912-4802-AF43-DFEDEB55EFE7}" type="pres">
      <dgm:prSet presAssocID="{DBA581E6-3B17-479B-B08A-A0DA94AE300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612BDC4B-9DB9-416F-AB4E-C862D2F0B59F}" type="pres">
      <dgm:prSet presAssocID="{DBA581E6-3B17-479B-B08A-A0DA94AE300D}" presName="spaceRect" presStyleCnt="0"/>
      <dgm:spPr/>
    </dgm:pt>
    <dgm:pt modelId="{2DFE7BD5-17C4-4440-AF81-4F0CC791F8B5}" type="pres">
      <dgm:prSet presAssocID="{DBA581E6-3B17-479B-B08A-A0DA94AE300D}" presName="parTx" presStyleLbl="revTx" presStyleIdx="0" presStyleCnt="4">
        <dgm:presLayoutVars>
          <dgm:chMax val="0"/>
          <dgm:chPref val="0"/>
        </dgm:presLayoutVars>
      </dgm:prSet>
      <dgm:spPr/>
    </dgm:pt>
    <dgm:pt modelId="{9645AC3A-A055-4267-8973-71D4AD335CE3}" type="pres">
      <dgm:prSet presAssocID="{F0DB1A4B-3968-475E-97A2-B91FFE92A26E}" presName="sibTrans" presStyleCnt="0"/>
      <dgm:spPr/>
    </dgm:pt>
    <dgm:pt modelId="{1ABB96C6-DDCC-4CB3-94F8-473F401EFCC0}" type="pres">
      <dgm:prSet presAssocID="{B9AAA6E1-6CA8-413B-8804-9CAB5B10F342}" presName="compNode" presStyleCnt="0"/>
      <dgm:spPr/>
    </dgm:pt>
    <dgm:pt modelId="{812A9718-DFEE-463D-9E60-A331ABB70275}" type="pres">
      <dgm:prSet presAssocID="{B9AAA6E1-6CA8-413B-8804-9CAB5B10F342}" presName="bgRect" presStyleLbl="bgShp" presStyleIdx="1" presStyleCnt="4"/>
      <dgm:spPr/>
    </dgm:pt>
    <dgm:pt modelId="{4A14D8A4-A7FB-4D66-9485-B22A379D44DB}" type="pres">
      <dgm:prSet presAssocID="{B9AAA6E1-6CA8-413B-8804-9CAB5B10F34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ye"/>
        </a:ext>
      </dgm:extLst>
    </dgm:pt>
    <dgm:pt modelId="{9FA52E63-C82F-42E3-8452-FA55B418A4BF}" type="pres">
      <dgm:prSet presAssocID="{B9AAA6E1-6CA8-413B-8804-9CAB5B10F342}" presName="spaceRect" presStyleCnt="0"/>
      <dgm:spPr/>
    </dgm:pt>
    <dgm:pt modelId="{711C88A4-D5BF-4497-A2E9-B91A5A555411}" type="pres">
      <dgm:prSet presAssocID="{B9AAA6E1-6CA8-413B-8804-9CAB5B10F342}" presName="parTx" presStyleLbl="revTx" presStyleIdx="1" presStyleCnt="4">
        <dgm:presLayoutVars>
          <dgm:chMax val="0"/>
          <dgm:chPref val="0"/>
        </dgm:presLayoutVars>
      </dgm:prSet>
      <dgm:spPr/>
    </dgm:pt>
    <dgm:pt modelId="{513199B8-9DEE-4D22-96C8-56D74C2BDCCB}" type="pres">
      <dgm:prSet presAssocID="{7B2B4D9B-5449-4339-BF6C-724921E19120}" presName="sibTrans" presStyleCnt="0"/>
      <dgm:spPr/>
    </dgm:pt>
    <dgm:pt modelId="{3F5D608C-4AD7-470C-8092-CDB57D9A7AD2}" type="pres">
      <dgm:prSet presAssocID="{4B9FC645-98A7-41DB-AC51-4FB1ED22659E}" presName="compNode" presStyleCnt="0"/>
      <dgm:spPr/>
    </dgm:pt>
    <dgm:pt modelId="{3E0A0531-5B51-4FE6-9CBA-31DD9E8E1D6B}" type="pres">
      <dgm:prSet presAssocID="{4B9FC645-98A7-41DB-AC51-4FB1ED22659E}" presName="bgRect" presStyleLbl="bgShp" presStyleIdx="2" presStyleCnt="4"/>
      <dgm:spPr/>
    </dgm:pt>
    <dgm:pt modelId="{F687F729-8E3E-4B96-90AD-3BC5B7C60C39}" type="pres">
      <dgm:prSet presAssocID="{4B9FC645-98A7-41DB-AC51-4FB1ED22659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B8CDA450-FDCD-45D3-8BEE-C54939BE26FB}" type="pres">
      <dgm:prSet presAssocID="{4B9FC645-98A7-41DB-AC51-4FB1ED22659E}" presName="spaceRect" presStyleCnt="0"/>
      <dgm:spPr/>
    </dgm:pt>
    <dgm:pt modelId="{C6872096-0373-4683-BBFB-53FC76B377B7}" type="pres">
      <dgm:prSet presAssocID="{4B9FC645-98A7-41DB-AC51-4FB1ED22659E}" presName="parTx" presStyleLbl="revTx" presStyleIdx="2" presStyleCnt="4">
        <dgm:presLayoutVars>
          <dgm:chMax val="0"/>
          <dgm:chPref val="0"/>
        </dgm:presLayoutVars>
      </dgm:prSet>
      <dgm:spPr/>
    </dgm:pt>
    <dgm:pt modelId="{9DDA857F-7799-49F0-A3C4-93BC8616406D}" type="pres">
      <dgm:prSet presAssocID="{A23EB6FB-E6BF-4C50-8292-1A6694F5E4CB}" presName="sibTrans" presStyleCnt="0"/>
      <dgm:spPr/>
    </dgm:pt>
    <dgm:pt modelId="{9A8B74B9-D72F-46E6-A833-2DC4530842AC}" type="pres">
      <dgm:prSet presAssocID="{01BB6DFB-41F5-4F4C-A3CC-E4D09B0C2967}" presName="compNode" presStyleCnt="0"/>
      <dgm:spPr/>
    </dgm:pt>
    <dgm:pt modelId="{DE5775EE-5734-48CC-8C7A-084BF717C937}" type="pres">
      <dgm:prSet presAssocID="{01BB6DFB-41F5-4F4C-A3CC-E4D09B0C2967}" presName="bgRect" presStyleLbl="bgShp" presStyleIdx="3" presStyleCnt="4"/>
      <dgm:spPr/>
    </dgm:pt>
    <dgm:pt modelId="{D49385DB-922C-4111-AE8A-119786996E8D}" type="pres">
      <dgm:prSet presAssocID="{01BB6DFB-41F5-4F4C-A3CC-E4D09B0C296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yramid with Levels"/>
        </a:ext>
      </dgm:extLst>
    </dgm:pt>
    <dgm:pt modelId="{189EE27E-4FC7-4125-8E1C-128CBD415D9B}" type="pres">
      <dgm:prSet presAssocID="{01BB6DFB-41F5-4F4C-A3CC-E4D09B0C2967}" presName="spaceRect" presStyleCnt="0"/>
      <dgm:spPr/>
    </dgm:pt>
    <dgm:pt modelId="{E0E943DC-CA2C-46FC-B3A6-32AC4B72A60E}" type="pres">
      <dgm:prSet presAssocID="{01BB6DFB-41F5-4F4C-A3CC-E4D09B0C2967}" presName="parTx" presStyleLbl="revTx" presStyleIdx="3" presStyleCnt="4">
        <dgm:presLayoutVars>
          <dgm:chMax val="0"/>
          <dgm:chPref val="0"/>
        </dgm:presLayoutVars>
      </dgm:prSet>
      <dgm:spPr/>
    </dgm:pt>
  </dgm:ptLst>
  <dgm:cxnLst>
    <dgm:cxn modelId="{C9069634-8D6A-4C3F-99DB-AB0DEFDBFDB6}" srcId="{970CF512-84CE-468E-946C-66D389F2AE12}" destId="{B9AAA6E1-6CA8-413B-8804-9CAB5B10F342}" srcOrd="1" destOrd="0" parTransId="{361A252C-D380-4489-BAC0-67A72107403B}" sibTransId="{7B2B4D9B-5449-4339-BF6C-724921E19120}"/>
    <dgm:cxn modelId="{E782A24D-F1B5-45C7-BA8D-A225BC9BBC58}" type="presOf" srcId="{970CF512-84CE-468E-946C-66D389F2AE12}" destId="{D180433B-2D73-45A9-9403-5C25CD1BADDD}" srcOrd="0" destOrd="0" presId="urn:microsoft.com/office/officeart/2018/2/layout/IconVerticalSolidList"/>
    <dgm:cxn modelId="{7CC75B64-4EF8-468E-9BC1-6529D859F9A8}" srcId="{970CF512-84CE-468E-946C-66D389F2AE12}" destId="{4B9FC645-98A7-41DB-AC51-4FB1ED22659E}" srcOrd="2" destOrd="0" parTransId="{9BDCB8D7-1103-4D2B-BC52-649451F79E07}" sibTransId="{A23EB6FB-E6BF-4C50-8292-1A6694F5E4CB}"/>
    <dgm:cxn modelId="{F79EB979-C9BE-41BC-BFCC-1D561D70C9AB}" srcId="{970CF512-84CE-468E-946C-66D389F2AE12}" destId="{DBA581E6-3B17-479B-B08A-A0DA94AE300D}" srcOrd="0" destOrd="0" parTransId="{34EB2088-C54A-491F-B265-20D59BF8B40A}" sibTransId="{F0DB1A4B-3968-475E-97A2-B91FFE92A26E}"/>
    <dgm:cxn modelId="{A0FCC67C-10B3-4923-9F12-45CB9EAC5A58}" type="presOf" srcId="{B9AAA6E1-6CA8-413B-8804-9CAB5B10F342}" destId="{711C88A4-D5BF-4497-A2E9-B91A5A555411}" srcOrd="0" destOrd="0" presId="urn:microsoft.com/office/officeart/2018/2/layout/IconVerticalSolidList"/>
    <dgm:cxn modelId="{65A448A4-4912-4897-8A77-4072A57033AE}" srcId="{970CF512-84CE-468E-946C-66D389F2AE12}" destId="{01BB6DFB-41F5-4F4C-A3CC-E4D09B0C2967}" srcOrd="3" destOrd="0" parTransId="{D485FC02-AC22-4115-8D55-944D8AF42E35}" sibTransId="{191398C7-5B76-4E30-B6DE-34DE21AC7AE7}"/>
    <dgm:cxn modelId="{AE3FF6C7-8E4A-49D9-9AF2-CCB1ACF812B4}" type="presOf" srcId="{4B9FC645-98A7-41DB-AC51-4FB1ED22659E}" destId="{C6872096-0373-4683-BBFB-53FC76B377B7}" srcOrd="0" destOrd="0" presId="urn:microsoft.com/office/officeart/2018/2/layout/IconVerticalSolidList"/>
    <dgm:cxn modelId="{99E970EA-BE7A-4966-BFAC-5C6904F7EE61}" type="presOf" srcId="{01BB6DFB-41F5-4F4C-A3CC-E4D09B0C2967}" destId="{E0E943DC-CA2C-46FC-B3A6-32AC4B72A60E}" srcOrd="0" destOrd="0" presId="urn:microsoft.com/office/officeart/2018/2/layout/IconVerticalSolidList"/>
    <dgm:cxn modelId="{B68598FC-C322-4422-BF70-F429AFAF4344}" type="presOf" srcId="{DBA581E6-3B17-479B-B08A-A0DA94AE300D}" destId="{2DFE7BD5-17C4-4440-AF81-4F0CC791F8B5}" srcOrd="0" destOrd="0" presId="urn:microsoft.com/office/officeart/2018/2/layout/IconVerticalSolidList"/>
    <dgm:cxn modelId="{49869D6C-2AA7-4769-B8B6-FA052095A095}" type="presParOf" srcId="{D180433B-2D73-45A9-9403-5C25CD1BADDD}" destId="{12734E77-32FC-4070-8F88-C651F6B5928E}" srcOrd="0" destOrd="0" presId="urn:microsoft.com/office/officeart/2018/2/layout/IconVerticalSolidList"/>
    <dgm:cxn modelId="{72A77D34-1900-41CE-8B90-046FC480F064}" type="presParOf" srcId="{12734E77-32FC-4070-8F88-C651F6B5928E}" destId="{0B21AB8B-8F0F-4698-9C63-69FEB384E959}" srcOrd="0" destOrd="0" presId="urn:microsoft.com/office/officeart/2018/2/layout/IconVerticalSolidList"/>
    <dgm:cxn modelId="{60C0CEA9-855D-407A-A1A1-B6344408A130}" type="presParOf" srcId="{12734E77-32FC-4070-8F88-C651F6B5928E}" destId="{7BBFBEE1-1912-4802-AF43-DFEDEB55EFE7}" srcOrd="1" destOrd="0" presId="urn:microsoft.com/office/officeart/2018/2/layout/IconVerticalSolidList"/>
    <dgm:cxn modelId="{319D6779-11A0-419D-B660-1CAC1BE9161D}" type="presParOf" srcId="{12734E77-32FC-4070-8F88-C651F6B5928E}" destId="{612BDC4B-9DB9-416F-AB4E-C862D2F0B59F}" srcOrd="2" destOrd="0" presId="urn:microsoft.com/office/officeart/2018/2/layout/IconVerticalSolidList"/>
    <dgm:cxn modelId="{2D8D7713-23D0-4054-883F-068014AB9F88}" type="presParOf" srcId="{12734E77-32FC-4070-8F88-C651F6B5928E}" destId="{2DFE7BD5-17C4-4440-AF81-4F0CC791F8B5}" srcOrd="3" destOrd="0" presId="urn:microsoft.com/office/officeart/2018/2/layout/IconVerticalSolidList"/>
    <dgm:cxn modelId="{06FD097C-743E-4D07-B0AE-078343BB4146}" type="presParOf" srcId="{D180433B-2D73-45A9-9403-5C25CD1BADDD}" destId="{9645AC3A-A055-4267-8973-71D4AD335CE3}" srcOrd="1" destOrd="0" presId="urn:microsoft.com/office/officeart/2018/2/layout/IconVerticalSolidList"/>
    <dgm:cxn modelId="{EF3B6DF8-E78D-4E6E-B487-73F6FEF08669}" type="presParOf" srcId="{D180433B-2D73-45A9-9403-5C25CD1BADDD}" destId="{1ABB96C6-DDCC-4CB3-94F8-473F401EFCC0}" srcOrd="2" destOrd="0" presId="urn:microsoft.com/office/officeart/2018/2/layout/IconVerticalSolidList"/>
    <dgm:cxn modelId="{6C0AA1E9-CBE8-4FB8-B1AA-5217B5DD4B17}" type="presParOf" srcId="{1ABB96C6-DDCC-4CB3-94F8-473F401EFCC0}" destId="{812A9718-DFEE-463D-9E60-A331ABB70275}" srcOrd="0" destOrd="0" presId="urn:microsoft.com/office/officeart/2018/2/layout/IconVerticalSolidList"/>
    <dgm:cxn modelId="{A081AEEF-1B08-454F-BE98-F2E65D357218}" type="presParOf" srcId="{1ABB96C6-DDCC-4CB3-94F8-473F401EFCC0}" destId="{4A14D8A4-A7FB-4D66-9485-B22A379D44DB}" srcOrd="1" destOrd="0" presId="urn:microsoft.com/office/officeart/2018/2/layout/IconVerticalSolidList"/>
    <dgm:cxn modelId="{7958E3FF-D9A9-4DBF-AA8A-10642627A97A}" type="presParOf" srcId="{1ABB96C6-DDCC-4CB3-94F8-473F401EFCC0}" destId="{9FA52E63-C82F-42E3-8452-FA55B418A4BF}" srcOrd="2" destOrd="0" presId="urn:microsoft.com/office/officeart/2018/2/layout/IconVerticalSolidList"/>
    <dgm:cxn modelId="{ECEE4E5B-8D86-4C96-B42E-460623304B1B}" type="presParOf" srcId="{1ABB96C6-DDCC-4CB3-94F8-473F401EFCC0}" destId="{711C88A4-D5BF-4497-A2E9-B91A5A555411}" srcOrd="3" destOrd="0" presId="urn:microsoft.com/office/officeart/2018/2/layout/IconVerticalSolidList"/>
    <dgm:cxn modelId="{55F8F773-BF02-4E93-8031-10326B7BEC1E}" type="presParOf" srcId="{D180433B-2D73-45A9-9403-5C25CD1BADDD}" destId="{513199B8-9DEE-4D22-96C8-56D74C2BDCCB}" srcOrd="3" destOrd="0" presId="urn:microsoft.com/office/officeart/2018/2/layout/IconVerticalSolidList"/>
    <dgm:cxn modelId="{03B5F78F-DFC3-4445-9D2E-0664013CEC08}" type="presParOf" srcId="{D180433B-2D73-45A9-9403-5C25CD1BADDD}" destId="{3F5D608C-4AD7-470C-8092-CDB57D9A7AD2}" srcOrd="4" destOrd="0" presId="urn:microsoft.com/office/officeart/2018/2/layout/IconVerticalSolidList"/>
    <dgm:cxn modelId="{22BF5E43-65FA-40F7-A188-AC55A6219A35}" type="presParOf" srcId="{3F5D608C-4AD7-470C-8092-CDB57D9A7AD2}" destId="{3E0A0531-5B51-4FE6-9CBA-31DD9E8E1D6B}" srcOrd="0" destOrd="0" presId="urn:microsoft.com/office/officeart/2018/2/layout/IconVerticalSolidList"/>
    <dgm:cxn modelId="{B0291BEF-9D89-4CD2-85FF-E3B4C1FB7604}" type="presParOf" srcId="{3F5D608C-4AD7-470C-8092-CDB57D9A7AD2}" destId="{F687F729-8E3E-4B96-90AD-3BC5B7C60C39}" srcOrd="1" destOrd="0" presId="urn:microsoft.com/office/officeart/2018/2/layout/IconVerticalSolidList"/>
    <dgm:cxn modelId="{B62FB496-2139-4BFC-A7E7-083F5F051B8A}" type="presParOf" srcId="{3F5D608C-4AD7-470C-8092-CDB57D9A7AD2}" destId="{B8CDA450-FDCD-45D3-8BEE-C54939BE26FB}" srcOrd="2" destOrd="0" presId="urn:microsoft.com/office/officeart/2018/2/layout/IconVerticalSolidList"/>
    <dgm:cxn modelId="{360E987D-451F-46CB-AA50-D00C93DFB48C}" type="presParOf" srcId="{3F5D608C-4AD7-470C-8092-CDB57D9A7AD2}" destId="{C6872096-0373-4683-BBFB-53FC76B377B7}" srcOrd="3" destOrd="0" presId="urn:microsoft.com/office/officeart/2018/2/layout/IconVerticalSolidList"/>
    <dgm:cxn modelId="{37297DF7-74F1-47EA-A344-FD40E7C3A19C}" type="presParOf" srcId="{D180433B-2D73-45A9-9403-5C25CD1BADDD}" destId="{9DDA857F-7799-49F0-A3C4-93BC8616406D}" srcOrd="5" destOrd="0" presId="urn:microsoft.com/office/officeart/2018/2/layout/IconVerticalSolidList"/>
    <dgm:cxn modelId="{DC50AEAF-8D77-4802-A5D3-25FF96D36E2F}" type="presParOf" srcId="{D180433B-2D73-45A9-9403-5C25CD1BADDD}" destId="{9A8B74B9-D72F-46E6-A833-2DC4530842AC}" srcOrd="6" destOrd="0" presId="urn:microsoft.com/office/officeart/2018/2/layout/IconVerticalSolidList"/>
    <dgm:cxn modelId="{16BF2FF8-9E73-4A07-A4F7-DC4819D4CAFA}" type="presParOf" srcId="{9A8B74B9-D72F-46E6-A833-2DC4530842AC}" destId="{DE5775EE-5734-48CC-8C7A-084BF717C937}" srcOrd="0" destOrd="0" presId="urn:microsoft.com/office/officeart/2018/2/layout/IconVerticalSolidList"/>
    <dgm:cxn modelId="{DB656F0E-B57C-47D9-B02E-4FBDE1ED777A}" type="presParOf" srcId="{9A8B74B9-D72F-46E6-A833-2DC4530842AC}" destId="{D49385DB-922C-4111-AE8A-119786996E8D}" srcOrd="1" destOrd="0" presId="urn:microsoft.com/office/officeart/2018/2/layout/IconVerticalSolidList"/>
    <dgm:cxn modelId="{491FBFA0-F4E8-4CDB-9AF9-92C6E4CF2649}" type="presParOf" srcId="{9A8B74B9-D72F-46E6-A833-2DC4530842AC}" destId="{189EE27E-4FC7-4125-8E1C-128CBD415D9B}" srcOrd="2" destOrd="0" presId="urn:microsoft.com/office/officeart/2018/2/layout/IconVerticalSolidList"/>
    <dgm:cxn modelId="{D48DBDDB-0250-41FD-996A-1839CEEA5875}" type="presParOf" srcId="{9A8B74B9-D72F-46E6-A833-2DC4530842AC}" destId="{E0E943DC-CA2C-46FC-B3A6-32AC4B72A60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DA9AD-A803-244C-8A96-C7476230C8D0}">
      <dsp:nvSpPr>
        <dsp:cNvPr id="0" name=""/>
        <dsp:cNvSpPr/>
      </dsp:nvSpPr>
      <dsp:spPr>
        <a:xfrm>
          <a:off x="0" y="705121"/>
          <a:ext cx="11999881" cy="4531644"/>
        </a:xfrm>
        <a:prstGeom prst="rightArrow">
          <a:avLst/>
        </a:prstGeom>
        <a:solidFill>
          <a:schemeClr val="tx2">
            <a:alpha val="84000"/>
          </a:schemeClr>
        </a:solidFill>
        <a:ln>
          <a:noFill/>
        </a:ln>
        <a:effectLst/>
      </dsp:spPr>
      <dsp:style>
        <a:lnRef idx="0">
          <a:scrgbClr r="0" g="0" b="0"/>
        </a:lnRef>
        <a:fillRef idx="3">
          <a:scrgbClr r="0" g="0" b="0"/>
        </a:fillRef>
        <a:effectRef idx="2">
          <a:scrgbClr r="0" g="0" b="0"/>
        </a:effectRef>
        <a:fontRef idx="minor">
          <a:schemeClr val="lt1"/>
        </a:fontRef>
      </dsp:style>
    </dsp:sp>
    <dsp:sp modelId="{B759CD34-080B-B443-80DD-7FAAD9F65343}">
      <dsp:nvSpPr>
        <dsp:cNvPr id="0" name=""/>
        <dsp:cNvSpPr/>
      </dsp:nvSpPr>
      <dsp:spPr>
        <a:xfrm>
          <a:off x="9108112" y="1448382"/>
          <a:ext cx="169178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en-GB" sz="2400" b="1" kern="1200" dirty="0">
              <a:solidFill>
                <a:schemeClr val="tx1"/>
              </a:solidFill>
            </a:rPr>
            <a:t> </a:t>
          </a:r>
          <a:r>
            <a:rPr lang="en-GB" sz="2400" b="1" kern="1200" dirty="0">
              <a:solidFill>
                <a:schemeClr val="bg1"/>
              </a:solidFill>
            </a:rPr>
            <a:t>contribute to </a:t>
          </a:r>
        </a:p>
        <a:p>
          <a:pPr marL="0" lvl="0" indent="0" algn="ctr" defTabSz="1066800" rtl="0">
            <a:lnSpc>
              <a:spcPct val="90000"/>
            </a:lnSpc>
            <a:spcBef>
              <a:spcPct val="0"/>
            </a:spcBef>
            <a:spcAft>
              <a:spcPct val="35000"/>
            </a:spcAft>
            <a:buNone/>
          </a:pPr>
          <a:r>
            <a:rPr lang="en-GB" sz="2400" b="1" kern="1200" dirty="0">
              <a:solidFill>
                <a:schemeClr val="bg1"/>
              </a:solidFill>
            </a:rPr>
            <a:t>society. </a:t>
          </a:r>
        </a:p>
      </dsp:txBody>
      <dsp:txXfrm>
        <a:off x="9108112" y="1448382"/>
        <a:ext cx="1691780" cy="2340000"/>
      </dsp:txXfrm>
    </dsp:sp>
    <dsp:sp modelId="{0927F80E-B68F-F348-A990-22575145FB20}">
      <dsp:nvSpPr>
        <dsp:cNvPr id="0" name=""/>
        <dsp:cNvSpPr/>
      </dsp:nvSpPr>
      <dsp:spPr>
        <a:xfrm>
          <a:off x="8365444" y="1448382"/>
          <a:ext cx="61889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en-GB" sz="2400" kern="1200" dirty="0">
              <a:solidFill>
                <a:schemeClr val="bg1"/>
              </a:solidFill>
            </a:rPr>
            <a:t>and</a:t>
          </a:r>
          <a:endParaRPr lang="en-GB" sz="3600" kern="1200" dirty="0">
            <a:solidFill>
              <a:schemeClr val="bg1"/>
            </a:solidFill>
          </a:endParaRPr>
        </a:p>
      </dsp:txBody>
      <dsp:txXfrm>
        <a:off x="8365444" y="1448382"/>
        <a:ext cx="618890" cy="2340000"/>
      </dsp:txXfrm>
    </dsp:sp>
    <dsp:sp modelId="{8B78093F-656F-4542-847F-0938EAC4292C}">
      <dsp:nvSpPr>
        <dsp:cNvPr id="0" name=""/>
        <dsp:cNvSpPr/>
      </dsp:nvSpPr>
      <dsp:spPr>
        <a:xfrm>
          <a:off x="6489532" y="1744755"/>
          <a:ext cx="1752134"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en-GB" sz="2400" b="1" kern="1200" dirty="0">
              <a:solidFill>
                <a:schemeClr val="bg1"/>
              </a:solidFill>
            </a:rPr>
            <a:t>help them interact effectively with the world</a:t>
          </a:r>
        </a:p>
      </dsp:txBody>
      <dsp:txXfrm>
        <a:off x="6489532" y="1744755"/>
        <a:ext cx="1752134" cy="2340000"/>
      </dsp:txXfrm>
    </dsp:sp>
    <dsp:sp modelId="{D7607816-07F6-BF44-A530-B5EA524FDD0B}">
      <dsp:nvSpPr>
        <dsp:cNvPr id="0" name=""/>
        <dsp:cNvSpPr/>
      </dsp:nvSpPr>
      <dsp:spPr>
        <a:xfrm>
          <a:off x="5746863" y="1448382"/>
          <a:ext cx="61889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en-GB" sz="2400" kern="1200" dirty="0">
              <a:solidFill>
                <a:schemeClr val="bg1"/>
              </a:solidFill>
            </a:rPr>
            <a:t>to</a:t>
          </a:r>
          <a:r>
            <a:rPr lang="en-GB" sz="3200" kern="1200" dirty="0">
              <a:solidFill>
                <a:schemeClr val="bg1"/>
              </a:solidFill>
            </a:rPr>
            <a:t> </a:t>
          </a:r>
        </a:p>
      </dsp:txBody>
      <dsp:txXfrm>
        <a:off x="5746863" y="1448382"/>
        <a:ext cx="618890" cy="2340000"/>
      </dsp:txXfrm>
    </dsp:sp>
    <dsp:sp modelId="{E26F6E4A-6F87-FD44-BD3F-DE1E8BA57FD0}">
      <dsp:nvSpPr>
        <dsp:cNvPr id="0" name=""/>
        <dsp:cNvSpPr/>
      </dsp:nvSpPr>
      <dsp:spPr>
        <a:xfrm>
          <a:off x="3705138" y="1566037"/>
          <a:ext cx="1946973"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en-GB" sz="2400" b="1" kern="1200" dirty="0">
              <a:solidFill>
                <a:schemeClr val="bg1"/>
              </a:solidFill>
            </a:rPr>
            <a:t>the knowledge, skills, attitudes and values </a:t>
          </a:r>
        </a:p>
      </dsp:txBody>
      <dsp:txXfrm>
        <a:off x="3705138" y="1566037"/>
        <a:ext cx="1946973" cy="2340000"/>
      </dsp:txXfrm>
    </dsp:sp>
    <dsp:sp modelId="{2D8F6C7F-B2FA-594D-B03C-22906A832394}">
      <dsp:nvSpPr>
        <dsp:cNvPr id="0" name=""/>
        <dsp:cNvSpPr/>
      </dsp:nvSpPr>
      <dsp:spPr>
        <a:xfrm>
          <a:off x="2811070" y="1467172"/>
          <a:ext cx="61889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en-GB" sz="2400" kern="1200" dirty="0">
              <a:solidFill>
                <a:schemeClr val="bg1"/>
              </a:solidFill>
            </a:rPr>
            <a:t>with</a:t>
          </a:r>
          <a:r>
            <a:rPr lang="en-GB" sz="2800" kern="1200" dirty="0">
              <a:solidFill>
                <a:schemeClr val="bg1"/>
              </a:solidFill>
            </a:rPr>
            <a:t> </a:t>
          </a:r>
        </a:p>
      </dsp:txBody>
      <dsp:txXfrm>
        <a:off x="2811070" y="1467172"/>
        <a:ext cx="618890" cy="2340000"/>
      </dsp:txXfrm>
    </dsp:sp>
    <dsp:sp modelId="{D233A91F-0B6E-6047-83B3-6228C7CBAA5E}">
      <dsp:nvSpPr>
        <dsp:cNvPr id="0" name=""/>
        <dsp:cNvSpPr/>
      </dsp:nvSpPr>
      <dsp:spPr>
        <a:xfrm>
          <a:off x="743469" y="1546709"/>
          <a:ext cx="1838933"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en-GB" sz="2400" b="1" kern="1200" dirty="0">
              <a:solidFill>
                <a:schemeClr val="bg1"/>
              </a:solidFill>
            </a:rPr>
            <a:t>To equip girls, boys and young adults</a:t>
          </a:r>
        </a:p>
      </dsp:txBody>
      <dsp:txXfrm>
        <a:off x="743469" y="1546709"/>
        <a:ext cx="1838933" cy="234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6EEF8-72C6-4C7F-A59A-96B4934C8078}">
      <dsp:nvSpPr>
        <dsp:cNvPr id="0" name=""/>
        <dsp:cNvSpPr/>
      </dsp:nvSpPr>
      <dsp:spPr>
        <a:xfrm rot="16200000">
          <a:off x="-925294" y="1019205"/>
          <a:ext cx="5838170" cy="3799758"/>
        </a:xfrm>
        <a:prstGeom prst="flowChartManualOperati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endParaRPr lang="en-US" sz="2800" kern="1200"/>
        </a:p>
        <a:p>
          <a:pPr marL="0" lvl="0" indent="0" algn="ctr" defTabSz="1244600">
            <a:lnSpc>
              <a:spcPct val="90000"/>
            </a:lnSpc>
            <a:spcBef>
              <a:spcPct val="0"/>
            </a:spcBef>
            <a:spcAft>
              <a:spcPct val="35000"/>
            </a:spcAft>
            <a:buNone/>
          </a:pPr>
          <a:r>
            <a:rPr lang="en-US" sz="3200" kern="1200"/>
            <a:t>SUPPORTIVE LEARNING ENVIRONMENT</a:t>
          </a:r>
        </a:p>
      </dsp:txBody>
      <dsp:txXfrm rot="5400000">
        <a:off x="93912" y="1167633"/>
        <a:ext cx="3799758" cy="3502902"/>
      </dsp:txXfrm>
    </dsp:sp>
    <dsp:sp modelId="{1867893F-C195-4267-AD5B-87ACAC208FA3}">
      <dsp:nvSpPr>
        <dsp:cNvPr id="0" name=""/>
        <dsp:cNvSpPr/>
      </dsp:nvSpPr>
      <dsp:spPr>
        <a:xfrm rot="16200000">
          <a:off x="6606912" y="828350"/>
          <a:ext cx="5732732" cy="4286906"/>
        </a:xfrm>
        <a:prstGeom prst="flowChartManualOperati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kern="1200"/>
            <a:t>QUALITY TEACHING &amp; LEARNING PRACTICES</a:t>
          </a:r>
        </a:p>
      </dsp:txBody>
      <dsp:txXfrm rot="5400000">
        <a:off x="7329825" y="1251983"/>
        <a:ext cx="4286906" cy="3439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72C52-E5C0-4B64-BDA3-4D3280A3C7E2}">
      <dsp:nvSpPr>
        <dsp:cNvPr id="0" name=""/>
        <dsp:cNvSpPr/>
      </dsp:nvSpPr>
      <dsp:spPr>
        <a:xfrm>
          <a:off x="567110" y="364647"/>
          <a:ext cx="4948365" cy="4948365"/>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Read and understand the Observation Rubric well.</a:t>
          </a:r>
          <a:endParaRPr lang="en-US" sz="1600" kern="1200"/>
        </a:p>
      </dsp:txBody>
      <dsp:txXfrm>
        <a:off x="3148507" y="1196444"/>
        <a:ext cx="1590545" cy="1060363"/>
      </dsp:txXfrm>
    </dsp:sp>
    <dsp:sp modelId="{F7BEA48F-9086-4B60-AD57-EF4A49560DDD}">
      <dsp:nvSpPr>
        <dsp:cNvPr id="0" name=""/>
        <dsp:cNvSpPr/>
      </dsp:nvSpPr>
      <dsp:spPr>
        <a:xfrm>
          <a:off x="609525" y="496603"/>
          <a:ext cx="4948365" cy="4948365"/>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Assign the level that </a:t>
          </a:r>
          <a:r>
            <a:rPr lang="en-GB" sz="1600" b="1" kern="1200"/>
            <a:t>BEST FITS</a:t>
          </a:r>
          <a:r>
            <a:rPr lang="en-GB" sz="2500" b="1" kern="1200"/>
            <a:t>.</a:t>
          </a:r>
          <a:endParaRPr lang="en-US" sz="2500" kern="1200"/>
        </a:p>
      </dsp:txBody>
      <dsp:txXfrm>
        <a:off x="3796508" y="2757535"/>
        <a:ext cx="1472727" cy="1178182"/>
      </dsp:txXfrm>
    </dsp:sp>
    <dsp:sp modelId="{EFC2B973-A744-4E38-B859-4C6E60C1B972}">
      <dsp:nvSpPr>
        <dsp:cNvPr id="0" name=""/>
        <dsp:cNvSpPr/>
      </dsp:nvSpPr>
      <dsp:spPr>
        <a:xfrm>
          <a:off x="497597" y="577898"/>
          <a:ext cx="4948365" cy="4948365"/>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Put aside any other information that you may have. </a:t>
          </a:r>
          <a:endParaRPr lang="en-US" sz="1600" kern="1200"/>
        </a:p>
      </dsp:txBody>
      <dsp:txXfrm>
        <a:off x="2264871" y="4053535"/>
        <a:ext cx="1413818" cy="1296000"/>
      </dsp:txXfrm>
    </dsp:sp>
    <dsp:sp modelId="{053E2EA8-DA4B-459B-BD9C-1EACFA386EE0}">
      <dsp:nvSpPr>
        <dsp:cNvPr id="0" name=""/>
        <dsp:cNvSpPr/>
      </dsp:nvSpPr>
      <dsp:spPr>
        <a:xfrm>
          <a:off x="385670" y="496603"/>
          <a:ext cx="4948365" cy="4948365"/>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Do not compare with others or what you may know of the teacher/class.</a:t>
          </a:r>
          <a:endParaRPr lang="en-US" sz="1600" kern="1200" dirty="0"/>
        </a:p>
      </dsp:txBody>
      <dsp:txXfrm>
        <a:off x="674325" y="2757535"/>
        <a:ext cx="1472727" cy="1178182"/>
      </dsp:txXfrm>
    </dsp:sp>
    <dsp:sp modelId="{EE3261F9-4E9F-4EC7-BFF6-CC451F72D767}">
      <dsp:nvSpPr>
        <dsp:cNvPr id="0" name=""/>
        <dsp:cNvSpPr/>
      </dsp:nvSpPr>
      <dsp:spPr>
        <a:xfrm>
          <a:off x="354799" y="413190"/>
          <a:ext cx="4948365" cy="4948365"/>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All is interconnected – score behaviours independently, e.g. feedback encourages critical thinking.</a:t>
          </a:r>
          <a:endParaRPr lang="en-US" sz="1400" kern="1200" dirty="0"/>
        </a:p>
      </dsp:txBody>
      <dsp:txXfrm>
        <a:off x="1131221" y="1244987"/>
        <a:ext cx="1590545" cy="1060363"/>
      </dsp:txXfrm>
    </dsp:sp>
    <dsp:sp modelId="{19DAA396-E077-4FA4-911D-6003E6687385}">
      <dsp:nvSpPr>
        <dsp:cNvPr id="0" name=""/>
        <dsp:cNvSpPr/>
      </dsp:nvSpPr>
      <dsp:spPr>
        <a:xfrm>
          <a:off x="260550" y="58320"/>
          <a:ext cx="5561019" cy="5561019"/>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D0A9B5-DB75-450C-99F5-542E3B160729}">
      <dsp:nvSpPr>
        <dsp:cNvPr id="0" name=""/>
        <dsp:cNvSpPr/>
      </dsp:nvSpPr>
      <dsp:spPr>
        <a:xfrm>
          <a:off x="303539" y="190232"/>
          <a:ext cx="5561019" cy="5561019"/>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37B43C-D32B-4918-8301-7D5515121544}">
      <dsp:nvSpPr>
        <dsp:cNvPr id="0" name=""/>
        <dsp:cNvSpPr/>
      </dsp:nvSpPr>
      <dsp:spPr>
        <a:xfrm>
          <a:off x="191270" y="271776"/>
          <a:ext cx="5561019" cy="5561019"/>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912C01-F0B9-4408-81C9-9592505BC1CB}">
      <dsp:nvSpPr>
        <dsp:cNvPr id="0" name=""/>
        <dsp:cNvSpPr/>
      </dsp:nvSpPr>
      <dsp:spPr>
        <a:xfrm>
          <a:off x="79001" y="190232"/>
          <a:ext cx="5561019" cy="5561019"/>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7EED05-1A41-49BD-871D-40E7F4747625}">
      <dsp:nvSpPr>
        <dsp:cNvPr id="0" name=""/>
        <dsp:cNvSpPr/>
      </dsp:nvSpPr>
      <dsp:spPr>
        <a:xfrm>
          <a:off x="48705" y="106863"/>
          <a:ext cx="5561019" cy="5561019"/>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C063D-02DE-433F-A636-65FA5D704A24}">
      <dsp:nvSpPr>
        <dsp:cNvPr id="0" name=""/>
        <dsp:cNvSpPr/>
      </dsp:nvSpPr>
      <dsp:spPr>
        <a:xfrm>
          <a:off x="0" y="18850"/>
          <a:ext cx="6367912" cy="6367912"/>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1A97E-C662-46CB-8EED-E11F4A99750B}">
      <dsp:nvSpPr>
        <dsp:cNvPr id="0" name=""/>
        <dsp:cNvSpPr/>
      </dsp:nvSpPr>
      <dsp:spPr>
        <a:xfrm>
          <a:off x="604951" y="623801"/>
          <a:ext cx="2483486" cy="248348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Before the observation: agree actions to take if you witness any harm or risk. </a:t>
          </a:r>
          <a:endParaRPr lang="en-US" sz="2100" kern="1200"/>
        </a:p>
      </dsp:txBody>
      <dsp:txXfrm>
        <a:off x="726185" y="745035"/>
        <a:ext cx="2241018" cy="2241018"/>
      </dsp:txXfrm>
    </dsp:sp>
    <dsp:sp modelId="{8725C360-13A2-472E-8F3C-B2F060FA6997}">
      <dsp:nvSpPr>
        <dsp:cNvPr id="0" name=""/>
        <dsp:cNvSpPr/>
      </dsp:nvSpPr>
      <dsp:spPr>
        <a:xfrm>
          <a:off x="3279475" y="623801"/>
          <a:ext cx="2483486" cy="248348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Be guided by the national legislation, government and school policies as well as AKF. </a:t>
          </a:r>
          <a:endParaRPr lang="en-US" sz="2100" kern="1200"/>
        </a:p>
      </dsp:txBody>
      <dsp:txXfrm>
        <a:off x="3400709" y="745035"/>
        <a:ext cx="2241018" cy="2241018"/>
      </dsp:txXfrm>
    </dsp:sp>
    <dsp:sp modelId="{39CC9782-A378-42EF-B5ED-95AACEBD32A4}">
      <dsp:nvSpPr>
        <dsp:cNvPr id="0" name=""/>
        <dsp:cNvSpPr/>
      </dsp:nvSpPr>
      <dsp:spPr>
        <a:xfrm>
          <a:off x="604951" y="3298325"/>
          <a:ext cx="2483486" cy="248348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Essential: understand whether, when and how you are permitted to intervene. </a:t>
          </a:r>
          <a:endParaRPr lang="en-US" sz="2100" kern="1200"/>
        </a:p>
      </dsp:txBody>
      <dsp:txXfrm>
        <a:off x="726185" y="3419559"/>
        <a:ext cx="2241018" cy="2241018"/>
      </dsp:txXfrm>
    </dsp:sp>
    <dsp:sp modelId="{7D37CB09-0757-45CB-9E42-0DA4EA0A80E4}">
      <dsp:nvSpPr>
        <dsp:cNvPr id="0" name=""/>
        <dsp:cNvSpPr/>
      </dsp:nvSpPr>
      <dsp:spPr>
        <a:xfrm>
          <a:off x="3279475" y="3298325"/>
          <a:ext cx="2483486" cy="24834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Mandatory: Safeguarding training for all observers with specific guidance for school environments. </a:t>
          </a:r>
          <a:endParaRPr lang="en-US" sz="2100" kern="1200"/>
        </a:p>
      </dsp:txBody>
      <dsp:txXfrm>
        <a:off x="3400709" y="3419559"/>
        <a:ext cx="2241018" cy="22410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94C02-A03D-45F4-812A-177533F1A60A}">
      <dsp:nvSpPr>
        <dsp:cNvPr id="0" name=""/>
        <dsp:cNvSpPr/>
      </dsp:nvSpPr>
      <dsp:spPr>
        <a:xfrm>
          <a:off x="913472" y="417720"/>
          <a:ext cx="1261526" cy="126152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78FA5-8D07-4063-9377-8A1DF70302D7}">
      <dsp:nvSpPr>
        <dsp:cNvPr id="0" name=""/>
        <dsp:cNvSpPr/>
      </dsp:nvSpPr>
      <dsp:spPr>
        <a:xfrm>
          <a:off x="1182322" y="686570"/>
          <a:ext cx="723826" cy="723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196417-EBD1-43C8-ADF6-8D0B0929E8E4}">
      <dsp:nvSpPr>
        <dsp:cNvPr id="0" name=""/>
        <dsp:cNvSpPr/>
      </dsp:nvSpPr>
      <dsp:spPr>
        <a:xfrm>
          <a:off x="510197" y="2072181"/>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kern="1200" dirty="0"/>
            <a:t>REFLECTING ON  the  Observation</a:t>
          </a:r>
          <a:endParaRPr lang="en-US" sz="1800" kern="1200" dirty="0"/>
        </a:p>
      </dsp:txBody>
      <dsp:txXfrm>
        <a:off x="510197" y="2072181"/>
        <a:ext cx="2068076" cy="720000"/>
      </dsp:txXfrm>
    </dsp:sp>
    <dsp:sp modelId="{E4917678-B190-4BFD-8A14-8B83C743F6AC}">
      <dsp:nvSpPr>
        <dsp:cNvPr id="0" name=""/>
        <dsp:cNvSpPr/>
      </dsp:nvSpPr>
      <dsp:spPr>
        <a:xfrm>
          <a:off x="3343461" y="417720"/>
          <a:ext cx="1261526" cy="1261526"/>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4ED27-5A72-4398-95BD-47282B1CBCE4}">
      <dsp:nvSpPr>
        <dsp:cNvPr id="0" name=""/>
        <dsp:cNvSpPr/>
      </dsp:nvSpPr>
      <dsp:spPr>
        <a:xfrm>
          <a:off x="3612311" y="686570"/>
          <a:ext cx="723826" cy="7238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ADAA20-F3DC-46C7-B0D5-D43D3408C7A5}">
      <dsp:nvSpPr>
        <dsp:cNvPr id="0" name=""/>
        <dsp:cNvSpPr/>
      </dsp:nvSpPr>
      <dsp:spPr>
        <a:xfrm>
          <a:off x="2940187" y="2072181"/>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SHARE OBSERVATION NOTES </a:t>
          </a:r>
        </a:p>
      </dsp:txBody>
      <dsp:txXfrm>
        <a:off x="2940187" y="2072181"/>
        <a:ext cx="2068076" cy="720000"/>
      </dsp:txXfrm>
    </dsp:sp>
    <dsp:sp modelId="{0253F1F4-2DE8-4E6B-B82D-15AE26B1A55B}">
      <dsp:nvSpPr>
        <dsp:cNvPr id="0" name=""/>
        <dsp:cNvSpPr/>
      </dsp:nvSpPr>
      <dsp:spPr>
        <a:xfrm>
          <a:off x="5773451" y="417720"/>
          <a:ext cx="1261526" cy="1261526"/>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29EC6F-48A5-4EB5-9C0B-F8F8885163BA}">
      <dsp:nvSpPr>
        <dsp:cNvPr id="0" name=""/>
        <dsp:cNvSpPr/>
      </dsp:nvSpPr>
      <dsp:spPr>
        <a:xfrm>
          <a:off x="6032964" y="608585"/>
          <a:ext cx="723826" cy="72382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54B3A8-09CE-43A7-8C6D-5C30FF0AB33D}">
      <dsp:nvSpPr>
        <dsp:cNvPr id="0" name=""/>
        <dsp:cNvSpPr/>
      </dsp:nvSpPr>
      <dsp:spPr>
        <a:xfrm>
          <a:off x="5370176" y="2072181"/>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kern="1200" dirty="0"/>
            <a:t>Dimensions &amp; Behaviours</a:t>
          </a:r>
          <a:endParaRPr lang="en-US" sz="1800" kern="1200" dirty="0"/>
        </a:p>
      </dsp:txBody>
      <dsp:txXfrm>
        <a:off x="5370176" y="2072181"/>
        <a:ext cx="2068076" cy="720000"/>
      </dsp:txXfrm>
    </dsp:sp>
    <dsp:sp modelId="{834002EC-FCA3-42CC-96B2-15D0CE51B165}">
      <dsp:nvSpPr>
        <dsp:cNvPr id="0" name=""/>
        <dsp:cNvSpPr/>
      </dsp:nvSpPr>
      <dsp:spPr>
        <a:xfrm>
          <a:off x="8203441" y="417720"/>
          <a:ext cx="1261526" cy="1261526"/>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DF95C-410B-4C72-980B-4521E54EE31B}">
      <dsp:nvSpPr>
        <dsp:cNvPr id="0" name=""/>
        <dsp:cNvSpPr/>
      </dsp:nvSpPr>
      <dsp:spPr>
        <a:xfrm>
          <a:off x="8472291" y="686570"/>
          <a:ext cx="723826" cy="7238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41A8F5-8F11-438D-9BD2-D4AA9EFBE9E1}">
      <dsp:nvSpPr>
        <dsp:cNvPr id="0" name=""/>
        <dsp:cNvSpPr/>
      </dsp:nvSpPr>
      <dsp:spPr>
        <a:xfrm>
          <a:off x="7800166" y="2072181"/>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kern="1200"/>
            <a:t>Reflections</a:t>
          </a:r>
          <a:endParaRPr lang="en-US" sz="1800" kern="1200"/>
        </a:p>
      </dsp:txBody>
      <dsp:txXfrm>
        <a:off x="7800166" y="2072181"/>
        <a:ext cx="2068076"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1AB8B-8F0F-4698-9C63-69FEB384E959}">
      <dsp:nvSpPr>
        <dsp:cNvPr id="0" name=""/>
        <dsp:cNvSpPr/>
      </dsp:nvSpPr>
      <dsp:spPr>
        <a:xfrm>
          <a:off x="0" y="1596"/>
          <a:ext cx="5592841" cy="808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BFBEE1-1912-4802-AF43-DFEDEB55EFE7}">
      <dsp:nvSpPr>
        <dsp:cNvPr id="0" name=""/>
        <dsp:cNvSpPr/>
      </dsp:nvSpPr>
      <dsp:spPr>
        <a:xfrm>
          <a:off x="244697" y="183602"/>
          <a:ext cx="444904" cy="444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FE7BD5-17C4-4440-AF81-4F0CC791F8B5}">
      <dsp:nvSpPr>
        <dsp:cNvPr id="0" name=""/>
        <dsp:cNvSpPr/>
      </dsp:nvSpPr>
      <dsp:spPr>
        <a:xfrm>
          <a:off x="934299" y="1596"/>
          <a:ext cx="4658541" cy="80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10" tIns="85610" rIns="85610" bIns="85610" numCol="1" spcCol="1270" anchor="ctr" anchorCtr="0">
          <a:noAutofit/>
        </a:bodyPr>
        <a:lstStyle/>
        <a:p>
          <a:pPr marL="0" lvl="0" indent="0" algn="l" defTabSz="977900">
            <a:lnSpc>
              <a:spcPct val="100000"/>
            </a:lnSpc>
            <a:spcBef>
              <a:spcPct val="0"/>
            </a:spcBef>
            <a:spcAft>
              <a:spcPct val="35000"/>
            </a:spcAft>
            <a:buNone/>
          </a:pPr>
          <a:r>
            <a:rPr lang="en-US" sz="2200" kern="1200"/>
            <a:t>Classroom observation in schools. </a:t>
          </a:r>
        </a:p>
      </dsp:txBody>
      <dsp:txXfrm>
        <a:off x="934299" y="1596"/>
        <a:ext cx="4658541" cy="808917"/>
      </dsp:txXfrm>
    </dsp:sp>
    <dsp:sp modelId="{812A9718-DFEE-463D-9E60-A331ABB70275}">
      <dsp:nvSpPr>
        <dsp:cNvPr id="0" name=""/>
        <dsp:cNvSpPr/>
      </dsp:nvSpPr>
      <dsp:spPr>
        <a:xfrm>
          <a:off x="0" y="1012743"/>
          <a:ext cx="5592841" cy="808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14D8A4-A7FB-4D66-9485-B22A379D44DB}">
      <dsp:nvSpPr>
        <dsp:cNvPr id="0" name=""/>
        <dsp:cNvSpPr/>
      </dsp:nvSpPr>
      <dsp:spPr>
        <a:xfrm>
          <a:off x="244697" y="1194749"/>
          <a:ext cx="444904" cy="444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1C88A4-D5BF-4497-A2E9-B91A5A555411}">
      <dsp:nvSpPr>
        <dsp:cNvPr id="0" name=""/>
        <dsp:cNvSpPr/>
      </dsp:nvSpPr>
      <dsp:spPr>
        <a:xfrm>
          <a:off x="934299" y="1012743"/>
          <a:ext cx="4658541" cy="80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10" tIns="85610" rIns="85610" bIns="85610" numCol="1" spcCol="1270" anchor="ctr" anchorCtr="0">
          <a:noAutofit/>
        </a:bodyPr>
        <a:lstStyle/>
        <a:p>
          <a:pPr marL="0" lvl="0" indent="0" algn="l" defTabSz="977900">
            <a:lnSpc>
              <a:spcPct val="100000"/>
            </a:lnSpc>
            <a:spcBef>
              <a:spcPct val="0"/>
            </a:spcBef>
            <a:spcAft>
              <a:spcPct val="35000"/>
            </a:spcAft>
            <a:buNone/>
          </a:pPr>
          <a:r>
            <a:rPr lang="en-US" sz="2200" kern="1200"/>
            <a:t>Reflections from school observation.</a:t>
          </a:r>
        </a:p>
      </dsp:txBody>
      <dsp:txXfrm>
        <a:off x="934299" y="1012743"/>
        <a:ext cx="4658541" cy="808917"/>
      </dsp:txXfrm>
    </dsp:sp>
    <dsp:sp modelId="{3E0A0531-5B51-4FE6-9CBA-31DD9E8E1D6B}">
      <dsp:nvSpPr>
        <dsp:cNvPr id="0" name=""/>
        <dsp:cNvSpPr/>
      </dsp:nvSpPr>
      <dsp:spPr>
        <a:xfrm>
          <a:off x="0" y="2023890"/>
          <a:ext cx="5592841" cy="808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87F729-8E3E-4B96-90AD-3BC5B7C60C39}">
      <dsp:nvSpPr>
        <dsp:cNvPr id="0" name=""/>
        <dsp:cNvSpPr/>
      </dsp:nvSpPr>
      <dsp:spPr>
        <a:xfrm>
          <a:off x="244697" y="2205896"/>
          <a:ext cx="444904" cy="444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872096-0373-4683-BBFB-53FC76B377B7}">
      <dsp:nvSpPr>
        <dsp:cNvPr id="0" name=""/>
        <dsp:cNvSpPr/>
      </dsp:nvSpPr>
      <dsp:spPr>
        <a:xfrm>
          <a:off x="934299" y="2023890"/>
          <a:ext cx="4658541" cy="80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10" tIns="85610" rIns="85610" bIns="85610" numCol="1" spcCol="1270" anchor="ctr" anchorCtr="0">
          <a:noAutofit/>
        </a:bodyPr>
        <a:lstStyle/>
        <a:p>
          <a:pPr marL="0" lvl="0" indent="0" algn="l" defTabSz="977900">
            <a:lnSpc>
              <a:spcPct val="100000"/>
            </a:lnSpc>
            <a:spcBef>
              <a:spcPct val="0"/>
            </a:spcBef>
            <a:spcAft>
              <a:spcPct val="35000"/>
            </a:spcAft>
            <a:buNone/>
          </a:pPr>
          <a:r>
            <a:rPr lang="en-US" sz="2200" kern="1200"/>
            <a:t>Sharing observation notes. </a:t>
          </a:r>
        </a:p>
      </dsp:txBody>
      <dsp:txXfrm>
        <a:off x="934299" y="2023890"/>
        <a:ext cx="4658541" cy="808917"/>
      </dsp:txXfrm>
    </dsp:sp>
    <dsp:sp modelId="{DE5775EE-5734-48CC-8C7A-084BF717C937}">
      <dsp:nvSpPr>
        <dsp:cNvPr id="0" name=""/>
        <dsp:cNvSpPr/>
      </dsp:nvSpPr>
      <dsp:spPr>
        <a:xfrm>
          <a:off x="0" y="3035037"/>
          <a:ext cx="5592841" cy="808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385DB-922C-4111-AE8A-119786996E8D}">
      <dsp:nvSpPr>
        <dsp:cNvPr id="0" name=""/>
        <dsp:cNvSpPr/>
      </dsp:nvSpPr>
      <dsp:spPr>
        <a:xfrm>
          <a:off x="244697" y="3217043"/>
          <a:ext cx="444904" cy="444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943DC-CA2C-46FC-B3A6-32AC4B72A60E}">
      <dsp:nvSpPr>
        <dsp:cNvPr id="0" name=""/>
        <dsp:cNvSpPr/>
      </dsp:nvSpPr>
      <dsp:spPr>
        <a:xfrm>
          <a:off x="934299" y="3035037"/>
          <a:ext cx="4658541" cy="80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10" tIns="85610" rIns="85610" bIns="85610" numCol="1" spcCol="1270" anchor="ctr" anchorCtr="0">
          <a:noAutofit/>
        </a:bodyPr>
        <a:lstStyle/>
        <a:p>
          <a:pPr marL="0" lvl="0" indent="0" algn="l" defTabSz="977900">
            <a:lnSpc>
              <a:spcPct val="100000"/>
            </a:lnSpc>
            <a:spcBef>
              <a:spcPct val="0"/>
            </a:spcBef>
            <a:spcAft>
              <a:spcPct val="35000"/>
            </a:spcAft>
            <a:buNone/>
          </a:pPr>
          <a:r>
            <a:rPr lang="en-US" sz="2200" kern="1200" dirty="0"/>
            <a:t>Allocating levels.</a:t>
          </a:r>
        </a:p>
      </dsp:txBody>
      <dsp:txXfrm>
        <a:off x="934299" y="3035037"/>
        <a:ext cx="4658541" cy="8089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3DB7261-A464-4AC6-9C3A-3AA7502AE7AE}" type="datetimeFigureOut">
              <a:rPr lang="en-US" smtClean="0"/>
              <a:t>1/23/26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50962B1-8EE4-4DBF-884E-30F1F3676AB6}" type="slidenum">
              <a:rPr lang="en-US" smtClean="0"/>
              <a:t>‹#›</a:t>
            </a:fld>
            <a:endParaRPr lang="en-US"/>
          </a:p>
        </p:txBody>
      </p:sp>
    </p:spTree>
    <p:extLst>
      <p:ext uri="{BB962C8B-B14F-4D97-AF65-F5344CB8AC3E}">
        <p14:creationId xmlns:p14="http://schemas.microsoft.com/office/powerpoint/2010/main" val="133413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bgfiles.worldbank.org/documents/hdn/ed/saber/Teach/Manual/132204-WP-PUBLIC-Teach-Manual-English.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akflearninghub.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meo.com/user70288799/download/413068810/285390476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vimeo.com/user70288799/download/413067793/8ce69d34ad"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vimeo.com/user70288799/download/413074673/0b1cb2e2f4"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vimeo.com/user70288799/download/413077814/c36c6fd5d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vimeo.com/user70288799/download/413075575/cb60e2342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vimeo.com/user70288799/download/413079345/2f3c4a584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vimeo.com/user70288799/download/413080222/6540c3e4f8"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vimeo.com/user70288799/download/413446771/fa3e137be2"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vimeo.com/user70288799/download/413863461/8d025f5767"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vimeo.com/user70288799/download/413863651/819ed42706"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vimeo.com/user70288799/download/413863243/6995b0b3c2"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MIGHT WE CONDUCT VITAL TRAINING?</a:t>
            </a:r>
          </a:p>
          <a:p>
            <a:endParaRPr lang="en-GB" b="1" dirty="0"/>
          </a:p>
          <a:p>
            <a:r>
              <a:rPr lang="en-GB" b="1" dirty="0"/>
              <a:t>The first two slides are for your facilitating team to help with preparation. The slides for the workshop then follow. </a:t>
            </a:r>
          </a:p>
          <a:p>
            <a:endParaRPr lang="en-GB" b="1" dirty="0"/>
          </a:p>
          <a:p>
            <a:pPr marL="228600" indent="-228600">
              <a:buFont typeface="+mj-lt"/>
              <a:buAutoNum type="arabicPeriod"/>
            </a:pPr>
            <a:r>
              <a:rPr lang="en-GB" b="0" dirty="0"/>
              <a:t>Note that your team will need to prepare well for the training to ensure all the material for activities are ready and the arrangements for observation in school are finalised. </a:t>
            </a:r>
          </a:p>
          <a:p>
            <a:pPr marL="228600" indent="-228600">
              <a:buFont typeface="+mj-lt"/>
              <a:buAutoNum type="arabicPeriod"/>
            </a:pPr>
            <a:r>
              <a:rPr lang="en-GB" b="0" dirty="0"/>
              <a:t>Note that this is an orientation training and that observers will need additional detailed training on allocating levels to an observation. </a:t>
            </a:r>
            <a:r>
              <a:rPr lang="en-GB" sz="1200" kern="1200" dirty="0">
                <a:solidFill>
                  <a:schemeClr val="tx1"/>
                </a:solidFill>
                <a:effectLst/>
                <a:latin typeface="+mn-lt"/>
                <a:ea typeface="+mn-ea"/>
                <a:cs typeface="+mn-cs"/>
              </a:rPr>
              <a:t>It is important that observers arrive at a common understanding of concepts, can take good observation notes and understand how to allocate levels 1- 4 . </a:t>
            </a:r>
            <a:r>
              <a:rPr lang="en-GB" b="0" dirty="0"/>
              <a:t>Aim for at least 80% of the observers allocating the same level  for a behaviour to get inter-relater reliability. </a:t>
            </a:r>
          </a:p>
          <a:p>
            <a:pPr marL="228600" indent="-228600">
              <a:buFont typeface="+mj-lt"/>
              <a:buAutoNum type="arabicPeriod"/>
            </a:pPr>
            <a:endParaRPr lang="en-GB" b="0" dirty="0"/>
          </a:p>
          <a:p>
            <a:r>
              <a:rPr lang="en-GB" sz="1200" b="1" kern="1200" dirty="0">
                <a:solidFill>
                  <a:schemeClr val="tx1"/>
                </a:solidFill>
                <a:effectLst/>
                <a:latin typeface="+mn-lt"/>
                <a:ea typeface="+mn-ea"/>
                <a:cs typeface="+mn-cs"/>
              </a:rPr>
              <a:t>Key questions to ask in relation to training on the VITAL Toolkit</a:t>
            </a:r>
          </a:p>
          <a:p>
            <a:endParaRPr lang="en-US" sz="1200" b="1"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What is the training format that you will use to train the observers</a:t>
            </a:r>
            <a:r>
              <a:rPr lang="en-GB" sz="1200" kern="1200" dirty="0">
                <a:solidFill>
                  <a:schemeClr val="tx1"/>
                </a:solidFill>
                <a:effectLst/>
                <a:latin typeface="+mn-lt"/>
                <a:ea typeface="+mn-ea"/>
                <a:cs typeface="+mn-cs"/>
              </a:rPr>
              <a:t>?  I day, 3 days or more?  Face-to-face training, remote on-line or a blended model?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Which videos can you use or create</a:t>
            </a:r>
            <a:r>
              <a:rPr lang="en-GB" sz="1200" kern="1200" dirty="0">
                <a:solidFill>
                  <a:schemeClr val="tx1"/>
                </a:solidFill>
                <a:effectLst/>
                <a:latin typeface="+mn-lt"/>
                <a:ea typeface="+mn-ea"/>
                <a:cs typeface="+mn-cs"/>
              </a:rPr>
              <a:t> of actual teaching and learning in your contexts that demonstrate behaviours at different levels? Is there time to practise observing lessons in schools?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What other sources are there for assistance? </a:t>
            </a:r>
          </a:p>
          <a:p>
            <a:pPr lvl="0"/>
            <a:endParaRPr lang="en-GB" sz="1200" i="1"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TEACH </a:t>
            </a:r>
            <a:r>
              <a:rPr lang="en-GB" sz="1200" kern="1200" dirty="0">
                <a:solidFill>
                  <a:schemeClr val="tx1"/>
                </a:solidFill>
                <a:effectLst/>
                <a:latin typeface="+mn-lt"/>
                <a:ea typeface="+mn-ea"/>
                <a:cs typeface="+mn-cs"/>
              </a:rPr>
              <a:t>has an observation manual and a five -day training manual (</a:t>
            </a:r>
            <a:r>
              <a:rPr lang="en-GB" sz="1200" u="sng" kern="1200" dirty="0">
                <a:solidFill>
                  <a:schemeClr val="tx1"/>
                </a:solidFill>
                <a:effectLst/>
                <a:latin typeface="+mn-lt"/>
                <a:ea typeface="+mn-ea"/>
                <a:cs typeface="+mn-cs"/>
                <a:hlinkClick r:id="rId3"/>
              </a:rPr>
              <a:t>wbgfiles.worldbank.org/documents/</a:t>
            </a:r>
            <a:r>
              <a:rPr lang="en-GB" sz="1200" u="sng" kern="1200" dirty="0" err="1">
                <a:solidFill>
                  <a:schemeClr val="tx1"/>
                </a:solidFill>
                <a:effectLst/>
                <a:latin typeface="+mn-lt"/>
                <a:ea typeface="+mn-ea"/>
                <a:cs typeface="+mn-cs"/>
                <a:hlinkClick r:id="rId3"/>
              </a:rPr>
              <a:t>hdn</a:t>
            </a:r>
            <a:r>
              <a:rPr lang="en-GB" sz="1200" u="sng" kern="1200" dirty="0">
                <a:solidFill>
                  <a:schemeClr val="tx1"/>
                </a:solidFill>
                <a:effectLst/>
                <a:latin typeface="+mn-lt"/>
                <a:ea typeface="+mn-ea"/>
                <a:cs typeface="+mn-cs"/>
                <a:hlinkClick r:id="rId3"/>
              </a:rPr>
              <a:t>/ed/</a:t>
            </a:r>
            <a:r>
              <a:rPr lang="en-GB" sz="1200" u="sng" kern="1200" dirty="0" err="1">
                <a:solidFill>
                  <a:schemeClr val="tx1"/>
                </a:solidFill>
                <a:effectLst/>
                <a:latin typeface="+mn-lt"/>
                <a:ea typeface="+mn-ea"/>
                <a:cs typeface="+mn-cs"/>
                <a:hlinkClick r:id="rId3"/>
              </a:rPr>
              <a:t>saber</a:t>
            </a:r>
            <a:r>
              <a:rPr lang="en-GB" sz="1200" u="sng" kern="1200" dirty="0">
                <a:solidFill>
                  <a:schemeClr val="tx1"/>
                </a:solidFill>
                <a:effectLst/>
                <a:latin typeface="+mn-lt"/>
                <a:ea typeface="+mn-ea"/>
                <a:cs typeface="+mn-cs"/>
                <a:hlinkClick r:id="rId3"/>
              </a:rPr>
              <a:t>/Teach/Manual/132204-WP-PUBLIC-Teach-Manual-English.pdf</a:t>
            </a:r>
            <a:r>
              <a:rPr lang="en-GB" sz="1200" kern="1200" dirty="0">
                <a:solidFill>
                  <a:schemeClr val="tx1"/>
                </a:solidFill>
                <a:effectLst/>
                <a:latin typeface="+mn-lt"/>
                <a:ea typeface="+mn-ea"/>
                <a:cs typeface="+mn-cs"/>
              </a:rPr>
              <a:t>) which could help with preparation of training and clarifying certain behaviours.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AKF’s blended learning course materials on the classroom guide to </a:t>
            </a:r>
            <a:r>
              <a:rPr lang="en-GB" sz="1200" i="1" kern="1200" dirty="0">
                <a:solidFill>
                  <a:schemeClr val="tx1"/>
                </a:solidFill>
                <a:effectLst/>
                <a:latin typeface="+mn-lt"/>
                <a:ea typeface="+mn-ea"/>
                <a:cs typeface="+mn-cs"/>
              </a:rPr>
              <a:t>Creating an Inclusive Learning Environment</a:t>
            </a:r>
            <a:r>
              <a:rPr lang="en-GB" sz="1200" kern="1200" dirty="0">
                <a:solidFill>
                  <a:schemeClr val="tx1"/>
                </a:solidFill>
                <a:effectLst/>
                <a:latin typeface="+mn-lt"/>
                <a:ea typeface="+mn-ea"/>
                <a:cs typeface="+mn-cs"/>
              </a:rPr>
              <a:t> would also be helpful. These include training on the guide, using development dialogues and how to facilitate a course, as well as videos of classroom teaching and mentoring scenarios from Kenya, Pakistan and Portugal </a:t>
            </a:r>
            <a:r>
              <a:rPr lang="en-GB" sz="1200" u="sng" kern="1200" dirty="0">
                <a:solidFill>
                  <a:schemeClr val="tx1"/>
                </a:solidFill>
                <a:effectLst/>
                <a:latin typeface="+mn-lt"/>
                <a:ea typeface="+mn-ea"/>
                <a:cs typeface="+mn-cs"/>
                <a:hlinkClick r:id="rId4"/>
              </a:rPr>
              <a:t>AKF - The Learning Hub (akflearninghub.org)</a:t>
            </a:r>
            <a:r>
              <a:rPr lang="en-GB" sz="1200" kern="1200" dirty="0">
                <a:solidFill>
                  <a:schemeClr val="tx1"/>
                </a:solidFill>
                <a:effectLst/>
                <a:latin typeface="+mn-lt"/>
                <a:ea typeface="+mn-ea"/>
                <a:cs typeface="+mn-cs"/>
              </a:rPr>
              <a:t>.  These videos are used for this 3-day training.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228600" indent="-228600">
              <a:buFont typeface="+mj-lt"/>
              <a:buAutoNum type="arabicPeriod"/>
            </a:pPr>
            <a:endParaRPr lang="en-GB" b="0" dirty="0"/>
          </a:p>
        </p:txBody>
      </p:sp>
      <p:sp>
        <p:nvSpPr>
          <p:cNvPr id="4" name="Slide Number Placeholder 3"/>
          <p:cNvSpPr>
            <a:spLocks noGrp="1"/>
          </p:cNvSpPr>
          <p:nvPr>
            <p:ph type="sldNum" sz="quarter" idx="5"/>
          </p:nvPr>
        </p:nvSpPr>
        <p:spPr/>
        <p:txBody>
          <a:bodyPr/>
          <a:lstStyle/>
          <a:p>
            <a:fld id="{A50962B1-8EE4-4DBF-884E-30F1F3676AB6}" type="slidenum">
              <a:rPr lang="en-US" smtClean="0"/>
              <a:t>1</a:t>
            </a:fld>
            <a:endParaRPr lang="en-US"/>
          </a:p>
        </p:txBody>
      </p:sp>
    </p:spTree>
    <p:extLst>
      <p:ext uri="{BB962C8B-B14F-4D97-AF65-F5344CB8AC3E}">
        <p14:creationId xmlns:p14="http://schemas.microsoft.com/office/powerpoint/2010/main" val="2965153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WHY IS AN INCLUSIVE/EFFECTIVE LEARNING ENVIRONMENT IMPORTANT?  10 mins</a:t>
            </a:r>
          </a:p>
          <a:p>
            <a:endParaRPr lang="en-GB" dirty="0"/>
          </a:p>
          <a:p>
            <a:pPr marL="235572" indent="-235572">
              <a:buFont typeface="+mj-lt"/>
              <a:buAutoNum type="arabicPeriod"/>
            </a:pPr>
            <a:r>
              <a:rPr lang="en-GB" dirty="0"/>
              <a:t>Point out the importance of an inclusive learning environment.</a:t>
            </a:r>
          </a:p>
          <a:p>
            <a:pPr marL="235572" indent="-235572">
              <a:buFont typeface="Arial" panose="020B0604020202020204" pitchFamily="34" charset="0"/>
              <a:buChar char="•"/>
            </a:pPr>
            <a:r>
              <a:rPr lang="en-GB" dirty="0"/>
              <a:t>Teachers make the most difference to student learning, especially for the most disadvantaged.</a:t>
            </a:r>
          </a:p>
          <a:p>
            <a:pPr marL="235572" indent="-235572">
              <a:buFont typeface="Arial" panose="020B0604020202020204" pitchFamily="34" charset="0"/>
              <a:buChar char="•"/>
            </a:pPr>
            <a:endParaRPr lang="en-GB" dirty="0"/>
          </a:p>
          <a:p>
            <a:pPr marL="235572" indent="-235572">
              <a:buFont typeface="Arial" panose="020B0604020202020204" pitchFamily="34" charset="0"/>
              <a:buChar char="•"/>
            </a:pPr>
            <a:r>
              <a:rPr lang="en-GB" dirty="0"/>
              <a:t>Teachers are designers – they design the learning experience consciously and unconsciously – refer back to the visualisation experiences.</a:t>
            </a:r>
          </a:p>
          <a:p>
            <a:pPr marL="235572" indent="-235572">
              <a:buFont typeface="Arial" panose="020B0604020202020204" pitchFamily="34" charset="0"/>
              <a:buChar char="•"/>
            </a:pPr>
            <a:endParaRPr lang="en-GB" dirty="0"/>
          </a:p>
          <a:p>
            <a:pPr marL="235572" indent="-235572">
              <a:buFont typeface="Arial" panose="020B0604020202020204" pitchFamily="34" charset="0"/>
              <a:buChar char="•"/>
            </a:pPr>
            <a:r>
              <a:rPr lang="en-GB" dirty="0"/>
              <a:t>The teacher-student relationship is paramount – children need to feel valued and that they belong. Their perceptions of the learning environment affects their motivation- remember how a good teacher made you feel?</a:t>
            </a:r>
          </a:p>
          <a:p>
            <a:pPr marL="235572" indent="-235572">
              <a:buFont typeface="Arial" panose="020B0604020202020204" pitchFamily="34" charset="0"/>
              <a:buChar char="•"/>
            </a:pPr>
            <a:endParaRPr lang="en-GB" dirty="0"/>
          </a:p>
          <a:p>
            <a:pPr marL="176679" indent="-176679">
              <a:buFont typeface="Arial" panose="020B0604020202020204" pitchFamily="34" charset="0"/>
              <a:buChar char="•"/>
            </a:pPr>
            <a:r>
              <a:rPr lang="en-GB" dirty="0"/>
              <a:t>Social &amp; Emotional Skills:  self-awareness, self-management, responsible decision-making, social awareness and relationship skills (CASEL);</a:t>
            </a:r>
          </a:p>
          <a:p>
            <a:pPr marL="176679" indent="-176679">
              <a:buFont typeface="Arial" panose="020B0604020202020204" pitchFamily="34" charset="0"/>
              <a:buChar char="•"/>
            </a:pPr>
            <a:r>
              <a:rPr lang="en-GB" dirty="0"/>
              <a:t>Open-mindedness, task performance, engaging with others, collaboration and emotional regulation (OECD).</a:t>
            </a:r>
          </a:p>
          <a:p>
            <a:pPr marL="176679" indent="-176679">
              <a:buFont typeface="Arial" panose="020B0604020202020204" pitchFamily="34" charset="0"/>
              <a:buChar char="•"/>
            </a:pPr>
            <a:endParaRPr lang="en-GB" dirty="0"/>
          </a:p>
          <a:p>
            <a:pPr marL="176679" indent="-176679">
              <a:buFont typeface="Arial" panose="020B0604020202020204" pitchFamily="34" charset="0"/>
              <a:buChar char="•"/>
            </a:pPr>
            <a:r>
              <a:rPr lang="en-GB" dirty="0"/>
              <a:t>Growth Mindset:  belief that one’s intelligence, qualities and skills can be cultivated through effort, good strategies and help from others, other than a static ‘fixed mindset’ in which one feels one cannot improve and is not good at learning (Dweck) .</a:t>
            </a:r>
          </a:p>
          <a:p>
            <a:endParaRPr lang="en-GB" dirty="0"/>
          </a:p>
          <a:p>
            <a:pPr marL="176679" indent="-176679">
              <a:buFont typeface="Arial" panose="020B0604020202020204" pitchFamily="34" charset="0"/>
              <a:buChar char="•"/>
            </a:pPr>
            <a:r>
              <a:rPr lang="en-GB" dirty="0"/>
              <a:t>21</a:t>
            </a:r>
            <a:r>
              <a:rPr lang="en-GB" baseline="30000" dirty="0"/>
              <a:t>st</a:t>
            </a:r>
            <a:r>
              <a:rPr lang="en-GB" dirty="0"/>
              <a:t> Century Skills: Learning &amp; Innovation Skills: Critical thinking and Problem Solving, Communication &amp; Collaboration &amp; Creativity &amp; Innovation. Life and Career Skills; Information, Media &amp; Technology Skills; Core subjects (3Rs and 21</a:t>
            </a:r>
            <a:r>
              <a:rPr lang="en-GB" baseline="30000" dirty="0"/>
              <a:t>st</a:t>
            </a:r>
            <a:r>
              <a:rPr lang="en-GB" dirty="0"/>
              <a:t> Century themes).  - these are all skills that need to integrated.</a:t>
            </a:r>
          </a:p>
          <a:p>
            <a:pPr marL="176679" indent="-176679">
              <a:buFont typeface="Arial" panose="020B0604020202020204" pitchFamily="34" charset="0"/>
              <a:buChar char="•"/>
            </a:pPr>
            <a:endParaRPr lang="en-GB" dirty="0"/>
          </a:p>
          <a:p>
            <a:pPr marL="176679" indent="-176679">
              <a:buFont typeface="Arial" panose="020B0604020202020204" pitchFamily="34" charset="0"/>
              <a:buChar char="•"/>
            </a:pPr>
            <a:r>
              <a:rPr lang="en-GB" dirty="0"/>
              <a:t>Playful pedagogies: these are joyful, socially iterative, meaningful, iterative and actively engaging. These help students engage in and remember learning.</a:t>
            </a:r>
          </a:p>
          <a:p>
            <a:pPr marL="176679" indent="-176679">
              <a:buFont typeface="Arial" panose="020B0604020202020204" pitchFamily="34" charset="0"/>
              <a:buChar char="•"/>
            </a:pPr>
            <a:endParaRPr lang="en-GB" dirty="0"/>
          </a:p>
          <a:p>
            <a:pPr marL="176679" indent="-176679">
              <a:buFont typeface="Arial" panose="020B0604020202020204" pitchFamily="34" charset="0"/>
              <a:buChar char="•"/>
            </a:pPr>
            <a:r>
              <a:rPr lang="en-GB" i="0" dirty="0"/>
              <a:t>Pluralist and ethical disposition:  These are the personal qualities and competencies that AKF feel are essential to develop a pluralist and ethical disposition.  They provide the skills needed to increase equity, be inclusive and embrace diversity. They are all included in the Schools2030 learning domains: </a:t>
            </a:r>
          </a:p>
          <a:p>
            <a:pPr marL="176679" indent="-176679" algn="ctr">
              <a:buFont typeface="Arial" panose="020B0604020202020204" pitchFamily="34" charset="0"/>
              <a:buChar char="•"/>
            </a:pPr>
            <a:r>
              <a:rPr lang="en-GB" dirty="0"/>
              <a:t>Self-awareness and Resilience</a:t>
            </a:r>
          </a:p>
          <a:p>
            <a:pPr marL="176679" indent="-176679" algn="ctr">
              <a:buFont typeface="Arial" panose="020B0604020202020204" pitchFamily="34" charset="0"/>
              <a:buChar char="•"/>
            </a:pPr>
            <a:r>
              <a:rPr lang="en-GB" dirty="0"/>
              <a:t>Empathy &amp; Open-mindedness</a:t>
            </a:r>
          </a:p>
          <a:p>
            <a:pPr marL="176679" indent="-176679" algn="ctr">
              <a:buFont typeface="Arial" panose="020B0604020202020204" pitchFamily="34" charset="0"/>
              <a:buChar char="•"/>
            </a:pPr>
            <a:r>
              <a:rPr lang="en-GB" dirty="0"/>
              <a:t>Relationship building</a:t>
            </a:r>
          </a:p>
          <a:p>
            <a:pPr marL="176679" indent="-176679" algn="ctr">
              <a:buFont typeface="Arial" panose="020B0604020202020204" pitchFamily="34" charset="0"/>
              <a:buChar char="•"/>
            </a:pPr>
            <a:r>
              <a:rPr lang="en-GB" dirty="0"/>
              <a:t>Critical thinking &amp; Problem-solving</a:t>
            </a:r>
          </a:p>
          <a:p>
            <a:pPr marL="176679" indent="-176679" algn="ctr" defTabSz="942289">
              <a:buFont typeface="Arial" panose="020B0604020202020204" pitchFamily="34" charset="0"/>
              <a:buChar char="•"/>
              <a:defRPr/>
            </a:pPr>
            <a:r>
              <a:rPr lang="en-GB" dirty="0"/>
              <a:t>Collaboration</a:t>
            </a:r>
          </a:p>
          <a:p>
            <a:pPr marL="176679" indent="-176679" algn="ctr" defTabSz="942289">
              <a:buFont typeface="Arial" panose="020B0604020202020204" pitchFamily="34" charset="0"/>
              <a:buChar char="•"/>
              <a:defRPr/>
            </a:pPr>
            <a:r>
              <a:rPr lang="en-GB" dirty="0"/>
              <a:t>Taking responsibility </a:t>
            </a:r>
          </a:p>
          <a:p>
            <a:pPr marL="176679" indent="-176679" algn="ctr">
              <a:buFont typeface="Arial" panose="020B0604020202020204" pitchFamily="34" charset="0"/>
              <a:buChar char="•"/>
            </a:pPr>
            <a:r>
              <a:rPr lang="en-GB" dirty="0"/>
              <a:t>Reconciling tensions</a:t>
            </a:r>
          </a:p>
          <a:p>
            <a:pPr marL="176679" indent="-176679" algn="ctr">
              <a:buFont typeface="Arial" panose="020B0604020202020204" pitchFamily="34" charset="0"/>
              <a:buChar char="•"/>
            </a:pPr>
            <a:r>
              <a:rPr lang="en-GB" dirty="0"/>
              <a:t>Creativity &amp; Imagination</a:t>
            </a:r>
          </a:p>
          <a:p>
            <a:pPr marL="176679" indent="-176679" algn="ctr">
              <a:buFont typeface="Arial" panose="020B0604020202020204" pitchFamily="34" charset="0"/>
              <a:buChar char="•"/>
            </a:pPr>
            <a:r>
              <a:rPr lang="en-GB" dirty="0"/>
              <a:t>Respect for diversity</a:t>
            </a:r>
          </a:p>
        </p:txBody>
      </p:sp>
      <p:sp>
        <p:nvSpPr>
          <p:cNvPr id="4" name="Slide Number Placeholder 3"/>
          <p:cNvSpPr>
            <a:spLocks noGrp="1"/>
          </p:cNvSpPr>
          <p:nvPr>
            <p:ph type="sldNum" sz="quarter" idx="5"/>
          </p:nvPr>
        </p:nvSpPr>
        <p:spPr/>
        <p:txBody>
          <a:bodyPr/>
          <a:lstStyle/>
          <a:p>
            <a:fld id="{A50962B1-8EE4-4DBF-884E-30F1F3676AB6}" type="slidenum">
              <a:rPr lang="en-US" smtClean="0"/>
              <a:t>10</a:t>
            </a:fld>
            <a:endParaRPr lang="en-US"/>
          </a:p>
        </p:txBody>
      </p:sp>
    </p:spTree>
    <p:extLst>
      <p:ext uri="{BB962C8B-B14F-4D97-AF65-F5344CB8AC3E}">
        <p14:creationId xmlns:p14="http://schemas.microsoft.com/office/powerpoint/2010/main" val="3755295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422275" y="704850"/>
            <a:ext cx="6257925" cy="3519488"/>
          </a:xfrm>
        </p:spPr>
      </p:sp>
      <p:sp>
        <p:nvSpPr>
          <p:cNvPr id="3" name="Marcador de Posição de Notas 2"/>
          <p:cNvSpPr>
            <a:spLocks noGrp="1"/>
          </p:cNvSpPr>
          <p:nvPr>
            <p:ph type="body" idx="1"/>
          </p:nvPr>
        </p:nvSpPr>
        <p:spPr/>
        <p:txBody>
          <a:bodyPr/>
          <a:lstStyle/>
          <a:p>
            <a:r>
              <a:rPr lang="en-GB" b="1" dirty="0"/>
              <a:t>INTRO TO THE VITAL TOOLKIT  10 minutes </a:t>
            </a:r>
          </a:p>
          <a:p>
            <a:endParaRPr lang="en-US" dirty="0"/>
          </a:p>
          <a:p>
            <a:r>
              <a:rPr lang="en-GB" dirty="0"/>
              <a:t>1. Explain the Purpose and essential characteristics.</a:t>
            </a:r>
          </a:p>
          <a:p>
            <a:endParaRPr lang="pt-PT" dirty="0"/>
          </a:p>
        </p:txBody>
      </p:sp>
    </p:spTree>
    <p:extLst>
      <p:ext uri="{BB962C8B-B14F-4D97-AF65-F5344CB8AC3E}">
        <p14:creationId xmlns:p14="http://schemas.microsoft.com/office/powerpoint/2010/main" val="159022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a:p>
            <a:r>
              <a:rPr lang="en-GB" dirty="0"/>
              <a:t>2. Explain the Components of the VITAL Learning Environment Observation &amp; Teacher Reflection Toolkit:</a:t>
            </a:r>
          </a:p>
          <a:p>
            <a:pPr marL="176679" indent="-176679">
              <a:buFont typeface="Arial" panose="020B0604020202020204" pitchFamily="34" charset="0"/>
              <a:buChar char="•"/>
            </a:pPr>
            <a:r>
              <a:rPr lang="en-GB" dirty="0"/>
              <a:t>Introduction</a:t>
            </a:r>
          </a:p>
          <a:p>
            <a:pPr marL="176679" indent="-176679">
              <a:buFont typeface="Arial" panose="020B0604020202020204" pitchFamily="34" charset="0"/>
              <a:buChar char="•"/>
            </a:pPr>
            <a:r>
              <a:rPr lang="en-GB" dirty="0"/>
              <a:t>Four key tools: </a:t>
            </a:r>
          </a:p>
          <a:p>
            <a:pPr marL="647824" lvl="1" indent="-176679">
              <a:buFont typeface="Arial" panose="020B0604020202020204" pitchFamily="34" charset="0"/>
              <a:buChar char="•"/>
            </a:pPr>
            <a:r>
              <a:rPr lang="en-GB" dirty="0"/>
              <a:t>Learning Environment Observation Form</a:t>
            </a:r>
          </a:p>
          <a:p>
            <a:pPr marL="647824" lvl="1" indent="-176679">
              <a:buFont typeface="Arial" panose="020B0604020202020204" pitchFamily="34" charset="0"/>
              <a:buChar char="•"/>
            </a:pPr>
            <a:r>
              <a:rPr lang="en-GB" dirty="0"/>
              <a:t>Observation Rubric</a:t>
            </a:r>
          </a:p>
          <a:p>
            <a:pPr marL="647824" lvl="1" indent="-176679">
              <a:buFont typeface="Arial" panose="020B0604020202020204" pitchFamily="34" charset="0"/>
              <a:buChar char="•"/>
            </a:pPr>
            <a:r>
              <a:rPr lang="en-GB" dirty="0"/>
              <a:t>Teacher Self-Reflection Form</a:t>
            </a:r>
          </a:p>
          <a:p>
            <a:pPr marL="647824" lvl="1" indent="-176679">
              <a:buFont typeface="Arial" panose="020B0604020202020204" pitchFamily="34" charset="0"/>
              <a:buChar char="•"/>
            </a:pPr>
            <a:r>
              <a:rPr lang="en-GB" dirty="0"/>
              <a:t>Observer Reflective Dialogue Question Bank</a:t>
            </a:r>
          </a:p>
          <a:p>
            <a:pPr marL="176679" indent="-176679">
              <a:buFont typeface="Arial" panose="020B0604020202020204" pitchFamily="34" charset="0"/>
              <a:buChar char="•"/>
            </a:pPr>
            <a:r>
              <a:rPr lang="en-GB" dirty="0"/>
              <a:t>Four guides:</a:t>
            </a:r>
          </a:p>
          <a:p>
            <a:pPr marL="647824" lvl="1" indent="-176679">
              <a:buFont typeface="Arial" panose="020B0604020202020204" pitchFamily="34" charset="0"/>
              <a:buChar char="•"/>
            </a:pPr>
            <a:r>
              <a:rPr lang="en-GB" dirty="0"/>
              <a:t>Introduction</a:t>
            </a:r>
          </a:p>
          <a:p>
            <a:pPr marL="647824" lvl="1" indent="-176679">
              <a:buFont typeface="Arial" panose="020B0604020202020204" pitchFamily="34" charset="0"/>
              <a:buChar char="•"/>
            </a:pPr>
            <a:r>
              <a:rPr lang="en-GB" dirty="0"/>
              <a:t>How Might We Use VITAL?</a:t>
            </a:r>
          </a:p>
          <a:p>
            <a:pPr marL="647824" lvl="1" indent="-176679">
              <a:buFont typeface="Arial" panose="020B0604020202020204" pitchFamily="34" charset="0"/>
              <a:buChar char="•"/>
            </a:pPr>
            <a:r>
              <a:rPr lang="en-GB" dirty="0"/>
              <a:t>How Might We Observe Lessons?</a:t>
            </a:r>
          </a:p>
          <a:p>
            <a:pPr marL="647824" lvl="1" indent="-176679">
              <a:buFont typeface="Arial" panose="020B0604020202020204" pitchFamily="34" charset="0"/>
              <a:buChar char="•"/>
            </a:pPr>
            <a:r>
              <a:rPr lang="en-GB" dirty="0"/>
              <a:t>How Might We Conduct VITAL training (slide deck)</a:t>
            </a:r>
          </a:p>
          <a:p>
            <a:pPr marL="471145" lvl="1"/>
            <a:endParaRPr lang="en-GB" dirty="0"/>
          </a:p>
          <a:p>
            <a:r>
              <a:rPr lang="en-GB" dirty="0"/>
              <a:t>3. Explain how VITAL has been incorporated into the HCD process as data is reviewed at the Launch stage. Teachers choose 2-3 target behaviours/practices linked to the innovative solution to improve while implementing their micro-solution. </a:t>
            </a:r>
          </a:p>
          <a:p>
            <a:pPr marL="647824" lvl="1" indent="-176679">
              <a:buFont typeface="Arial" panose="020B0604020202020204" pitchFamily="34" charset="0"/>
              <a:buChar char="•"/>
            </a:pP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12</a:t>
            </a:fld>
            <a:endParaRPr lang="en-US"/>
          </a:p>
        </p:txBody>
      </p:sp>
    </p:spTree>
    <p:extLst>
      <p:ext uri="{BB962C8B-B14F-4D97-AF65-F5344CB8AC3E}">
        <p14:creationId xmlns:p14="http://schemas.microsoft.com/office/powerpoint/2010/main" val="569807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DOES A SUCCESSFUL EDUCATION FOR TODAY PROVIDE?  10 minutes</a:t>
            </a:r>
          </a:p>
          <a:p>
            <a:endParaRPr lang="en-GB" dirty="0"/>
          </a:p>
          <a:p>
            <a:r>
              <a:rPr lang="en-GB" dirty="0"/>
              <a:t>1. Ask the question and take a few responses from participants. </a:t>
            </a:r>
          </a:p>
        </p:txBody>
      </p:sp>
      <p:sp>
        <p:nvSpPr>
          <p:cNvPr id="4" name="Slide Number Placeholder 3"/>
          <p:cNvSpPr>
            <a:spLocks noGrp="1"/>
          </p:cNvSpPr>
          <p:nvPr>
            <p:ph type="sldNum" sz="quarter" idx="5"/>
          </p:nvPr>
        </p:nvSpPr>
        <p:spPr/>
        <p:txBody>
          <a:bodyPr/>
          <a:lstStyle/>
          <a:p>
            <a:fld id="{A50962B1-8EE4-4DBF-884E-30F1F3676AB6}" type="slidenum">
              <a:rPr lang="en-US" smtClean="0"/>
              <a:t>13</a:t>
            </a:fld>
            <a:endParaRPr lang="en-US"/>
          </a:p>
        </p:txBody>
      </p:sp>
    </p:spTree>
    <p:extLst>
      <p:ext uri="{BB962C8B-B14F-4D97-AF65-F5344CB8AC3E}">
        <p14:creationId xmlns:p14="http://schemas.microsoft.com/office/powerpoint/2010/main" val="803175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Contd. </a:t>
            </a:r>
          </a:p>
          <a:p>
            <a:pPr marL="0" indent="0">
              <a:buFont typeface="+mj-lt"/>
              <a:buNone/>
            </a:pPr>
            <a:endParaRPr lang="en-GB" dirty="0"/>
          </a:p>
          <a:p>
            <a:pPr marL="0" indent="0">
              <a:buFont typeface="+mj-lt"/>
              <a:buNone/>
            </a:pPr>
            <a:r>
              <a:rPr lang="en-GB" dirty="0"/>
              <a:t>2. Ask participants to read this silently and ask for any comments/reflections. Take a couple and ask people to reflect on this.</a:t>
            </a:r>
            <a:endParaRPr lang="en-US"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14</a:t>
            </a:fld>
            <a:endParaRPr lang="en-US"/>
          </a:p>
        </p:txBody>
      </p:sp>
    </p:spTree>
    <p:extLst>
      <p:ext uri="{BB962C8B-B14F-4D97-AF65-F5344CB8AC3E}">
        <p14:creationId xmlns:p14="http://schemas.microsoft.com/office/powerpoint/2010/main" val="242822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VITAL CLASSROOM OBSERVATION : TOOLKIT: Areas and Dimensions 30mins</a:t>
            </a:r>
          </a:p>
          <a:p>
            <a:endParaRPr lang="en-US" dirty="0"/>
          </a:p>
          <a:p>
            <a:pPr marL="235572" indent="-235572">
              <a:buAutoNum type="arabicPeriod"/>
            </a:pPr>
            <a:r>
              <a:rPr lang="en-GB" dirty="0"/>
              <a:t>Ask participants what dimensions they would include within the two Areas of Supportive Learning Environment and Quality Teaching &amp; Learning Practices.</a:t>
            </a:r>
          </a:p>
        </p:txBody>
      </p:sp>
      <p:sp>
        <p:nvSpPr>
          <p:cNvPr id="4" name="Slide Number Placeholder 3"/>
          <p:cNvSpPr>
            <a:spLocks noGrp="1"/>
          </p:cNvSpPr>
          <p:nvPr>
            <p:ph type="sldNum" sz="quarter" idx="5"/>
          </p:nvPr>
        </p:nvSpPr>
        <p:spPr/>
        <p:txBody>
          <a:bodyPr/>
          <a:lstStyle/>
          <a:p>
            <a:fld id="{A50962B1-8EE4-4DBF-884E-30F1F3676AB6}" type="slidenum">
              <a:rPr lang="en-US" smtClean="0"/>
              <a:t>15</a:t>
            </a:fld>
            <a:endParaRPr lang="en-US"/>
          </a:p>
        </p:txBody>
      </p:sp>
    </p:spTree>
    <p:extLst>
      <p:ext uri="{BB962C8B-B14F-4D97-AF65-F5344CB8AC3E}">
        <p14:creationId xmlns:p14="http://schemas.microsoft.com/office/powerpoint/2010/main" val="411319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Contd. The VITAL Dimensions and overall Summary </a:t>
            </a:r>
          </a:p>
          <a:p>
            <a:pPr marL="0" indent="0">
              <a:buNone/>
            </a:pPr>
            <a:endParaRPr lang="en-GB" dirty="0"/>
          </a:p>
          <a:p>
            <a:pPr marL="0" indent="0">
              <a:buNone/>
            </a:pPr>
            <a:r>
              <a:rPr lang="en-GB" dirty="0"/>
              <a:t>2. Go through the Dimensions and overall summaries. </a:t>
            </a:r>
          </a:p>
          <a:p>
            <a:pPr marL="0" indent="0">
              <a:buNone/>
            </a:pPr>
            <a:endParaRPr lang="en-GB" dirty="0"/>
          </a:p>
          <a:p>
            <a:pPr marL="235572" indent="-235572">
              <a:buFont typeface="Arial" panose="020B0604020202020204" pitchFamily="34" charset="0"/>
              <a:buChar char="•"/>
            </a:pPr>
            <a:r>
              <a:rPr lang="en-GB" dirty="0"/>
              <a:t>Note that research repeatedly highlights the centrality of the teacher for learning improvement. The quality of the  relationship between the teacher and learner impacts on how learners feel and how  ready they are to learn. </a:t>
            </a:r>
          </a:p>
          <a:p>
            <a:pPr marL="171450" indent="-171450">
              <a:buFont typeface="Arial" panose="020B0604020202020204" pitchFamily="34" charset="0"/>
              <a:buChar char="•"/>
            </a:pPr>
            <a:r>
              <a:rPr lang="en-GB" dirty="0"/>
              <a:t> Quality teaching and learning practices build on the relationship with learners though building social and emotional skills and structuring learning to meet individual needs.  Paramount is the teacher belief that each child can learn through effort, persistence and support. </a:t>
            </a:r>
          </a:p>
        </p:txBody>
      </p:sp>
      <p:sp>
        <p:nvSpPr>
          <p:cNvPr id="4" name="Slide Number Placeholder 3"/>
          <p:cNvSpPr>
            <a:spLocks noGrp="1"/>
          </p:cNvSpPr>
          <p:nvPr>
            <p:ph type="sldNum" sz="quarter" idx="5"/>
          </p:nvPr>
        </p:nvSpPr>
        <p:spPr/>
        <p:txBody>
          <a:bodyPr/>
          <a:lstStyle/>
          <a:p>
            <a:fld id="{2D9E4CB0-2EBC-4645-A412-1BA3FF1F9FEC}" type="slidenum">
              <a:rPr lang="en-GB" smtClean="0"/>
              <a:t>16</a:t>
            </a:fld>
            <a:endParaRPr lang="en-GB"/>
          </a:p>
        </p:txBody>
      </p:sp>
    </p:spTree>
    <p:extLst>
      <p:ext uri="{BB962C8B-B14F-4D97-AF65-F5344CB8AC3E}">
        <p14:creationId xmlns:p14="http://schemas.microsoft.com/office/powerpoint/2010/main" val="3157836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pPr marL="235572" indent="-235572">
              <a:buAutoNum type="arabicPeriod"/>
            </a:pPr>
            <a:endParaRPr lang="en-GB" dirty="0"/>
          </a:p>
          <a:p>
            <a:pPr marL="0" indent="0">
              <a:buNone/>
            </a:pPr>
            <a:r>
              <a:rPr lang="en-GB" dirty="0"/>
              <a:t>3. Go through the Summary Descriptions of Dimensions. (You may wish to exclude this section and go straight to the behaviours under each dimension from slide 22)</a:t>
            </a:r>
          </a:p>
          <a:p>
            <a:pPr marL="235572" indent="-235572">
              <a:buAutoNum type="arabicPeriod"/>
            </a:pPr>
            <a:endParaRPr lang="en-US"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17</a:t>
            </a:fld>
            <a:endParaRPr lang="en-US"/>
          </a:p>
        </p:txBody>
      </p:sp>
    </p:spTree>
    <p:extLst>
      <p:ext uri="{BB962C8B-B14F-4D97-AF65-F5344CB8AC3E}">
        <p14:creationId xmlns:p14="http://schemas.microsoft.com/office/powerpoint/2010/main" val="369809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p:txBody>
      </p:sp>
      <p:sp>
        <p:nvSpPr>
          <p:cNvPr id="4" name="Slide Number Placeholder 3"/>
          <p:cNvSpPr>
            <a:spLocks noGrp="1"/>
          </p:cNvSpPr>
          <p:nvPr>
            <p:ph type="sldNum" sz="quarter" idx="5"/>
          </p:nvPr>
        </p:nvSpPr>
        <p:spPr/>
        <p:txBody>
          <a:bodyPr/>
          <a:lstStyle/>
          <a:p>
            <a:fld id="{A50962B1-8EE4-4DBF-884E-30F1F3676AB6}" type="slidenum">
              <a:rPr lang="en-US" smtClean="0"/>
              <a:t>18</a:t>
            </a:fld>
            <a:endParaRPr lang="en-US"/>
          </a:p>
        </p:txBody>
      </p:sp>
    </p:spTree>
    <p:extLst>
      <p:ext uri="{BB962C8B-B14F-4D97-AF65-F5344CB8AC3E}">
        <p14:creationId xmlns:p14="http://schemas.microsoft.com/office/powerpoint/2010/main" val="4020184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p:txBody>
      </p:sp>
      <p:sp>
        <p:nvSpPr>
          <p:cNvPr id="4" name="Slide Number Placeholder 3"/>
          <p:cNvSpPr>
            <a:spLocks noGrp="1"/>
          </p:cNvSpPr>
          <p:nvPr>
            <p:ph type="sldNum" sz="quarter" idx="5"/>
          </p:nvPr>
        </p:nvSpPr>
        <p:spPr/>
        <p:txBody>
          <a:bodyPr/>
          <a:lstStyle/>
          <a:p>
            <a:fld id="{A50962B1-8EE4-4DBF-884E-30F1F3676AB6}" type="slidenum">
              <a:rPr lang="en-US" smtClean="0"/>
              <a:t>19</a:t>
            </a:fld>
            <a:endParaRPr lang="en-US"/>
          </a:p>
        </p:txBody>
      </p:sp>
    </p:spTree>
    <p:extLst>
      <p:ext uri="{BB962C8B-B14F-4D97-AF65-F5344CB8AC3E}">
        <p14:creationId xmlns:p14="http://schemas.microsoft.com/office/powerpoint/2010/main" val="384661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OVERVIEW OF 3 DAY TRAINING</a:t>
            </a:r>
          </a:p>
          <a:p>
            <a:endParaRPr lang="en-GB" b="1" dirty="0"/>
          </a:p>
          <a:p>
            <a:pPr marL="228600" indent="-228600">
              <a:buFont typeface="+mj-lt"/>
              <a:buAutoNum type="arabicPeriod"/>
            </a:pPr>
            <a:r>
              <a:rPr lang="en-GB" b="0" dirty="0"/>
              <a:t>The table provides the overview of the three days which you may wish to share with the participants. The timings are indicative- timings for individual activities are given in the relevant slide. </a:t>
            </a:r>
          </a:p>
          <a:p>
            <a:pPr marL="228600" indent="-228600">
              <a:buFont typeface="+mj-lt"/>
              <a:buAutoNum type="arabicPeriod"/>
            </a:pPr>
            <a:endParaRPr lang="en-GB" b="0" dirty="0"/>
          </a:p>
          <a:p>
            <a:pPr marL="228600" indent="-228600">
              <a:buFont typeface="+mj-lt"/>
              <a:buAutoNum type="arabicPeriod"/>
            </a:pPr>
            <a:r>
              <a:rPr lang="en-GB" b="0" dirty="0"/>
              <a:t>Reminder: please arrange for the school observations in good time. 2-3 participants will need to observe a whole lesson together. </a:t>
            </a:r>
          </a:p>
        </p:txBody>
      </p:sp>
      <p:sp>
        <p:nvSpPr>
          <p:cNvPr id="4" name="Slide Number Placeholder 3"/>
          <p:cNvSpPr>
            <a:spLocks noGrp="1"/>
          </p:cNvSpPr>
          <p:nvPr>
            <p:ph type="sldNum" sz="quarter" idx="5"/>
          </p:nvPr>
        </p:nvSpPr>
        <p:spPr/>
        <p:txBody>
          <a:bodyPr/>
          <a:lstStyle/>
          <a:p>
            <a:fld id="{A50962B1-8EE4-4DBF-884E-30F1F3676AB6}" type="slidenum">
              <a:rPr lang="en-US" smtClean="0"/>
              <a:t>2</a:t>
            </a:fld>
            <a:endParaRPr lang="en-US"/>
          </a:p>
        </p:txBody>
      </p:sp>
    </p:spTree>
    <p:extLst>
      <p:ext uri="{BB962C8B-B14F-4D97-AF65-F5344CB8AC3E}">
        <p14:creationId xmlns:p14="http://schemas.microsoft.com/office/powerpoint/2010/main" val="175122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p:txBody>
      </p:sp>
      <p:sp>
        <p:nvSpPr>
          <p:cNvPr id="4" name="Slide Number Placeholder 3"/>
          <p:cNvSpPr>
            <a:spLocks noGrp="1"/>
          </p:cNvSpPr>
          <p:nvPr>
            <p:ph type="sldNum" sz="quarter" idx="5"/>
          </p:nvPr>
        </p:nvSpPr>
        <p:spPr/>
        <p:txBody>
          <a:bodyPr/>
          <a:lstStyle/>
          <a:p>
            <a:fld id="{A50962B1-8EE4-4DBF-884E-30F1F3676AB6}" type="slidenum">
              <a:rPr lang="en-US" smtClean="0"/>
              <a:t>20</a:t>
            </a:fld>
            <a:endParaRPr lang="en-US"/>
          </a:p>
        </p:txBody>
      </p:sp>
    </p:spTree>
    <p:extLst>
      <p:ext uri="{BB962C8B-B14F-4D97-AF65-F5344CB8AC3E}">
        <p14:creationId xmlns:p14="http://schemas.microsoft.com/office/powerpoint/2010/main" val="2839480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p:txBody>
      </p:sp>
      <p:sp>
        <p:nvSpPr>
          <p:cNvPr id="4" name="Slide Number Placeholder 3"/>
          <p:cNvSpPr>
            <a:spLocks noGrp="1"/>
          </p:cNvSpPr>
          <p:nvPr>
            <p:ph type="sldNum" sz="quarter" idx="5"/>
          </p:nvPr>
        </p:nvSpPr>
        <p:spPr/>
        <p:txBody>
          <a:bodyPr/>
          <a:lstStyle/>
          <a:p>
            <a:fld id="{A50962B1-8EE4-4DBF-884E-30F1F3676AB6}" type="slidenum">
              <a:rPr lang="en-US" smtClean="0"/>
              <a:t>21</a:t>
            </a:fld>
            <a:endParaRPr lang="en-US"/>
          </a:p>
        </p:txBody>
      </p:sp>
    </p:spTree>
    <p:extLst>
      <p:ext uri="{BB962C8B-B14F-4D97-AF65-F5344CB8AC3E}">
        <p14:creationId xmlns:p14="http://schemas.microsoft.com/office/powerpoint/2010/main" val="1287301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pPr marL="235572" indent="-235572">
              <a:buAutoNum type="arabicPeriod"/>
            </a:pPr>
            <a:endParaRPr lang="en-GB" dirty="0"/>
          </a:p>
          <a:p>
            <a:pPr marL="0" indent="0">
              <a:buNone/>
            </a:pPr>
            <a:r>
              <a:rPr lang="en-GB" dirty="0"/>
              <a:t>4.  </a:t>
            </a:r>
            <a:r>
              <a:rPr lang="en-US" dirty="0"/>
              <a:t>Go through the </a:t>
            </a:r>
            <a:r>
              <a:rPr lang="en-GB" dirty="0"/>
              <a:t>Behaviour Statements for each Dimension. </a:t>
            </a:r>
            <a:endParaRPr lang="en-GB" b="1"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22</a:t>
            </a:fld>
            <a:endParaRPr lang="en-US"/>
          </a:p>
        </p:txBody>
      </p:sp>
    </p:spTree>
    <p:extLst>
      <p:ext uri="{BB962C8B-B14F-4D97-AF65-F5344CB8AC3E}">
        <p14:creationId xmlns:p14="http://schemas.microsoft.com/office/powerpoint/2010/main" val="4203143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p:txBody>
      </p:sp>
      <p:sp>
        <p:nvSpPr>
          <p:cNvPr id="4" name="Slide Number Placeholder 3"/>
          <p:cNvSpPr>
            <a:spLocks noGrp="1"/>
          </p:cNvSpPr>
          <p:nvPr>
            <p:ph type="sldNum" sz="quarter" idx="5"/>
          </p:nvPr>
        </p:nvSpPr>
        <p:spPr/>
        <p:txBody>
          <a:bodyPr/>
          <a:lstStyle/>
          <a:p>
            <a:fld id="{A50962B1-8EE4-4DBF-884E-30F1F3676AB6}" type="slidenum">
              <a:rPr lang="en-US" smtClean="0"/>
              <a:t>23</a:t>
            </a:fld>
            <a:endParaRPr lang="en-US"/>
          </a:p>
        </p:txBody>
      </p:sp>
    </p:spTree>
    <p:extLst>
      <p:ext uri="{BB962C8B-B14F-4D97-AF65-F5344CB8AC3E}">
        <p14:creationId xmlns:p14="http://schemas.microsoft.com/office/powerpoint/2010/main" val="2674249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p:txBody>
      </p:sp>
      <p:sp>
        <p:nvSpPr>
          <p:cNvPr id="4" name="Slide Number Placeholder 3"/>
          <p:cNvSpPr>
            <a:spLocks noGrp="1"/>
          </p:cNvSpPr>
          <p:nvPr>
            <p:ph type="sldNum" sz="quarter" idx="5"/>
          </p:nvPr>
        </p:nvSpPr>
        <p:spPr/>
        <p:txBody>
          <a:bodyPr/>
          <a:lstStyle/>
          <a:p>
            <a:fld id="{A50962B1-8EE4-4DBF-884E-30F1F3676AB6}" type="slidenum">
              <a:rPr lang="en-US" smtClean="0"/>
              <a:t>24</a:t>
            </a:fld>
            <a:endParaRPr lang="en-US"/>
          </a:p>
        </p:txBody>
      </p:sp>
    </p:spTree>
    <p:extLst>
      <p:ext uri="{BB962C8B-B14F-4D97-AF65-F5344CB8AC3E}">
        <p14:creationId xmlns:p14="http://schemas.microsoft.com/office/powerpoint/2010/main" val="4050142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MATCHING BEHAVIOURS  TO DIMENSIONS   30 minutes</a:t>
            </a:r>
          </a:p>
          <a:p>
            <a:endParaRPr lang="en-US" dirty="0"/>
          </a:p>
          <a:p>
            <a:pPr marL="235572" indent="-235572">
              <a:buAutoNum type="arabicPeriod"/>
            </a:pPr>
            <a:r>
              <a:rPr lang="en-GB" dirty="0"/>
              <a:t>Make sure you have prepared the Game. Prepare cards/paper slips with the name of each dimension and the behaviour statements. You could make for example 6 groups and give each group 2-3 Dimension Titles and behaviour statements mixed up in envelopes, as follows:</a:t>
            </a:r>
          </a:p>
          <a:p>
            <a:pPr marL="235572" indent="-235572">
              <a:buAutoNum type="arabicPeriod"/>
            </a:pPr>
            <a:endParaRPr lang="en-GB" dirty="0"/>
          </a:p>
          <a:p>
            <a:pPr marL="235572" indent="-235572">
              <a:buFont typeface="Arial" panose="020B0604020202020204" pitchFamily="34" charset="0"/>
              <a:buChar char="•"/>
            </a:pPr>
            <a:r>
              <a:rPr lang="en-GB" dirty="0"/>
              <a:t>Groups 1 &amp; 4: Emotional Climate, Feedback and Social &amp; Collaborative Learning dimensions and related behaviours mixed up.</a:t>
            </a:r>
          </a:p>
          <a:p>
            <a:pPr marL="235572" indent="-235572">
              <a:buFont typeface="Arial" panose="020B0604020202020204" pitchFamily="34" charset="0"/>
              <a:buChar char="•"/>
            </a:pPr>
            <a:r>
              <a:rPr lang="en-GB" dirty="0"/>
              <a:t>Groups 2 &amp; 5: Facilitating Learning and Learning to Learn and related behaviours. </a:t>
            </a:r>
          </a:p>
          <a:p>
            <a:pPr marL="235572" indent="-235572">
              <a:buFont typeface="Arial" panose="020B0604020202020204" pitchFamily="34" charset="0"/>
              <a:buChar char="•"/>
            </a:pPr>
            <a:r>
              <a:rPr lang="en-GB" dirty="0"/>
              <a:t>Groups 3 &amp; 6: Critical Thinking &amp; Creativity, Checks for Understanding and High Expectations and related behaviours. </a:t>
            </a:r>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25</a:t>
            </a:fld>
            <a:endParaRPr lang="en-US"/>
          </a:p>
        </p:txBody>
      </p:sp>
    </p:spTree>
    <p:extLst>
      <p:ext uri="{BB962C8B-B14F-4D97-AF65-F5344CB8AC3E}">
        <p14:creationId xmlns:p14="http://schemas.microsoft.com/office/powerpoint/2010/main" val="142398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DOES TEACHING &amp; LEARNING LOOK LIKE IN MURAD’S CLASS?   10 minutes</a:t>
            </a:r>
            <a:endParaRPr lang="en-US" dirty="0"/>
          </a:p>
          <a:p>
            <a:pPr lvl="0"/>
            <a:endParaRPr lang="en-GB" dirty="0"/>
          </a:p>
          <a:p>
            <a:pPr lvl="0"/>
            <a:r>
              <a:rPr lang="en-GB" dirty="0"/>
              <a:t>1. Show the participants that you are showing a short video of Murad teaching in Kenya.  Ask them: What do you observe?. </a:t>
            </a:r>
            <a:endParaRPr lang="en-US" dirty="0"/>
          </a:p>
          <a:p>
            <a:pPr lvl="0"/>
            <a:r>
              <a:rPr lang="en-GB" dirty="0"/>
              <a:t>Watch AKF Video: Murad 24.4.   4m</a:t>
            </a:r>
            <a:endParaRPr lang="en-US" dirty="0"/>
          </a:p>
          <a:p>
            <a:r>
              <a:rPr lang="en-GB" dirty="0"/>
              <a:t>Murad  </a:t>
            </a:r>
            <a:r>
              <a:rPr lang="en-GB" u="sng" dirty="0">
                <a:hlinkClick r:id="rId3"/>
              </a:rPr>
              <a:t>https://vimeo.com/user70288799/download/413068810/2853904769</a:t>
            </a:r>
            <a:endParaRPr lang="en-GB" u="sng" dirty="0"/>
          </a:p>
          <a:p>
            <a:endParaRPr lang="en-GB" u="sng" dirty="0"/>
          </a:p>
          <a:p>
            <a:r>
              <a:rPr lang="en-GB" dirty="0"/>
              <a:t>2. Take some responses for about 5 mins. Here are some notes to help: </a:t>
            </a:r>
          </a:p>
          <a:p>
            <a:endParaRPr lang="en-US" dirty="0"/>
          </a:p>
          <a:p>
            <a:r>
              <a:rPr lang="en-GB" sz="1050" dirty="0"/>
              <a:t>Murad in Kenya:  Dimensions: </a:t>
            </a:r>
            <a:r>
              <a:rPr lang="en-GB" sz="1050" b="1" dirty="0"/>
              <a:t>Emotional Climate, High Expectations</a:t>
            </a:r>
            <a:r>
              <a:rPr lang="en-GB" sz="1050" dirty="0"/>
              <a:t>, </a:t>
            </a:r>
            <a:r>
              <a:rPr lang="en-GB" sz="1050" b="1" dirty="0"/>
              <a:t>Facilitating Learning</a:t>
            </a:r>
            <a:r>
              <a:rPr lang="en-GB" sz="1050" dirty="0"/>
              <a:t>, </a:t>
            </a:r>
            <a:r>
              <a:rPr lang="en-GB" sz="1050" b="1" dirty="0"/>
              <a:t>Critical thinking and Creativity</a:t>
            </a:r>
            <a:r>
              <a:rPr lang="en-GB" sz="1050" dirty="0"/>
              <a:t>, </a:t>
            </a:r>
            <a:r>
              <a:rPr lang="en-GB" sz="1050" b="1" dirty="0"/>
              <a:t>Learning to Learn</a:t>
            </a:r>
            <a:r>
              <a:rPr lang="en-GB" sz="1050" dirty="0"/>
              <a:t> Video length: 4.27 mins. </a:t>
            </a:r>
          </a:p>
          <a:p>
            <a:endParaRPr lang="en-US" sz="1050" dirty="0"/>
          </a:p>
          <a:p>
            <a:pPr lvl="0"/>
            <a:r>
              <a:rPr lang="en-GB" sz="1050" dirty="0"/>
              <a:t>Respect- beginnings; learners engaged, redirects misbehaviour; relating to lives, objective, content clear, materials; open-ended questions and picking learners to respond, variety of materials, movement and sounds; responding to challenges- asking learner to try. </a:t>
            </a:r>
          </a:p>
          <a:p>
            <a:pPr lvl="0"/>
            <a:endParaRPr lang="en-US" sz="1050" dirty="0"/>
          </a:p>
          <a:p>
            <a:pPr lvl="0"/>
            <a:r>
              <a:rPr lang="en-GB" sz="1050" dirty="0"/>
              <a:t>Question: Room arrangements? Learners engaging with each other? Could have told a story around animals?</a:t>
            </a:r>
            <a:endParaRPr lang="en-US" sz="1050" dirty="0"/>
          </a:p>
          <a:p>
            <a:endParaRPr lang="en-GB" sz="1050" dirty="0"/>
          </a:p>
          <a:p>
            <a:r>
              <a:rPr lang="en-GB" sz="1050" dirty="0"/>
              <a:t>(Break for Lunch) </a:t>
            </a:r>
          </a:p>
        </p:txBody>
      </p:sp>
      <p:sp>
        <p:nvSpPr>
          <p:cNvPr id="4" name="Slide Number Placeholder 3"/>
          <p:cNvSpPr>
            <a:spLocks noGrp="1"/>
          </p:cNvSpPr>
          <p:nvPr>
            <p:ph type="sldNum" sz="quarter" idx="5"/>
          </p:nvPr>
        </p:nvSpPr>
        <p:spPr/>
        <p:txBody>
          <a:bodyPr/>
          <a:lstStyle/>
          <a:p>
            <a:fld id="{A50962B1-8EE4-4DBF-884E-30F1F3676AB6}" type="slidenum">
              <a:rPr lang="en-US" smtClean="0"/>
              <a:t>26</a:t>
            </a:fld>
            <a:endParaRPr lang="en-US"/>
          </a:p>
        </p:txBody>
      </p:sp>
    </p:spTree>
    <p:extLst>
      <p:ext uri="{BB962C8B-B14F-4D97-AF65-F5344CB8AC3E}">
        <p14:creationId xmlns:p14="http://schemas.microsoft.com/office/powerpoint/2010/main" val="2908225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OBSERVATION?  10 minutes</a:t>
            </a:r>
          </a:p>
          <a:p>
            <a:endParaRPr lang="en-GB" b="1" dirty="0"/>
          </a:p>
          <a:p>
            <a:pPr marL="235572" indent="-235572">
              <a:buAutoNum type="arabicPeriod"/>
            </a:pPr>
            <a:r>
              <a:rPr lang="en-GB" b="0" dirty="0"/>
              <a:t>Welcome everyone back after lunch. </a:t>
            </a:r>
          </a:p>
          <a:p>
            <a:pPr marL="235572" indent="-235572">
              <a:buAutoNum type="arabicPeriod"/>
            </a:pPr>
            <a:endParaRPr lang="en-GB" b="0" dirty="0"/>
          </a:p>
          <a:p>
            <a:pPr marL="235572" indent="-235572">
              <a:buAutoNum type="arabicPeriod"/>
            </a:pPr>
            <a:r>
              <a:rPr lang="en-GB" b="0" dirty="0"/>
              <a:t>Ask participants to brainstorm on the word ‘observation’ – what is it?  </a:t>
            </a:r>
          </a:p>
          <a:p>
            <a:pPr marL="235572" indent="-235572">
              <a:buAutoNum type="arabicPeriod"/>
            </a:pPr>
            <a:endParaRPr lang="en-GB" b="0" dirty="0"/>
          </a:p>
          <a:p>
            <a:pPr marL="235572" indent="-235572">
              <a:buAutoNum type="arabicPeriod"/>
            </a:pPr>
            <a:r>
              <a:rPr lang="en-GB" b="0" dirty="0"/>
              <a:t>Extend this to asking ‘How does it feel to be observed?’ </a:t>
            </a:r>
          </a:p>
          <a:p>
            <a:pPr marL="235572" indent="-235572">
              <a:buAutoNum type="arabicPeriod"/>
            </a:pPr>
            <a:endParaRPr lang="en-GB" b="0" dirty="0"/>
          </a:p>
          <a:p>
            <a:pPr marL="235572" indent="-235572">
              <a:buAutoNum type="arabicPeriod"/>
            </a:pPr>
            <a:r>
              <a:rPr lang="en-GB" b="0" dirty="0"/>
              <a:t>Pick up on a few points and ask participants to expand on statements that are not clear or interesting. </a:t>
            </a:r>
          </a:p>
          <a:p>
            <a:endParaRPr lang="en-GB"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27</a:t>
            </a:fld>
            <a:endParaRPr lang="en-US"/>
          </a:p>
        </p:txBody>
      </p:sp>
    </p:spTree>
    <p:extLst>
      <p:ext uri="{BB962C8B-B14F-4D97-AF65-F5344CB8AC3E}">
        <p14:creationId xmlns:p14="http://schemas.microsoft.com/office/powerpoint/2010/main" val="4193832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OBSERVATION TOOLSET: OBSERVATION FORM &amp; RUBRIC  15 minutes</a:t>
            </a:r>
          </a:p>
          <a:p>
            <a:endParaRPr lang="en-GB" b="1" dirty="0"/>
          </a:p>
          <a:p>
            <a:pPr marL="235572" indent="-235572">
              <a:buAutoNum type="arabicPeriod"/>
            </a:pPr>
            <a:r>
              <a:rPr lang="en-GB" dirty="0"/>
              <a:t>Show the slide of the Classroom Observation Form extract.  You may wish to give copies of the full observation form for participants to review.</a:t>
            </a:r>
          </a:p>
          <a:p>
            <a:pPr marL="0" indent="0">
              <a:buNone/>
            </a:pPr>
            <a:r>
              <a:rPr lang="en-GB" dirty="0"/>
              <a:t> </a:t>
            </a:r>
          </a:p>
          <a:p>
            <a:pPr marL="0" indent="0">
              <a:buNone/>
            </a:pPr>
            <a:r>
              <a:rPr lang="en-GB" dirty="0"/>
              <a:t>2. Explain what it is and the sections. </a:t>
            </a:r>
          </a:p>
          <a:p>
            <a:pPr marL="0" indent="0">
              <a:buNone/>
            </a:pPr>
            <a:endParaRPr lang="en-GB" dirty="0"/>
          </a:p>
          <a:p>
            <a:pPr marL="0" indent="0">
              <a:buNone/>
            </a:pPr>
            <a:r>
              <a:rPr lang="en-GB" dirty="0"/>
              <a:t>3. Explain that only ONE behaviour can be given a ‘not applicable’ on the form (6.5) . All others must have a level – if the behaviour is not seen, check if it is a Level 1. </a:t>
            </a:r>
            <a:endParaRPr lang="en-GB" u="sng" dirty="0"/>
          </a:p>
        </p:txBody>
      </p:sp>
      <p:sp>
        <p:nvSpPr>
          <p:cNvPr id="4" name="Slide Number Placeholder 3"/>
          <p:cNvSpPr>
            <a:spLocks noGrp="1"/>
          </p:cNvSpPr>
          <p:nvPr>
            <p:ph type="sldNum" sz="quarter" idx="5"/>
          </p:nvPr>
        </p:nvSpPr>
        <p:spPr/>
        <p:txBody>
          <a:bodyPr/>
          <a:lstStyle/>
          <a:p>
            <a:fld id="{A50962B1-8EE4-4DBF-884E-30F1F3676AB6}" type="slidenum">
              <a:rPr lang="en-US" smtClean="0"/>
              <a:t>28</a:t>
            </a:fld>
            <a:endParaRPr lang="en-US"/>
          </a:p>
        </p:txBody>
      </p:sp>
    </p:spTree>
    <p:extLst>
      <p:ext uri="{BB962C8B-B14F-4D97-AF65-F5344CB8AC3E}">
        <p14:creationId xmlns:p14="http://schemas.microsoft.com/office/powerpoint/2010/main" val="3047400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pPr marL="235572" indent="-235572">
              <a:buFont typeface="+mj-lt"/>
              <a:buAutoNum type="arabicPeriod" startAt="4"/>
            </a:pPr>
            <a:r>
              <a:rPr lang="en-GB" dirty="0"/>
              <a:t>Show the example from the Observation Rubric for Emotional Climate: Behaviour 1.1. The teacher treats all students respectfully.</a:t>
            </a:r>
          </a:p>
          <a:p>
            <a:pPr marL="235572" indent="-235572">
              <a:buFont typeface="+mj-lt"/>
              <a:buAutoNum type="arabicPeriod" startAt="4"/>
            </a:pPr>
            <a:endParaRPr lang="en-GB" dirty="0"/>
          </a:p>
          <a:p>
            <a:pPr marL="235572" indent="-235572">
              <a:buAutoNum type="arabicPeriod" startAt="4"/>
            </a:pPr>
            <a:r>
              <a:rPr lang="en-GB" dirty="0"/>
              <a:t>Explain the 4 levels from ineffective to very effective, and that level 4 is exemplary teaching and learning and would serve as a model for others. </a:t>
            </a:r>
          </a:p>
          <a:p>
            <a:pPr marL="235572" indent="-235572">
              <a:buAutoNum type="arabicPeriod" startAt="4"/>
            </a:pPr>
            <a:endParaRPr lang="en-GB" dirty="0"/>
          </a:p>
          <a:p>
            <a:pPr marL="235572" indent="-235572">
              <a:buAutoNum type="arabicPeriod" startAt="4"/>
            </a:pPr>
            <a:r>
              <a:rPr lang="en-GB" dirty="0"/>
              <a:t>Explain the four specific behaviour statements for each of the levels and how this builds up to level 4.</a:t>
            </a:r>
          </a:p>
          <a:p>
            <a:pPr marL="235572" indent="-235572">
              <a:buAutoNum type="arabicPeriod" startAt="4"/>
            </a:pPr>
            <a:endParaRPr lang="en-GB" dirty="0"/>
          </a:p>
          <a:p>
            <a:pPr marL="235572" indent="-235572">
              <a:buAutoNum type="arabicPeriod" startAt="4"/>
            </a:pPr>
            <a:r>
              <a:rPr lang="en-GB" dirty="0"/>
              <a:t>Explain that the examples are only indicative. </a:t>
            </a:r>
          </a:p>
          <a:p>
            <a:pPr marL="235572" indent="-235572">
              <a:buAutoNum type="arabicPeriod" startAt="4"/>
            </a:pPr>
            <a:endParaRPr lang="en-GB" dirty="0"/>
          </a:p>
          <a:p>
            <a:pPr marL="235572" indent="-235572">
              <a:buAutoNum type="arabicPeriod" startAt="4"/>
            </a:pPr>
            <a:r>
              <a:rPr lang="en-GB" dirty="0"/>
              <a:t>Countries would need to contextualise the Rubric for their own contexts while retaining all the Dimensions. </a:t>
            </a:r>
          </a:p>
          <a:p>
            <a:pPr marL="235572" indent="-235572">
              <a:buAutoNum type="arabicPeriod" startAt="4"/>
            </a:pPr>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29</a:t>
            </a:fld>
            <a:endParaRPr lang="en-US"/>
          </a:p>
        </p:txBody>
      </p:sp>
    </p:spTree>
    <p:extLst>
      <p:ext uri="{BB962C8B-B14F-4D97-AF65-F5344CB8AC3E}">
        <p14:creationId xmlns:p14="http://schemas.microsoft.com/office/powerpoint/2010/main" val="195844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TITLE PAGE FOR PRESENTATION FOR THE WORKSHOP</a:t>
            </a:r>
          </a:p>
          <a:p>
            <a:endParaRPr lang="en-GB" dirty="0"/>
          </a:p>
          <a:p>
            <a:endParaRPr lang="en-GB" b="1" dirty="0">
              <a:solidFill>
                <a:srgbClr val="FF0000"/>
              </a:solidFill>
            </a:endParaRPr>
          </a:p>
        </p:txBody>
      </p:sp>
      <p:sp>
        <p:nvSpPr>
          <p:cNvPr id="4" name="Slide Number Placeholder 3"/>
          <p:cNvSpPr>
            <a:spLocks noGrp="1"/>
          </p:cNvSpPr>
          <p:nvPr>
            <p:ph type="sldNum" sz="quarter" idx="5"/>
          </p:nvPr>
        </p:nvSpPr>
        <p:spPr/>
        <p:txBody>
          <a:bodyPr/>
          <a:lstStyle/>
          <a:p>
            <a:fld id="{A50962B1-8EE4-4DBF-884E-30F1F3676AB6}" type="slidenum">
              <a:rPr lang="en-US" smtClean="0"/>
              <a:t>3</a:t>
            </a:fld>
            <a:endParaRPr lang="en-US"/>
          </a:p>
        </p:txBody>
      </p:sp>
    </p:spTree>
    <p:extLst>
      <p:ext uri="{BB962C8B-B14F-4D97-AF65-F5344CB8AC3E}">
        <p14:creationId xmlns:p14="http://schemas.microsoft.com/office/powerpoint/2010/main" val="1199253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a:p>
            <a:endParaRPr lang="en-GB" dirty="0"/>
          </a:p>
          <a:p>
            <a:pPr marL="235572" indent="-235572">
              <a:buFont typeface="+mj-lt"/>
              <a:buAutoNum type="arabicPeriod" startAt="9"/>
            </a:pPr>
            <a:r>
              <a:rPr lang="en-GB" dirty="0"/>
              <a:t>Show and explain Example 2 of the Rubric. </a:t>
            </a:r>
          </a:p>
        </p:txBody>
      </p:sp>
      <p:sp>
        <p:nvSpPr>
          <p:cNvPr id="4" name="Slide Number Placeholder 3"/>
          <p:cNvSpPr>
            <a:spLocks noGrp="1"/>
          </p:cNvSpPr>
          <p:nvPr>
            <p:ph type="sldNum" sz="quarter" idx="5"/>
          </p:nvPr>
        </p:nvSpPr>
        <p:spPr/>
        <p:txBody>
          <a:bodyPr/>
          <a:lstStyle/>
          <a:p>
            <a:fld id="{A50962B1-8EE4-4DBF-884E-30F1F3676AB6}" type="slidenum">
              <a:rPr lang="en-US" smtClean="0"/>
              <a:t>30</a:t>
            </a:fld>
            <a:endParaRPr lang="en-US"/>
          </a:p>
        </p:txBody>
      </p:sp>
    </p:spTree>
    <p:extLst>
      <p:ext uri="{BB962C8B-B14F-4D97-AF65-F5344CB8AC3E}">
        <p14:creationId xmlns:p14="http://schemas.microsoft.com/office/powerpoint/2010/main" val="1685156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pPr marL="228600" indent="-228600">
              <a:buFont typeface="+mj-lt"/>
              <a:buAutoNum type="arabicPeriod" startAt="10"/>
            </a:pPr>
            <a:endParaRPr lang="en-GB" dirty="0"/>
          </a:p>
          <a:p>
            <a:pPr marL="228600" indent="-228600">
              <a:buFont typeface="+mj-lt"/>
              <a:buAutoNum type="arabicPeriod" startAt="10"/>
            </a:pPr>
            <a:r>
              <a:rPr lang="en-GB" dirty="0"/>
              <a:t>Show and explain Example 3 of the Rubric. </a:t>
            </a:r>
          </a:p>
          <a:p>
            <a:pPr marL="228600" indent="-228600">
              <a:buFont typeface="+mj-lt"/>
              <a:buAutoNum type="arabicPeriod" startAt="10"/>
            </a:pPr>
            <a:r>
              <a:rPr lang="en-GB" dirty="0"/>
              <a:t>You may wish to share the Rubric with the participants to review. </a:t>
            </a:r>
          </a:p>
        </p:txBody>
      </p:sp>
      <p:sp>
        <p:nvSpPr>
          <p:cNvPr id="4" name="Slide Number Placeholder 3"/>
          <p:cNvSpPr>
            <a:spLocks noGrp="1"/>
          </p:cNvSpPr>
          <p:nvPr>
            <p:ph type="sldNum" sz="quarter" idx="5"/>
          </p:nvPr>
        </p:nvSpPr>
        <p:spPr/>
        <p:txBody>
          <a:bodyPr/>
          <a:lstStyle/>
          <a:p>
            <a:fld id="{A50962B1-8EE4-4DBF-884E-30F1F3676AB6}" type="slidenum">
              <a:rPr lang="en-US" smtClean="0"/>
              <a:t>31</a:t>
            </a:fld>
            <a:endParaRPr lang="en-US"/>
          </a:p>
        </p:txBody>
      </p:sp>
    </p:spTree>
    <p:extLst>
      <p:ext uri="{BB962C8B-B14F-4D97-AF65-F5344CB8AC3E}">
        <p14:creationId xmlns:p14="http://schemas.microsoft.com/office/powerpoint/2010/main" val="385015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CLASSROOM OBSERVATION   25 minutes</a:t>
            </a:r>
          </a:p>
          <a:p>
            <a:endParaRPr lang="en-GB" b="1" dirty="0"/>
          </a:p>
          <a:p>
            <a:pPr marL="228600" indent="-228600">
              <a:buAutoNum type="arabicPeriod"/>
            </a:pPr>
            <a:r>
              <a:rPr lang="en-GB" b="0" dirty="0"/>
              <a:t>Read or ask someone to read the quotes on observation. Refer to the earlier brainstorm on what observation is and how it feels to be observed. </a:t>
            </a:r>
          </a:p>
          <a:p>
            <a:pPr marL="228600" indent="-228600">
              <a:buAutoNum type="arabicPeriod"/>
            </a:pPr>
            <a:r>
              <a:rPr lang="en-GB" b="0" dirty="0"/>
              <a:t>Stress the need for lesson observation to be a learning experience for both observer and learner. </a:t>
            </a:r>
          </a:p>
          <a:p>
            <a:endParaRPr lang="en-GB" b="1" dirty="0"/>
          </a:p>
          <a:p>
            <a:endParaRPr lang="en-GB" b="1" dirty="0"/>
          </a:p>
        </p:txBody>
      </p:sp>
      <p:sp>
        <p:nvSpPr>
          <p:cNvPr id="4" name="Slide Number Placeholder 3"/>
          <p:cNvSpPr>
            <a:spLocks noGrp="1"/>
          </p:cNvSpPr>
          <p:nvPr>
            <p:ph type="sldNum" sz="quarter" idx="5"/>
          </p:nvPr>
        </p:nvSpPr>
        <p:spPr/>
        <p:txBody>
          <a:bodyPr/>
          <a:lstStyle/>
          <a:p>
            <a:fld id="{A50962B1-8EE4-4DBF-884E-30F1F3676AB6}" type="slidenum">
              <a:rPr lang="en-US" smtClean="0"/>
              <a:t>32</a:t>
            </a:fld>
            <a:endParaRPr lang="en-US"/>
          </a:p>
        </p:txBody>
      </p:sp>
    </p:spTree>
    <p:extLst>
      <p:ext uri="{BB962C8B-B14F-4D97-AF65-F5344CB8AC3E}">
        <p14:creationId xmlns:p14="http://schemas.microsoft.com/office/powerpoint/2010/main" val="986502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pPr marL="228600" indent="-228600">
              <a:buFont typeface="+mj-lt"/>
              <a:buAutoNum type="arabicPeriod" startAt="3"/>
            </a:pPr>
            <a:r>
              <a:rPr lang="en-GB" dirty="0"/>
              <a:t>Explain  the who, why, when, and how of conducting classroom observations. </a:t>
            </a:r>
          </a:p>
        </p:txBody>
      </p:sp>
      <p:sp>
        <p:nvSpPr>
          <p:cNvPr id="4" name="Slide Number Placeholder 3"/>
          <p:cNvSpPr>
            <a:spLocks noGrp="1"/>
          </p:cNvSpPr>
          <p:nvPr>
            <p:ph type="sldNum" sz="quarter" idx="5"/>
          </p:nvPr>
        </p:nvSpPr>
        <p:spPr/>
        <p:txBody>
          <a:bodyPr/>
          <a:lstStyle/>
          <a:p>
            <a:fld id="{A50962B1-8EE4-4DBF-884E-30F1F3676AB6}" type="slidenum">
              <a:rPr lang="en-US" smtClean="0"/>
              <a:t>33</a:t>
            </a:fld>
            <a:endParaRPr lang="en-US"/>
          </a:p>
        </p:txBody>
      </p:sp>
    </p:spTree>
    <p:extLst>
      <p:ext uri="{BB962C8B-B14F-4D97-AF65-F5344CB8AC3E}">
        <p14:creationId xmlns:p14="http://schemas.microsoft.com/office/powerpoint/2010/main" val="2124029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pPr marL="228600" indent="-228600">
              <a:buFont typeface="+mj-lt"/>
              <a:buAutoNum type="arabicPeriod" startAt="4"/>
            </a:pPr>
            <a:r>
              <a:rPr lang="en-GB" dirty="0"/>
              <a:t> Go through the points on what needs to happen before the observation. </a:t>
            </a:r>
          </a:p>
          <a:p>
            <a:pPr marL="176679" indent="-176679">
              <a:buFont typeface="Arial" panose="020B0604020202020204" pitchFamily="34" charset="0"/>
              <a:buChar char="•"/>
            </a:pPr>
            <a:r>
              <a:rPr lang="en-GB" dirty="0"/>
              <a:t> The whole lesson can be 35- 60 minutes. </a:t>
            </a:r>
          </a:p>
        </p:txBody>
      </p:sp>
      <p:sp>
        <p:nvSpPr>
          <p:cNvPr id="4" name="Slide Number Placeholder 3"/>
          <p:cNvSpPr>
            <a:spLocks noGrp="1"/>
          </p:cNvSpPr>
          <p:nvPr>
            <p:ph type="sldNum" sz="quarter" idx="5"/>
          </p:nvPr>
        </p:nvSpPr>
        <p:spPr/>
        <p:txBody>
          <a:bodyPr/>
          <a:lstStyle/>
          <a:p>
            <a:fld id="{A50962B1-8EE4-4DBF-884E-30F1F3676AB6}" type="slidenum">
              <a:rPr lang="en-US" smtClean="0"/>
              <a:t>34</a:t>
            </a:fld>
            <a:endParaRPr lang="en-US"/>
          </a:p>
        </p:txBody>
      </p:sp>
    </p:spTree>
    <p:extLst>
      <p:ext uri="{BB962C8B-B14F-4D97-AF65-F5344CB8AC3E}">
        <p14:creationId xmlns:p14="http://schemas.microsoft.com/office/powerpoint/2010/main" val="2356458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r>
              <a:rPr lang="en-GB" dirty="0"/>
              <a:t>5. Go through the points of what to do during the observation. </a:t>
            </a:r>
          </a:p>
          <a:p>
            <a:endParaRPr lang="en-GB" dirty="0"/>
          </a:p>
          <a:p>
            <a:pPr marL="176679" indent="-176679">
              <a:buFont typeface="Arial" panose="020B0604020202020204" pitchFamily="34" charset="0"/>
              <a:buChar char="•"/>
            </a:pPr>
            <a:r>
              <a:rPr lang="en-GB" dirty="0"/>
              <a:t>Emphasise that the observer </a:t>
            </a:r>
            <a:r>
              <a:rPr lang="en-GB" u="sng" dirty="0"/>
              <a:t>takes running notes of what s/he actually sees happening in the classroom</a:t>
            </a:r>
            <a:r>
              <a:rPr lang="en-GB" dirty="0"/>
              <a:t>, using the space in the observation form and adding more paper if needed. This provides the evidence for the latter allocation of levels.</a:t>
            </a:r>
          </a:p>
          <a:p>
            <a:pPr marL="176679" indent="-176679">
              <a:buFont typeface="Arial" panose="020B0604020202020204" pitchFamily="34" charset="0"/>
              <a:buChar char="•"/>
            </a:pPr>
            <a:endParaRPr lang="en-GB" dirty="0"/>
          </a:p>
          <a:p>
            <a:pPr marL="176679" indent="-176679">
              <a:buFont typeface="Arial" panose="020B0604020202020204" pitchFamily="34" charset="0"/>
              <a:buChar char="•"/>
            </a:pPr>
            <a:r>
              <a:rPr lang="en-GB" dirty="0"/>
              <a:t>Emphasise that the observer must no take over teaching or criticize the teacher.</a:t>
            </a:r>
          </a:p>
          <a:p>
            <a:pPr marL="176679" indent="-176679">
              <a:buFont typeface="Arial" panose="020B0604020202020204" pitchFamily="34" charset="0"/>
              <a:buChar char="•"/>
            </a:pPr>
            <a:endParaRPr lang="en-GB" dirty="0"/>
          </a:p>
          <a:p>
            <a:pPr marL="176679" indent="-176679">
              <a:buFont typeface="Arial" panose="020B0604020202020204" pitchFamily="34" charset="0"/>
              <a:buChar char="•"/>
            </a:pPr>
            <a:r>
              <a:rPr lang="en-GB" dirty="0"/>
              <a:t>Emphasise that the observer allocates levels to the behaviours as soon as possible AFTER the observation using the Rubric to assist. </a:t>
            </a:r>
          </a:p>
          <a:p>
            <a:pPr marL="176679" indent="-176679">
              <a:buFont typeface="Arial" panose="020B0604020202020204" pitchFamily="34" charset="0"/>
              <a:buChar char="•"/>
            </a:pPr>
            <a:endParaRPr lang="en-GB" dirty="0"/>
          </a:p>
          <a:p>
            <a:pPr marL="176679" indent="-176679">
              <a:buFont typeface="Arial" panose="020B0604020202020204" pitchFamily="34" charset="0"/>
              <a:buChar char="•"/>
            </a:pPr>
            <a:r>
              <a:rPr lang="en-GB" dirty="0"/>
              <a:t>The allocations would then be transferred to the database being used. </a:t>
            </a:r>
          </a:p>
        </p:txBody>
      </p:sp>
      <p:sp>
        <p:nvSpPr>
          <p:cNvPr id="4" name="Slide Number Placeholder 3"/>
          <p:cNvSpPr>
            <a:spLocks noGrp="1"/>
          </p:cNvSpPr>
          <p:nvPr>
            <p:ph type="sldNum" sz="quarter" idx="5"/>
          </p:nvPr>
        </p:nvSpPr>
        <p:spPr/>
        <p:txBody>
          <a:bodyPr/>
          <a:lstStyle/>
          <a:p>
            <a:fld id="{A50962B1-8EE4-4DBF-884E-30F1F3676AB6}" type="slidenum">
              <a:rPr lang="en-US" smtClean="0"/>
              <a:t>35</a:t>
            </a:fld>
            <a:endParaRPr lang="en-US"/>
          </a:p>
        </p:txBody>
      </p:sp>
    </p:spTree>
    <p:extLst>
      <p:ext uri="{BB962C8B-B14F-4D97-AF65-F5344CB8AC3E}">
        <p14:creationId xmlns:p14="http://schemas.microsoft.com/office/powerpoint/2010/main" val="2937294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r>
              <a:rPr lang="en-GB" dirty="0"/>
              <a:t>6. Explain different ways to take observation notes. Show and explain the example from the World Bank.</a:t>
            </a:r>
          </a:p>
        </p:txBody>
      </p:sp>
      <p:sp>
        <p:nvSpPr>
          <p:cNvPr id="4" name="Slide Number Placeholder 3"/>
          <p:cNvSpPr>
            <a:spLocks noGrp="1"/>
          </p:cNvSpPr>
          <p:nvPr>
            <p:ph type="sldNum" sz="quarter" idx="5"/>
          </p:nvPr>
        </p:nvSpPr>
        <p:spPr/>
        <p:txBody>
          <a:bodyPr/>
          <a:lstStyle/>
          <a:p>
            <a:fld id="{A50962B1-8EE4-4DBF-884E-30F1F3676AB6}" type="slidenum">
              <a:rPr lang="en-US" smtClean="0"/>
              <a:t>36</a:t>
            </a:fld>
            <a:endParaRPr lang="en-US"/>
          </a:p>
        </p:txBody>
      </p:sp>
    </p:spTree>
    <p:extLst>
      <p:ext uri="{BB962C8B-B14F-4D97-AF65-F5344CB8AC3E}">
        <p14:creationId xmlns:p14="http://schemas.microsoft.com/office/powerpoint/2010/main" val="1381398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r>
              <a:rPr lang="en-GB" dirty="0"/>
              <a:t>7.  Go through the important points to remember.</a:t>
            </a:r>
          </a:p>
        </p:txBody>
      </p:sp>
      <p:sp>
        <p:nvSpPr>
          <p:cNvPr id="4" name="Slide Number Placeholder 3"/>
          <p:cNvSpPr>
            <a:spLocks noGrp="1"/>
          </p:cNvSpPr>
          <p:nvPr>
            <p:ph type="sldNum" sz="quarter" idx="5"/>
          </p:nvPr>
        </p:nvSpPr>
        <p:spPr/>
        <p:txBody>
          <a:bodyPr/>
          <a:lstStyle/>
          <a:p>
            <a:fld id="{A50962B1-8EE4-4DBF-884E-30F1F3676AB6}" type="slidenum">
              <a:rPr lang="en-US" smtClean="0"/>
              <a:t>37</a:t>
            </a:fld>
            <a:endParaRPr lang="en-US"/>
          </a:p>
        </p:txBody>
      </p:sp>
    </p:spTree>
    <p:extLst>
      <p:ext uri="{BB962C8B-B14F-4D97-AF65-F5344CB8AC3E}">
        <p14:creationId xmlns:p14="http://schemas.microsoft.com/office/powerpoint/2010/main" val="4031843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HAVE A GO! WHAT DID YOU SEE, HEAR &amp; OBSERVE?   15 minutes</a:t>
            </a:r>
          </a:p>
          <a:p>
            <a:endParaRPr lang="en-US" dirty="0"/>
          </a:p>
          <a:p>
            <a:pPr marL="235572" indent="-235572">
              <a:buAutoNum type="arabicPeriod"/>
            </a:pPr>
            <a:r>
              <a:rPr lang="en-US" dirty="0"/>
              <a:t>Tell the participants that you will show a video of Nargis teaching in Pakistan and that you would like them to have a go at writing running observation notes. </a:t>
            </a:r>
          </a:p>
          <a:p>
            <a:pPr marL="235572" indent="-235572">
              <a:buAutoNum type="arabicPeriod"/>
            </a:pPr>
            <a:endParaRPr lang="en-US" dirty="0"/>
          </a:p>
          <a:p>
            <a:pPr marL="235572" indent="-235572">
              <a:buAutoNum type="arabicPeriod"/>
            </a:pPr>
            <a:r>
              <a:rPr lang="en-US" dirty="0"/>
              <a:t>Let them know that the video is very short but the interactions fast moving and they will need to use shorthand!</a:t>
            </a:r>
          </a:p>
          <a:p>
            <a:pPr marL="235572" indent="-235572">
              <a:buAutoNum type="arabicPeriod"/>
            </a:pPr>
            <a:endParaRPr lang="en-US" dirty="0"/>
          </a:p>
          <a:p>
            <a:pPr marL="235572" indent="-235572">
              <a:buAutoNum type="arabicPeriod"/>
            </a:pPr>
            <a:r>
              <a:rPr lang="en-US" dirty="0"/>
              <a:t>Here are some notes to help: </a:t>
            </a:r>
          </a:p>
          <a:p>
            <a:pPr marL="235572" indent="-235572">
              <a:buAutoNum type="arabicPeriod"/>
            </a:pPr>
            <a:endParaRPr lang="en-US"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38</a:t>
            </a:fld>
            <a:endParaRPr lang="en-US"/>
          </a:p>
        </p:txBody>
      </p:sp>
    </p:spTree>
    <p:extLst>
      <p:ext uri="{BB962C8B-B14F-4D97-AF65-F5344CB8AC3E}">
        <p14:creationId xmlns:p14="http://schemas.microsoft.com/office/powerpoint/2010/main" val="3839849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Contd.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a:t>
            </a:r>
            <a:r>
              <a:rPr lang="en-GB" dirty="0"/>
              <a:t>Download the video and place in the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tooltip="https://vimeo.com/user70288799/download/413067793/8ce69d34ad"/>
              </a:rPr>
              <a:t>https://vimeo.com/user70288799/download/413067793/8ce69d34ad</a:t>
            </a:r>
            <a:endParaRPr lang="en-US" sz="1200" kern="1200" dirty="0">
              <a:solidFill>
                <a:schemeClr val="tx1"/>
              </a:solidFill>
              <a:effectLst/>
              <a:latin typeface="+mn-lt"/>
              <a:ea typeface="+mn-ea"/>
              <a:cs typeface="+mn-cs"/>
            </a:endParaRPr>
          </a:p>
          <a:p>
            <a:endParaRPr lang="en-GB" dirty="0"/>
          </a:p>
          <a:p>
            <a:r>
              <a:rPr lang="en-GB" dirty="0"/>
              <a:t>5. Ask the participants to take observation notes. </a:t>
            </a:r>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39</a:t>
            </a:fld>
            <a:endParaRPr lang="en-US"/>
          </a:p>
        </p:txBody>
      </p:sp>
    </p:spTree>
    <p:extLst>
      <p:ext uri="{BB962C8B-B14F-4D97-AF65-F5344CB8AC3E}">
        <p14:creationId xmlns:p14="http://schemas.microsoft.com/office/powerpoint/2010/main" val="172917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WELCOME   25m</a:t>
            </a:r>
          </a:p>
          <a:p>
            <a:endParaRPr lang="en-US" dirty="0"/>
          </a:p>
          <a:p>
            <a:pPr marL="235572" indent="-235572">
              <a:buFont typeface="+mj-lt"/>
              <a:buAutoNum type="arabicPeriod"/>
            </a:pPr>
            <a:r>
              <a:rPr lang="en-GB" dirty="0"/>
              <a:t>Welcome the group to the  training and first day. To get going have an initial warm up activity to engage everyone immediately, e.g.: </a:t>
            </a:r>
          </a:p>
          <a:p>
            <a:endParaRPr lang="en-GB" dirty="0"/>
          </a:p>
          <a:p>
            <a:pPr marL="171450" indent="-171450">
              <a:buFont typeface="Arial" panose="020B0604020202020204" pitchFamily="34" charset="0"/>
              <a:buChar char="•"/>
            </a:pPr>
            <a:r>
              <a:rPr lang="en-GB" dirty="0"/>
              <a:t>Pass the Ball: Have a ball that you and the participants throw – they give their name and one thing they  would love to see happening in a classroom.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a:t>
            </a:fld>
            <a:endParaRPr lang="en-US"/>
          </a:p>
        </p:txBody>
      </p:sp>
    </p:spTree>
    <p:extLst>
      <p:ext uri="{BB962C8B-B14F-4D97-AF65-F5344CB8AC3E}">
        <p14:creationId xmlns:p14="http://schemas.microsoft.com/office/powerpoint/2010/main" val="1896570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a:p>
            <a:endParaRPr lang="en-GB" dirty="0"/>
          </a:p>
          <a:p>
            <a:r>
              <a:rPr lang="en-GB" dirty="0"/>
              <a:t> 6. Have a group discussion of around 10 minutes</a:t>
            </a:r>
          </a:p>
          <a:p>
            <a:endParaRPr lang="en-GB" sz="1100" dirty="0"/>
          </a:p>
          <a:p>
            <a:pPr marL="176679" indent="-176679">
              <a:buFont typeface="Arial" panose="020B0604020202020204" pitchFamily="34" charset="0"/>
              <a:buChar char="•"/>
            </a:pPr>
            <a:r>
              <a:rPr lang="en-GB" sz="1100" dirty="0"/>
              <a:t>Ask them to share/show and discuss the kind of notes they took.</a:t>
            </a:r>
          </a:p>
          <a:p>
            <a:pPr marL="176679" indent="-176679">
              <a:buFont typeface="Arial" panose="020B0604020202020204" pitchFamily="34" charset="0"/>
              <a:buChar char="•"/>
            </a:pPr>
            <a:r>
              <a:rPr lang="en-GB" sz="1100" dirty="0"/>
              <a:t>Ask what VITAL dimensions they saw e.g. Emotional Climate</a:t>
            </a:r>
          </a:p>
          <a:p>
            <a:pPr marL="176679" indent="-176679">
              <a:buFont typeface="Arial" panose="020B0604020202020204" pitchFamily="34" charset="0"/>
              <a:buChar char="•"/>
            </a:pPr>
            <a:r>
              <a:rPr lang="en-GB" sz="1100" dirty="0"/>
              <a:t>Ask what behaviours they observed. </a:t>
            </a:r>
          </a:p>
          <a:p>
            <a:pPr marL="176679" indent="-176679">
              <a:buFont typeface="Arial" panose="020B0604020202020204" pitchFamily="34" charset="0"/>
              <a:buChar char="•"/>
            </a:pPr>
            <a:r>
              <a:rPr lang="en-GB" sz="1100" dirty="0"/>
              <a:t>Ask what level they would allocate for Behaviour 1.1. The teacher treats all students respectfully’</a:t>
            </a:r>
          </a:p>
          <a:p>
            <a:pPr marL="176679" indent="-176679">
              <a:buFont typeface="Arial" panose="020B0604020202020204" pitchFamily="34" charset="0"/>
              <a:buChar char="•"/>
            </a:pPr>
            <a:r>
              <a:rPr lang="en-GB" sz="1100" dirty="0"/>
              <a:t>Akl what level they would allocate for Behaviour 1.5. The teacher challenges stereotypes.</a:t>
            </a:r>
          </a:p>
          <a:p>
            <a:endParaRPr lang="en-GB" sz="1100" dirty="0"/>
          </a:p>
          <a:p>
            <a:r>
              <a:rPr lang="en-GB" sz="1100" dirty="0"/>
              <a:t>7.  Some notes to help:</a:t>
            </a:r>
          </a:p>
          <a:p>
            <a:endParaRPr lang="en-GB" sz="1100" dirty="0"/>
          </a:p>
          <a:p>
            <a:pPr marL="176679" indent="-176679">
              <a:buFont typeface="Arial" panose="020B0604020202020204" pitchFamily="34" charset="0"/>
              <a:buChar char="•"/>
            </a:pPr>
            <a:r>
              <a:rPr lang="en-GB" sz="1100" b="1" dirty="0"/>
              <a:t>Video: </a:t>
            </a:r>
            <a:r>
              <a:rPr lang="en-GB" sz="1100" dirty="0"/>
              <a:t>Nargis in Pakistan: </a:t>
            </a:r>
            <a:r>
              <a:rPr lang="en-GB" sz="1100" b="1" dirty="0"/>
              <a:t>Emotional Climate, Facilitating Learning, Critical thinking and Creativity</a:t>
            </a:r>
            <a:r>
              <a:rPr lang="en-GB" sz="1100" dirty="0"/>
              <a:t>   Video length: 1.40 mins. </a:t>
            </a:r>
          </a:p>
          <a:p>
            <a:endParaRPr lang="en-US" sz="1100" dirty="0"/>
          </a:p>
          <a:p>
            <a:pPr marL="647824" lvl="1" indent="-176679">
              <a:buFont typeface="Arial" panose="020B0604020202020204" pitchFamily="34" charset="0"/>
              <a:buChar char="•"/>
            </a:pPr>
            <a:r>
              <a:rPr lang="en-GB" sz="1100" dirty="0"/>
              <a:t>Respecting all, happy, engaged; positive teacher - learner interactions; relating to students’ lives; materials; open-ended questions.</a:t>
            </a:r>
          </a:p>
          <a:p>
            <a:pPr marL="647824" lvl="1" indent="-176679">
              <a:buFont typeface="Arial" panose="020B0604020202020204" pitchFamily="34" charset="0"/>
              <a:buChar char="•"/>
            </a:pPr>
            <a:endParaRPr lang="en-US" sz="1100" dirty="0"/>
          </a:p>
          <a:p>
            <a:pPr marL="647824" lvl="1" indent="-176679">
              <a:buFont typeface="Arial" panose="020B0604020202020204" pitchFamily="34" charset="0"/>
              <a:buChar char="•"/>
            </a:pPr>
            <a:r>
              <a:rPr lang="en-GB" sz="1100" dirty="0"/>
              <a:t>Question: Respect- names? Challenging Stereotypes- reinforces gender stereotype- could have challenged (Level 1). </a:t>
            </a:r>
            <a:endParaRPr lang="en-US" sz="1100" dirty="0"/>
          </a:p>
          <a:p>
            <a:endParaRPr lang="en-GB" b="1"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40</a:t>
            </a:fld>
            <a:endParaRPr lang="en-US"/>
          </a:p>
        </p:txBody>
      </p:sp>
    </p:spTree>
    <p:extLst>
      <p:ext uri="{BB962C8B-B14F-4D97-AF65-F5344CB8AC3E}">
        <p14:creationId xmlns:p14="http://schemas.microsoft.com/office/powerpoint/2010/main" val="511869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b="1" dirty="0"/>
              <a:t>WHICH BEHAVIOURS &amp; LEVELS DO YOU SEE? HAVE A GO! (AKF INCLUSIVE GUIDE VIDEOS)   1 hour. </a:t>
            </a:r>
          </a:p>
          <a:p>
            <a:endParaRPr lang="en-GB" b="1" dirty="0"/>
          </a:p>
          <a:p>
            <a:r>
              <a:rPr lang="en-GB" b="1" dirty="0"/>
              <a:t>1. </a:t>
            </a:r>
            <a:r>
              <a:rPr lang="en-GB" dirty="0"/>
              <a:t>Ask the participants to watch the videos and identify the dimensions and behaviours  (and if possible the levels) they can  see. Play each one and then discuss. The videos are from Portugal, Kenya and Pakistan. </a:t>
            </a:r>
            <a:endParaRPr lang="en-GB" b="1" dirty="0"/>
          </a:p>
          <a:p>
            <a:endParaRPr lang="en-GB" b="1" dirty="0"/>
          </a:p>
          <a:p>
            <a:endParaRPr lang="en-US" sz="1600" dirty="0"/>
          </a:p>
          <a:p>
            <a:pPr lvl="0"/>
            <a:r>
              <a:rPr lang="en-GB" dirty="0"/>
              <a:t>. </a:t>
            </a:r>
            <a:endParaRPr lang="en-US" sz="1600" dirty="0"/>
          </a:p>
        </p:txBody>
      </p:sp>
      <p:sp>
        <p:nvSpPr>
          <p:cNvPr id="4" name="Slide Number Placeholder 3"/>
          <p:cNvSpPr>
            <a:spLocks noGrp="1"/>
          </p:cNvSpPr>
          <p:nvPr>
            <p:ph type="sldNum" sz="quarter" idx="5"/>
          </p:nvPr>
        </p:nvSpPr>
        <p:spPr/>
        <p:txBody>
          <a:bodyPr/>
          <a:lstStyle/>
          <a:p>
            <a:fld id="{A50962B1-8EE4-4DBF-884E-30F1F3676AB6}" type="slidenum">
              <a:rPr lang="en-US" smtClean="0"/>
              <a:t>41</a:t>
            </a:fld>
            <a:endParaRPr lang="en-US"/>
          </a:p>
        </p:txBody>
      </p:sp>
    </p:spTree>
    <p:extLst>
      <p:ext uri="{BB962C8B-B14F-4D97-AF65-F5344CB8AC3E}">
        <p14:creationId xmlns:p14="http://schemas.microsoft.com/office/powerpoint/2010/main" val="70337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Contd. </a:t>
            </a:r>
          </a:p>
          <a:p>
            <a:pPr lvl="0"/>
            <a:r>
              <a:rPr lang="en-GB" dirty="0"/>
              <a:t>2. </a:t>
            </a:r>
            <a:r>
              <a:rPr lang="en-GB" b="1" dirty="0"/>
              <a:t>Insert the video for Martha 28.5 . </a:t>
            </a:r>
            <a:r>
              <a:rPr lang="en-GB" dirty="0"/>
              <a:t>Play the video asking the participants to observe and identify dimensions, behaviours and possibly levels. </a:t>
            </a:r>
          </a:p>
          <a:p>
            <a:pPr lvl="0"/>
            <a:endParaRPr lang="en-GB" dirty="0"/>
          </a:p>
          <a:p>
            <a:pPr lvl="0"/>
            <a:r>
              <a:rPr lang="en-GB" dirty="0"/>
              <a:t>3. Some notes to help: </a:t>
            </a:r>
          </a:p>
          <a:p>
            <a:pPr lvl="0"/>
            <a:endParaRPr lang="en-GB" dirty="0"/>
          </a:p>
          <a:p>
            <a:pPr marL="176679" indent="-176679">
              <a:buFont typeface="Arial" panose="020B0604020202020204" pitchFamily="34" charset="0"/>
              <a:buChar char="•"/>
            </a:pPr>
            <a:r>
              <a:rPr lang="en-GB" dirty="0"/>
              <a:t>Marta in Portugal : </a:t>
            </a:r>
            <a:r>
              <a:rPr lang="en-GB" b="1" dirty="0"/>
              <a:t>Emotional Climate,</a:t>
            </a:r>
            <a:r>
              <a:rPr lang="en-GB" dirty="0"/>
              <a:t> </a:t>
            </a:r>
            <a:r>
              <a:rPr lang="en-GB" b="1" dirty="0"/>
              <a:t>High Expectations, Facilitating Learning, Critical thinking &amp; Creativity, Social and Collaborative Learning, Learning to Learn, Feedback</a:t>
            </a:r>
            <a:r>
              <a:rPr lang="en-GB" dirty="0"/>
              <a:t> Video length: 2.12 mins.</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kern="1200" dirty="0">
                <a:solidFill>
                  <a:schemeClr val="tx1"/>
                </a:solidFill>
                <a:effectLst/>
                <a:latin typeface="+mn-lt"/>
                <a:ea typeface="+mn-ea"/>
                <a:cs typeface="+mn-cs"/>
                <a:hlinkClick r:id="rId3" tooltip="https://vimeo.com/user70288799/download/413074673/0b1cb2e2f4"/>
              </a:rPr>
              <a:t>https://vimeo.com/user70288799/download/413074673/0b1cb2e2f4</a:t>
            </a:r>
            <a:endParaRPr lang="en-US" sz="1200" kern="1200" dirty="0">
              <a:solidFill>
                <a:schemeClr val="tx1"/>
              </a:solidFill>
              <a:effectLst/>
              <a:latin typeface="+mn-lt"/>
              <a:ea typeface="+mn-ea"/>
              <a:cs typeface="+mn-cs"/>
            </a:endParaRPr>
          </a:p>
          <a:p>
            <a:pPr marL="176679" indent="-176679">
              <a:buFont typeface="Arial" panose="020B0604020202020204" pitchFamily="34" charset="0"/>
              <a:buChar char="•"/>
            </a:pPr>
            <a:endParaRPr lang="en-US" sz="1600" dirty="0"/>
          </a:p>
          <a:p>
            <a:pPr marL="647824" lvl="1" indent="-176679">
              <a:buFont typeface="Arial" panose="020B0604020202020204" pitchFamily="34" charset="0"/>
              <a:buChar char="•"/>
            </a:pPr>
            <a:r>
              <a:rPr lang="en-GB" dirty="0"/>
              <a:t>Respect and meeting individual needs; individualized work plans; meaningful roles, classroom set up and orderly class. Classroom agreements</a:t>
            </a:r>
            <a:endParaRPr lang="en-US" sz="1600" dirty="0"/>
          </a:p>
          <a:p>
            <a:pPr marL="647824" lvl="1" indent="-176679">
              <a:buFont typeface="Arial" panose="020B0604020202020204" pitchFamily="34" charset="0"/>
              <a:buChar char="•"/>
            </a:pPr>
            <a:r>
              <a:rPr lang="en-GB" dirty="0"/>
              <a:t>High expectations- learner agency, choice, monitoring, ethical &amp; social responsibility; presenting peer assessment /feedback/opinion</a:t>
            </a:r>
            <a:endParaRPr lang="en-US" sz="1600"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42</a:t>
            </a:fld>
            <a:endParaRPr lang="en-US"/>
          </a:p>
        </p:txBody>
      </p:sp>
    </p:spTree>
    <p:extLst>
      <p:ext uri="{BB962C8B-B14F-4D97-AF65-F5344CB8AC3E}">
        <p14:creationId xmlns:p14="http://schemas.microsoft.com/office/powerpoint/2010/main" val="2633565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Contd.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b="1" dirty="0"/>
              <a:t>Insert the video for Fatima 36.7 </a:t>
            </a:r>
            <a:r>
              <a:rPr lang="en-US" sz="1200" u="sng" kern="1200" dirty="0">
                <a:solidFill>
                  <a:schemeClr val="tx1"/>
                </a:solidFill>
                <a:effectLst/>
                <a:latin typeface="+mn-lt"/>
                <a:ea typeface="+mn-ea"/>
                <a:cs typeface="+mn-cs"/>
                <a:hlinkClick r:id="rId3" tooltip="https://vimeo.com/user70288799/download/413077814/c36c6fd5de"/>
              </a:rPr>
              <a:t>https://vimeo.com/user70288799/download/413077814/c36c6fd5de</a:t>
            </a:r>
            <a:endParaRPr lang="en-US" sz="1200" kern="1200" dirty="0">
              <a:solidFill>
                <a:schemeClr val="tx1"/>
              </a:solidFill>
              <a:effectLst/>
              <a:latin typeface="+mn-lt"/>
              <a:ea typeface="+mn-ea"/>
              <a:cs typeface="+mn-cs"/>
            </a:endParaRPr>
          </a:p>
          <a:p>
            <a:pPr lvl="0"/>
            <a:r>
              <a:rPr lang="en-GB" dirty="0"/>
              <a:t>Play the video asking the participants to observe and identify dimensions, behaviours and possibly levels. </a:t>
            </a:r>
          </a:p>
          <a:p>
            <a:pPr lvl="0"/>
            <a:endParaRPr lang="en-GB" dirty="0"/>
          </a:p>
          <a:p>
            <a:pPr lvl="0"/>
            <a:r>
              <a:rPr lang="en-GB" dirty="0"/>
              <a:t>5.   Some notes to help: </a:t>
            </a:r>
          </a:p>
          <a:p>
            <a:pPr marL="176679" indent="-176679">
              <a:buFont typeface="Arial" panose="020B0604020202020204" pitchFamily="34" charset="0"/>
              <a:buChar char="•"/>
            </a:pPr>
            <a:r>
              <a:rPr lang="en-GB" dirty="0"/>
              <a:t>Fatuma in Kenya: </a:t>
            </a:r>
            <a:r>
              <a:rPr lang="en-GB" b="1" dirty="0"/>
              <a:t>High Expectation, Facilitating Learning, Critical Thinking, Social &amp; Collaborative Learning, Checks for Understanding</a:t>
            </a:r>
            <a:r>
              <a:rPr lang="en-GB" dirty="0"/>
              <a:t> Video length: 2. 02 mins.</a:t>
            </a:r>
          </a:p>
          <a:p>
            <a:pPr marL="176679" indent="-176679">
              <a:buFont typeface="Arial" panose="020B0604020202020204" pitchFamily="34" charset="0"/>
              <a:buChar char="•"/>
            </a:pPr>
            <a:endParaRPr lang="en-US" sz="1600" dirty="0"/>
          </a:p>
          <a:p>
            <a:pPr marL="647824" lvl="1" indent="-176679">
              <a:buFont typeface="Arial" panose="020B0604020202020204" pitchFamily="34" charset="0"/>
              <a:buChar char="•"/>
            </a:pPr>
            <a:r>
              <a:rPr lang="en-GB" dirty="0"/>
              <a:t>Lesson objectives; praise; open-ended questions; group work; learners engaged; monitoring by walking around the groups. “What is this?” – just removes this. </a:t>
            </a:r>
            <a:endParaRPr lang="en-US" sz="1600" dirty="0"/>
          </a:p>
          <a:p>
            <a:pPr marL="647824" lvl="1" indent="-176679">
              <a:buFont typeface="Arial" panose="020B0604020202020204" pitchFamily="34" charset="0"/>
              <a:buChar char="•"/>
            </a:pPr>
            <a:r>
              <a:rPr lang="en-GB" dirty="0"/>
              <a:t>Question: “Stop fighting”, later ‘it’s not good’– redirecting misbehaviour?</a:t>
            </a:r>
            <a:endParaRPr lang="en-US" sz="1600"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43</a:t>
            </a:fld>
            <a:endParaRPr lang="en-US"/>
          </a:p>
        </p:txBody>
      </p:sp>
    </p:spTree>
    <p:extLst>
      <p:ext uri="{BB962C8B-B14F-4D97-AF65-F5344CB8AC3E}">
        <p14:creationId xmlns:p14="http://schemas.microsoft.com/office/powerpoint/2010/main" val="375381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Contd. </a:t>
            </a:r>
          </a:p>
          <a:p>
            <a:pPr lvl="0"/>
            <a:r>
              <a:rPr lang="en-GB" dirty="0"/>
              <a:t>6. </a:t>
            </a:r>
            <a:r>
              <a:rPr lang="en-GB" b="1" dirty="0"/>
              <a:t>Insert the video  for Marta 32.6 </a:t>
            </a:r>
            <a:r>
              <a:rPr lang="en-GB" dirty="0"/>
              <a:t>Play the video asking the participants to observe and identify dimensions, behaviours and possibly levels.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tooltip="https://vimeo.com/user70288799/download/413075575/cb60e23427"/>
              </a:rPr>
              <a:t>https://vimeo.com/user70288799/download/413075575/cb60e23427</a:t>
            </a:r>
            <a:endParaRPr lang="en-US" sz="1200" kern="1200" dirty="0">
              <a:solidFill>
                <a:schemeClr val="tx1"/>
              </a:solidFill>
              <a:effectLst/>
              <a:latin typeface="+mn-lt"/>
              <a:ea typeface="+mn-ea"/>
              <a:cs typeface="+mn-cs"/>
            </a:endParaRPr>
          </a:p>
          <a:p>
            <a:pPr lvl="0"/>
            <a:endParaRPr lang="en-GB" dirty="0"/>
          </a:p>
          <a:p>
            <a:pPr lvl="0"/>
            <a:r>
              <a:rPr lang="en-GB" dirty="0"/>
              <a:t>7. Some notes to help: </a:t>
            </a:r>
          </a:p>
          <a:p>
            <a:pPr lvl="0"/>
            <a:endParaRPr lang="en-GB" dirty="0"/>
          </a:p>
          <a:p>
            <a:pPr marL="176679" indent="-176679">
              <a:buFont typeface="Arial" panose="020B0604020202020204" pitchFamily="34" charset="0"/>
              <a:buChar char="•"/>
            </a:pPr>
            <a:r>
              <a:rPr lang="en-GB" dirty="0"/>
              <a:t>Marta in Portugal: </a:t>
            </a:r>
            <a:r>
              <a:rPr lang="en-GB" b="1" dirty="0"/>
              <a:t>Emotional Climate, High Expectations</a:t>
            </a:r>
            <a:r>
              <a:rPr lang="en-GB" dirty="0"/>
              <a:t>, </a:t>
            </a:r>
            <a:r>
              <a:rPr lang="en-GB" b="1" dirty="0"/>
              <a:t>Facilitating Learning, Critical thinking &amp; Creativity, Social and Collaborative Learning; </a:t>
            </a:r>
            <a:r>
              <a:rPr lang="en-GB" dirty="0"/>
              <a:t>32.6 Video length: 1.41 mins.</a:t>
            </a:r>
            <a:endParaRPr lang="en-US" sz="1600" dirty="0"/>
          </a:p>
          <a:p>
            <a:pPr marL="647824" lvl="1" indent="-176679">
              <a:buFont typeface="Arial" panose="020B0604020202020204" pitchFamily="34" charset="0"/>
              <a:buChar char="•"/>
            </a:pPr>
            <a:r>
              <a:rPr lang="en-GB" dirty="0"/>
              <a:t>Respect, attending to individual needs- individual sheets, good behaviour, adjusts activities, praise, open-ended questions and thinking tasks, creative tasks, individual, pair and group work, respect for diversity</a:t>
            </a:r>
            <a:endParaRPr lang="en-US" sz="1600" dirty="0"/>
          </a:p>
          <a:p>
            <a:pPr marL="647824" lvl="1" indent="-176679">
              <a:buFont typeface="Arial" panose="020B0604020202020204" pitchFamily="34" charset="0"/>
              <a:buChar char="•"/>
            </a:pPr>
            <a:r>
              <a:rPr lang="en-GB" dirty="0"/>
              <a:t>Inclusive and different materials.</a:t>
            </a:r>
            <a:endParaRPr lang="en-US" sz="1600" dirty="0"/>
          </a:p>
          <a:p>
            <a:pPr marL="176679" indent="-176679">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44</a:t>
            </a:fld>
            <a:endParaRPr lang="en-US"/>
          </a:p>
        </p:txBody>
      </p:sp>
    </p:spTree>
    <p:extLst>
      <p:ext uri="{BB962C8B-B14F-4D97-AF65-F5344CB8AC3E}">
        <p14:creationId xmlns:p14="http://schemas.microsoft.com/office/powerpoint/2010/main" val="1080229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Contd. </a:t>
            </a:r>
          </a:p>
          <a:p>
            <a:pPr lvl="0"/>
            <a:r>
              <a:rPr lang="en-GB" dirty="0"/>
              <a:t>8. </a:t>
            </a:r>
            <a:r>
              <a:rPr lang="en-GB" b="1" dirty="0"/>
              <a:t>Insert the video for Sher Zaman 40.8. </a:t>
            </a:r>
            <a:r>
              <a:rPr lang="en-GB" dirty="0"/>
              <a:t>Play the video asking the participants to observe and identify dimensions, behaviours and possibly levels.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tooltip="https://vimeo.com/user70288799/download/413079345/2f3c4a5841"/>
              </a:rPr>
              <a:t>https://vimeo.com/user70288799/download/413079345/2f3c4a5841</a:t>
            </a:r>
            <a:endParaRPr lang="en-US" sz="1200" kern="1200" dirty="0">
              <a:solidFill>
                <a:schemeClr val="tx1"/>
              </a:solidFill>
              <a:effectLst/>
              <a:latin typeface="+mn-lt"/>
              <a:ea typeface="+mn-ea"/>
              <a:cs typeface="+mn-cs"/>
            </a:endParaRPr>
          </a:p>
          <a:p>
            <a:pPr lvl="0"/>
            <a:endParaRPr lang="en-GB" dirty="0"/>
          </a:p>
          <a:p>
            <a:pPr lvl="0"/>
            <a:r>
              <a:rPr lang="en-GB" dirty="0"/>
              <a:t>9. Some notes to help: </a:t>
            </a:r>
          </a:p>
          <a:p>
            <a:pPr marL="176679" indent="-176679">
              <a:buFont typeface="Arial" panose="020B0604020202020204" pitchFamily="34" charset="0"/>
              <a:buChar char="•"/>
            </a:pPr>
            <a:r>
              <a:rPr lang="en-GB" dirty="0"/>
              <a:t>Sher Zaman in Pakistan: </a:t>
            </a:r>
            <a:r>
              <a:rPr lang="en-GB" b="1" dirty="0"/>
              <a:t>High Expectations, Learning to Learn, Checks for Understanding and Feedback.</a:t>
            </a:r>
            <a:r>
              <a:rPr lang="en-GB" dirty="0"/>
              <a:t> Video Length: 3.16 mins</a:t>
            </a:r>
            <a:endParaRPr lang="en-US" sz="1600" dirty="0"/>
          </a:p>
          <a:p>
            <a:pPr marL="647824" lvl="1" indent="-176679">
              <a:buFont typeface="Arial" panose="020B0604020202020204" pitchFamily="34" charset="0"/>
              <a:buChar char="•"/>
            </a:pPr>
            <a:r>
              <a:rPr lang="en-GB" dirty="0"/>
              <a:t>Expectations of all learners; ask for self-assessment; uses questions and prompts checking for understanding and specific comments to clarify misunderstandings.</a:t>
            </a:r>
            <a:endParaRPr lang="en-US" sz="1600"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45</a:t>
            </a:fld>
            <a:endParaRPr lang="en-US"/>
          </a:p>
        </p:txBody>
      </p:sp>
    </p:spTree>
    <p:extLst>
      <p:ext uri="{BB962C8B-B14F-4D97-AF65-F5344CB8AC3E}">
        <p14:creationId xmlns:p14="http://schemas.microsoft.com/office/powerpoint/2010/main" val="3709056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Contd. </a:t>
            </a:r>
          </a:p>
          <a:p>
            <a:pPr lvl="0"/>
            <a:r>
              <a:rPr lang="en-GB" dirty="0"/>
              <a:t>10. </a:t>
            </a:r>
            <a:r>
              <a:rPr lang="en-GB" b="1" dirty="0"/>
              <a:t>Insert the video for Marta 48.10. </a:t>
            </a:r>
            <a:r>
              <a:rPr lang="en-GB" sz="1200" u="sng" kern="1200" dirty="0">
                <a:solidFill>
                  <a:schemeClr val="tx1"/>
                </a:solidFill>
                <a:effectLst/>
                <a:latin typeface="+mn-lt"/>
                <a:ea typeface="+mn-ea"/>
                <a:cs typeface="+mn-cs"/>
                <a:hlinkClick r:id="rId3" tooltip="https://vimeo.com/user70288799/download/413080222/6540c3e4f8"/>
              </a:rPr>
              <a:t>https://vimeo.com/user70288799/download/413080222/6540c3e4f8</a:t>
            </a:r>
            <a:r>
              <a:rPr lang="en-GB" dirty="0"/>
              <a:t>Play the video asking the participants to observe and identify dimensions, behaviours and possibly levels. </a:t>
            </a:r>
          </a:p>
          <a:p>
            <a:pPr lvl="0"/>
            <a:endParaRPr lang="en-GB" dirty="0"/>
          </a:p>
          <a:p>
            <a:pPr lvl="0"/>
            <a:r>
              <a:rPr lang="en-GB" dirty="0"/>
              <a:t>11. Some notes to help: </a:t>
            </a:r>
          </a:p>
          <a:p>
            <a:pPr lvl="0"/>
            <a:endParaRPr lang="en-GB" dirty="0"/>
          </a:p>
          <a:p>
            <a:pPr marL="176679" indent="-176679">
              <a:buFont typeface="Arial" panose="020B0604020202020204" pitchFamily="34" charset="0"/>
              <a:buChar char="•"/>
            </a:pPr>
            <a:r>
              <a:rPr lang="en-GB" dirty="0"/>
              <a:t>Marta in Portugal: </a:t>
            </a:r>
            <a:r>
              <a:rPr lang="en-GB" b="1" dirty="0"/>
              <a:t>Emotional Climate, High Expectations, Social and Collaborative</a:t>
            </a:r>
            <a:r>
              <a:rPr lang="en-GB" dirty="0"/>
              <a:t> </a:t>
            </a:r>
            <a:r>
              <a:rPr lang="en-GB" b="1" dirty="0"/>
              <a:t>Learning, Learning to Learn, Respect for Diversity</a:t>
            </a:r>
            <a:r>
              <a:rPr lang="en-GB" dirty="0"/>
              <a:t>.  Video length: 4.47min</a:t>
            </a:r>
            <a:endParaRPr lang="en-US" sz="1600" dirty="0"/>
          </a:p>
          <a:p>
            <a:pPr marL="647824" lvl="1" indent="-176679">
              <a:buFont typeface="Arial" panose="020B0604020202020204" pitchFamily="34" charset="0"/>
              <a:buChar char="•"/>
            </a:pPr>
            <a:r>
              <a:rPr lang="en-GB" dirty="0"/>
              <a:t>Respect; leadership- meaningful role; expressing different opinions and Chinese numbers; positive response to challenge; guided instruction and self-assessment. </a:t>
            </a:r>
            <a:endParaRPr lang="en-US" sz="1600" dirty="0"/>
          </a:p>
          <a:p>
            <a:pPr lvl="0"/>
            <a:endParaRPr lang="en-GB"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46</a:t>
            </a:fld>
            <a:endParaRPr lang="en-US"/>
          </a:p>
        </p:txBody>
      </p:sp>
    </p:spTree>
    <p:extLst>
      <p:ext uri="{BB962C8B-B14F-4D97-AF65-F5344CB8AC3E}">
        <p14:creationId xmlns:p14="http://schemas.microsoft.com/office/powerpoint/2010/main" val="2748855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Contd.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b="1" dirty="0"/>
              <a:t>Insert the video for Shakeela 12.1.</a:t>
            </a:r>
            <a:r>
              <a:rPr lang="en-US" sz="1200" u="sng" kern="1200" dirty="0">
                <a:solidFill>
                  <a:schemeClr val="tx1"/>
                </a:solidFill>
                <a:effectLst/>
                <a:latin typeface="+mn-lt"/>
                <a:ea typeface="+mn-ea"/>
                <a:cs typeface="+mn-cs"/>
                <a:hlinkClick r:id="rId3" tooltip="https://vimeo.com/user70288799/download/413446771/fa3e137be2"/>
              </a:rPr>
              <a:t> https://vimeo.com/user70288799/download/413446771/fa3e137be2</a:t>
            </a:r>
            <a:endParaRPr lang="en-US" sz="1200" kern="1200" dirty="0">
              <a:solidFill>
                <a:schemeClr val="tx1"/>
              </a:solidFill>
              <a:effectLst/>
              <a:latin typeface="+mn-lt"/>
              <a:ea typeface="+mn-ea"/>
              <a:cs typeface="+mn-cs"/>
            </a:endParaRPr>
          </a:p>
          <a:p>
            <a:pPr lvl="0"/>
            <a:r>
              <a:rPr lang="en-GB" b="1" dirty="0"/>
              <a:t> </a:t>
            </a:r>
            <a:r>
              <a:rPr lang="en-GB" dirty="0"/>
              <a:t>Play the video asking the participants to observe and identify dimensions, behaviours and possibly levels. </a:t>
            </a:r>
          </a:p>
          <a:p>
            <a:pPr lvl="0"/>
            <a:endParaRPr lang="en-GB" dirty="0"/>
          </a:p>
          <a:p>
            <a:pPr lvl="0"/>
            <a:r>
              <a:rPr lang="en-GB" dirty="0"/>
              <a:t>13. Some notes to help: </a:t>
            </a:r>
          </a:p>
          <a:p>
            <a:pPr marL="176679" indent="-176679">
              <a:buFont typeface="Arial" panose="020B0604020202020204" pitchFamily="34" charset="0"/>
              <a:buChar char="•"/>
            </a:pPr>
            <a:r>
              <a:rPr lang="en-GB" dirty="0"/>
              <a:t>Shakeela in Pakistan: </a:t>
            </a:r>
            <a:r>
              <a:rPr lang="en-GB" b="1" dirty="0"/>
              <a:t>Facilitating Learning</a:t>
            </a:r>
            <a:r>
              <a:rPr lang="en-GB" dirty="0"/>
              <a:t> Video length: 3. 15 mins.</a:t>
            </a:r>
            <a:endParaRPr lang="en-US" sz="1600" dirty="0"/>
          </a:p>
          <a:p>
            <a:pPr marL="647824" lvl="1" indent="-176679">
              <a:buFont typeface="Arial" panose="020B0604020202020204" pitchFamily="34" charset="0"/>
              <a:buChar char="•"/>
            </a:pPr>
            <a:r>
              <a:rPr lang="en-GB" dirty="0"/>
              <a:t>Objectives, concepts, respect, language use, activity, materials, learners engaged, spotless classroom. </a:t>
            </a:r>
            <a:endParaRPr lang="en-US" sz="1600" dirty="0"/>
          </a:p>
          <a:p>
            <a:pPr marL="647824" lvl="1" indent="-176679">
              <a:buFont typeface="Arial" panose="020B0604020202020204" pitchFamily="34" charset="0"/>
              <a:buChar char="•"/>
            </a:pPr>
            <a:r>
              <a:rPr lang="en-GB" dirty="0"/>
              <a:t>Question: Summarise? Check for understanding? Adjusts for levels of learners? </a:t>
            </a:r>
            <a:endParaRPr lang="en-US" sz="1600"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47</a:t>
            </a:fld>
            <a:endParaRPr lang="en-US"/>
          </a:p>
        </p:txBody>
      </p:sp>
    </p:spTree>
    <p:extLst>
      <p:ext uri="{BB962C8B-B14F-4D97-AF65-F5344CB8AC3E}">
        <p14:creationId xmlns:p14="http://schemas.microsoft.com/office/powerpoint/2010/main" val="3109062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Safeguarding and Child Protection  5 mins</a:t>
            </a:r>
          </a:p>
          <a:p>
            <a:endParaRPr lang="en-US" dirty="0"/>
          </a:p>
          <a:p>
            <a:r>
              <a:rPr lang="en-GB" dirty="0"/>
              <a:t> 1. Discuss Safeguarding requirements as observers could observe harmful actions in the classroom.   Please bring in and refer to any current policies that your organisation or country uses. </a:t>
            </a:r>
          </a:p>
          <a:p>
            <a:endParaRPr lang="en-GB" dirty="0"/>
          </a:p>
          <a:p>
            <a:r>
              <a:rPr lang="en-GB" dirty="0"/>
              <a:t>2. The VITAL guidance is as follows: </a:t>
            </a:r>
            <a:endParaRPr lang="en-US" dirty="0"/>
          </a:p>
          <a:p>
            <a:endParaRPr lang="en-GB" dirty="0"/>
          </a:p>
          <a:p>
            <a:r>
              <a:rPr lang="en-GB" dirty="0"/>
              <a:t>Before conducting observations, discuss and agree with school management on the appropriate actions to take if you witness anything that may pose a risk to children or adults in the classroom or wider learning environment. This includes health and safety concerns—such as trip hazards, unsafe furniture, or exposed wiring—as well as incidents of abuse, including corporal punishment, harassment, or the use of degrading or humiliating language.</a:t>
            </a:r>
            <a:endParaRPr lang="en-US" dirty="0"/>
          </a:p>
          <a:p>
            <a:r>
              <a:rPr lang="en-GB" dirty="0"/>
              <a:t> </a:t>
            </a:r>
            <a:endParaRPr lang="en-US" dirty="0"/>
          </a:p>
          <a:p>
            <a:r>
              <a:rPr lang="en-GB" dirty="0"/>
              <a:t>These actions must be guided by relevant national legislation, as well as government, school safeguarding policies and child protection policies. If the programme is supported by the Aga Khan Foundation (AKF), observers must also follow the AKF Global Safeguarding Manual and Code of Conduct and related guidance. All AKF programme partners are expected to comply with AKF’s Safeguarding Policies or to operate within their own safeguarding frameworks of an equivalent standard.</a:t>
            </a:r>
            <a:endParaRPr lang="en-US" dirty="0"/>
          </a:p>
          <a:p>
            <a:r>
              <a:rPr lang="en-GB" dirty="0"/>
              <a:t> </a:t>
            </a:r>
            <a:endParaRPr lang="en-US" dirty="0"/>
          </a:p>
          <a:p>
            <a:r>
              <a:rPr lang="en-GB" dirty="0"/>
              <a:t>It is essential that you understand whether, when, and how you are permitted to intervene when harm is occurring. You must also be familiar with the appropriate reporting procedures, which typically involve school leadership and programme teams. Importantly, if you witness or suspect any form of misconduct, abuse, or safeguarding concern, you must report it immediately to the designated safeguarding focal point or via AKF’s independent reporting platform, </a:t>
            </a:r>
            <a:r>
              <a:rPr lang="en-GB" dirty="0" err="1"/>
              <a:t>Safecall</a:t>
            </a:r>
            <a:r>
              <a:rPr lang="en-GB" dirty="0"/>
              <a:t>.</a:t>
            </a:r>
            <a:endParaRPr lang="en-US" dirty="0"/>
          </a:p>
          <a:p>
            <a:r>
              <a:rPr lang="en-GB" dirty="0"/>
              <a:t> </a:t>
            </a:r>
            <a:endParaRPr lang="en-US" dirty="0"/>
          </a:p>
          <a:p>
            <a:r>
              <a:rPr lang="en-GB" dirty="0"/>
              <a:t>Safeguarding training for all observers must be mandatory and should specifically include guidance on protecting children in school environments and responding appropriately to concerns.</a:t>
            </a:r>
            <a:endParaRPr lang="en-US" dirty="0"/>
          </a:p>
          <a:p>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48</a:t>
            </a:fld>
            <a:endParaRPr lang="en-US"/>
          </a:p>
        </p:txBody>
      </p:sp>
    </p:spTree>
    <p:extLst>
      <p:ext uri="{BB962C8B-B14F-4D97-AF65-F5344CB8AC3E}">
        <p14:creationId xmlns:p14="http://schemas.microsoft.com/office/powerpoint/2010/main" val="421121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Day 1 Closing Round  30 minutes</a:t>
            </a:r>
          </a:p>
          <a:p>
            <a:endParaRPr lang="en-GB" b="1" dirty="0"/>
          </a:p>
          <a:p>
            <a:endParaRPr lang="en-GB" b="1" dirty="0"/>
          </a:p>
          <a:p>
            <a:pPr marL="235572" indent="-235572">
              <a:buAutoNum type="arabicPeriod"/>
            </a:pPr>
            <a:r>
              <a:rPr lang="en-GB" b="0" dirty="0"/>
              <a:t>Ask the participants to choose 2 Dimensions to observe in school tomorrow. Remind them to read the  Observation Form and the Rubric for those dimensions so they are familiar with the behaviour descriptions and examples. Also remind them to bring their observation notes to tomorrow’s afternoon session.</a:t>
            </a:r>
          </a:p>
          <a:p>
            <a:pPr marL="235572" indent="-235572">
              <a:buAutoNum type="arabicPeriod"/>
            </a:pPr>
            <a:endParaRPr lang="en-GB" b="0" dirty="0"/>
          </a:p>
          <a:p>
            <a:pPr marL="235572" indent="-235572">
              <a:buAutoNum type="arabicPeriod"/>
            </a:pPr>
            <a:r>
              <a:rPr lang="en-GB" b="0" dirty="0"/>
              <a:t>Ask the participants to stand in a circle and briefly state one takeaway from this session- something that surprised, interested, will remember etc.  </a:t>
            </a:r>
          </a:p>
          <a:p>
            <a:pPr marL="235572" indent="-235572">
              <a:buAutoNum type="arabicPeriod"/>
            </a:pPr>
            <a:endParaRPr lang="en-GB" b="0" dirty="0"/>
          </a:p>
          <a:p>
            <a:pPr marL="235572" indent="-235572">
              <a:buAutoNum type="arabicPeriod"/>
            </a:pPr>
            <a:r>
              <a:rPr lang="en-GB" b="0" dirty="0"/>
              <a:t>Thank participants, check they all know the arrangements for getting to school and the code for behaviour while there and close Day 1 of the training. </a:t>
            </a:r>
          </a:p>
        </p:txBody>
      </p:sp>
      <p:sp>
        <p:nvSpPr>
          <p:cNvPr id="4" name="Slide Number Placeholder 3"/>
          <p:cNvSpPr>
            <a:spLocks noGrp="1"/>
          </p:cNvSpPr>
          <p:nvPr>
            <p:ph type="sldNum" sz="quarter" idx="5"/>
          </p:nvPr>
        </p:nvSpPr>
        <p:spPr/>
        <p:txBody>
          <a:bodyPr/>
          <a:lstStyle/>
          <a:p>
            <a:fld id="{A50962B1-8EE4-4DBF-884E-30F1F3676AB6}" type="slidenum">
              <a:rPr lang="en-US" smtClean="0"/>
              <a:t>49</a:t>
            </a:fld>
            <a:endParaRPr lang="en-US"/>
          </a:p>
        </p:txBody>
      </p:sp>
    </p:spTree>
    <p:extLst>
      <p:ext uri="{BB962C8B-B14F-4D97-AF65-F5344CB8AC3E}">
        <p14:creationId xmlns:p14="http://schemas.microsoft.com/office/powerpoint/2010/main" val="308842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 AND EXPECTED LEARNING OUTCOMES </a:t>
            </a:r>
            <a:r>
              <a:rPr lang="en-GB" dirty="0"/>
              <a:t>10 Minutes</a:t>
            </a:r>
          </a:p>
          <a:p>
            <a:endParaRPr lang="en-GB" dirty="0"/>
          </a:p>
          <a:p>
            <a:pPr marL="235572" indent="-235572">
              <a:buFont typeface="+mj-lt"/>
              <a:buAutoNum type="arabicPeriod"/>
            </a:pPr>
            <a:r>
              <a:rPr lang="en-GB" dirty="0"/>
              <a:t>Introduce the  theme of the training/workshop – to be oriented to the Schools2030 VITAL Toolkit and how to use it. </a:t>
            </a:r>
          </a:p>
          <a:p>
            <a:pPr marL="235572" indent="-235572">
              <a:buFont typeface="+mj-lt"/>
              <a:buAutoNum type="arabicPeriod"/>
            </a:pPr>
            <a:endParaRPr lang="en-GB" dirty="0"/>
          </a:p>
          <a:p>
            <a:pPr marL="235572" indent="-235572">
              <a:buFont typeface="+mj-lt"/>
              <a:buAutoNum type="arabicPeriod"/>
            </a:pPr>
            <a:r>
              <a:rPr lang="en-GB" dirty="0"/>
              <a:t>Share the expected outcomes of the training and read/ask someone to read the quote and asks a couple of participants what this means to them.</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5</a:t>
            </a:fld>
            <a:endParaRPr lang="en-US"/>
          </a:p>
        </p:txBody>
      </p:sp>
    </p:spTree>
    <p:extLst>
      <p:ext uri="{BB962C8B-B14F-4D97-AF65-F5344CB8AC3E}">
        <p14:creationId xmlns:p14="http://schemas.microsoft.com/office/powerpoint/2010/main" val="4365022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b="1" dirty="0"/>
              <a:t>DAY 2 WELCOME &amp; OUTCOMES  25 minutes</a:t>
            </a:r>
            <a:endParaRPr lang="en-GB" dirty="0"/>
          </a:p>
          <a:p>
            <a:endParaRPr lang="en-GB" b="1" dirty="0"/>
          </a:p>
          <a:p>
            <a:pPr marL="235572" indent="-235572">
              <a:buFont typeface="+mj-lt"/>
              <a:buAutoNum type="arabicPeriod"/>
            </a:pPr>
            <a:r>
              <a:rPr lang="en-GB" dirty="0"/>
              <a:t>The participants will have returned from school and have lunch around 12-1pm. </a:t>
            </a:r>
          </a:p>
          <a:p>
            <a:pPr marL="235572" indent="-235572">
              <a:buFont typeface="+mj-lt"/>
              <a:buAutoNum type="arabicPeriod"/>
            </a:pPr>
            <a:endParaRPr lang="en-GB" dirty="0"/>
          </a:p>
          <a:p>
            <a:pPr marL="235572" indent="-235572">
              <a:buFont typeface="+mj-lt"/>
              <a:buAutoNum type="arabicPeriod"/>
            </a:pPr>
            <a:r>
              <a:rPr lang="en-GB" dirty="0"/>
              <a:t>Welcome participants to the 2</a:t>
            </a:r>
            <a:r>
              <a:rPr lang="en-GB" baseline="30000" dirty="0"/>
              <a:t>nd</a:t>
            </a:r>
            <a:r>
              <a:rPr lang="en-GB" dirty="0"/>
              <a:t> day. Ask them to form a circle and think about how they feel right now for a minute. Ask them to express this in the form of a vehicle– on air, under/on sea, ground etc. through mime.  Ask who would like to start and include yourself. You may need to start first if participants are hesitant. Others do not need to guess the vehicle but to just accept, appreciate and try to empathise with the feeling that may be expressed.</a:t>
            </a:r>
          </a:p>
          <a:p>
            <a:pPr marL="235572" indent="-235572">
              <a:buFont typeface="+mj-lt"/>
              <a:buAutoNum type="arabicPeriod"/>
            </a:pPr>
            <a:endParaRPr lang="en-GB" dirty="0"/>
          </a:p>
          <a:p>
            <a:pPr marL="235572" indent="-235572">
              <a:buFont typeface="+mj-lt"/>
              <a:buAutoNum type="arabicPeriod"/>
            </a:pPr>
            <a:r>
              <a:rPr lang="en-GB" dirty="0"/>
              <a:t>Share the expected outcomes for Day 2 afternoon which involves a deep reflection on the lessons observed in the morning and the allocation of levels. </a:t>
            </a:r>
          </a:p>
          <a:p>
            <a:r>
              <a:rPr lang="en-GB" dirty="0"/>
              <a:t> </a:t>
            </a:r>
            <a:endParaRPr lang="en-US" dirty="0"/>
          </a:p>
        </p:txBody>
      </p:sp>
      <p:sp>
        <p:nvSpPr>
          <p:cNvPr id="4" name="Slide Number Placeholder 3"/>
          <p:cNvSpPr>
            <a:spLocks noGrp="1"/>
          </p:cNvSpPr>
          <p:nvPr>
            <p:ph type="sldNum" sz="quarter" idx="5"/>
          </p:nvPr>
        </p:nvSpPr>
        <p:spPr/>
        <p:txBody>
          <a:bodyPr/>
          <a:lstStyle/>
          <a:p>
            <a:fld id="{A50962B1-8EE4-4DBF-884E-30F1F3676AB6}" type="slidenum">
              <a:rPr lang="en-US" smtClean="0"/>
              <a:t>50</a:t>
            </a:fld>
            <a:endParaRPr lang="en-US"/>
          </a:p>
        </p:txBody>
      </p:sp>
    </p:spTree>
    <p:extLst>
      <p:ext uri="{BB962C8B-B14F-4D97-AF65-F5344CB8AC3E}">
        <p14:creationId xmlns:p14="http://schemas.microsoft.com/office/powerpoint/2010/main" val="2091130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REFLECTIONS FROM DAY 1  15 minutes</a:t>
            </a:r>
          </a:p>
          <a:p>
            <a:endParaRPr lang="en-GB" b="1" dirty="0"/>
          </a:p>
          <a:p>
            <a:r>
              <a:rPr lang="en-GB" b="1" dirty="0"/>
              <a:t>1. </a:t>
            </a:r>
            <a:r>
              <a:rPr lang="en-GB" b="0" dirty="0"/>
              <a:t>Ask participants what they looked at yesterday and to share their reflections about the first day.  The slide gives the key areas explored. </a:t>
            </a:r>
            <a:endParaRPr lang="en-GB" b="1" dirty="0"/>
          </a:p>
        </p:txBody>
      </p:sp>
      <p:sp>
        <p:nvSpPr>
          <p:cNvPr id="4" name="Slide Number Placeholder 3"/>
          <p:cNvSpPr>
            <a:spLocks noGrp="1"/>
          </p:cNvSpPr>
          <p:nvPr>
            <p:ph type="sldNum" sz="quarter" idx="5"/>
          </p:nvPr>
        </p:nvSpPr>
        <p:spPr/>
        <p:txBody>
          <a:bodyPr/>
          <a:lstStyle/>
          <a:p>
            <a:fld id="{A50962B1-8EE4-4DBF-884E-30F1F3676AB6}" type="slidenum">
              <a:rPr lang="en-US" smtClean="0"/>
              <a:t>51</a:t>
            </a:fld>
            <a:endParaRPr lang="en-US"/>
          </a:p>
        </p:txBody>
      </p:sp>
    </p:spTree>
    <p:extLst>
      <p:ext uri="{BB962C8B-B14F-4D97-AF65-F5344CB8AC3E}">
        <p14:creationId xmlns:p14="http://schemas.microsoft.com/office/powerpoint/2010/main" val="3123504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REFLECTIONS FROM CLASSROOM OBSERVATION   40 mins</a:t>
            </a:r>
          </a:p>
          <a:p>
            <a:endParaRPr lang="en-US" dirty="0"/>
          </a:p>
          <a:p>
            <a:pPr marL="235572" indent="-235572">
              <a:buFont typeface="+mj-lt"/>
              <a:buAutoNum type="arabicPeriod"/>
            </a:pPr>
            <a:r>
              <a:rPr lang="en-GB" dirty="0"/>
              <a:t>Congratulate the group on conducting observations in schools in the morning!  </a:t>
            </a:r>
          </a:p>
          <a:p>
            <a:pPr marL="235572" indent="-235572">
              <a:buFont typeface="+mj-lt"/>
              <a:buAutoNum type="arabicPeriod"/>
            </a:pPr>
            <a:endParaRPr lang="en-US" dirty="0"/>
          </a:p>
          <a:p>
            <a:pPr lvl="0"/>
            <a:r>
              <a:rPr lang="en-GB" dirty="0"/>
              <a:t>2.  Let participants know that in this session they will have an opportunity to reflect on the morning’s lesson observations, share how they wrote notes, look more closely at the behaviours to allocate levels and share further reflections. </a:t>
            </a:r>
          </a:p>
        </p:txBody>
      </p:sp>
      <p:sp>
        <p:nvSpPr>
          <p:cNvPr id="4" name="Slide Number Placeholder 3"/>
          <p:cNvSpPr>
            <a:spLocks noGrp="1"/>
          </p:cNvSpPr>
          <p:nvPr>
            <p:ph type="sldNum" sz="quarter" idx="5"/>
          </p:nvPr>
        </p:nvSpPr>
        <p:spPr/>
        <p:txBody>
          <a:bodyPr/>
          <a:lstStyle/>
          <a:p>
            <a:fld id="{A50962B1-8EE4-4DBF-884E-30F1F3676AB6}" type="slidenum">
              <a:rPr lang="en-US" smtClean="0"/>
              <a:t>52</a:t>
            </a:fld>
            <a:endParaRPr lang="en-US"/>
          </a:p>
        </p:txBody>
      </p:sp>
    </p:spTree>
    <p:extLst>
      <p:ext uri="{BB962C8B-B14F-4D97-AF65-F5344CB8AC3E}">
        <p14:creationId xmlns:p14="http://schemas.microsoft.com/office/powerpoint/2010/main" val="23296466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pPr marL="228600" indent="-228600">
              <a:buFont typeface="+mj-lt"/>
              <a:buAutoNum type="arabicPeriod" startAt="3"/>
            </a:pPr>
            <a:r>
              <a:rPr lang="en-GB" dirty="0"/>
              <a:t>Ask them going around to explain the experience in one-two words 10 m</a:t>
            </a:r>
          </a:p>
          <a:p>
            <a:pPr marL="228600" indent="-228600">
              <a:buFont typeface="+mj-lt"/>
              <a:buAutoNum type="arabicPeriod" startAt="3"/>
            </a:pPr>
            <a:endParaRPr lang="en-GB" dirty="0"/>
          </a:p>
          <a:p>
            <a:pPr marL="228600" indent="-228600">
              <a:buFont typeface="+mj-lt"/>
              <a:buAutoNum type="arabicPeriod" startAt="3"/>
            </a:pPr>
            <a:r>
              <a:rPr lang="en-GB" dirty="0"/>
              <a:t>Ask a  couple of follow up questions– 5m</a:t>
            </a:r>
          </a:p>
          <a:p>
            <a:pPr marL="228600" indent="-228600">
              <a:buFont typeface="+mj-lt"/>
              <a:buAutoNum type="arabicPeriod" startAt="3"/>
            </a:pPr>
            <a:endParaRPr lang="en-US" dirty="0"/>
          </a:p>
          <a:p>
            <a:pPr marL="228600" indent="-228600">
              <a:buFont typeface="+mj-lt"/>
              <a:buAutoNum type="arabicPeriod" startAt="3"/>
            </a:pPr>
            <a:r>
              <a:rPr lang="en-GB" dirty="0"/>
              <a:t>Ask them to hold up their  notes visually 5m</a:t>
            </a:r>
          </a:p>
          <a:p>
            <a:pPr marL="228600" indent="-228600">
              <a:buFont typeface="+mj-lt"/>
              <a:buAutoNum type="arabicPeriod" startAt="3"/>
            </a:pPr>
            <a:endParaRPr lang="en-US" dirty="0"/>
          </a:p>
          <a:p>
            <a:pPr marL="228600" indent="-228600">
              <a:buFont typeface="+mj-lt"/>
              <a:buAutoNum type="arabicPeriod" startAt="3"/>
            </a:pPr>
            <a:r>
              <a:rPr lang="en-GB" dirty="0"/>
              <a:t>Break the group into </a:t>
            </a:r>
            <a:r>
              <a:rPr lang="en-GB" b="1" dirty="0"/>
              <a:t>6 groups</a:t>
            </a:r>
            <a:r>
              <a:rPr lang="en-GB" dirty="0"/>
              <a:t>:  ask them to share how they each wrote  their observation notes 20m</a:t>
            </a:r>
          </a:p>
        </p:txBody>
      </p:sp>
      <p:sp>
        <p:nvSpPr>
          <p:cNvPr id="4" name="Slide Number Placeholder 3"/>
          <p:cNvSpPr>
            <a:spLocks noGrp="1"/>
          </p:cNvSpPr>
          <p:nvPr>
            <p:ph type="sldNum" sz="quarter" idx="5"/>
          </p:nvPr>
        </p:nvSpPr>
        <p:spPr/>
        <p:txBody>
          <a:bodyPr/>
          <a:lstStyle/>
          <a:p>
            <a:fld id="{A50962B1-8EE4-4DBF-884E-30F1F3676AB6}" type="slidenum">
              <a:rPr lang="en-US" smtClean="0"/>
              <a:t>53</a:t>
            </a:fld>
            <a:endParaRPr lang="en-US"/>
          </a:p>
        </p:txBody>
      </p:sp>
    </p:spTree>
    <p:extLst>
      <p:ext uri="{BB962C8B-B14F-4D97-AF65-F5344CB8AC3E}">
        <p14:creationId xmlns:p14="http://schemas.microsoft.com/office/powerpoint/2010/main" val="3815471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ALLOCATING LEVELS FROM CLASSROOM OBSERVATION  1 hour </a:t>
            </a:r>
          </a:p>
          <a:p>
            <a:endParaRPr lang="en-GB" b="1" dirty="0"/>
          </a:p>
          <a:p>
            <a:pPr marL="228600" indent="-228600" defTabSz="942289">
              <a:buAutoNum type="arabicPeriod"/>
              <a:defRPr/>
            </a:pPr>
            <a:r>
              <a:rPr lang="en-GB" dirty="0"/>
              <a:t>Use the slide to remind participants on allocating  levels, using behaviour statements and notes as evidence 5m</a:t>
            </a:r>
          </a:p>
          <a:p>
            <a:pPr marL="228600" indent="-228600" defTabSz="942289">
              <a:buAutoNum type="arabicPeriod"/>
              <a:defRPr/>
            </a:pPr>
            <a:endParaRPr lang="en-GB" dirty="0"/>
          </a:p>
          <a:p>
            <a:pPr marL="228600" indent="-228600" defTabSz="942289">
              <a:buAutoNum type="arabicPeriod"/>
              <a:defRPr/>
            </a:pPr>
            <a:r>
              <a:rPr lang="en-GB" dirty="0"/>
              <a:t>Remind them that all behaviours need to be allocated a level. The only exception is 6.4. on setting goals as this will not happen in every lesson and can therefore be deemed not applicable (N.A) .  If other behaviours are not seen, check if they are  actually a level 1; if not allocate a level that seems appropriate giving the teacher the benefit of the doubt. </a:t>
            </a:r>
          </a:p>
          <a:p>
            <a:pPr marL="228600" indent="-228600" defTabSz="942289">
              <a:buAutoNum type="arabicPeriod"/>
              <a:defRPr/>
            </a:pPr>
            <a:endParaRPr lang="en-GB" dirty="0"/>
          </a:p>
          <a:p>
            <a:pPr marL="228600" indent="-228600" defTabSz="942289">
              <a:buAutoNum type="arabicPeriod"/>
              <a:defRPr/>
            </a:pPr>
            <a:r>
              <a:rPr lang="en-GB" dirty="0"/>
              <a:t>Make sure participants have access to the Observation Form and Rubric. </a:t>
            </a:r>
            <a:endParaRPr lang="en-US" dirty="0"/>
          </a:p>
          <a:p>
            <a:endParaRPr lang="en-US" dirty="0"/>
          </a:p>
          <a:p>
            <a:pPr lvl="0"/>
            <a:endParaRPr lang="en-US" dirty="0"/>
          </a:p>
          <a:p>
            <a:pPr lvl="0"/>
            <a:endParaRPr lang="en-US"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54</a:t>
            </a:fld>
            <a:endParaRPr lang="en-US"/>
          </a:p>
        </p:txBody>
      </p:sp>
    </p:spTree>
    <p:extLst>
      <p:ext uri="{BB962C8B-B14F-4D97-AF65-F5344CB8AC3E}">
        <p14:creationId xmlns:p14="http://schemas.microsoft.com/office/powerpoint/2010/main" val="1338852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Contd. </a:t>
            </a:r>
          </a:p>
          <a:p>
            <a:pPr lvl="0"/>
            <a:endParaRPr lang="en-GB" dirty="0"/>
          </a:p>
          <a:p>
            <a:pPr marL="228600" lvl="0" indent="-228600">
              <a:buFont typeface="+mj-lt"/>
              <a:buAutoNum type="arabicPeriod" startAt="4"/>
            </a:pPr>
            <a:r>
              <a:rPr lang="en-GB" dirty="0"/>
              <a:t>In the same 6 groups – allocate a level to the dimension and behaviours that you observed  in schools USING the Rubric.  25m </a:t>
            </a:r>
          </a:p>
          <a:p>
            <a:pPr marL="228600" lvl="0" indent="-228600">
              <a:buFont typeface="+mj-lt"/>
              <a:buAutoNum type="arabicPeriod" startAt="4"/>
            </a:pPr>
            <a:endParaRPr lang="en-US" dirty="0"/>
          </a:p>
          <a:p>
            <a:pPr marL="228600" lvl="0" indent="-228600">
              <a:buFont typeface="+mj-lt"/>
              <a:buAutoNum type="arabicPeriod" startAt="4"/>
            </a:pPr>
            <a:r>
              <a:rPr lang="en-GB" dirty="0"/>
              <a:t>Ask them : Justify your allocation </a:t>
            </a:r>
            <a:r>
              <a:rPr lang="en-GB" u="sng" dirty="0"/>
              <a:t>with each other</a:t>
            </a:r>
            <a:r>
              <a:rPr lang="en-GB" dirty="0"/>
              <a:t>- if you observed the same class reach an agreement with your partner/s. </a:t>
            </a:r>
          </a:p>
          <a:p>
            <a:pPr marL="228600" lvl="0" indent="-228600">
              <a:buFont typeface="+mj-lt"/>
              <a:buAutoNum type="arabicPeriod" startAt="4"/>
            </a:pPr>
            <a:endParaRPr lang="en-GB" dirty="0"/>
          </a:p>
          <a:p>
            <a:pPr marL="228600" indent="-228600">
              <a:buFont typeface="+mj-lt"/>
              <a:buAutoNum type="arabicPeriod" startAt="4"/>
            </a:pPr>
            <a:r>
              <a:rPr lang="en-GB" dirty="0"/>
              <a:t>Whole Group: share what they have allocated and why in whole group 6x5 – 30m</a:t>
            </a:r>
          </a:p>
        </p:txBody>
      </p:sp>
      <p:sp>
        <p:nvSpPr>
          <p:cNvPr id="4" name="Slide Number Placeholder 3"/>
          <p:cNvSpPr>
            <a:spLocks noGrp="1"/>
          </p:cNvSpPr>
          <p:nvPr>
            <p:ph type="sldNum" sz="quarter" idx="5"/>
          </p:nvPr>
        </p:nvSpPr>
        <p:spPr/>
        <p:txBody>
          <a:bodyPr/>
          <a:lstStyle/>
          <a:p>
            <a:fld id="{A50962B1-8EE4-4DBF-884E-30F1F3676AB6}" type="slidenum">
              <a:rPr lang="en-US" smtClean="0"/>
              <a:t>55</a:t>
            </a:fld>
            <a:endParaRPr lang="en-US"/>
          </a:p>
        </p:txBody>
      </p:sp>
    </p:spTree>
    <p:extLst>
      <p:ext uri="{BB962C8B-B14F-4D97-AF65-F5344CB8AC3E}">
        <p14:creationId xmlns:p14="http://schemas.microsoft.com/office/powerpoint/2010/main" val="2929255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CLOSING ROUND  30 mins</a:t>
            </a:r>
          </a:p>
          <a:p>
            <a:endParaRPr lang="en-US" dirty="0"/>
          </a:p>
          <a:p>
            <a:pPr marL="228600" indent="-228600">
              <a:buAutoNum type="arabicPeriod"/>
            </a:pPr>
            <a:r>
              <a:rPr lang="en-GB" dirty="0"/>
              <a:t>Ask participants to form a circle and to share one challenge &amp; one opportunity </a:t>
            </a:r>
            <a:r>
              <a:rPr lang="en-US" dirty="0"/>
              <a:t>with the group.</a:t>
            </a:r>
          </a:p>
          <a:p>
            <a:pPr marL="228600" indent="-228600">
              <a:buAutoNum type="arabicPeriod"/>
            </a:pPr>
            <a:endParaRPr lang="en-US" dirty="0"/>
          </a:p>
          <a:p>
            <a:pPr marL="228600" indent="-228600">
              <a:buAutoNum type="arabicPeriod"/>
            </a:pPr>
            <a:r>
              <a:rPr lang="en-US" dirty="0"/>
              <a:t>Remind them to read the Teacher Self-Reflection Form and the Observer Dialogue Question Bank for Day 3 sessions. </a:t>
            </a:r>
          </a:p>
          <a:p>
            <a:pPr marL="228600" indent="-228600">
              <a:buAutoNum type="arabicPeriod"/>
            </a:pPr>
            <a:endParaRPr lang="en-US" dirty="0"/>
          </a:p>
          <a:p>
            <a:pPr marL="228600" indent="-228600">
              <a:buAutoNum type="arabicPeriod"/>
            </a:pPr>
            <a:r>
              <a:rPr lang="en-US" dirty="0"/>
              <a:t>Thank the group.</a:t>
            </a:r>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56</a:t>
            </a:fld>
            <a:endParaRPr lang="en-US"/>
          </a:p>
        </p:txBody>
      </p:sp>
    </p:spTree>
    <p:extLst>
      <p:ext uri="{BB962C8B-B14F-4D97-AF65-F5344CB8AC3E}">
        <p14:creationId xmlns:p14="http://schemas.microsoft.com/office/powerpoint/2010/main" val="3543858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b="1" dirty="0"/>
              <a:t>WELCOME &amp; OUTCOMES 25 Minutes</a:t>
            </a:r>
          </a:p>
          <a:p>
            <a:endParaRPr lang="en-GB" dirty="0"/>
          </a:p>
          <a:p>
            <a:pPr marL="235572" indent="-235572">
              <a:buAutoNum type="arabicPeriod"/>
            </a:pPr>
            <a:r>
              <a:rPr lang="en-GB" dirty="0"/>
              <a:t>Welcome the participants to  Day 3 , the final day of the orientation and training on VITAL. </a:t>
            </a:r>
          </a:p>
          <a:p>
            <a:pPr marL="235572" indent="-235572">
              <a:buAutoNum type="arabicPeriod"/>
            </a:pPr>
            <a:endParaRPr lang="en-GB" dirty="0"/>
          </a:p>
          <a:p>
            <a:pPr marL="228600" indent="-228600">
              <a:buFont typeface="+mj-lt"/>
              <a:buAutoNum type="arabicPeriod"/>
            </a:pPr>
            <a:r>
              <a:rPr lang="en-GB" dirty="0"/>
              <a:t>Ask the participants to form a circle, think for a minute on how they are feeling this morning. Ask them to  now depict how they feel as an animal  with their body. Again, there is no need to guess the animal but to accept the feeling and depiction.  Ask who would like to start first. </a:t>
            </a:r>
          </a:p>
          <a:p>
            <a:pPr marL="294465" indent="-294465">
              <a:buFont typeface="Arial" panose="020B0604020202020204" pitchFamily="34" charset="0"/>
              <a:buChar char="•"/>
            </a:pPr>
            <a:endParaRPr lang="en-GB" dirty="0"/>
          </a:p>
          <a:p>
            <a:r>
              <a:rPr lang="en-GB" dirty="0"/>
              <a:t>2. Share the expected outcomes for Day 3.</a:t>
            </a:r>
          </a:p>
        </p:txBody>
      </p:sp>
      <p:sp>
        <p:nvSpPr>
          <p:cNvPr id="4" name="Slide Number Placeholder 3"/>
          <p:cNvSpPr>
            <a:spLocks noGrp="1"/>
          </p:cNvSpPr>
          <p:nvPr>
            <p:ph type="sldNum" sz="quarter" idx="5"/>
          </p:nvPr>
        </p:nvSpPr>
        <p:spPr/>
        <p:txBody>
          <a:bodyPr/>
          <a:lstStyle/>
          <a:p>
            <a:fld id="{A50962B1-8EE4-4DBF-884E-30F1F3676AB6}" type="slidenum">
              <a:rPr lang="en-US" smtClean="0"/>
              <a:t>57</a:t>
            </a:fld>
            <a:endParaRPr lang="en-US"/>
          </a:p>
        </p:txBody>
      </p:sp>
    </p:spTree>
    <p:extLst>
      <p:ext uri="{BB962C8B-B14F-4D97-AF65-F5344CB8AC3E}">
        <p14:creationId xmlns:p14="http://schemas.microsoft.com/office/powerpoint/2010/main" val="2090933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751E4-8428-71D8-4AF0-E032B1FC3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C928C-FA42-9CF2-ABA3-24A676443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96EA0-18CD-CDF5-680A-2ED7CF39E680}"/>
              </a:ext>
            </a:extLst>
          </p:cNvPr>
          <p:cNvSpPr>
            <a:spLocks noGrp="1"/>
          </p:cNvSpPr>
          <p:nvPr>
            <p:ph type="body" idx="1"/>
          </p:nvPr>
        </p:nvSpPr>
        <p:spPr/>
        <p:txBody>
          <a:bodyPr/>
          <a:lstStyle/>
          <a:p>
            <a:r>
              <a:rPr lang="en-GB" b="1" dirty="0"/>
              <a:t>REFLECTIONS FROM DAY 2  15 minutes</a:t>
            </a:r>
          </a:p>
          <a:p>
            <a:endParaRPr lang="en-GB" b="1" dirty="0"/>
          </a:p>
          <a:p>
            <a:r>
              <a:rPr lang="en-GB" b="1" dirty="0"/>
              <a:t>1. </a:t>
            </a:r>
            <a:r>
              <a:rPr lang="en-GB" b="0" dirty="0"/>
              <a:t>Ask participants what they looked at yesterday and to share their reflections from Day 2.  The slide gives the content explored during Day 2. </a:t>
            </a:r>
            <a:endParaRPr lang="en-GB" b="1" dirty="0"/>
          </a:p>
        </p:txBody>
      </p:sp>
      <p:sp>
        <p:nvSpPr>
          <p:cNvPr id="4" name="Slide Number Placeholder 3">
            <a:extLst>
              <a:ext uri="{FF2B5EF4-FFF2-40B4-BE49-F238E27FC236}">
                <a16:creationId xmlns:a16="http://schemas.microsoft.com/office/drawing/2014/main" id="{53E40417-0E20-EFE6-2E50-E52E2172B216}"/>
              </a:ext>
            </a:extLst>
          </p:cNvPr>
          <p:cNvSpPr>
            <a:spLocks noGrp="1"/>
          </p:cNvSpPr>
          <p:nvPr>
            <p:ph type="sldNum" sz="quarter" idx="5"/>
          </p:nvPr>
        </p:nvSpPr>
        <p:spPr/>
        <p:txBody>
          <a:bodyPr/>
          <a:lstStyle/>
          <a:p>
            <a:fld id="{A50962B1-8EE4-4DBF-884E-30F1F3676AB6}" type="slidenum">
              <a:rPr lang="en-US" smtClean="0"/>
              <a:t>58</a:t>
            </a:fld>
            <a:endParaRPr lang="en-US"/>
          </a:p>
        </p:txBody>
      </p:sp>
    </p:spTree>
    <p:extLst>
      <p:ext uri="{BB962C8B-B14F-4D97-AF65-F5344CB8AC3E}">
        <p14:creationId xmlns:p14="http://schemas.microsoft.com/office/powerpoint/2010/main" val="38144053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REFLECTION 20</a:t>
            </a:r>
            <a:r>
              <a:rPr lang="en-GB" b="1" dirty="0">
                <a:highlight>
                  <a:srgbClr val="FFFF00"/>
                </a:highlight>
              </a:rPr>
              <a:t> </a:t>
            </a:r>
            <a:r>
              <a:rPr lang="en-GB" b="1" dirty="0"/>
              <a:t>mins</a:t>
            </a:r>
          </a:p>
          <a:p>
            <a:r>
              <a:rPr lang="en-GB" b="1" dirty="0"/>
              <a:t>	</a:t>
            </a:r>
            <a:endParaRPr lang="en-US" dirty="0"/>
          </a:p>
          <a:p>
            <a:pPr marL="235572" indent="-235572">
              <a:buAutoNum type="arabicPeriod"/>
            </a:pPr>
            <a:r>
              <a:rPr lang="en-GB" b="1" dirty="0"/>
              <a:t>Brainstorm: </a:t>
            </a:r>
            <a:r>
              <a:rPr lang="en-GB" dirty="0"/>
              <a:t>What is reflection  10 mins</a:t>
            </a:r>
          </a:p>
          <a:p>
            <a:pPr marL="235572" indent="-235572">
              <a:buAutoNum type="arabicPeriod"/>
            </a:pPr>
            <a:endParaRPr lang="en-GB" dirty="0"/>
          </a:p>
          <a:p>
            <a:pPr marL="235572" indent="-235572">
              <a:buAutoNum type="arabicPeriod"/>
            </a:pPr>
            <a:r>
              <a:rPr lang="en-GB" dirty="0"/>
              <a:t>&amp; why  do we want teachers to reflect  5 min</a:t>
            </a:r>
          </a:p>
        </p:txBody>
      </p:sp>
      <p:sp>
        <p:nvSpPr>
          <p:cNvPr id="4" name="Slide Number Placeholder 3"/>
          <p:cNvSpPr>
            <a:spLocks noGrp="1"/>
          </p:cNvSpPr>
          <p:nvPr>
            <p:ph type="sldNum" sz="quarter" idx="5"/>
          </p:nvPr>
        </p:nvSpPr>
        <p:spPr/>
        <p:txBody>
          <a:bodyPr/>
          <a:lstStyle/>
          <a:p>
            <a:fld id="{A50962B1-8EE4-4DBF-884E-30F1F3676AB6}" type="slidenum">
              <a:rPr lang="en-US" smtClean="0"/>
              <a:t>59</a:t>
            </a:fld>
            <a:endParaRPr lang="en-US"/>
          </a:p>
        </p:txBody>
      </p:sp>
    </p:spTree>
    <p:extLst>
      <p:ext uri="{BB962C8B-B14F-4D97-AF65-F5344CB8AC3E}">
        <p14:creationId xmlns:p14="http://schemas.microsoft.com/office/powerpoint/2010/main" val="213960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MY TEACHERS – Creative Visualisation 30 minutes</a:t>
            </a:r>
          </a:p>
          <a:p>
            <a:endParaRPr lang="en-GB" dirty="0"/>
          </a:p>
          <a:p>
            <a:r>
              <a:rPr lang="en-GB" dirty="0"/>
              <a:t>Guidance: </a:t>
            </a:r>
          </a:p>
          <a:p>
            <a:pPr marL="235572" indent="-235572">
              <a:buFont typeface="Arial" panose="020B0604020202020204" pitchFamily="34" charset="0"/>
              <a:buChar char="•"/>
            </a:pPr>
            <a:r>
              <a:rPr lang="en-GB" dirty="0"/>
              <a:t>Creative  visualisation can be a powerful way to better understand ourselves, our subconscious thoughts and responses to the world.  It can help to build empathy towards oneself and reveal the values that underwrite our actions (AKF 2025 </a:t>
            </a:r>
            <a:r>
              <a:rPr lang="en-GB" i="1" dirty="0"/>
              <a:t>Activating Values </a:t>
            </a:r>
            <a:r>
              <a:rPr lang="en-GB" dirty="0"/>
              <a:t>Forthcoming).</a:t>
            </a:r>
          </a:p>
          <a:p>
            <a:endParaRPr lang="en-US" dirty="0"/>
          </a:p>
          <a:p>
            <a:pPr marL="176679" indent="-176679">
              <a:buFont typeface="Arial" panose="020B0604020202020204" pitchFamily="34" charset="0"/>
              <a:buChar char="•"/>
            </a:pPr>
            <a:r>
              <a:rPr lang="en-GB" dirty="0"/>
              <a:t>The creative visualisation (15 mins minimum) requires skilful facilitation as it can lead to deep emotions coming to the fore as workshop participants recall experiences of schooling when they were young. It is important the facilitators create a safe space, are empathetic, gentle and supportive and listen fully to help participants explore both negative and positive emotions and the impact on learning.</a:t>
            </a:r>
          </a:p>
          <a:p>
            <a:pPr marL="176679" indent="-176679">
              <a:buFont typeface="Arial" panose="020B0604020202020204" pitchFamily="34" charset="0"/>
              <a:buChar char="•"/>
            </a:pPr>
            <a:endParaRPr lang="en-GB" dirty="0"/>
          </a:p>
          <a:p>
            <a:pPr marL="176679" indent="-176679">
              <a:buFont typeface="Arial" panose="020B0604020202020204" pitchFamily="34" charset="0"/>
              <a:buChar char="•"/>
            </a:pPr>
            <a:r>
              <a:rPr lang="en-GB" dirty="0"/>
              <a:t> It would be helpful to practise the script of the visualisation (see below) with a co-facilitator beforehand, remembering to use a gentle but clear voice and regular pauses to allow participants time to imagine and go into the space suggested by the guided facilitation. Relaxing music will assist the process.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GB" dirty="0"/>
              <a:t>After the creative visualisation there are around 15 minutes for a debrief essential before going into the brainstorming activity on an effective learning environment (next slide). The brainstorming (20 mins) after this activity can happen without this visualisation activity but may not be as effective without the personal connections that come from the visualisation.  </a:t>
            </a:r>
          </a:p>
          <a:p>
            <a:pPr marL="176679" indent="-176679">
              <a:buFont typeface="Arial" panose="020B0604020202020204" pitchFamily="34" charset="0"/>
              <a:buChar char="•"/>
            </a:pPr>
            <a:endParaRPr lang="en-GB" dirty="0"/>
          </a:p>
          <a:p>
            <a:r>
              <a:rPr lang="en-GB" b="1" dirty="0"/>
              <a:t>1.  Creative Visualisation: My experience of teachers in school (30m)</a:t>
            </a:r>
            <a:endParaRPr lang="en-US" sz="1100" dirty="0"/>
          </a:p>
          <a:p>
            <a:r>
              <a:rPr lang="en-GB" i="1" dirty="0"/>
              <a:t> </a:t>
            </a:r>
            <a:endParaRPr lang="en-US" dirty="0"/>
          </a:p>
          <a:p>
            <a:pPr lvl="0"/>
            <a:r>
              <a:rPr lang="en-GB" u="sng" dirty="0"/>
              <a:t>Visualisation (15mins):</a:t>
            </a:r>
            <a:r>
              <a:rPr lang="en-GB" dirty="0"/>
              <a:t> Narrate the following using a calm, slow, clear and steady tone, taking pauses so that participants have time to visualise while listening to you leading them through the visualisation.  Play some gentle relaxing music e.g. Indian flute, Chinese bamboo, yoga relaxation. </a:t>
            </a:r>
            <a:endParaRPr lang="en-US" dirty="0"/>
          </a:p>
          <a:p>
            <a:r>
              <a:rPr lang="en-GB" i="1" dirty="0"/>
              <a:t> </a:t>
            </a:r>
            <a:endParaRPr lang="en-US" dirty="0"/>
          </a:p>
          <a:p>
            <a:r>
              <a:rPr lang="en-GB" i="1" dirty="0"/>
              <a:t>We are now going to do a visualisation exercise, I’ll play some soft music to help us think deeply. I would like you to just listen to my words. Do not worry if your thoughts wander, just acknowledge them and come back to the instructions. So, let’s get ready.  You can either be seated or lie down on the floor. If sitting, make some space around you. Let’s make sure that your backs are straight but relaxed against the chair and your feet on the floor, palms lying on your lap facing upwards. If there is room, you could lie with your back on the floor, your arms and legs spread out and your palms facing upwards to help you completely relax without falling asleep and gain the maximum benefit from the visualisation.  </a:t>
            </a:r>
            <a:endParaRPr lang="en-US" dirty="0"/>
          </a:p>
          <a:p>
            <a:r>
              <a:rPr lang="en-GB" i="1" dirty="0"/>
              <a:t> </a:t>
            </a:r>
            <a:endParaRPr lang="en-US" dirty="0"/>
          </a:p>
          <a:p>
            <a:r>
              <a:rPr lang="en-GB" i="1" dirty="0"/>
              <a:t>Close your eyes, or have them facing the ground if you are not comfortable closing them……… Take a few deep breaths from the abdomen and through your nose if you can……. Take a breath in ……… and a breath out…….. Breathe in………….   feel the breath move down to your belly as it raises …………breathe out as your belly contracts…………Breathe in and breathe out…………………Feel your breath slowing down……. Concentrate on your breath and relaxing each part of your body………breathe in…….. out……relax your feet….. relax your lower legs…… relax your upper legs………. your hips……….relax……………Relax your abdomen……………….your lower back……….your fingers…………...your hands………… Relax your lower arms………..your upper arms……………your chest………… your upper back…………..your shoulders……………Relax your neck…………your ears………….your jaw………Relax your face………..your forehead, the back of your head.  Relax your </a:t>
            </a:r>
            <a:r>
              <a:rPr lang="en-GB" b="1" i="1" dirty="0"/>
              <a:t>whole</a:t>
            </a:r>
            <a:r>
              <a:rPr lang="en-GB" i="1" dirty="0"/>
              <a:t> body………..You are now completely relaxed. …….</a:t>
            </a:r>
            <a:endParaRPr lang="en-US" dirty="0"/>
          </a:p>
          <a:p>
            <a:r>
              <a:rPr lang="en-GB" i="1" dirty="0"/>
              <a:t> </a:t>
            </a:r>
            <a:endParaRPr lang="en-US" dirty="0"/>
          </a:p>
          <a:p>
            <a:r>
              <a:rPr lang="en-GB" i="1" dirty="0"/>
              <a:t>Now take yourself back to your school days……. You get up in the morning to prepare for school……………  You are walking along to the path to school…………………. What are you feeling?   How do you feel about school? …………………  You enter your school…………. As you enter the school think of the </a:t>
            </a:r>
            <a:r>
              <a:rPr lang="en-GB" i="1" u="sng" dirty="0"/>
              <a:t>worst</a:t>
            </a:r>
            <a:r>
              <a:rPr lang="en-GB" i="1" dirty="0"/>
              <a:t> teacher in the school whose classroom you now walk into ……………………. What did he or she look like?................. What did he/she sound like?.............. …………What did he/she   say and do to you or the other children?.................. What was it you did not like?.................... How did he/she make you feel? ……………………...What was the impact on your learning........................? (longer pause)</a:t>
            </a:r>
            <a:endParaRPr lang="en-US" dirty="0"/>
          </a:p>
          <a:p>
            <a:r>
              <a:rPr lang="en-GB" i="1" dirty="0"/>
              <a:t> </a:t>
            </a:r>
            <a:endParaRPr lang="en-US" dirty="0"/>
          </a:p>
          <a:p>
            <a:r>
              <a:rPr lang="en-GB" i="1" dirty="0"/>
              <a:t>Now take a deep breath, knowing you can leave the worst teacher behind, and move into the classroom with your best teacher................... How did you feel coming to school knowing that you would see him/her? ………………..What was it about him/her that you really liked?.........................  What did he/she look like?........................... What did he/she say and do to you or the other children ………………………………? How did he/she make you feel? ……………….. How did this teacher help you learn?.................... What was the impact on your learning? …………………..(longer pause). </a:t>
            </a:r>
            <a:endParaRPr lang="en-US" dirty="0"/>
          </a:p>
          <a:p>
            <a:r>
              <a:rPr lang="en-GB" i="1" dirty="0"/>
              <a:t> </a:t>
            </a:r>
            <a:endParaRPr lang="en-US" dirty="0"/>
          </a:p>
          <a:p>
            <a:r>
              <a:rPr lang="en-GB" i="1" dirty="0"/>
              <a:t>As you walk out of the classroom say thank you and goodbye to your best teacher …….. Walk out of the school, onto the path and make your way slowly back …………………back into this room staying with the positive thoughts of your best teacher………................... Become aware of your breathing………..  Become aware of the sounds you are now hearing……….   If you are on lying down, turn to your right and gently sit up keeping your eyes closed ………..When you are ready open your eyes and stay silent for a few moments.</a:t>
            </a:r>
            <a:endParaRPr lang="en-US" dirty="0"/>
          </a:p>
          <a:p>
            <a:r>
              <a:rPr lang="en-GB" i="1" dirty="0"/>
              <a:t> </a:t>
            </a:r>
            <a:endParaRPr lang="en-US" dirty="0"/>
          </a:p>
          <a:p>
            <a:pPr lvl="0"/>
            <a:r>
              <a:rPr lang="en-GB" u="sng" dirty="0"/>
              <a:t>2. Debrief: (15m) </a:t>
            </a:r>
            <a:r>
              <a:rPr lang="en-GB" dirty="0"/>
              <a:t>Have a whole group discussion using the following guiding questions, being very sensitive to responses and validating each participant: </a:t>
            </a:r>
            <a:endParaRPr lang="en-US" dirty="0"/>
          </a:p>
          <a:p>
            <a:r>
              <a:rPr lang="en-GB" i="1" dirty="0"/>
              <a:t> </a:t>
            </a:r>
            <a:endParaRPr lang="en-US" dirty="0"/>
          </a:p>
          <a:p>
            <a:pPr lvl="1"/>
            <a:r>
              <a:rPr lang="en-GB" i="1" dirty="0"/>
              <a:t>How do you feel?</a:t>
            </a:r>
            <a:endParaRPr lang="en-US" dirty="0"/>
          </a:p>
          <a:p>
            <a:pPr lvl="1"/>
            <a:r>
              <a:rPr lang="en-GB" i="1" dirty="0"/>
              <a:t>What made teachers your worst teachers? How did they make you feel and how did it affect your learning? How did they exclude you?</a:t>
            </a:r>
            <a:endParaRPr lang="en-US" dirty="0"/>
          </a:p>
          <a:p>
            <a:pPr lvl="1"/>
            <a:r>
              <a:rPr lang="en-GB" i="1" dirty="0"/>
              <a:t>What made teachers your best teachers? How did they make you feel and how did it affect your learning? How did they include you? </a:t>
            </a:r>
            <a:endParaRPr lang="en-US" dirty="0"/>
          </a:p>
          <a:p>
            <a:pPr marL="176679" indent="-176679">
              <a:buFont typeface="Arial" panose="020B0604020202020204" pitchFamily="34" charset="0"/>
              <a:buChar char="•"/>
            </a:pPr>
            <a:endParaRPr lang="en-GB" dirty="0"/>
          </a:p>
          <a:p>
            <a:pPr marL="176679" indent="-176679">
              <a:buFont typeface="Arial" panose="020B0604020202020204" pitchFamily="34" charset="0"/>
              <a:buChar char="•"/>
            </a:pPr>
            <a:r>
              <a:rPr lang="en-GB" dirty="0"/>
              <a:t>Thank the group and move to the next activity drawing their attention to the board/charts. </a:t>
            </a:r>
            <a:endParaRPr lang="en-US" dirty="0"/>
          </a:p>
        </p:txBody>
      </p:sp>
      <p:sp>
        <p:nvSpPr>
          <p:cNvPr id="4" name="Slide Number Placeholder 3"/>
          <p:cNvSpPr>
            <a:spLocks noGrp="1"/>
          </p:cNvSpPr>
          <p:nvPr>
            <p:ph type="sldNum" sz="quarter" idx="5"/>
          </p:nvPr>
        </p:nvSpPr>
        <p:spPr/>
        <p:txBody>
          <a:bodyPr/>
          <a:lstStyle/>
          <a:p>
            <a:fld id="{A50962B1-8EE4-4DBF-884E-30F1F3676AB6}" type="slidenum">
              <a:rPr lang="en-US" smtClean="0"/>
              <a:t>6</a:t>
            </a:fld>
            <a:endParaRPr lang="en-US"/>
          </a:p>
        </p:txBody>
      </p:sp>
    </p:spTree>
    <p:extLst>
      <p:ext uri="{BB962C8B-B14F-4D97-AF65-F5344CB8AC3E}">
        <p14:creationId xmlns:p14="http://schemas.microsoft.com/office/powerpoint/2010/main" val="25134469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CONTD.</a:t>
            </a:r>
          </a:p>
          <a:p>
            <a:endParaRPr lang="en-US" dirty="0"/>
          </a:p>
          <a:p>
            <a:pPr marL="235572" indent="-235572">
              <a:buFont typeface="+mj-lt"/>
              <a:buAutoNum type="arabicPeriod" startAt="3"/>
            </a:pPr>
            <a:r>
              <a:rPr lang="en-GB" dirty="0"/>
              <a:t>Share the quote that defines Reflection.</a:t>
            </a:r>
          </a:p>
          <a:p>
            <a:pPr marL="235572" indent="-235572">
              <a:buFont typeface="+mj-lt"/>
              <a:buAutoNum type="arabicPeriod" startAt="3"/>
            </a:pPr>
            <a:endParaRPr lang="en-GB" dirty="0"/>
          </a:p>
          <a:p>
            <a:pPr marL="235572" indent="-235572">
              <a:buAutoNum type="arabicPeriod" startAt="3"/>
            </a:pPr>
            <a:r>
              <a:rPr lang="en-GB" dirty="0"/>
              <a:t>Ask the group if anyone has changed their personal or professional behaviour because of an individual reflection or reflecting with others. </a:t>
            </a:r>
          </a:p>
        </p:txBody>
      </p:sp>
      <p:sp>
        <p:nvSpPr>
          <p:cNvPr id="4" name="Slide Number Placeholder 3"/>
          <p:cNvSpPr>
            <a:spLocks noGrp="1"/>
          </p:cNvSpPr>
          <p:nvPr>
            <p:ph type="sldNum" sz="quarter" idx="5"/>
          </p:nvPr>
        </p:nvSpPr>
        <p:spPr/>
        <p:txBody>
          <a:bodyPr/>
          <a:lstStyle/>
          <a:p>
            <a:fld id="{A50962B1-8EE4-4DBF-884E-30F1F3676AB6}" type="slidenum">
              <a:rPr lang="en-US" smtClean="0"/>
              <a:t>60</a:t>
            </a:fld>
            <a:endParaRPr lang="en-US"/>
          </a:p>
        </p:txBody>
      </p:sp>
    </p:spTree>
    <p:extLst>
      <p:ext uri="{BB962C8B-B14F-4D97-AF65-F5344CB8AC3E}">
        <p14:creationId xmlns:p14="http://schemas.microsoft.com/office/powerpoint/2010/main" val="40317076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VITAL TEACHER SELF REFLECTION FORM  15 mins</a:t>
            </a:r>
          </a:p>
          <a:p>
            <a:endParaRPr lang="en-GB" b="1" dirty="0"/>
          </a:p>
          <a:p>
            <a:pPr marL="228600" indent="-228600">
              <a:buFont typeface="+mj-lt"/>
              <a:buAutoNum type="arabicPeriod"/>
            </a:pPr>
            <a:r>
              <a:rPr lang="en-GB" b="0" dirty="0"/>
              <a:t>Refer to the Example 1 of part of the Teacher Self-Reflection Form, explaining</a:t>
            </a:r>
            <a:br>
              <a:rPr lang="en-GB" b="0" dirty="0"/>
            </a:br>
            <a:endParaRPr lang="en-GB" b="0" dirty="0"/>
          </a:p>
          <a:p>
            <a:pPr marL="171450" indent="-171450">
              <a:buFont typeface="Arial" panose="020B0604020202020204" pitchFamily="34" charset="0"/>
              <a:buChar char="•"/>
            </a:pPr>
            <a:r>
              <a:rPr lang="en-GB" b="0" dirty="0"/>
              <a:t> the initial sections and how the form is set out with general instructions and information to be filled in. </a:t>
            </a:r>
          </a:p>
          <a:p>
            <a:pPr marL="171450" indent="-171450">
              <a:buFont typeface="Arial" panose="020B0604020202020204" pitchFamily="34" charset="0"/>
              <a:buChar char="•"/>
            </a:pPr>
            <a:r>
              <a:rPr lang="en-GB" b="0" dirty="0"/>
              <a:t>then each Dimension is summarised and behaviours statements given in the 1</a:t>
            </a:r>
            <a:r>
              <a:rPr lang="en-GB" b="0" baseline="30000" dirty="0"/>
              <a:t>st</a:t>
            </a:r>
            <a:r>
              <a:rPr lang="en-GB" b="0" dirty="0"/>
              <a:t> person with a helpful note. </a:t>
            </a:r>
          </a:p>
          <a:p>
            <a:pPr marL="171450" indent="-171450">
              <a:buFont typeface="Arial" panose="020B0604020202020204" pitchFamily="34" charset="0"/>
              <a:buChar char="•"/>
            </a:pPr>
            <a:endParaRPr lang="en-GB" b="0" dirty="0"/>
          </a:p>
          <a:p>
            <a:pPr marL="228600" indent="-228600">
              <a:buFont typeface="+mj-lt"/>
              <a:buAutoNum type="arabicPeriod" startAt="2"/>
            </a:pPr>
            <a:r>
              <a:rPr lang="en-GB" b="0" dirty="0"/>
              <a:t>the teachers need to reflect on the lesson that was observed (or the lessons over the last week) and indicate if they think they did not do this well, or partly well, well or very well.  </a:t>
            </a:r>
            <a:endParaRPr lang="en-GB" b="1" dirty="0"/>
          </a:p>
        </p:txBody>
      </p:sp>
      <p:sp>
        <p:nvSpPr>
          <p:cNvPr id="4" name="Slide Number Placeholder 3"/>
          <p:cNvSpPr>
            <a:spLocks noGrp="1"/>
          </p:cNvSpPr>
          <p:nvPr>
            <p:ph type="sldNum" sz="quarter" idx="5"/>
          </p:nvPr>
        </p:nvSpPr>
        <p:spPr/>
        <p:txBody>
          <a:bodyPr/>
          <a:lstStyle/>
          <a:p>
            <a:fld id="{A50962B1-8EE4-4DBF-884E-30F1F3676AB6}" type="slidenum">
              <a:rPr lang="en-US" smtClean="0"/>
              <a:t>61</a:t>
            </a:fld>
            <a:endParaRPr lang="en-US"/>
          </a:p>
        </p:txBody>
      </p:sp>
    </p:spTree>
    <p:extLst>
      <p:ext uri="{BB962C8B-B14F-4D97-AF65-F5344CB8AC3E}">
        <p14:creationId xmlns:p14="http://schemas.microsoft.com/office/powerpoint/2010/main" val="88629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pPr marL="228600" indent="-228600">
              <a:buFont typeface="+mj-lt"/>
              <a:buAutoNum type="arabicPeriod" startAt="3"/>
            </a:pPr>
            <a:r>
              <a:rPr lang="en-GB" dirty="0"/>
              <a:t> </a:t>
            </a:r>
            <a:r>
              <a:rPr lang="en-GB" sz="1200" dirty="0"/>
              <a:t>Go through Example 2 on Critical Thinking and Creativity.</a:t>
            </a:r>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62</a:t>
            </a:fld>
            <a:endParaRPr lang="en-US"/>
          </a:p>
        </p:txBody>
      </p:sp>
    </p:spTree>
    <p:extLst>
      <p:ext uri="{BB962C8B-B14F-4D97-AF65-F5344CB8AC3E}">
        <p14:creationId xmlns:p14="http://schemas.microsoft.com/office/powerpoint/2010/main" val="29350443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 Contd. </a:t>
            </a:r>
          </a:p>
          <a:p>
            <a:r>
              <a:rPr lang="en-GB" sz="1400" dirty="0"/>
              <a:t>4. Explain that at the end of the Dimension, there is space for the teacher to reflect on the Dimension.  On the left they indicate their strengths in the Dimension behaviours and on the right , they note the practices that they wish to  focus on for improvement. </a:t>
            </a:r>
          </a:p>
        </p:txBody>
      </p:sp>
      <p:sp>
        <p:nvSpPr>
          <p:cNvPr id="4" name="Slide Number Placeholder 3"/>
          <p:cNvSpPr>
            <a:spLocks noGrp="1"/>
          </p:cNvSpPr>
          <p:nvPr>
            <p:ph type="sldNum" sz="quarter" idx="5"/>
          </p:nvPr>
        </p:nvSpPr>
        <p:spPr/>
        <p:txBody>
          <a:bodyPr/>
          <a:lstStyle/>
          <a:p>
            <a:fld id="{A50962B1-8EE4-4DBF-884E-30F1F3676AB6}" type="slidenum">
              <a:rPr lang="en-US" smtClean="0"/>
              <a:t>63</a:t>
            </a:fld>
            <a:endParaRPr lang="en-US"/>
          </a:p>
        </p:txBody>
      </p:sp>
    </p:spTree>
    <p:extLst>
      <p:ext uri="{BB962C8B-B14F-4D97-AF65-F5344CB8AC3E}">
        <p14:creationId xmlns:p14="http://schemas.microsoft.com/office/powerpoint/2010/main" val="21088606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r>
              <a:rPr lang="en-GB" dirty="0"/>
              <a:t>5.  Explain that at the end of the Teacher Self-Reflection Form there is a section for the teacher to state what her/his greatest strength is and to set goals to improve along with strategies to use. </a:t>
            </a:r>
          </a:p>
        </p:txBody>
      </p:sp>
      <p:sp>
        <p:nvSpPr>
          <p:cNvPr id="4" name="Slide Number Placeholder 3"/>
          <p:cNvSpPr>
            <a:spLocks noGrp="1"/>
          </p:cNvSpPr>
          <p:nvPr>
            <p:ph type="sldNum" sz="quarter" idx="5"/>
          </p:nvPr>
        </p:nvSpPr>
        <p:spPr/>
        <p:txBody>
          <a:bodyPr/>
          <a:lstStyle/>
          <a:p>
            <a:fld id="{A50962B1-8EE4-4DBF-884E-30F1F3676AB6}" type="slidenum">
              <a:rPr lang="en-US" smtClean="0"/>
              <a:t>64</a:t>
            </a:fld>
            <a:endParaRPr lang="en-US"/>
          </a:p>
        </p:txBody>
      </p:sp>
    </p:spTree>
    <p:extLst>
      <p:ext uri="{BB962C8B-B14F-4D97-AF65-F5344CB8AC3E}">
        <p14:creationId xmlns:p14="http://schemas.microsoft.com/office/powerpoint/2010/main" val="13583871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MENTORING  20 mins</a:t>
            </a:r>
          </a:p>
          <a:p>
            <a:endParaRPr lang="en-US" dirty="0"/>
          </a:p>
          <a:p>
            <a:r>
              <a:rPr lang="en-GB" dirty="0"/>
              <a:t>1. Brainstorming – what makes a good mentor?   10 mins</a:t>
            </a:r>
            <a:endParaRPr lang="en-US" dirty="0"/>
          </a:p>
        </p:txBody>
      </p:sp>
      <p:sp>
        <p:nvSpPr>
          <p:cNvPr id="4" name="Slide Number Placeholder 3"/>
          <p:cNvSpPr>
            <a:spLocks noGrp="1"/>
          </p:cNvSpPr>
          <p:nvPr>
            <p:ph type="sldNum" sz="quarter" idx="5"/>
          </p:nvPr>
        </p:nvSpPr>
        <p:spPr/>
        <p:txBody>
          <a:bodyPr/>
          <a:lstStyle/>
          <a:p>
            <a:fld id="{A50962B1-8EE4-4DBF-884E-30F1F3676AB6}" type="slidenum">
              <a:rPr lang="en-US" smtClean="0"/>
              <a:t>65</a:t>
            </a:fld>
            <a:endParaRPr lang="en-US"/>
          </a:p>
        </p:txBody>
      </p:sp>
    </p:spTree>
    <p:extLst>
      <p:ext uri="{BB962C8B-B14F-4D97-AF65-F5344CB8AC3E}">
        <p14:creationId xmlns:p14="http://schemas.microsoft.com/office/powerpoint/2010/main" val="14791950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a:p>
            <a:r>
              <a:rPr lang="en-GB" dirty="0"/>
              <a:t>2.  Ask participants to look at the two pictures of still water  and a  flowing brook. Ask them to describe how these may relate to Mentoring. 5 mins</a:t>
            </a:r>
            <a:endParaRPr lang="en-US"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66</a:t>
            </a:fld>
            <a:endParaRPr lang="en-US"/>
          </a:p>
        </p:txBody>
      </p:sp>
    </p:spTree>
    <p:extLst>
      <p:ext uri="{BB962C8B-B14F-4D97-AF65-F5344CB8AC3E}">
        <p14:creationId xmlns:p14="http://schemas.microsoft.com/office/powerpoint/2010/main" val="2060848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pPr defTabSz="942289">
              <a:defRPr/>
            </a:pPr>
            <a:r>
              <a:rPr lang="en-GB" dirty="0"/>
              <a:t>3. Go through the slide outlining Mentoring Skills explaining, asking questions and inviting questions and reflections. 5 mins</a:t>
            </a:r>
          </a:p>
          <a:p>
            <a:endParaRPr lang="en-GB" dirty="0"/>
          </a:p>
          <a:p>
            <a:r>
              <a:rPr lang="en-GB" sz="1200" b="1" kern="1200" dirty="0">
                <a:solidFill>
                  <a:schemeClr val="tx1"/>
                </a:solidFill>
                <a:effectLst/>
                <a:latin typeface="+mn-lt"/>
                <a:ea typeface="+mn-ea"/>
                <a:cs typeface="+mn-cs"/>
              </a:rPr>
              <a:t>The following may be helpful:</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Appendix 1 </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DO I NEED TO KNOW AS A MENTOR?  ESSENTIAL AND ACTIVE MENTORING SKILLS  </a:t>
            </a:r>
            <a:r>
              <a:rPr lang="en-GB" sz="1200" kern="1200" dirty="0">
                <a:solidFill>
                  <a:schemeClr val="tx1"/>
                </a:solidFill>
                <a:effectLst/>
                <a:latin typeface="+mn-lt"/>
                <a:ea typeface="+mn-ea"/>
                <a:cs typeface="+mn-cs"/>
              </a:rPr>
              <a:t>(Stephens, P. 1996; Edwards, A. &amp; Collison, J. 1996; Field, B. &amp; T 1994; CUREE 2005 cited in AKF SIP 2019) </a:t>
            </a:r>
            <a:endParaRPr lang="en-US" sz="1200"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Mentoring is a process that is: </a:t>
            </a:r>
            <a:endParaRPr lang="en-US" sz="1200" kern="1200" dirty="0">
              <a:solidFill>
                <a:schemeClr val="tx1"/>
              </a:solidFill>
              <a:effectLst/>
              <a:latin typeface="+mn-lt"/>
              <a:ea typeface="+mn-ea"/>
              <a:cs typeface="+mn-cs"/>
            </a:endParaRPr>
          </a:p>
          <a:p>
            <a:pPr lvl="0"/>
            <a:r>
              <a:rPr lang="en-GB" sz="1200" b="1" i="1" kern="1200" dirty="0">
                <a:solidFill>
                  <a:schemeClr val="tx1"/>
                </a:solidFill>
                <a:effectLst/>
                <a:latin typeface="+mn-lt"/>
                <a:ea typeface="+mn-ea"/>
                <a:cs typeface="+mn-cs"/>
              </a:rPr>
              <a:t>Intentional</a:t>
            </a:r>
            <a:r>
              <a:rPr lang="en-GB" sz="1200" i="1" kern="1200" dirty="0">
                <a:solidFill>
                  <a:schemeClr val="tx1"/>
                </a:solidFill>
                <a:effectLst/>
                <a:latin typeface="+mn-lt"/>
                <a:ea typeface="+mn-ea"/>
                <a:cs typeface="+mn-cs"/>
              </a:rPr>
              <a:t>- carrying out a responsibility</a:t>
            </a:r>
            <a:endParaRPr lang="en-US" sz="1200" kern="1200" dirty="0">
              <a:solidFill>
                <a:schemeClr val="tx1"/>
              </a:solidFill>
              <a:effectLst/>
              <a:latin typeface="+mn-lt"/>
              <a:ea typeface="+mn-ea"/>
              <a:cs typeface="+mn-cs"/>
            </a:endParaRPr>
          </a:p>
          <a:p>
            <a:pPr lvl="0"/>
            <a:r>
              <a:rPr lang="en-GB" sz="1200" b="1" i="1" kern="1200" dirty="0">
                <a:solidFill>
                  <a:schemeClr val="tx1"/>
                </a:solidFill>
                <a:effectLst/>
                <a:latin typeface="+mn-lt"/>
                <a:ea typeface="+mn-ea"/>
                <a:cs typeface="+mn-cs"/>
              </a:rPr>
              <a:t>Nurturing</a:t>
            </a:r>
            <a:r>
              <a:rPr lang="en-GB" sz="1200" i="1" kern="1200" dirty="0">
                <a:solidFill>
                  <a:schemeClr val="tx1"/>
                </a:solidFill>
                <a:effectLst/>
                <a:latin typeface="+mn-lt"/>
                <a:ea typeface="+mn-ea"/>
                <a:cs typeface="+mn-cs"/>
              </a:rPr>
              <a:t>-fosters growth and development</a:t>
            </a:r>
            <a:endParaRPr lang="en-US" sz="1200" kern="1200" dirty="0">
              <a:solidFill>
                <a:schemeClr val="tx1"/>
              </a:solidFill>
              <a:effectLst/>
              <a:latin typeface="+mn-lt"/>
              <a:ea typeface="+mn-ea"/>
              <a:cs typeface="+mn-cs"/>
            </a:endParaRPr>
          </a:p>
          <a:p>
            <a:pPr lvl="0"/>
            <a:r>
              <a:rPr lang="en-GB" sz="1200" b="1" i="1" kern="1200" dirty="0">
                <a:solidFill>
                  <a:schemeClr val="tx1"/>
                </a:solidFill>
                <a:effectLst/>
                <a:latin typeface="+mn-lt"/>
                <a:ea typeface="+mn-ea"/>
                <a:cs typeface="+mn-cs"/>
              </a:rPr>
              <a:t>Insightful</a:t>
            </a:r>
            <a:r>
              <a:rPr lang="en-GB" sz="1200" i="1" kern="1200" dirty="0">
                <a:solidFill>
                  <a:schemeClr val="tx1"/>
                </a:solidFill>
                <a:effectLst/>
                <a:latin typeface="+mn-lt"/>
                <a:ea typeface="+mn-ea"/>
                <a:cs typeface="+mn-cs"/>
              </a:rPr>
              <a:t>- acquiring wisdom and applying it</a:t>
            </a:r>
            <a:endParaRPr lang="en-US" sz="1200" kern="1200" dirty="0">
              <a:solidFill>
                <a:schemeClr val="tx1"/>
              </a:solidFill>
              <a:effectLst/>
              <a:latin typeface="+mn-lt"/>
              <a:ea typeface="+mn-ea"/>
              <a:cs typeface="+mn-cs"/>
            </a:endParaRPr>
          </a:p>
          <a:p>
            <a:pPr lvl="0"/>
            <a:r>
              <a:rPr lang="en-GB" sz="1200" b="1" i="1" kern="1200" dirty="0">
                <a:solidFill>
                  <a:schemeClr val="tx1"/>
                </a:solidFill>
                <a:effectLst/>
                <a:latin typeface="+mn-lt"/>
                <a:ea typeface="+mn-ea"/>
                <a:cs typeface="+mn-cs"/>
              </a:rPr>
              <a:t>Supportive and protective</a:t>
            </a:r>
            <a:r>
              <a:rPr lang="en-GB"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Kerry, T &amp; Mayes, A.S. Eds.1995</a:t>
            </a:r>
          </a:p>
          <a:p>
            <a:endParaRPr lang="en-US" sz="1200" kern="1200" dirty="0">
              <a:solidFill>
                <a:schemeClr val="tx1"/>
              </a:solidFill>
              <a:effectLst/>
              <a:latin typeface="+mn-lt"/>
              <a:ea typeface="+mn-ea"/>
              <a:cs typeface="+mn-cs"/>
            </a:endParaRPr>
          </a:p>
          <a:p>
            <a:r>
              <a:rPr lang="en-GB" sz="1200" b="1" dirty="0">
                <a:effectLst/>
              </a:rPr>
              <a:t>It’s about having conversations about teaching and learning. </a:t>
            </a:r>
            <a:endParaRPr lang="en-US" dirty="0">
              <a:effectLst/>
            </a:endParaRPr>
          </a:p>
          <a:p>
            <a:pPr lvl="0"/>
            <a:r>
              <a:rPr lang="en-GB" sz="1200" u="sng" kern="1200" dirty="0">
                <a:solidFill>
                  <a:schemeClr val="tx1"/>
                </a:solidFill>
                <a:effectLst/>
                <a:latin typeface="+mn-lt"/>
                <a:ea typeface="+mn-ea"/>
                <a:cs typeface="+mn-cs"/>
              </a:rPr>
              <a:t>Planning: </a:t>
            </a:r>
            <a:r>
              <a:rPr lang="en-GB" sz="1200" kern="1200" dirty="0">
                <a:solidFill>
                  <a:schemeClr val="tx1"/>
                </a:solidFill>
                <a:effectLst/>
                <a:latin typeface="+mn-lt"/>
                <a:ea typeface="+mn-ea"/>
                <a:cs typeface="+mn-cs"/>
              </a:rPr>
              <a:t>who to mentor, when, what etc., setting up meetings</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Liaising:</a:t>
            </a:r>
            <a:r>
              <a:rPr lang="en-GB" sz="1200" kern="1200" dirty="0">
                <a:solidFill>
                  <a:schemeClr val="tx1"/>
                </a:solidFill>
                <a:effectLst/>
                <a:latin typeface="+mn-lt"/>
                <a:ea typeface="+mn-ea"/>
                <a:cs typeface="+mn-cs"/>
              </a:rPr>
              <a:t> talking to other stakeholders, e.g. head teacher</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Listening and Relating Sensitively: </a:t>
            </a:r>
            <a:r>
              <a:rPr lang="en-GB" sz="1200" kern="1200" dirty="0">
                <a:solidFill>
                  <a:schemeClr val="tx1"/>
                </a:solidFill>
                <a:effectLst/>
                <a:latin typeface="+mn-lt"/>
                <a:ea typeface="+mn-ea"/>
                <a:cs typeface="+mn-cs"/>
              </a:rPr>
              <a:t>active listening to teachers’ perceptions; building trust and confidence.</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Co-inquiring and reflecting:</a:t>
            </a:r>
            <a:r>
              <a:rPr lang="en-GB" sz="1200" kern="1200" dirty="0">
                <a:solidFill>
                  <a:schemeClr val="tx1"/>
                </a:solidFill>
                <a:effectLst/>
                <a:latin typeface="+mn-lt"/>
                <a:ea typeface="+mn-ea"/>
                <a:cs typeface="+mn-cs"/>
              </a:rPr>
              <a:t> jointly inquiring into and reflecting on aspects of teaching practice; using open questions. </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Demonstrating:</a:t>
            </a:r>
            <a:r>
              <a:rPr lang="en-GB" sz="1200" kern="1200" dirty="0">
                <a:solidFill>
                  <a:schemeClr val="tx1"/>
                </a:solidFill>
                <a:effectLst/>
                <a:latin typeface="+mn-lt"/>
                <a:ea typeface="+mn-ea"/>
                <a:cs typeface="+mn-cs"/>
              </a:rPr>
              <a:t> e.g. teaching a lesson; co-teaching</a:t>
            </a:r>
            <a:endParaRPr lang="en-US" sz="1200" kern="1200" dirty="0">
              <a:solidFill>
                <a:schemeClr val="tx1"/>
              </a:solidFill>
              <a:effectLst/>
              <a:latin typeface="+mn-lt"/>
              <a:ea typeface="+mn-ea"/>
              <a:cs typeface="+mn-cs"/>
            </a:endParaRPr>
          </a:p>
          <a:p>
            <a:endParaRPr lang="en-GB" sz="1200" kern="1200" dirty="0">
              <a:solidFill>
                <a:schemeClr val="tx1"/>
              </a:solidFill>
              <a:effectLst>
                <a:outerShdw blurRad="38100" dist="19050" dir="2700000" algn="tl">
                  <a:schemeClr val="dk1">
                    <a:alpha val="40000"/>
                  </a:schemeClr>
                </a:outerShdw>
              </a:effectLst>
              <a:latin typeface="+mn-lt"/>
              <a:ea typeface="+mn-ea"/>
              <a:cs typeface="+mn-cs"/>
            </a:endParaRPr>
          </a:p>
          <a:p>
            <a:r>
              <a:rPr lang="en-GB" sz="1200" kern="1200" dirty="0">
                <a:solidFill>
                  <a:schemeClr val="tx1"/>
                </a:solidFill>
                <a:effectLst>
                  <a:outerShdw blurRad="38100" dist="19050" dir="2700000" algn="tl">
                    <a:schemeClr val="dk1">
                      <a:alpha val="40000"/>
                    </a:schemeClr>
                  </a:outerShdw>
                </a:effectLst>
                <a:latin typeface="+mn-lt"/>
                <a:ea typeface="+mn-ea"/>
                <a:cs typeface="+mn-cs"/>
              </a:rPr>
              <a:t>LISTENING ACTIVELY</a:t>
            </a:r>
            <a:endParaRPr lang="en-US" sz="1200" kern="1200" dirty="0">
              <a:solidFill>
                <a:schemeClr val="tx1"/>
              </a:solidFill>
              <a:effectLst/>
              <a:latin typeface="+mn-lt"/>
              <a:ea typeface="+mn-ea"/>
              <a:cs typeface="+mn-cs"/>
            </a:endParaRPr>
          </a:p>
          <a:p>
            <a:r>
              <a:rPr lang="en-GB" sz="1200" kern="1200" cap="all" dirty="0">
                <a:solidFill>
                  <a:schemeClr val="tx1"/>
                </a:solidFill>
                <a:effectLst/>
                <a:latin typeface="+mn-lt"/>
                <a:ea typeface="+mn-ea"/>
                <a:cs typeface="+mn-cs"/>
              </a:rPr>
              <a:t>l</a:t>
            </a:r>
            <a:r>
              <a:rPr lang="en-GB" sz="1200" kern="1200" dirty="0">
                <a:solidFill>
                  <a:schemeClr val="tx1"/>
                </a:solidFill>
                <a:effectLst/>
                <a:latin typeface="+mn-lt"/>
                <a:ea typeface="+mn-ea"/>
                <a:cs typeface="+mn-cs"/>
              </a:rPr>
              <a:t>istening actively requires that you: </a:t>
            </a:r>
            <a:endParaRPr lang="en-US" sz="1200" kern="1200" dirty="0">
              <a:solidFill>
                <a:schemeClr val="tx1"/>
              </a:solidFill>
              <a:effectLst/>
              <a:latin typeface="+mn-lt"/>
              <a:ea typeface="+mn-ea"/>
              <a:cs typeface="+mn-cs"/>
            </a:endParaRPr>
          </a:p>
          <a:p>
            <a:pPr lvl="0"/>
            <a:r>
              <a:rPr lang="en-GB" sz="1200" kern="1200" cap="all" dirty="0">
                <a:solidFill>
                  <a:schemeClr val="tx1"/>
                </a:solidFill>
                <a:effectLst/>
                <a:latin typeface="+mn-lt"/>
                <a:ea typeface="+mn-ea"/>
                <a:cs typeface="+mn-cs"/>
              </a:rPr>
              <a:t>l</a:t>
            </a:r>
            <a:r>
              <a:rPr lang="en-GB" sz="1200" kern="1200" dirty="0">
                <a:solidFill>
                  <a:schemeClr val="tx1"/>
                </a:solidFill>
                <a:effectLst/>
                <a:latin typeface="+mn-lt"/>
                <a:ea typeface="+mn-ea"/>
                <a:cs typeface="+mn-cs"/>
              </a:rPr>
              <a:t>isten quietly and concentrate on what is being said.</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Observe body language to understand emotions and mirror body language and tone to show your attention.</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Reflect back what is being said to ensure understanding, encourage and re-</a:t>
            </a:r>
            <a:r>
              <a:rPr lang="en-GB" sz="1200" kern="1200" dirty="0" err="1">
                <a:solidFill>
                  <a:schemeClr val="tx1"/>
                </a:solidFill>
                <a:effectLst/>
                <a:latin typeface="+mn-lt"/>
                <a:ea typeface="+mn-ea"/>
                <a:cs typeface="+mn-cs"/>
              </a:rPr>
              <a:t>inforce</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Ask the speaker occasional open questions.</a:t>
            </a:r>
          </a:p>
          <a:p>
            <a:pPr lvl="0"/>
            <a:endParaRPr lang="en-US" sz="1200" kern="1200" dirty="0">
              <a:solidFill>
                <a:schemeClr val="tx1"/>
              </a:solidFill>
              <a:effectLst/>
              <a:latin typeface="+mn-lt"/>
              <a:ea typeface="+mn-ea"/>
              <a:cs typeface="+mn-cs"/>
            </a:endParaRPr>
          </a:p>
          <a:p>
            <a:r>
              <a:rPr lang="en-GB" sz="1200" u="sng" dirty="0">
                <a:effectLst/>
              </a:rPr>
              <a:t>Modelling</a:t>
            </a:r>
            <a:r>
              <a:rPr lang="en-GB" sz="1200" dirty="0">
                <a:effectLst/>
              </a:rPr>
              <a:t>: e.g. teaching and general classroom management in practice and through conversation.</a:t>
            </a:r>
            <a:r>
              <a:rPr lang="en-US" dirty="0">
                <a:effectLst/>
              </a:rPr>
              <a:t> </a:t>
            </a:r>
          </a:p>
          <a:p>
            <a:pPr lvl="0"/>
            <a:r>
              <a:rPr lang="en-GB" sz="1200" u="sng" kern="1200" dirty="0">
                <a:solidFill>
                  <a:schemeClr val="tx1"/>
                </a:solidFill>
                <a:effectLst/>
                <a:latin typeface="+mn-lt"/>
                <a:ea typeface="+mn-ea"/>
                <a:cs typeface="+mn-cs"/>
              </a:rPr>
              <a:t>Analysing and discussing</a:t>
            </a:r>
            <a:r>
              <a:rPr lang="en-GB" sz="1200" kern="1200" dirty="0">
                <a:solidFill>
                  <a:schemeClr val="tx1"/>
                </a:solidFill>
                <a:effectLst/>
                <a:latin typeface="+mn-lt"/>
                <a:ea typeface="+mn-ea"/>
                <a:cs typeface="+mn-cs"/>
              </a:rPr>
              <a:t>: one own’s practice as well as that of teacher.</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Facilitating:</a:t>
            </a:r>
            <a:r>
              <a:rPr lang="en-GB" sz="1200" kern="1200" dirty="0">
                <a:solidFill>
                  <a:schemeClr val="tx1"/>
                </a:solidFill>
                <a:effectLst/>
                <a:latin typeface="+mn-lt"/>
                <a:ea typeface="+mn-ea"/>
                <a:cs typeface="+mn-cs"/>
              </a:rPr>
              <a:t> ‘flexible scaffolding’- gradually decreasing support; having ‘honest compassion’</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Observing:</a:t>
            </a:r>
            <a:r>
              <a:rPr lang="en-GB" sz="1200" kern="1200" dirty="0">
                <a:solidFill>
                  <a:schemeClr val="tx1"/>
                </a:solidFill>
                <a:effectLst/>
                <a:latin typeface="+mn-lt"/>
                <a:ea typeface="+mn-ea"/>
                <a:cs typeface="+mn-cs"/>
              </a:rPr>
              <a:t> start with participant observation so can offer support; non-participant observation ‘fly on the wall’ with a particular focus and observation schedule; give feedback as soon as possible.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Mentors relate sensitively to learners and work through agreed processes to build trust and confidence. (CUREE 2005)</a:t>
            </a:r>
            <a:endParaRPr lang="en-US" sz="1200" kern="1200" dirty="0">
              <a:solidFill>
                <a:schemeClr val="tx1"/>
              </a:solidFill>
              <a:effectLst/>
              <a:latin typeface="+mn-lt"/>
              <a:ea typeface="+mn-ea"/>
              <a:cs typeface="+mn-cs"/>
            </a:endParaRPr>
          </a:p>
          <a:p>
            <a:r>
              <a:rPr lang="en-GB" sz="1200" u="sng" dirty="0">
                <a:effectLst/>
              </a:rPr>
              <a:t>Assessing: </a:t>
            </a:r>
            <a:r>
              <a:rPr lang="en-GB" sz="1200" dirty="0">
                <a:effectLst/>
              </a:rPr>
              <a:t>spoken and written: e.g.</a:t>
            </a:r>
            <a:r>
              <a:rPr lang="en-GB" sz="1200" i="1" dirty="0">
                <a:effectLst/>
              </a:rPr>
              <a:t> ‘This is good……..</a:t>
            </a:r>
            <a:r>
              <a:rPr lang="en-GB" sz="1200" dirty="0">
                <a:effectLst/>
              </a:rPr>
              <a:t>’ </a:t>
            </a:r>
            <a:r>
              <a:rPr lang="en-GB" sz="1200" i="1" dirty="0">
                <a:effectLst/>
              </a:rPr>
              <a:t>‘Consider this advice…….’</a:t>
            </a:r>
            <a:r>
              <a:rPr lang="en-US" dirty="0">
                <a:effectLst/>
              </a:rPr>
              <a:t> </a:t>
            </a:r>
          </a:p>
          <a:p>
            <a:pPr lvl="0"/>
            <a:r>
              <a:rPr lang="en-GB" sz="1200" u="sng" kern="1200" dirty="0">
                <a:solidFill>
                  <a:schemeClr val="tx1"/>
                </a:solidFill>
                <a:effectLst/>
                <a:latin typeface="+mn-lt"/>
                <a:ea typeface="+mn-ea"/>
                <a:cs typeface="+mn-cs"/>
              </a:rPr>
              <a:t>Encouraging and Negotiating</a:t>
            </a:r>
            <a:r>
              <a:rPr lang="en-GB" sz="1200" kern="1200" dirty="0">
                <a:solidFill>
                  <a:schemeClr val="tx1"/>
                </a:solidFill>
                <a:effectLst/>
                <a:latin typeface="+mn-lt"/>
                <a:ea typeface="+mn-ea"/>
                <a:cs typeface="+mn-cs"/>
              </a:rPr>
              <a:t>: learning goals and  focussed self-assessments</a:t>
            </a:r>
            <a:endParaRPr lang="en-US"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Providing</a:t>
            </a:r>
            <a:r>
              <a:rPr lang="en-GB" sz="1200" kern="1200" dirty="0">
                <a:solidFill>
                  <a:schemeClr val="tx1"/>
                </a:solidFill>
                <a:effectLst/>
                <a:latin typeface="+mn-lt"/>
                <a:ea typeface="+mn-ea"/>
                <a:cs typeface="+mn-cs"/>
              </a:rPr>
              <a:t>: constructive criticism, feedback and helpful information related to evidence.</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Mentors use open questions, raise awareness, explore beliefs, develop plans, understand consequences, explore and commit to solutions. (CUREE 2005)</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GB" sz="1200" u="sng" dirty="0">
                <a:effectLst/>
              </a:rPr>
              <a:t>Guiding: </a:t>
            </a:r>
            <a:r>
              <a:rPr lang="en-GB" sz="1200" dirty="0">
                <a:effectLst/>
              </a:rPr>
              <a:t>skills, ethics, counselling where needed. </a:t>
            </a:r>
            <a:endParaRPr lang="en-US" dirty="0">
              <a:effectLst/>
            </a:endParaRPr>
          </a:p>
          <a:p>
            <a:pPr lvl="0" fontAlgn="base"/>
            <a:r>
              <a:rPr lang="en-GB" sz="1200" u="sng" strike="noStrike" kern="1200" dirty="0">
                <a:solidFill>
                  <a:schemeClr val="tx1"/>
                </a:solidFill>
                <a:effectLst/>
                <a:latin typeface="+mn-lt"/>
                <a:ea typeface="+mn-ea"/>
                <a:cs typeface="+mn-cs"/>
              </a:rPr>
              <a:t>Highlighting</a:t>
            </a:r>
            <a:r>
              <a:rPr lang="en-GB" sz="1200" u="none" strike="noStrike" kern="1200" dirty="0">
                <a:solidFill>
                  <a:schemeClr val="tx1"/>
                </a:solidFill>
                <a:effectLst/>
                <a:latin typeface="+mn-lt"/>
                <a:ea typeface="+mn-ea"/>
                <a:cs typeface="+mn-cs"/>
              </a:rPr>
              <a:t>: learning from analysis of practice.</a:t>
            </a:r>
            <a:endParaRPr lang="en-US" sz="1200" u="none" strike="noStrike" kern="1200" dirty="0">
              <a:solidFill>
                <a:schemeClr val="tx1"/>
              </a:solidFill>
              <a:effectLst/>
              <a:latin typeface="+mn-lt"/>
              <a:ea typeface="+mn-ea"/>
              <a:cs typeface="+mn-cs"/>
            </a:endParaRPr>
          </a:p>
          <a:p>
            <a:pPr lvl="0" fontAlgn="base"/>
            <a:r>
              <a:rPr lang="en-GB" sz="1200" u="sng" strike="noStrike" kern="1200" dirty="0">
                <a:solidFill>
                  <a:schemeClr val="tx1"/>
                </a:solidFill>
                <a:effectLst/>
                <a:latin typeface="+mn-lt"/>
                <a:ea typeface="+mn-ea"/>
                <a:cs typeface="+mn-cs"/>
              </a:rPr>
              <a:t>Enabling</a:t>
            </a:r>
            <a:r>
              <a:rPr lang="en-GB" sz="1200" u="none" strike="noStrike" kern="1200" dirty="0">
                <a:solidFill>
                  <a:schemeClr val="tx1"/>
                </a:solidFill>
                <a:effectLst/>
                <a:latin typeface="+mn-lt"/>
                <a:ea typeface="+mn-ea"/>
                <a:cs typeface="+mn-cs"/>
              </a:rPr>
              <a:t>: a teacher to reflect on his/her teaching and learning practice: assess and improve skills; evaluate appropriateness of strategies and materials; question and examine values and aims of education etc. </a:t>
            </a:r>
            <a:endParaRPr lang="en-US" sz="1200" u="none" strike="noStrik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Appendix 2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PRINCIPLES OF MENTORING AND COACHING </a:t>
            </a:r>
            <a:r>
              <a:rPr lang="en-GB" sz="1200" kern="1200" dirty="0">
                <a:solidFill>
                  <a:schemeClr val="tx1"/>
                </a:solidFill>
                <a:effectLst/>
                <a:latin typeface="+mn-lt"/>
                <a:ea typeface="+mn-ea"/>
                <a:cs typeface="+mn-cs"/>
              </a:rPr>
              <a:t>(CUREE 2005)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Effective mentoring and coaching involves: </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 learning conversation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Structured professional dialogue, rooted in evidence from the professional learner’s practice, which articulates existing beliefs and practices to enable reflection on them.</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Setting challenging and personal goals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Identifying goals that build on what learners know and can do already, but could not yet achieve alone, whilst attending to both school and individual priorities.</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 thoughtful relationship</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Developing trust, attending respectfully and with sensitivity to the powerful emotions involved in deep professional learning.</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Understanding why different approaches work</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Developing understanding of the theory that underpins new practice so it can be interpreted and adapted for different contexts.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 learning agreement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Establishing confidence about the boundaries of the relationship by agreeing and upholding ground rules that address imbalances in power and accountability.</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Acknowledging the benefits to the mentors and coaches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Recognising and making use of the professional learning that mentors and coached gain from the opportunity to mentor or coach.</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Combining support from fellow professional learners and specialists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Collaborating with colleagues to sustain commitment to learning and relate new approaches to everyday practice; seeking out specialist expertise to extend skills and knowledge and model good practice.</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Experimenting and observing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Creating a learning environment that supports risk-taking and innovation and encourages professional learners to seek out direct evidence from practice.</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Growing self-direction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evolving process in which the learner takes increasing responsibility for their professional development as skills, knowledge and self- awareness increase.</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Using resources effectively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Making and using time and other resources creatively to protect and sustain learning, action and reflection on a day-to-day basis.</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67</a:t>
            </a:fld>
            <a:endParaRPr lang="en-US"/>
          </a:p>
        </p:txBody>
      </p:sp>
    </p:spTree>
    <p:extLst>
      <p:ext uri="{BB962C8B-B14F-4D97-AF65-F5344CB8AC3E}">
        <p14:creationId xmlns:p14="http://schemas.microsoft.com/office/powerpoint/2010/main" val="3665232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OBSERVER REFLECTIVE DIALOGUE TOOL 10 mins</a:t>
            </a:r>
          </a:p>
          <a:p>
            <a:endParaRPr lang="en-GB" b="1" dirty="0"/>
          </a:p>
          <a:p>
            <a:pPr marL="228600" indent="-228600">
              <a:buFont typeface="+mj-lt"/>
              <a:buAutoNum type="arabicPeriod"/>
            </a:pPr>
            <a:r>
              <a:rPr lang="en-GB" dirty="0"/>
              <a:t>Explain that the Observer Reflective Dialogue  Questions Bank helps observers to think about the kind of questions to ask on each dimension to help the teacher reflect on their teaching practices and students’ learning. </a:t>
            </a:r>
          </a:p>
          <a:p>
            <a:pPr marL="228600" indent="-228600">
              <a:buFont typeface="+mj-lt"/>
              <a:buAutoNum type="arabicPeriod"/>
            </a:pPr>
            <a:endParaRPr lang="en-GB" dirty="0"/>
          </a:p>
          <a:p>
            <a:pPr marL="228600" indent="-228600">
              <a:buFont typeface="+mj-lt"/>
              <a:buAutoNum type="arabicPeriod"/>
            </a:pPr>
            <a:r>
              <a:rPr lang="en-GB" dirty="0"/>
              <a:t>Discuss how the examples could relate to something that was observed in the lesson, e.g. “What differences did you notice in the way you treated different groups of students?”. The observer may have seen that the teachers was, for example,  ignoring boys at the back of the room and concentrating on the same few students answering questions. </a:t>
            </a:r>
          </a:p>
          <a:p>
            <a:pPr marL="0" indent="0">
              <a:buFont typeface="+mj-lt"/>
              <a:buNone/>
            </a:pPr>
            <a:endParaRPr lang="en-GB" b="0" dirty="0"/>
          </a:p>
          <a:p>
            <a:pPr marL="0" indent="0">
              <a:buFont typeface="+mj-lt"/>
              <a:buNone/>
            </a:pPr>
            <a:endParaRPr lang="en-GB" b="0" dirty="0"/>
          </a:p>
        </p:txBody>
      </p:sp>
      <p:sp>
        <p:nvSpPr>
          <p:cNvPr id="4" name="Slide Number Placeholder 3"/>
          <p:cNvSpPr>
            <a:spLocks noGrp="1"/>
          </p:cNvSpPr>
          <p:nvPr>
            <p:ph type="sldNum" sz="quarter" idx="5"/>
          </p:nvPr>
        </p:nvSpPr>
        <p:spPr/>
        <p:txBody>
          <a:bodyPr/>
          <a:lstStyle/>
          <a:p>
            <a:fld id="{A50962B1-8EE4-4DBF-884E-30F1F3676AB6}" type="slidenum">
              <a:rPr lang="en-US" smtClean="0"/>
              <a:t>68</a:t>
            </a:fld>
            <a:endParaRPr lang="en-US"/>
          </a:p>
        </p:txBody>
      </p:sp>
    </p:spTree>
    <p:extLst>
      <p:ext uri="{BB962C8B-B14F-4D97-AF65-F5344CB8AC3E}">
        <p14:creationId xmlns:p14="http://schemas.microsoft.com/office/powerpoint/2010/main" val="41243019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MENTORING VIDEOS (AKF Inclusive Guide)  40 mins</a:t>
            </a:r>
          </a:p>
          <a:p>
            <a:endParaRPr lang="en-GB" b="1" dirty="0"/>
          </a:p>
          <a:p>
            <a:pPr marL="235572" indent="-235572">
              <a:buAutoNum type="arabicPeriod"/>
            </a:pPr>
            <a:r>
              <a:rPr lang="en-GB" dirty="0"/>
              <a:t>Download the videos that you need from the link to insert into the presentation. Links are given in the relevant slide and notes. </a:t>
            </a:r>
            <a:endParaRPr lang="en-GB" b="1" dirty="0">
              <a:highlight>
                <a:srgbClr val="FFFF00"/>
              </a:highlight>
            </a:endParaRPr>
          </a:p>
          <a:p>
            <a:pPr marL="235572" indent="-235572">
              <a:buAutoNum type="arabicPeriod"/>
            </a:pPr>
            <a:endParaRPr lang="en-GB" b="1" dirty="0">
              <a:highlight>
                <a:srgbClr val="FFFF00"/>
              </a:highlight>
            </a:endParaRPr>
          </a:p>
          <a:p>
            <a:pPr marL="235572" indent="-235572">
              <a:buAutoNum type="arabicPeriod"/>
            </a:pPr>
            <a:r>
              <a:rPr lang="en-GB" dirty="0"/>
              <a:t>Let the participants know that you will be playing come videos of parts of mentoring sessions for them to view and critique.  These take place in Portugal, Pakistan and Kenya. </a:t>
            </a:r>
          </a:p>
          <a:p>
            <a:pPr marL="235572" indent="-235572">
              <a:buAutoNum type="arabicPeriod"/>
            </a:pPr>
            <a:endParaRPr lang="en-GB" dirty="0"/>
          </a:p>
          <a:p>
            <a:pPr marL="235572" indent="-235572">
              <a:buAutoNum type="arabicPeriod"/>
            </a:pPr>
            <a:r>
              <a:rPr lang="en-GB" dirty="0"/>
              <a:t>Ask them to look for the particular things listed in the slide. </a:t>
            </a:r>
            <a:endParaRPr lang="en-GB" b="1" dirty="0"/>
          </a:p>
          <a:p>
            <a:endParaRPr lang="en-GB" b="1" dirty="0"/>
          </a:p>
          <a:p>
            <a:r>
              <a:rPr lang="en-GB" dirty="0"/>
              <a:t> </a:t>
            </a:r>
            <a:endParaRPr lang="en-US" sz="1600" dirty="0"/>
          </a:p>
          <a:p>
            <a:r>
              <a:rPr lang="en-GB" dirty="0"/>
              <a:t> </a:t>
            </a:r>
            <a:endParaRPr lang="en-US" sz="1600" dirty="0"/>
          </a:p>
          <a:p>
            <a:r>
              <a:rPr lang="en-GB" dirty="0"/>
              <a:t> </a:t>
            </a:r>
            <a:endParaRPr lang="en-US" sz="1600"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69</a:t>
            </a:fld>
            <a:endParaRPr lang="en-US"/>
          </a:p>
        </p:txBody>
      </p:sp>
    </p:spTree>
    <p:extLst>
      <p:ext uri="{BB962C8B-B14F-4D97-AF65-F5344CB8AC3E}">
        <p14:creationId xmlns:p14="http://schemas.microsoft.com/office/powerpoint/2010/main" val="420863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MAKES AN EFFECTIVE LEARNING ENVIRONMENT?  20 minutes</a:t>
            </a:r>
          </a:p>
          <a:p>
            <a:r>
              <a:rPr lang="en-GB" dirty="0"/>
              <a:t> </a:t>
            </a:r>
          </a:p>
          <a:p>
            <a:pPr marL="228600" lvl="0" indent="-228600">
              <a:buAutoNum type="arabicPeriod"/>
            </a:pPr>
            <a:r>
              <a:rPr lang="en-GB" u="sng" dirty="0"/>
              <a:t>Brainstorm</a:t>
            </a:r>
            <a:r>
              <a:rPr lang="en-GB" dirty="0"/>
              <a:t>: </a:t>
            </a:r>
            <a:r>
              <a:rPr lang="en-GB" b="1" i="1" dirty="0"/>
              <a:t>What makes an effective learning environment,</a:t>
            </a:r>
            <a:r>
              <a:rPr lang="en-GB" b="1" dirty="0"/>
              <a:t> </a:t>
            </a:r>
            <a:r>
              <a:rPr lang="en-GB" dirty="0"/>
              <a:t>drawing from participants’ personal visualisations and professional experience  and/ or others they have seen (10m).</a:t>
            </a:r>
          </a:p>
          <a:p>
            <a:pPr marL="0" lvl="0" indent="0">
              <a:buNone/>
            </a:pPr>
            <a:endParaRPr lang="en-US" dirty="0"/>
          </a:p>
          <a:p>
            <a:pPr lvl="0"/>
            <a:r>
              <a:rPr lang="en-GB" u="sng" dirty="0"/>
              <a:t>2. Brainstorm</a:t>
            </a:r>
            <a:r>
              <a:rPr lang="en-GB" dirty="0"/>
              <a:t>:  </a:t>
            </a:r>
            <a:r>
              <a:rPr lang="en-GB" b="1" i="1" dirty="0"/>
              <a:t>What does a teacher need to be able to create an effective learning environment</a:t>
            </a:r>
            <a:r>
              <a:rPr lang="en-GB" dirty="0"/>
              <a:t>? (10m)</a:t>
            </a:r>
            <a:r>
              <a:rPr lang="en-GB" b="1" dirty="0"/>
              <a:t> </a:t>
            </a:r>
            <a:endParaRPr lang="en-US" dirty="0"/>
          </a:p>
          <a:p>
            <a:pPr lvl="0"/>
            <a:r>
              <a:rPr lang="en-GB" dirty="0"/>
              <a:t>Try to elicit that an effective learning environment depends on</a:t>
            </a:r>
            <a:r>
              <a:rPr lang="en-GB" b="1" dirty="0"/>
              <a:t>: </a:t>
            </a:r>
            <a:endParaRPr lang="en-US" dirty="0"/>
          </a:p>
          <a:p>
            <a:pPr marL="647824" lvl="1" indent="-176679">
              <a:buFont typeface="Arial" panose="020B0604020202020204" pitchFamily="34" charset="0"/>
              <a:buChar char="•"/>
            </a:pPr>
            <a:r>
              <a:rPr lang="en-GB" i="1" dirty="0"/>
              <a:t>Teachers’ own socio-emotional skills, including relationship-building </a:t>
            </a:r>
            <a:endParaRPr lang="en-US" dirty="0"/>
          </a:p>
          <a:p>
            <a:pPr marL="647824" lvl="1" indent="-176679">
              <a:buFont typeface="Arial" panose="020B0604020202020204" pitchFamily="34" charset="0"/>
              <a:buChar char="•"/>
            </a:pPr>
            <a:r>
              <a:rPr lang="en-GB" i="1" dirty="0"/>
              <a:t>Understanding values/competencies</a:t>
            </a:r>
          </a:p>
          <a:p>
            <a:pPr marL="647824" lvl="1" indent="-176679">
              <a:buFont typeface="Arial" panose="020B0604020202020204" pitchFamily="34" charset="0"/>
              <a:buChar char="•"/>
            </a:pPr>
            <a:r>
              <a:rPr lang="en-GB" i="1" dirty="0"/>
              <a:t>Ability to be truly inclusive of all children and views- no child is left out.</a:t>
            </a:r>
            <a:endParaRPr lang="en-US" dirty="0"/>
          </a:p>
          <a:p>
            <a:pPr marL="647824" lvl="1" indent="-176679">
              <a:buFont typeface="Arial" panose="020B0604020202020204" pitchFamily="34" charset="0"/>
              <a:buChar char="•"/>
            </a:pPr>
            <a:r>
              <a:rPr lang="en-GB" i="1" dirty="0"/>
              <a:t>Ability to use appropriate pedagogies</a:t>
            </a:r>
            <a:endParaRPr lang="en-US" dirty="0"/>
          </a:p>
          <a:p>
            <a:pPr marL="647824" lvl="1" indent="-176679">
              <a:buFont typeface="Arial" panose="020B0604020202020204" pitchFamily="34" charset="0"/>
              <a:buChar char="•"/>
            </a:pPr>
            <a:r>
              <a:rPr lang="en-GB" i="1" dirty="0"/>
              <a:t>Mentoring support and professional development</a:t>
            </a:r>
          </a:p>
          <a:p>
            <a:pPr marL="471145" lvl="1"/>
            <a:endParaRPr lang="en-GB" sz="1400" dirty="0"/>
          </a:p>
          <a:p>
            <a:r>
              <a:rPr lang="en-GB" dirty="0"/>
              <a:t>3. Pick up what’s coming out strong, ask for clarifications etc. </a:t>
            </a:r>
          </a:p>
        </p:txBody>
      </p:sp>
      <p:sp>
        <p:nvSpPr>
          <p:cNvPr id="4" name="Slide Number Placeholder 3"/>
          <p:cNvSpPr>
            <a:spLocks noGrp="1"/>
          </p:cNvSpPr>
          <p:nvPr>
            <p:ph type="sldNum" sz="quarter" idx="5"/>
          </p:nvPr>
        </p:nvSpPr>
        <p:spPr/>
        <p:txBody>
          <a:bodyPr/>
          <a:lstStyle/>
          <a:p>
            <a:fld id="{A50962B1-8EE4-4DBF-884E-30F1F3676AB6}" type="slidenum">
              <a:rPr lang="en-US" smtClean="0"/>
              <a:t>7</a:t>
            </a:fld>
            <a:endParaRPr lang="en-US"/>
          </a:p>
        </p:txBody>
      </p:sp>
    </p:spTree>
    <p:extLst>
      <p:ext uri="{BB962C8B-B14F-4D97-AF65-F5344CB8AC3E}">
        <p14:creationId xmlns:p14="http://schemas.microsoft.com/office/powerpoint/2010/main" val="28017974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endParaRPr lang="en-GB" dirty="0"/>
          </a:p>
          <a:p>
            <a:pPr marL="0" marR="0" lvl="0" indent="0" algn="l" defTabSz="942289" rtl="0" eaLnBrk="1" fontAlgn="auto" latinLnBrk="0" hangingPunct="1">
              <a:lnSpc>
                <a:spcPct val="100000"/>
              </a:lnSpc>
              <a:spcBef>
                <a:spcPts val="0"/>
              </a:spcBef>
              <a:spcAft>
                <a:spcPts val="0"/>
              </a:spcAft>
              <a:buClrTx/>
              <a:buSzTx/>
              <a:buFontTx/>
              <a:buNone/>
              <a:tabLst/>
              <a:defRPr/>
            </a:pPr>
            <a:r>
              <a:rPr lang="en-GB" dirty="0"/>
              <a:t>4. Show the Module 5: Tips- Lesson 1 Relationship Building 14 video of Mr. Paulus with Paula in Portugal  from 01:49-02:22.   Please note you will have to move to the 01:49 minute to start viewing and stop at 02:22. </a:t>
            </a:r>
          </a:p>
          <a:p>
            <a:pPr marL="0" marR="0" lvl="0" indent="0" algn="l" defTabSz="942289" rtl="0" eaLnBrk="1" fontAlgn="auto" latinLnBrk="0" hangingPunct="1">
              <a:lnSpc>
                <a:spcPct val="100000"/>
              </a:lnSpc>
              <a:spcBef>
                <a:spcPts val="0"/>
              </a:spcBef>
              <a:spcAft>
                <a:spcPts val="0"/>
              </a:spcAft>
              <a:buClrTx/>
              <a:buSzTx/>
              <a:buFontTx/>
              <a:buNone/>
              <a:tabLst/>
              <a:defRPr/>
            </a:pPr>
            <a:r>
              <a:rPr lang="pt-PT" sz="1200" u="sng" kern="1200" dirty="0">
                <a:solidFill>
                  <a:schemeClr val="tx1"/>
                </a:solidFill>
                <a:effectLst/>
                <a:latin typeface="+mn-lt"/>
                <a:ea typeface="+mn-ea"/>
                <a:cs typeface="+mn-cs"/>
                <a:hlinkClick r:id="rId3" tooltip="https://vimeo.com/user70288799/download/413863461/8d025f5767"/>
              </a:rPr>
              <a:t> https://vimeo.com/user70288799/download/413863461/8d025f5767</a:t>
            </a:r>
            <a:endParaRPr lang="en-US" sz="1200" kern="1200" dirty="0">
              <a:solidFill>
                <a:schemeClr val="tx1"/>
              </a:solidFill>
              <a:effectLst/>
              <a:latin typeface="+mn-lt"/>
              <a:ea typeface="+mn-ea"/>
              <a:cs typeface="+mn-cs"/>
            </a:endParaRPr>
          </a:p>
          <a:p>
            <a:pPr defTabSz="942289">
              <a:defRPr/>
            </a:pPr>
            <a:endParaRPr lang="en-GB" dirty="0"/>
          </a:p>
          <a:p>
            <a:pPr defTabSz="942289">
              <a:defRPr/>
            </a:pPr>
            <a:endParaRPr lang="en-GB" dirty="0"/>
          </a:p>
          <a:p>
            <a:pPr defTabSz="942289">
              <a:defRPr/>
            </a:pPr>
            <a:r>
              <a:rPr lang="en-GB" dirty="0"/>
              <a:t>5. Show the same video moving  on Giving Suggestions of Dr. Choudhry Khan with Nargis in Pakistan playing the video  from 03:55-05:06.</a:t>
            </a:r>
          </a:p>
          <a:p>
            <a:pPr defTabSz="942289">
              <a:defRPr/>
            </a:pPr>
            <a:endParaRPr lang="en-GB" dirty="0"/>
          </a:p>
          <a:p>
            <a:pPr defTabSz="942289">
              <a:defRPr/>
            </a:pPr>
            <a:r>
              <a:rPr lang="en-GB" dirty="0"/>
              <a:t>6. Discuss with the group their observations of the mentoring skills employed and their effectiveness.  Look at :</a:t>
            </a:r>
          </a:p>
          <a:p>
            <a:pPr marL="765610" lvl="1" indent="-294465">
              <a:buFont typeface="Arial" panose="020B0604020202020204" pitchFamily="34" charset="0"/>
              <a:buChar char="•"/>
            </a:pPr>
            <a:r>
              <a:rPr lang="en-GB" sz="1600" dirty="0"/>
              <a:t>What were the type of questions? e.g. how do you think? Remind me, What did you do well? Could have done better? Next lesson…..What I hear you saying….</a:t>
            </a:r>
            <a:endParaRPr lang="en-US" sz="2500" dirty="0"/>
          </a:p>
          <a:p>
            <a:pPr marL="765610" lvl="1" indent="-294465">
              <a:buFont typeface="Arial" panose="020B0604020202020204" pitchFamily="34" charset="0"/>
              <a:buChar char="•"/>
            </a:pPr>
            <a:r>
              <a:rPr lang="en-GB" sz="1600" dirty="0"/>
              <a:t>How could you re-phrase any closed questions?</a:t>
            </a:r>
            <a:endParaRPr lang="en-US" sz="2500" dirty="0"/>
          </a:p>
          <a:p>
            <a:pPr marL="765610" lvl="1" indent="-294465">
              <a:buFont typeface="Arial" panose="020B0604020202020204" pitchFamily="34" charset="0"/>
              <a:buChar char="•"/>
            </a:pPr>
            <a:r>
              <a:rPr lang="en-GB" sz="1600" dirty="0"/>
              <a:t>How gave constructive feedback and suggestions? </a:t>
            </a:r>
            <a:endParaRPr lang="en-US" sz="2500" dirty="0"/>
          </a:p>
          <a:p>
            <a:pPr marL="765610" lvl="1" indent="-294465">
              <a:buFont typeface="Arial" panose="020B0604020202020204" pitchFamily="34" charset="0"/>
              <a:buChar char="•"/>
            </a:pPr>
            <a:r>
              <a:rPr lang="en-GB" sz="1600" dirty="0"/>
              <a:t>Body language? Mirroring, setting at ease, trust, confidentiality</a:t>
            </a:r>
            <a:endParaRPr lang="en-US" sz="2500" dirty="0"/>
          </a:p>
          <a:p>
            <a:pPr marL="765610" lvl="1" indent="-294465">
              <a:buFont typeface="Arial" panose="020B0604020202020204" pitchFamily="34" charset="0"/>
              <a:buChar char="•"/>
            </a:pPr>
            <a:r>
              <a:rPr lang="en-GB" sz="1600" dirty="0"/>
              <a:t>ACTIVE listening- how demonstrated? </a:t>
            </a:r>
            <a:endParaRPr lang="en-US" sz="2500" dirty="0"/>
          </a:p>
          <a:p>
            <a:pPr marL="765610" lvl="1" indent="-294465">
              <a:buFont typeface="Arial" panose="020B0604020202020204" pitchFamily="34" charset="0"/>
              <a:buChar char="•"/>
            </a:pPr>
            <a:r>
              <a:rPr lang="en-GB" sz="1600" dirty="0"/>
              <a:t>NB emotional climate and sensitivity applies here! </a:t>
            </a:r>
            <a:endParaRPr lang="en-US" sz="2500" dirty="0"/>
          </a:p>
          <a:p>
            <a:pPr marL="765610" lvl="1" indent="-294465">
              <a:buFont typeface="Arial" panose="020B0604020202020204" pitchFamily="34" charset="0"/>
              <a:buChar char="•"/>
            </a:pPr>
            <a:r>
              <a:rPr lang="en-GB" sz="1600" dirty="0"/>
              <a:t>Any other observations? </a:t>
            </a:r>
            <a:endParaRPr lang="en-US" sz="2500" dirty="0"/>
          </a:p>
          <a:p>
            <a:pPr marL="765610" lvl="1" indent="-294465">
              <a:buFont typeface="Arial" panose="020B0604020202020204" pitchFamily="34" charset="0"/>
              <a:buChar char="•"/>
            </a:pPr>
            <a:r>
              <a:rPr lang="en-GB" sz="1600" dirty="0"/>
              <a:t>What was done well and what could have been better? </a:t>
            </a:r>
          </a:p>
          <a:p>
            <a:pPr defTabSz="942289">
              <a:defRPr/>
            </a:pPr>
            <a:endParaRPr lang="en-US" sz="1600"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70</a:t>
            </a:fld>
            <a:endParaRPr lang="en-US"/>
          </a:p>
        </p:txBody>
      </p:sp>
    </p:spTree>
    <p:extLst>
      <p:ext uri="{BB962C8B-B14F-4D97-AF65-F5344CB8AC3E}">
        <p14:creationId xmlns:p14="http://schemas.microsoft.com/office/powerpoint/2010/main" val="15162921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7. Show the video: Module 3: Lesson 4 Using Development Dialogue Questions </a:t>
            </a:r>
            <a:r>
              <a:rPr lang="en-GB" b="1" dirty="0"/>
              <a:t>Science Lesson, Pakistan, with Dr. Choudhry Khan and Fauzia  in Pakistan 09 </a:t>
            </a:r>
            <a:r>
              <a:rPr lang="en-GB" dirty="0"/>
              <a:t>4m34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US" sz="1200" u="sng" kern="1200" dirty="0">
                <a:solidFill>
                  <a:schemeClr val="tx1"/>
                </a:solidFill>
                <a:effectLst/>
                <a:latin typeface="+mn-lt"/>
                <a:ea typeface="+mn-ea"/>
                <a:cs typeface="+mn-cs"/>
                <a:hlinkClick r:id="rId3" tooltip="https://vimeo.com/user70288799/download/413863651/819ed42706"/>
              </a:rPr>
              <a:t>https://vimeo.com/user70288799/download/413863651/819ed42706</a:t>
            </a:r>
            <a:endParaRPr lang="en-US" sz="1200" kern="1200" dirty="0">
              <a:solidFill>
                <a:schemeClr val="tx1"/>
              </a:solidFill>
              <a:effectLst/>
              <a:latin typeface="+mn-lt"/>
              <a:ea typeface="+mn-ea"/>
              <a:cs typeface="+mn-cs"/>
            </a:endParaRPr>
          </a:p>
          <a:p>
            <a:endParaRPr lang="en-GB" dirty="0"/>
          </a:p>
          <a:p>
            <a:endParaRPr lang="en-GB" dirty="0"/>
          </a:p>
          <a:p>
            <a:r>
              <a:rPr lang="en-GB" dirty="0"/>
              <a:t>8. Discuss the mentoring skills observed using the questions posed in the previous slide notes.</a:t>
            </a:r>
            <a:endParaRPr lang="en-US" sz="1600" dirty="0"/>
          </a:p>
        </p:txBody>
      </p:sp>
      <p:sp>
        <p:nvSpPr>
          <p:cNvPr id="4" name="Slide Number Placeholder 3"/>
          <p:cNvSpPr>
            <a:spLocks noGrp="1"/>
          </p:cNvSpPr>
          <p:nvPr>
            <p:ph type="sldNum" sz="quarter" idx="5"/>
          </p:nvPr>
        </p:nvSpPr>
        <p:spPr/>
        <p:txBody>
          <a:bodyPr/>
          <a:lstStyle/>
          <a:p>
            <a:fld id="{A50962B1-8EE4-4DBF-884E-30F1F3676AB6}" type="slidenum">
              <a:rPr lang="en-US" smtClean="0"/>
              <a:t>71</a:t>
            </a:fld>
            <a:endParaRPr lang="en-US"/>
          </a:p>
        </p:txBody>
      </p:sp>
    </p:spTree>
    <p:extLst>
      <p:ext uri="{BB962C8B-B14F-4D97-AF65-F5344CB8AC3E}">
        <p14:creationId xmlns:p14="http://schemas.microsoft.com/office/powerpoint/2010/main" val="3951272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a:p>
            <a:r>
              <a:rPr lang="en-GB" dirty="0"/>
              <a:t> </a:t>
            </a:r>
          </a:p>
          <a:p>
            <a:pPr marL="0" indent="0">
              <a:buNone/>
            </a:pPr>
            <a:r>
              <a:rPr lang="en-GB" dirty="0"/>
              <a:t>7. Show the video from Lesson 6: Giving Feedback  </a:t>
            </a:r>
            <a:r>
              <a:rPr lang="en-GB" b="1" dirty="0"/>
              <a:t>Murad, Kenya  with Aisha 11 </a:t>
            </a:r>
            <a:r>
              <a:rPr lang="en-GB" dirty="0"/>
              <a:t>Section from 1:40- 2.19</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u="sng" kern="1200" dirty="0">
                <a:solidFill>
                  <a:schemeClr val="tx1"/>
                </a:solidFill>
                <a:effectLst/>
                <a:latin typeface="+mn-lt"/>
                <a:ea typeface="+mn-ea"/>
                <a:cs typeface="+mn-cs"/>
                <a:hlinkClick r:id="rId3" tooltip="https://vimeo.com/user70288799/download/413863243/6995b0b3c2"/>
              </a:rPr>
              <a:t>https://vimeo.com/user70288799/download/413863243/6995b0b3c2</a:t>
            </a:r>
            <a:endParaRPr lang="en-US" sz="1200" kern="1200" dirty="0">
              <a:solidFill>
                <a:schemeClr val="tx1"/>
              </a:solidFill>
              <a:effectLst/>
              <a:latin typeface="+mn-lt"/>
              <a:ea typeface="+mn-ea"/>
              <a:cs typeface="+mn-cs"/>
            </a:endParaRPr>
          </a:p>
          <a:p>
            <a:pPr marL="235572" indent="-235572">
              <a:buAutoNum type="arabicPeriod" startAt="9"/>
            </a:pPr>
            <a:endParaRPr lang="en-GB" dirty="0"/>
          </a:p>
          <a:p>
            <a:pPr marL="235572" indent="-235572">
              <a:buAutoNum type="arabicPeriod" startAt="9"/>
            </a:pPr>
            <a:endParaRPr lang="en-GB" dirty="0"/>
          </a:p>
          <a:p>
            <a:pPr marL="0" indent="0">
              <a:buNone/>
            </a:pPr>
            <a:r>
              <a:rPr lang="en-GB" dirty="0"/>
              <a:t>8. Discuss the mentoring skills using the questions posed previously.</a:t>
            </a:r>
            <a:endParaRPr lang="en-US" sz="1600"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72</a:t>
            </a:fld>
            <a:endParaRPr lang="en-US"/>
          </a:p>
        </p:txBody>
      </p:sp>
    </p:spTree>
    <p:extLst>
      <p:ext uri="{BB962C8B-B14F-4D97-AF65-F5344CB8AC3E}">
        <p14:creationId xmlns:p14="http://schemas.microsoft.com/office/powerpoint/2010/main" val="19285337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a:p>
            <a:endParaRPr lang="en-GB" dirty="0"/>
          </a:p>
          <a:p>
            <a:r>
              <a:rPr lang="en-GB" dirty="0"/>
              <a:t>11. Show the whole  video. Module 6: Use your Mentoring Knowledge, Lesson 2 Development Dialogue Observation</a:t>
            </a:r>
            <a:r>
              <a:rPr lang="en-GB" b="1" dirty="0"/>
              <a:t> </a:t>
            </a:r>
            <a:r>
              <a:rPr lang="en-GB" dirty="0"/>
              <a:t>with</a:t>
            </a:r>
            <a:r>
              <a:rPr lang="en-GB" b="1" dirty="0"/>
              <a:t> Shahida &amp; SCK  17 </a:t>
            </a:r>
            <a:r>
              <a:rPr lang="en-GB" dirty="0"/>
              <a:t>08m 07</a:t>
            </a:r>
          </a:p>
          <a:p>
            <a:endParaRPr lang="en-GB" dirty="0"/>
          </a:p>
          <a:p>
            <a:r>
              <a:rPr lang="en-GB" dirty="0"/>
              <a:t>12. Discuss the mentoring skills observed using the questions posed previously.</a:t>
            </a:r>
          </a:p>
          <a:p>
            <a:endParaRPr lang="en-GB" dirty="0"/>
          </a:p>
          <a:p>
            <a:r>
              <a:rPr lang="en-GB" dirty="0"/>
              <a:t>13. Whole group discussion:  on reflections of the mentoring and any questions.</a:t>
            </a:r>
            <a:endParaRPr lang="en-US" sz="1600"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73</a:t>
            </a:fld>
            <a:endParaRPr lang="en-US"/>
          </a:p>
        </p:txBody>
      </p:sp>
    </p:spTree>
    <p:extLst>
      <p:ext uri="{BB962C8B-B14F-4D97-AF65-F5344CB8AC3E}">
        <p14:creationId xmlns:p14="http://schemas.microsoft.com/office/powerpoint/2010/main" val="7962008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GIVING POST-OBSERVATION FEEDBACK  10 mins</a:t>
            </a:r>
          </a:p>
          <a:p>
            <a:endParaRPr lang="en-US" dirty="0"/>
          </a:p>
          <a:p>
            <a:pPr marL="228600" indent="-228600">
              <a:buAutoNum type="arabicPeriod"/>
            </a:pPr>
            <a:r>
              <a:rPr lang="en-GB" dirty="0"/>
              <a:t>Read or ask someone to read out  the quote on classroom observation and how it </a:t>
            </a:r>
            <a:r>
              <a:rPr lang="en-GB" dirty="0" err="1"/>
              <a:t>froms</a:t>
            </a:r>
            <a:r>
              <a:rPr lang="en-GB" dirty="0"/>
              <a:t> an important part of teacher professional development. </a:t>
            </a:r>
          </a:p>
          <a:p>
            <a:pPr marL="228600" indent="-228600">
              <a:buAutoNum type="arabicPeriod"/>
            </a:pPr>
            <a:endParaRPr lang="en-GB" dirty="0"/>
          </a:p>
          <a:p>
            <a:pPr marL="228600" indent="-228600">
              <a:buAutoNum type="arabicPeriod"/>
            </a:pPr>
            <a:r>
              <a:rPr lang="en-GB" dirty="0"/>
              <a:t>Research has shown that schools that regularly use classroom observation  improve learning attainment. </a:t>
            </a:r>
          </a:p>
          <a:p>
            <a:pPr marL="228600" indent="-228600">
              <a:buAutoNum type="arabicPeriod"/>
            </a:pPr>
            <a:endParaRPr lang="en-GB" b="1" dirty="0"/>
          </a:p>
        </p:txBody>
      </p:sp>
      <p:sp>
        <p:nvSpPr>
          <p:cNvPr id="4" name="Slide Number Placeholder 3"/>
          <p:cNvSpPr>
            <a:spLocks noGrp="1"/>
          </p:cNvSpPr>
          <p:nvPr>
            <p:ph type="sldNum" sz="quarter" idx="5"/>
          </p:nvPr>
        </p:nvSpPr>
        <p:spPr/>
        <p:txBody>
          <a:bodyPr/>
          <a:lstStyle/>
          <a:p>
            <a:fld id="{A50962B1-8EE4-4DBF-884E-30F1F3676AB6}" type="slidenum">
              <a:rPr lang="en-US" smtClean="0"/>
              <a:t>74</a:t>
            </a:fld>
            <a:endParaRPr lang="en-US"/>
          </a:p>
        </p:txBody>
      </p:sp>
    </p:spTree>
    <p:extLst>
      <p:ext uri="{BB962C8B-B14F-4D97-AF65-F5344CB8AC3E}">
        <p14:creationId xmlns:p14="http://schemas.microsoft.com/office/powerpoint/2010/main" val="13430196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a:t>
            </a:r>
          </a:p>
          <a:p>
            <a:pPr marL="228600" indent="-228600">
              <a:buFont typeface="+mj-lt"/>
              <a:buAutoNum type="arabicPeriod" startAt="3"/>
            </a:pPr>
            <a:r>
              <a:rPr lang="en-GB" dirty="0"/>
              <a:t>. Go through the points on conducting a mentoring session with the teacher after the class observation. </a:t>
            </a:r>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75</a:t>
            </a:fld>
            <a:endParaRPr lang="en-US"/>
          </a:p>
        </p:txBody>
      </p:sp>
    </p:spTree>
    <p:extLst>
      <p:ext uri="{BB962C8B-B14F-4D97-AF65-F5344CB8AC3E}">
        <p14:creationId xmlns:p14="http://schemas.microsoft.com/office/powerpoint/2010/main" val="27997321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VITAL TOOLKIT CONTEXTUALISATION  15mins</a:t>
            </a:r>
          </a:p>
          <a:p>
            <a:endParaRPr lang="en-GB" b="1" dirty="0"/>
          </a:p>
          <a:p>
            <a:r>
              <a:rPr lang="en-GB" b="1" dirty="0"/>
              <a:t>1. </a:t>
            </a:r>
            <a:r>
              <a:rPr lang="en-GB" b="0" dirty="0"/>
              <a:t>Ask the participants what we need to keep in mind when contextualising the VITAL toolkit. Discuss 7-8 mins</a:t>
            </a:r>
            <a:endParaRPr lang="en-GB" b="1" dirty="0"/>
          </a:p>
          <a:p>
            <a:endParaRPr lang="en-GB" b="1" dirty="0"/>
          </a:p>
        </p:txBody>
      </p:sp>
      <p:sp>
        <p:nvSpPr>
          <p:cNvPr id="4" name="Slide Number Placeholder 3"/>
          <p:cNvSpPr>
            <a:spLocks noGrp="1"/>
          </p:cNvSpPr>
          <p:nvPr>
            <p:ph type="sldNum" sz="quarter" idx="5"/>
          </p:nvPr>
        </p:nvSpPr>
        <p:spPr/>
        <p:txBody>
          <a:bodyPr/>
          <a:lstStyle/>
          <a:p>
            <a:fld id="{A50962B1-8EE4-4DBF-884E-30F1F3676AB6}" type="slidenum">
              <a:rPr lang="en-US" smtClean="0"/>
              <a:t>76</a:t>
            </a:fld>
            <a:endParaRPr lang="en-US"/>
          </a:p>
        </p:txBody>
      </p:sp>
    </p:spTree>
    <p:extLst>
      <p:ext uri="{BB962C8B-B14F-4D97-AF65-F5344CB8AC3E}">
        <p14:creationId xmlns:p14="http://schemas.microsoft.com/office/powerpoint/2010/main" val="2917757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r>
              <a:rPr lang="en-GB" dirty="0"/>
              <a:t>2. Go through the points to consider when contextualising the tool. </a:t>
            </a:r>
          </a:p>
        </p:txBody>
      </p:sp>
      <p:sp>
        <p:nvSpPr>
          <p:cNvPr id="4" name="Slide Number Placeholder 3"/>
          <p:cNvSpPr>
            <a:spLocks noGrp="1"/>
          </p:cNvSpPr>
          <p:nvPr>
            <p:ph type="sldNum" sz="quarter" idx="5"/>
          </p:nvPr>
        </p:nvSpPr>
        <p:spPr/>
        <p:txBody>
          <a:bodyPr/>
          <a:lstStyle/>
          <a:p>
            <a:fld id="{A50962B1-8EE4-4DBF-884E-30F1F3676AB6}" type="slidenum">
              <a:rPr lang="en-US" smtClean="0"/>
              <a:t>77</a:t>
            </a:fld>
            <a:endParaRPr lang="en-US"/>
          </a:p>
        </p:txBody>
      </p:sp>
    </p:spTree>
    <p:extLst>
      <p:ext uri="{BB962C8B-B14F-4D97-AF65-F5344CB8AC3E}">
        <p14:creationId xmlns:p14="http://schemas.microsoft.com/office/powerpoint/2010/main" val="23920673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chemeClr val="tx1"/>
                </a:solidFill>
              </a:rPr>
              <a:t>ETHICAL DILEMMAS  25 mins</a:t>
            </a:r>
          </a:p>
          <a:p>
            <a:endParaRPr lang="en-GB" b="1" dirty="0">
              <a:solidFill>
                <a:schemeClr val="tx1"/>
              </a:solidFill>
            </a:endParaRPr>
          </a:p>
          <a:p>
            <a:pPr marL="235572" indent="-235572">
              <a:buAutoNum type="arabicPeriod"/>
            </a:pPr>
            <a:r>
              <a:rPr lang="en-GB" dirty="0"/>
              <a:t>Split the participants into </a:t>
            </a:r>
            <a:r>
              <a:rPr lang="en-GB" b="1" dirty="0"/>
              <a:t>9 Groups </a:t>
            </a:r>
            <a:r>
              <a:rPr lang="en-GB" dirty="0"/>
              <a:t>and give them 1-2 dilemmas to discuss. </a:t>
            </a:r>
          </a:p>
          <a:p>
            <a:pPr marL="235572" indent="-235572">
              <a:buAutoNum type="arabicPeriod"/>
            </a:pPr>
            <a:endParaRPr lang="en-GB" dirty="0"/>
          </a:p>
          <a:p>
            <a:pPr marL="235572" indent="-235572">
              <a:buAutoNum type="arabicPeriod"/>
            </a:pPr>
            <a:r>
              <a:rPr lang="en-GB" dirty="0"/>
              <a:t> Ask that they appoint a rapporteur for the group to give feedback after the discussions. </a:t>
            </a:r>
          </a:p>
          <a:p>
            <a:pPr marL="235572" indent="-235572">
              <a:buAutoNum type="arabicPeriod"/>
            </a:pPr>
            <a:endParaRPr lang="en-GB" dirty="0"/>
          </a:p>
          <a:p>
            <a:pPr marL="228600" indent="-228600">
              <a:buFont typeface="+mj-lt"/>
              <a:buAutoNum type="arabicPeriod"/>
            </a:pPr>
            <a:r>
              <a:rPr lang="en-GB" dirty="0"/>
              <a:t>Questions to pose are:</a:t>
            </a:r>
          </a:p>
          <a:p>
            <a:r>
              <a:rPr lang="en-GB" dirty="0"/>
              <a:t> </a:t>
            </a:r>
            <a:endParaRPr lang="en-US" dirty="0"/>
          </a:p>
          <a:p>
            <a:pPr marL="647824" lvl="1" indent="-176679">
              <a:buFont typeface="Arial" panose="020B0604020202020204" pitchFamily="34" charset="0"/>
              <a:buChar char="•"/>
            </a:pPr>
            <a:r>
              <a:rPr lang="en-GB" dirty="0"/>
              <a:t>Are there any values conflicting in this situation? </a:t>
            </a:r>
            <a:endParaRPr lang="en-US" dirty="0"/>
          </a:p>
          <a:p>
            <a:pPr marL="647824" lvl="1" indent="-176679">
              <a:buFont typeface="Arial" panose="020B0604020202020204" pitchFamily="34" charset="0"/>
              <a:buChar char="•"/>
            </a:pPr>
            <a:r>
              <a:rPr lang="en-GB" dirty="0"/>
              <a:t>How would you respond to this dilemma?</a:t>
            </a:r>
            <a:endParaRPr lang="en-US" dirty="0"/>
          </a:p>
          <a:p>
            <a:pPr marL="647824" lvl="1" indent="-176679">
              <a:buFont typeface="Arial" panose="020B0604020202020204" pitchFamily="34" charset="0"/>
              <a:buChar char="•"/>
            </a:pPr>
            <a:r>
              <a:rPr lang="en-GB" dirty="0"/>
              <a:t>What would the consequences of your response be? </a:t>
            </a:r>
            <a:endParaRPr lang="en-US" dirty="0"/>
          </a:p>
          <a:p>
            <a:pPr marL="647824" lvl="1" indent="-176679">
              <a:buFont typeface="Arial" panose="020B0604020202020204" pitchFamily="34" charset="0"/>
              <a:buChar char="•"/>
            </a:pPr>
            <a:r>
              <a:rPr lang="en-GB" dirty="0"/>
              <a:t>How does your response address unconscious or hidden biases and stereotypes? </a:t>
            </a:r>
            <a:endParaRPr lang="en-US" dirty="0"/>
          </a:p>
        </p:txBody>
      </p:sp>
      <p:sp>
        <p:nvSpPr>
          <p:cNvPr id="4" name="Slide Number Placeholder 3"/>
          <p:cNvSpPr>
            <a:spLocks noGrp="1"/>
          </p:cNvSpPr>
          <p:nvPr>
            <p:ph type="sldNum" sz="quarter" idx="5"/>
          </p:nvPr>
        </p:nvSpPr>
        <p:spPr/>
        <p:txBody>
          <a:bodyPr/>
          <a:lstStyle/>
          <a:p>
            <a:fld id="{A50962B1-8EE4-4DBF-884E-30F1F3676AB6}" type="slidenum">
              <a:rPr lang="en-US" smtClean="0"/>
              <a:t>78</a:t>
            </a:fld>
            <a:endParaRPr lang="en-US"/>
          </a:p>
        </p:txBody>
      </p:sp>
    </p:spTree>
    <p:extLst>
      <p:ext uri="{BB962C8B-B14F-4D97-AF65-F5344CB8AC3E}">
        <p14:creationId xmlns:p14="http://schemas.microsoft.com/office/powerpoint/2010/main" val="14812067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pPr marL="228600" indent="-228600">
              <a:buFont typeface="+mj-lt"/>
              <a:buAutoNum type="arabicPeriod" startAt="4"/>
            </a:pPr>
            <a:r>
              <a:rPr lang="en-GB" dirty="0"/>
              <a:t> Print/copy the group dilemmas for the participants – each </a:t>
            </a:r>
            <a:r>
              <a:rPr lang="en-GB" dirty="0" err="1"/>
              <a:t>groupwill</a:t>
            </a:r>
            <a:r>
              <a:rPr lang="en-GB" dirty="0"/>
              <a:t> have two dilemmas based on school and classroom situations.  They may not get to discussing the second dilemma.  Here are the dilemmas for groups 1 and 2.  </a:t>
            </a:r>
          </a:p>
        </p:txBody>
      </p:sp>
      <p:sp>
        <p:nvSpPr>
          <p:cNvPr id="4" name="Slide Number Placeholder 3"/>
          <p:cNvSpPr>
            <a:spLocks noGrp="1"/>
          </p:cNvSpPr>
          <p:nvPr>
            <p:ph type="sldNum" sz="quarter" idx="5"/>
          </p:nvPr>
        </p:nvSpPr>
        <p:spPr/>
        <p:txBody>
          <a:bodyPr/>
          <a:lstStyle/>
          <a:p>
            <a:fld id="{A50962B1-8EE4-4DBF-884E-30F1F3676AB6}" type="slidenum">
              <a:rPr lang="en-US" smtClean="0"/>
              <a:t>79</a:t>
            </a:fld>
            <a:endParaRPr lang="en-US"/>
          </a:p>
        </p:txBody>
      </p:sp>
    </p:spTree>
    <p:extLst>
      <p:ext uri="{BB962C8B-B14F-4D97-AF65-F5344CB8AC3E}">
        <p14:creationId xmlns:p14="http://schemas.microsoft.com/office/powerpoint/2010/main" val="191824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21</a:t>
            </a:r>
            <a:r>
              <a:rPr lang="en-GB" b="1" baseline="30000" dirty="0"/>
              <a:t>st</a:t>
            </a:r>
            <a:r>
              <a:rPr lang="en-GB" b="1" dirty="0"/>
              <a:t> Century Values, Attitudes and Competencies ( 30 minutes) </a:t>
            </a:r>
          </a:p>
          <a:p>
            <a:endParaRPr lang="en-US" dirty="0"/>
          </a:p>
          <a:p>
            <a:pPr lvl="0"/>
            <a:r>
              <a:rPr lang="en-GB" u="sng" dirty="0"/>
              <a:t>1. Introduce</a:t>
            </a:r>
            <a:r>
              <a:rPr lang="en-GB" dirty="0"/>
              <a:t> the </a:t>
            </a:r>
            <a:r>
              <a:rPr lang="en-GB" b="1" i="1" dirty="0"/>
              <a:t>AKDN Goal for Education</a:t>
            </a:r>
            <a:r>
              <a:rPr lang="en-GB" dirty="0"/>
              <a:t>, stressing emphasis on attitudes and values and latest research on the importance of socio-emotional skills, the belief in teachers  being at the heart of change and the importance of positive teacher-student relationships. (5m)</a:t>
            </a:r>
            <a:endParaRPr lang="en-US" dirty="0"/>
          </a:p>
          <a:p>
            <a:r>
              <a:rPr lang="en-GB" b="1" dirty="0"/>
              <a:t> </a:t>
            </a:r>
            <a:endParaRPr lang="en-US" dirty="0"/>
          </a:p>
        </p:txBody>
      </p:sp>
      <p:sp>
        <p:nvSpPr>
          <p:cNvPr id="4" name="Slide Number Placeholder 3"/>
          <p:cNvSpPr>
            <a:spLocks noGrp="1"/>
          </p:cNvSpPr>
          <p:nvPr>
            <p:ph type="sldNum" sz="quarter" idx="5"/>
          </p:nvPr>
        </p:nvSpPr>
        <p:spPr/>
        <p:txBody>
          <a:bodyPr/>
          <a:lstStyle/>
          <a:p>
            <a:fld id="{A50962B1-8EE4-4DBF-884E-30F1F3676AB6}" type="slidenum">
              <a:rPr lang="en-US" smtClean="0"/>
              <a:t>8</a:t>
            </a:fld>
            <a:endParaRPr lang="en-US"/>
          </a:p>
        </p:txBody>
      </p:sp>
    </p:spTree>
    <p:extLst>
      <p:ext uri="{BB962C8B-B14F-4D97-AF65-F5344CB8AC3E}">
        <p14:creationId xmlns:p14="http://schemas.microsoft.com/office/powerpoint/2010/main" val="17594153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25890-9A63-4400-FA51-7C1BD5059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73412-78C4-5B0B-E658-01931D4C8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27793-BC34-CA1A-0878-767BCC0D6FD0}"/>
              </a:ext>
            </a:extLst>
          </p:cNvPr>
          <p:cNvSpPr>
            <a:spLocks noGrp="1"/>
          </p:cNvSpPr>
          <p:nvPr>
            <p:ph type="body" idx="1"/>
          </p:nvPr>
        </p:nvSpPr>
        <p:spPr/>
        <p:txBody>
          <a:bodyPr/>
          <a:lstStyle/>
          <a:p>
            <a:r>
              <a:rPr lang="en-GB" dirty="0"/>
              <a:t>Contd. </a:t>
            </a:r>
          </a:p>
          <a:p>
            <a:endParaRPr lang="en-GB" dirty="0"/>
          </a:p>
          <a:p>
            <a:pPr marL="228600" indent="-228600">
              <a:buFont typeface="+mj-lt"/>
              <a:buAutoNum type="arabicPeriod" startAt="5"/>
            </a:pPr>
            <a:r>
              <a:rPr lang="en-GB" dirty="0"/>
              <a:t> Groups 3 and 4 .  </a:t>
            </a:r>
          </a:p>
        </p:txBody>
      </p:sp>
      <p:sp>
        <p:nvSpPr>
          <p:cNvPr id="4" name="Slide Number Placeholder 3">
            <a:extLst>
              <a:ext uri="{FF2B5EF4-FFF2-40B4-BE49-F238E27FC236}">
                <a16:creationId xmlns:a16="http://schemas.microsoft.com/office/drawing/2014/main" id="{279F071B-F8A7-2D18-2F0A-DC1CFE8931B7}"/>
              </a:ext>
            </a:extLst>
          </p:cNvPr>
          <p:cNvSpPr>
            <a:spLocks noGrp="1"/>
          </p:cNvSpPr>
          <p:nvPr>
            <p:ph type="sldNum" sz="quarter" idx="5"/>
          </p:nvPr>
        </p:nvSpPr>
        <p:spPr/>
        <p:txBody>
          <a:bodyPr/>
          <a:lstStyle/>
          <a:p>
            <a:fld id="{A50962B1-8EE4-4DBF-884E-30F1F3676AB6}" type="slidenum">
              <a:rPr lang="en-US" smtClean="0"/>
              <a:t>80</a:t>
            </a:fld>
            <a:endParaRPr lang="en-US"/>
          </a:p>
        </p:txBody>
      </p:sp>
    </p:spTree>
    <p:extLst>
      <p:ext uri="{BB962C8B-B14F-4D97-AF65-F5344CB8AC3E}">
        <p14:creationId xmlns:p14="http://schemas.microsoft.com/office/powerpoint/2010/main" val="7790951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4C6AB-2070-C65B-0A9E-A367D4560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EE74B-9A8C-D112-536A-823C679F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D0E78-4BCC-B371-1C7B-FE0009018364}"/>
              </a:ext>
            </a:extLst>
          </p:cNvPr>
          <p:cNvSpPr>
            <a:spLocks noGrp="1"/>
          </p:cNvSpPr>
          <p:nvPr>
            <p:ph type="body" idx="1"/>
          </p:nvPr>
        </p:nvSpPr>
        <p:spPr/>
        <p:txBody>
          <a:bodyPr/>
          <a:lstStyle/>
          <a:p>
            <a:r>
              <a:rPr lang="en-GB" dirty="0"/>
              <a:t>Contd. </a:t>
            </a:r>
          </a:p>
          <a:p>
            <a:endParaRPr lang="en-GB" dirty="0"/>
          </a:p>
          <a:p>
            <a:pPr marL="228600" indent="-228600">
              <a:buFont typeface="+mj-lt"/>
              <a:buAutoNum type="arabicPeriod" startAt="6"/>
            </a:pPr>
            <a:r>
              <a:rPr lang="en-GB" dirty="0"/>
              <a:t>Groups 5 and 6.  </a:t>
            </a:r>
          </a:p>
        </p:txBody>
      </p:sp>
      <p:sp>
        <p:nvSpPr>
          <p:cNvPr id="4" name="Slide Number Placeholder 3">
            <a:extLst>
              <a:ext uri="{FF2B5EF4-FFF2-40B4-BE49-F238E27FC236}">
                <a16:creationId xmlns:a16="http://schemas.microsoft.com/office/drawing/2014/main" id="{9C31C9EE-F361-181D-57D7-99B1FF8BC641}"/>
              </a:ext>
            </a:extLst>
          </p:cNvPr>
          <p:cNvSpPr>
            <a:spLocks noGrp="1"/>
          </p:cNvSpPr>
          <p:nvPr>
            <p:ph type="sldNum" sz="quarter" idx="5"/>
          </p:nvPr>
        </p:nvSpPr>
        <p:spPr/>
        <p:txBody>
          <a:bodyPr/>
          <a:lstStyle/>
          <a:p>
            <a:fld id="{A50962B1-8EE4-4DBF-884E-30F1F3676AB6}" type="slidenum">
              <a:rPr lang="en-US" smtClean="0"/>
              <a:t>81</a:t>
            </a:fld>
            <a:endParaRPr lang="en-US"/>
          </a:p>
        </p:txBody>
      </p:sp>
    </p:spTree>
    <p:extLst>
      <p:ext uri="{BB962C8B-B14F-4D97-AF65-F5344CB8AC3E}">
        <p14:creationId xmlns:p14="http://schemas.microsoft.com/office/powerpoint/2010/main" val="22923093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EC00C-378F-0E8D-6E96-23C78687E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91CC0-65AA-5D3D-39DF-038212039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46DEE-384F-5B26-1E78-331146F96D55}"/>
              </a:ext>
            </a:extLst>
          </p:cNvPr>
          <p:cNvSpPr>
            <a:spLocks noGrp="1"/>
          </p:cNvSpPr>
          <p:nvPr>
            <p:ph type="body" idx="1"/>
          </p:nvPr>
        </p:nvSpPr>
        <p:spPr/>
        <p:txBody>
          <a:bodyPr/>
          <a:lstStyle/>
          <a:p>
            <a:r>
              <a:rPr lang="en-GB" dirty="0"/>
              <a:t>Contd. </a:t>
            </a:r>
          </a:p>
          <a:p>
            <a:endParaRPr lang="en-GB" dirty="0"/>
          </a:p>
          <a:p>
            <a:r>
              <a:rPr lang="en-GB" dirty="0"/>
              <a:t>1. Groups 7 and 8 </a:t>
            </a:r>
          </a:p>
        </p:txBody>
      </p:sp>
      <p:sp>
        <p:nvSpPr>
          <p:cNvPr id="4" name="Slide Number Placeholder 3">
            <a:extLst>
              <a:ext uri="{FF2B5EF4-FFF2-40B4-BE49-F238E27FC236}">
                <a16:creationId xmlns:a16="http://schemas.microsoft.com/office/drawing/2014/main" id="{B4D81B83-8721-EC72-70F8-B2DDF7919666}"/>
              </a:ext>
            </a:extLst>
          </p:cNvPr>
          <p:cNvSpPr>
            <a:spLocks noGrp="1"/>
          </p:cNvSpPr>
          <p:nvPr>
            <p:ph type="sldNum" sz="quarter" idx="5"/>
          </p:nvPr>
        </p:nvSpPr>
        <p:spPr/>
        <p:txBody>
          <a:bodyPr/>
          <a:lstStyle/>
          <a:p>
            <a:fld id="{A50962B1-8EE4-4DBF-884E-30F1F3676AB6}" type="slidenum">
              <a:rPr lang="en-US" smtClean="0"/>
              <a:t>82</a:t>
            </a:fld>
            <a:endParaRPr lang="en-US"/>
          </a:p>
        </p:txBody>
      </p:sp>
    </p:spTree>
    <p:extLst>
      <p:ext uri="{BB962C8B-B14F-4D97-AF65-F5344CB8AC3E}">
        <p14:creationId xmlns:p14="http://schemas.microsoft.com/office/powerpoint/2010/main" val="3148108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0F819-93DC-F565-53A3-2C62CDE9F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1D741-DD30-E0DB-357A-894D15977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D1867-2AFB-2A9B-3EFD-D6D6DA38CD94}"/>
              </a:ext>
            </a:extLst>
          </p:cNvPr>
          <p:cNvSpPr>
            <a:spLocks noGrp="1"/>
          </p:cNvSpPr>
          <p:nvPr>
            <p:ph type="body" idx="1"/>
          </p:nvPr>
        </p:nvSpPr>
        <p:spPr/>
        <p:txBody>
          <a:bodyPr/>
          <a:lstStyle/>
          <a:p>
            <a:r>
              <a:rPr lang="en-GB" dirty="0"/>
              <a:t>Contd. </a:t>
            </a:r>
          </a:p>
          <a:p>
            <a:endParaRPr lang="en-GB" dirty="0"/>
          </a:p>
          <a:p>
            <a:pPr marL="228600" indent="-228600">
              <a:buFont typeface="+mj-lt"/>
              <a:buAutoNum type="arabicPeriod" startAt="8"/>
            </a:pPr>
            <a:r>
              <a:rPr lang="en-GB" dirty="0"/>
              <a:t>Group 9 .  </a:t>
            </a:r>
          </a:p>
        </p:txBody>
      </p:sp>
      <p:sp>
        <p:nvSpPr>
          <p:cNvPr id="4" name="Slide Number Placeholder 3">
            <a:extLst>
              <a:ext uri="{FF2B5EF4-FFF2-40B4-BE49-F238E27FC236}">
                <a16:creationId xmlns:a16="http://schemas.microsoft.com/office/drawing/2014/main" id="{35DDE3AB-2F8E-8200-BA57-3E2C2B8566CB}"/>
              </a:ext>
            </a:extLst>
          </p:cNvPr>
          <p:cNvSpPr>
            <a:spLocks noGrp="1"/>
          </p:cNvSpPr>
          <p:nvPr>
            <p:ph type="sldNum" sz="quarter" idx="5"/>
          </p:nvPr>
        </p:nvSpPr>
        <p:spPr/>
        <p:txBody>
          <a:bodyPr/>
          <a:lstStyle/>
          <a:p>
            <a:fld id="{A50962B1-8EE4-4DBF-884E-30F1F3676AB6}" type="slidenum">
              <a:rPr lang="en-US" smtClean="0"/>
              <a:t>83</a:t>
            </a:fld>
            <a:endParaRPr lang="en-US"/>
          </a:p>
        </p:txBody>
      </p:sp>
    </p:spTree>
    <p:extLst>
      <p:ext uri="{BB962C8B-B14F-4D97-AF65-F5344CB8AC3E}">
        <p14:creationId xmlns:p14="http://schemas.microsoft.com/office/powerpoint/2010/main" val="583167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D270B-E506-31AB-CE2C-083F173D7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668CA-9D2C-F750-FB21-B0E0E582E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41D8C-BDA0-EAB1-4598-86CE0A863CBA}"/>
              </a:ext>
            </a:extLst>
          </p:cNvPr>
          <p:cNvSpPr>
            <a:spLocks noGrp="1"/>
          </p:cNvSpPr>
          <p:nvPr>
            <p:ph type="body" idx="1"/>
          </p:nvPr>
        </p:nvSpPr>
        <p:spPr/>
        <p:txBody>
          <a:bodyPr/>
          <a:lstStyle/>
          <a:p>
            <a:r>
              <a:rPr lang="en-GB" b="1" dirty="0">
                <a:solidFill>
                  <a:schemeClr val="tx1"/>
                </a:solidFill>
              </a:rPr>
              <a:t>ETHICAL DILEMMAS  FEEDBACK  &amp; DISCUSSION  35 mins</a:t>
            </a:r>
          </a:p>
          <a:p>
            <a:endParaRPr lang="en-GB" b="1" dirty="0">
              <a:solidFill>
                <a:schemeClr val="tx1"/>
              </a:solidFill>
            </a:endParaRPr>
          </a:p>
          <a:p>
            <a:pPr marL="228600" indent="-228600">
              <a:buAutoNum type="arabicPeriod"/>
            </a:pPr>
            <a:r>
              <a:rPr lang="en-GB" dirty="0"/>
              <a:t>Feedback to Whole Group discussion:  9 groups x 3min </a:t>
            </a:r>
          </a:p>
          <a:p>
            <a:pPr marL="228600" indent="-228600">
              <a:buAutoNum type="arabicPeriod"/>
            </a:pPr>
            <a:endParaRPr lang="en-GB" dirty="0"/>
          </a:p>
          <a:p>
            <a:pPr marL="176679" indent="-176679">
              <a:buFont typeface="Arial" panose="020B0604020202020204" pitchFamily="34" charset="0"/>
              <a:buChar char="•"/>
            </a:pPr>
            <a:r>
              <a:rPr lang="en-GB" dirty="0"/>
              <a:t>Ask each group to describe their dilemma and key points of the discussion, reminding them of the discussion points;</a:t>
            </a:r>
          </a:p>
          <a:p>
            <a:pPr marL="176679" indent="-176679">
              <a:buFont typeface="Arial" panose="020B0604020202020204" pitchFamily="34" charset="0"/>
              <a:buChar char="•"/>
            </a:pPr>
            <a:endParaRPr lang="en-GB" dirty="0"/>
          </a:p>
          <a:p>
            <a:pPr marL="647824" lvl="1" indent="-176679">
              <a:buFont typeface="Arial" panose="020B0604020202020204" pitchFamily="34" charset="0"/>
              <a:buChar char="•"/>
            </a:pPr>
            <a:r>
              <a:rPr lang="en-GB" dirty="0"/>
              <a:t>Are there any values conflicting in this situation? </a:t>
            </a:r>
            <a:endParaRPr lang="en-US" dirty="0"/>
          </a:p>
          <a:p>
            <a:pPr marL="647824" lvl="1" indent="-176679">
              <a:buFont typeface="Arial" panose="020B0604020202020204" pitchFamily="34" charset="0"/>
              <a:buChar char="•"/>
            </a:pPr>
            <a:r>
              <a:rPr lang="en-GB" dirty="0"/>
              <a:t>How would you respond to this dilemma?</a:t>
            </a:r>
            <a:endParaRPr lang="en-US" dirty="0"/>
          </a:p>
          <a:p>
            <a:pPr marL="647824" lvl="1" indent="-176679">
              <a:buFont typeface="Arial" panose="020B0604020202020204" pitchFamily="34" charset="0"/>
              <a:buChar char="•"/>
            </a:pPr>
            <a:r>
              <a:rPr lang="en-GB" dirty="0"/>
              <a:t>What would the consequences of your response be? </a:t>
            </a:r>
            <a:endParaRPr lang="en-US" dirty="0"/>
          </a:p>
          <a:p>
            <a:pPr marL="647824" lvl="1" indent="-176679">
              <a:buFont typeface="Arial" panose="020B0604020202020204" pitchFamily="34" charset="0"/>
              <a:buChar char="•"/>
            </a:pPr>
            <a:r>
              <a:rPr lang="en-GB" dirty="0"/>
              <a:t>How does your response address unconscious or hidden biases and stereotypes? </a:t>
            </a:r>
            <a:endParaRPr lang="en-US" dirty="0"/>
          </a:p>
          <a:p>
            <a:pPr marL="176679" indent="-176679">
              <a:buFont typeface="Arial" panose="020B0604020202020204" pitchFamily="34" charset="0"/>
              <a:buChar char="•"/>
            </a:pPr>
            <a:endParaRPr lang="en-US" dirty="0"/>
          </a:p>
          <a:p>
            <a:pPr marL="235572" indent="-235572">
              <a:buAutoNum type="arabicPeriod" startAt="2"/>
            </a:pPr>
            <a:r>
              <a:rPr lang="en-GB" dirty="0"/>
              <a:t>General discussion: </a:t>
            </a:r>
          </a:p>
          <a:p>
            <a:pPr marL="706717" lvl="1" indent="-235572">
              <a:buFont typeface="Arial" panose="020B0604020202020204" pitchFamily="34" charset="0"/>
              <a:buChar char="•"/>
            </a:pPr>
            <a:r>
              <a:rPr lang="en-GB" dirty="0"/>
              <a:t>Ask the participants: How relevant are these situations to your context? </a:t>
            </a:r>
            <a:endParaRPr lang="en-US" dirty="0"/>
          </a:p>
          <a:p>
            <a:pPr marL="647824" lvl="1" indent="-176679">
              <a:buFont typeface="Arial" panose="020B0604020202020204" pitchFamily="34" charset="0"/>
              <a:buChar char="•"/>
            </a:pPr>
            <a:r>
              <a:rPr lang="en-GB" dirty="0"/>
              <a:t>Are there other examples of exclusion?</a:t>
            </a:r>
            <a:endParaRPr lang="en-US" dirty="0"/>
          </a:p>
          <a:p>
            <a:pPr marL="647824" lvl="1" indent="-176679">
              <a:buFont typeface="Arial" panose="020B0604020202020204" pitchFamily="34" charset="0"/>
              <a:buChar char="•"/>
            </a:pPr>
            <a:r>
              <a:rPr lang="en-GB" dirty="0"/>
              <a:t>Did you notice any similarities or differences between the groups’ responses?</a:t>
            </a:r>
            <a:endParaRPr lang="en-US" dirty="0"/>
          </a:p>
          <a:p>
            <a:pPr marL="647824" lvl="1" indent="-176679">
              <a:buFont typeface="Arial" panose="020B0604020202020204" pitchFamily="34" charset="0"/>
              <a:buChar char="•"/>
            </a:pPr>
            <a:r>
              <a:rPr lang="en-GB" dirty="0"/>
              <a:t>What kind of unconscious biases or stereotypes do you think are at play that would hinder learning?</a:t>
            </a:r>
            <a:endParaRPr lang="en-GB" b="1" dirty="0">
              <a:solidFill>
                <a:schemeClr val="tx1"/>
              </a:solidFill>
            </a:endParaRPr>
          </a:p>
        </p:txBody>
      </p:sp>
      <p:sp>
        <p:nvSpPr>
          <p:cNvPr id="4" name="Slide Number Placeholder 3">
            <a:extLst>
              <a:ext uri="{FF2B5EF4-FFF2-40B4-BE49-F238E27FC236}">
                <a16:creationId xmlns:a16="http://schemas.microsoft.com/office/drawing/2014/main" id="{A1804427-0778-9A20-9CF1-968BA1DAD09A}"/>
              </a:ext>
            </a:extLst>
          </p:cNvPr>
          <p:cNvSpPr>
            <a:spLocks noGrp="1"/>
          </p:cNvSpPr>
          <p:nvPr>
            <p:ph type="sldNum" sz="quarter" idx="5"/>
          </p:nvPr>
        </p:nvSpPr>
        <p:spPr/>
        <p:txBody>
          <a:bodyPr/>
          <a:lstStyle/>
          <a:p>
            <a:fld id="{A50962B1-8EE4-4DBF-884E-30F1F3676AB6}" type="slidenum">
              <a:rPr lang="en-US" smtClean="0"/>
              <a:t>84</a:t>
            </a:fld>
            <a:endParaRPr lang="en-US"/>
          </a:p>
        </p:txBody>
      </p:sp>
    </p:spTree>
    <p:extLst>
      <p:ext uri="{BB962C8B-B14F-4D97-AF65-F5344CB8AC3E}">
        <p14:creationId xmlns:p14="http://schemas.microsoft.com/office/powerpoint/2010/main" val="38757854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VITAL QUIZ  (30 minutes)</a:t>
            </a:r>
          </a:p>
          <a:p>
            <a:endParaRPr lang="en-GB" b="1" dirty="0"/>
          </a:p>
          <a:p>
            <a:pPr marL="235572" indent="-235572">
              <a:buAutoNum type="arabicPeriod"/>
            </a:pPr>
            <a:r>
              <a:rPr lang="en-GB" dirty="0"/>
              <a:t>Please print out/provide the quiz with 24 questions (text given below) for the participants to fill in. 20 minutes . </a:t>
            </a:r>
          </a:p>
          <a:p>
            <a:pPr marL="235572" indent="-235572">
              <a:buAutoNum type="arabicPeriod"/>
            </a:pPr>
            <a:r>
              <a:rPr lang="en-GB" dirty="0"/>
              <a:t>Be sure to have studied the quiz beforehand yourself so that you are prepared to discuss responses! CORRECT ANSWERS HAVE BEEN HIGHLIGHTED BUT REMEMBER TO REMOVE THE HIGHLIGHTS FOR THE PARTICIPANTS!!</a:t>
            </a:r>
            <a:endParaRPr lang="en-GB" b="1" dirty="0"/>
          </a:p>
          <a:p>
            <a:pPr marL="235572" indent="-235572">
              <a:buAutoNum type="arabicPeriod"/>
            </a:pPr>
            <a:r>
              <a:rPr lang="en-GB" dirty="0"/>
              <a:t>Discuss the responses 10 mins</a:t>
            </a:r>
          </a:p>
          <a:p>
            <a:pPr marL="235572" indent="-235572">
              <a:buAutoNum type="arabicPeriod"/>
            </a:pPr>
            <a:endParaRPr lang="en-GB" dirty="0"/>
          </a:p>
          <a:p>
            <a:r>
              <a:rPr lang="en-GB" b="1" dirty="0"/>
              <a:t>Schools2030 VITAL Learning Environment Observation &amp; Teacher Reflection Toolkit  QUIZ </a:t>
            </a:r>
            <a:endParaRPr lang="en-US" dirty="0"/>
          </a:p>
          <a:p>
            <a:r>
              <a:rPr lang="en-GB" i="1" dirty="0"/>
              <a:t>(Some adapted from BEQI &amp; TEACH Primary)</a:t>
            </a:r>
          </a:p>
          <a:p>
            <a:endParaRPr lang="en-US" dirty="0"/>
          </a:p>
          <a:p>
            <a:pPr lvl="0"/>
            <a:r>
              <a:rPr lang="en-GB" dirty="0"/>
              <a:t>1. What does the Schools2030 VITAL Learning Environment Observation &amp; Teacher Reflection Toolkit assess?</a:t>
            </a:r>
            <a:endParaRPr lang="en-US" dirty="0"/>
          </a:p>
          <a:p>
            <a:pPr marL="647824" lvl="1" indent="-176679">
              <a:buFont typeface="Arial" panose="020B0604020202020204" pitchFamily="34" charset="0"/>
              <a:buChar char="•"/>
            </a:pPr>
            <a:r>
              <a:rPr lang="en-GB" dirty="0"/>
              <a:t>Holistic learning outcomes </a:t>
            </a:r>
            <a:endParaRPr lang="en-US" dirty="0"/>
          </a:p>
          <a:p>
            <a:pPr marL="647824" lvl="1" indent="-176679">
              <a:buFont typeface="Arial" panose="020B0604020202020204" pitchFamily="34" charset="0"/>
              <a:buChar char="•"/>
            </a:pPr>
            <a:r>
              <a:rPr lang="en-GB" dirty="0">
                <a:highlight>
                  <a:srgbClr val="FFFF00"/>
                </a:highlight>
              </a:rPr>
              <a:t>The quality of the classroom teaching and learning environment</a:t>
            </a:r>
            <a:endParaRPr lang="en-US" dirty="0">
              <a:highlight>
                <a:srgbClr val="FFFF00"/>
              </a:highlight>
            </a:endParaRPr>
          </a:p>
          <a:p>
            <a:pPr marL="647824" lvl="1" indent="-176679">
              <a:buFont typeface="Arial" panose="020B0604020202020204" pitchFamily="34" charset="0"/>
              <a:buChar char="•"/>
            </a:pPr>
            <a:r>
              <a:rPr lang="en-GB" dirty="0"/>
              <a:t>The quality of classroom resources</a:t>
            </a:r>
            <a:endParaRPr lang="en-US" dirty="0"/>
          </a:p>
          <a:p>
            <a:pPr marL="647824" lvl="1" indent="-176679">
              <a:buFont typeface="Arial" panose="020B0604020202020204" pitchFamily="34" charset="0"/>
              <a:buChar char="•"/>
            </a:pPr>
            <a:r>
              <a:rPr lang="en-GB" dirty="0"/>
              <a:t>The quality of classroom leadership </a:t>
            </a:r>
            <a:endParaRPr lang="en-US" dirty="0"/>
          </a:p>
          <a:p>
            <a:br>
              <a:rPr lang="en-GB" dirty="0"/>
            </a:br>
            <a:r>
              <a:rPr lang="en-GB" dirty="0"/>
              <a:t>2. The purpose of the Toolkit is to:</a:t>
            </a:r>
            <a:endParaRPr lang="en-US" dirty="0"/>
          </a:p>
          <a:p>
            <a:pPr marL="647824" lvl="1" indent="-176679">
              <a:buFont typeface="Arial" panose="020B0604020202020204" pitchFamily="34" charset="0"/>
              <a:buChar char="•"/>
            </a:pPr>
            <a:r>
              <a:rPr lang="en-GB" dirty="0">
                <a:highlight>
                  <a:srgbClr val="FFFF00"/>
                </a:highlight>
              </a:rPr>
              <a:t>Help teachers use evidence from their lessons to improve their teaching and learning practices and the design of micro-innovations</a:t>
            </a:r>
            <a:r>
              <a:rPr lang="en-GB" dirty="0"/>
              <a:t>. </a:t>
            </a:r>
            <a:endParaRPr lang="en-US" dirty="0"/>
          </a:p>
          <a:p>
            <a:pPr marL="647824" lvl="1" indent="-176679">
              <a:buFont typeface="Arial" panose="020B0604020202020204" pitchFamily="34" charset="0"/>
              <a:buChar char="•"/>
            </a:pPr>
            <a:r>
              <a:rPr lang="en-GB" dirty="0"/>
              <a:t>Appraise teacher performance.</a:t>
            </a:r>
            <a:endParaRPr lang="en-US" dirty="0"/>
          </a:p>
          <a:p>
            <a:pPr marL="647824" lvl="1" indent="-176679">
              <a:buFont typeface="Arial" panose="020B0604020202020204" pitchFamily="34" charset="0"/>
              <a:buChar char="•"/>
            </a:pPr>
            <a:r>
              <a:rPr lang="en-GB" dirty="0"/>
              <a:t>Help teachers identify weak students.</a:t>
            </a:r>
            <a:endParaRPr lang="en-US" dirty="0"/>
          </a:p>
          <a:p>
            <a:pPr marL="647824" lvl="1" indent="-176679">
              <a:buFont typeface="Arial" panose="020B0604020202020204" pitchFamily="34" charset="0"/>
              <a:buChar char="•"/>
            </a:pPr>
            <a:r>
              <a:rPr lang="en-GB" dirty="0"/>
              <a:t>Help teachers grade student’s learning. </a:t>
            </a:r>
            <a:endParaRPr lang="en-US" dirty="0"/>
          </a:p>
          <a:p>
            <a:r>
              <a:rPr lang="en-GB" dirty="0"/>
              <a:t> </a:t>
            </a:r>
            <a:endParaRPr lang="en-US" dirty="0"/>
          </a:p>
          <a:p>
            <a:pPr lvl="0"/>
            <a:r>
              <a:rPr lang="en-GB" dirty="0"/>
              <a:t>3. The Toolkit has the following number of components:</a:t>
            </a:r>
            <a:endParaRPr lang="en-US" dirty="0"/>
          </a:p>
          <a:p>
            <a:pPr marL="647824" lvl="1" indent="-176679">
              <a:buFont typeface="Arial" panose="020B0604020202020204" pitchFamily="34" charset="0"/>
              <a:buChar char="•"/>
            </a:pPr>
            <a:r>
              <a:rPr lang="en-GB" dirty="0"/>
              <a:t>1</a:t>
            </a:r>
            <a:endParaRPr lang="en-US" dirty="0"/>
          </a:p>
          <a:p>
            <a:pPr marL="647824" lvl="1" indent="-176679">
              <a:buFont typeface="Arial" panose="020B0604020202020204" pitchFamily="34" charset="0"/>
              <a:buChar char="•"/>
            </a:pPr>
            <a:r>
              <a:rPr lang="en-GB" dirty="0"/>
              <a:t>2</a:t>
            </a:r>
            <a:endParaRPr lang="en-US" dirty="0"/>
          </a:p>
          <a:p>
            <a:pPr marL="647824" lvl="1" indent="-176679">
              <a:buFont typeface="Arial" panose="020B0604020202020204" pitchFamily="34" charset="0"/>
              <a:buChar char="•"/>
            </a:pPr>
            <a:r>
              <a:rPr lang="en-GB" dirty="0"/>
              <a:t>5</a:t>
            </a:r>
            <a:endParaRPr lang="en-US" dirty="0"/>
          </a:p>
          <a:p>
            <a:pPr marL="647824" lvl="1" indent="-176679">
              <a:buFont typeface="Arial" panose="020B0604020202020204" pitchFamily="34" charset="0"/>
              <a:buChar char="•"/>
            </a:pPr>
            <a:r>
              <a:rPr lang="en-GB" dirty="0">
                <a:highlight>
                  <a:srgbClr val="FFFF00"/>
                </a:highlight>
              </a:rPr>
              <a:t>8</a:t>
            </a:r>
            <a:endParaRPr lang="en-US" dirty="0">
              <a:highlight>
                <a:srgbClr val="FFFF00"/>
              </a:highlight>
            </a:endParaRPr>
          </a:p>
          <a:p>
            <a:r>
              <a:rPr lang="en-GB" dirty="0">
                <a:highlight>
                  <a:srgbClr val="FFFF00"/>
                </a:highlight>
              </a:rPr>
              <a:t> </a:t>
            </a:r>
            <a:endParaRPr lang="en-US" dirty="0">
              <a:highlight>
                <a:srgbClr val="FFFF00"/>
              </a:highlight>
            </a:endParaRPr>
          </a:p>
          <a:p>
            <a:r>
              <a:rPr lang="en-GB" dirty="0"/>
              <a:t> 4. The main Areas covered in the Toolkit are:</a:t>
            </a:r>
            <a:endParaRPr lang="en-US" dirty="0"/>
          </a:p>
          <a:p>
            <a:pPr marL="647824" lvl="1" indent="-176679">
              <a:buFont typeface="Arial" panose="020B0604020202020204" pitchFamily="34" charset="0"/>
              <a:buChar char="•"/>
            </a:pPr>
            <a:r>
              <a:rPr lang="en-GB" dirty="0"/>
              <a:t>Warm emotional climate and effective facilitation</a:t>
            </a:r>
            <a:endParaRPr lang="en-US" dirty="0">
              <a:effectLst/>
            </a:endParaRPr>
          </a:p>
          <a:p>
            <a:pPr marL="647824" lvl="1" indent="-176679">
              <a:buFont typeface="Arial" panose="020B0604020202020204" pitchFamily="34" charset="0"/>
              <a:buChar char="•"/>
            </a:pPr>
            <a:r>
              <a:rPr lang="en-GB" dirty="0"/>
              <a:t>Creativity and social and emotional Learning</a:t>
            </a:r>
            <a:endParaRPr lang="en-US" dirty="0"/>
          </a:p>
          <a:p>
            <a:pPr marL="647824" lvl="1" indent="-176679">
              <a:buFont typeface="Arial" panose="020B0604020202020204" pitchFamily="34" charset="0"/>
              <a:buChar char="•"/>
            </a:pPr>
            <a:r>
              <a:rPr lang="en-GB" dirty="0"/>
              <a:t>Growth mindset and effective teaching and learning</a:t>
            </a:r>
            <a:endParaRPr lang="en-US" dirty="0"/>
          </a:p>
          <a:p>
            <a:pPr marL="647824" lvl="1" indent="-176679">
              <a:buFont typeface="Arial" panose="020B0604020202020204" pitchFamily="34" charset="0"/>
              <a:buChar char="•"/>
            </a:pPr>
            <a:r>
              <a:rPr lang="en-GB" dirty="0">
                <a:highlight>
                  <a:srgbClr val="FFFF00"/>
                </a:highlight>
              </a:rPr>
              <a:t>Supportive learning environment and quality teaching and learning practices</a:t>
            </a:r>
            <a:endParaRPr lang="en-US" dirty="0">
              <a:highlight>
                <a:srgbClr val="FFFF00"/>
              </a:highlight>
            </a:endParaRPr>
          </a:p>
          <a:p>
            <a:r>
              <a:rPr lang="en-GB" dirty="0"/>
              <a:t> </a:t>
            </a:r>
            <a:endParaRPr lang="en-US" dirty="0"/>
          </a:p>
          <a:p>
            <a:pPr lvl="0"/>
            <a:r>
              <a:rPr lang="en-GB" dirty="0"/>
              <a:t>5. Which two of the following form part of having a Growth Mind-set? (choose two)</a:t>
            </a:r>
            <a:endParaRPr lang="en-US" dirty="0"/>
          </a:p>
          <a:p>
            <a:pPr marL="647824" lvl="1" indent="-176679">
              <a:buFont typeface="Arial" panose="020B0604020202020204" pitchFamily="34" charset="0"/>
              <a:buChar char="•"/>
            </a:pPr>
            <a:r>
              <a:rPr lang="en-GB" dirty="0">
                <a:highlight>
                  <a:srgbClr val="FFFF00"/>
                </a:highlight>
              </a:rPr>
              <a:t>Believing one’s intelligence, qualities and skills can be cultivated. </a:t>
            </a:r>
            <a:endParaRPr lang="en-US" dirty="0">
              <a:highlight>
                <a:srgbClr val="FFFF00"/>
              </a:highlight>
            </a:endParaRPr>
          </a:p>
          <a:p>
            <a:pPr marL="647824" lvl="1" indent="-176679">
              <a:buFont typeface="Arial" panose="020B0604020202020204" pitchFamily="34" charset="0"/>
              <a:buChar char="•"/>
            </a:pPr>
            <a:r>
              <a:rPr lang="en-GB" dirty="0"/>
              <a:t>Believing one cannot improve oneself, giving up and avoiding risk.</a:t>
            </a:r>
            <a:endParaRPr lang="en-US" dirty="0"/>
          </a:p>
          <a:p>
            <a:pPr marL="647824" lvl="1" indent="-176679">
              <a:buFont typeface="Arial" panose="020B0604020202020204" pitchFamily="34" charset="0"/>
              <a:buChar char="•"/>
            </a:pPr>
            <a:r>
              <a:rPr lang="en-GB" dirty="0"/>
              <a:t>Believing one’s intelligence and talent is static and cannot change. </a:t>
            </a:r>
            <a:endParaRPr lang="en-US" dirty="0"/>
          </a:p>
          <a:p>
            <a:pPr marL="647824" lvl="1" indent="-176679">
              <a:buFont typeface="Arial" panose="020B0604020202020204" pitchFamily="34" charset="0"/>
              <a:buChar char="•"/>
            </a:pPr>
            <a:r>
              <a:rPr lang="en-GB" dirty="0">
                <a:highlight>
                  <a:srgbClr val="FFFF00"/>
                </a:highlight>
              </a:rPr>
              <a:t>Embracing challenges, learning from mistakes and persisting. </a:t>
            </a:r>
            <a:endParaRPr lang="en-US" dirty="0">
              <a:highlight>
                <a:srgbClr val="FFFF00"/>
              </a:highlight>
            </a:endParaRPr>
          </a:p>
          <a:p>
            <a:r>
              <a:rPr lang="en-GB" dirty="0"/>
              <a:t> </a:t>
            </a:r>
            <a:endParaRPr lang="en-US" dirty="0"/>
          </a:p>
          <a:p>
            <a:pPr lvl="0"/>
            <a:r>
              <a:rPr lang="en-GB" dirty="0"/>
              <a:t>6. Which one of the following is correct?</a:t>
            </a:r>
            <a:endParaRPr lang="en-US" dirty="0"/>
          </a:p>
          <a:p>
            <a:pPr marL="647824" lvl="1" indent="-176679">
              <a:buFont typeface="Arial" panose="020B0604020202020204" pitchFamily="34" charset="0"/>
              <a:buChar char="•"/>
            </a:pPr>
            <a:r>
              <a:rPr lang="en-GB" dirty="0"/>
              <a:t>The VITAL Primary/Secondary Learning Environment Observation Tool (the observation form and rubric) is to be used alone.</a:t>
            </a:r>
            <a:endParaRPr lang="en-US" dirty="0"/>
          </a:p>
          <a:p>
            <a:pPr marL="647824" lvl="1" indent="-176679">
              <a:buFont typeface="Arial" panose="020B0604020202020204" pitchFamily="34" charset="0"/>
              <a:buChar char="•"/>
            </a:pPr>
            <a:r>
              <a:rPr lang="en-GB" dirty="0"/>
              <a:t>The VITAL Teacher Reflection Tool (the teacher self-reflection form and observer reflective dialogue question bank) is to be used alone.</a:t>
            </a:r>
            <a:endParaRPr lang="en-US" dirty="0"/>
          </a:p>
          <a:p>
            <a:pPr marL="647824" lvl="1" indent="-176679">
              <a:buFont typeface="Arial" panose="020B0604020202020204" pitchFamily="34" charset="0"/>
              <a:buChar char="•"/>
            </a:pPr>
            <a:r>
              <a:rPr lang="en-GB" dirty="0">
                <a:highlight>
                  <a:srgbClr val="FFFF00"/>
                </a:highlight>
              </a:rPr>
              <a:t>The VITAL Primary/Secondary Learning Environment Observation Tool and the Teacher Reflection Tool are to be used together.</a:t>
            </a:r>
            <a:endParaRPr lang="en-US" dirty="0">
              <a:highlight>
                <a:srgbClr val="FFFF00"/>
              </a:highlight>
            </a:endParaRPr>
          </a:p>
          <a:p>
            <a:pPr marL="647824" lvl="1" indent="-176679">
              <a:buFont typeface="Arial" panose="020B0604020202020204" pitchFamily="34" charset="0"/>
              <a:buChar char="•"/>
            </a:pPr>
            <a:r>
              <a:rPr lang="en-GB" dirty="0"/>
              <a:t>The VITAL Learning Environment Observation Rubric is to be used alone. </a:t>
            </a:r>
            <a:endParaRPr lang="en-US" dirty="0"/>
          </a:p>
          <a:p>
            <a:pPr lvl="0"/>
            <a:endParaRPr lang="en-GB" dirty="0"/>
          </a:p>
          <a:p>
            <a:pPr lvl="0"/>
            <a:r>
              <a:rPr lang="en-GB" dirty="0"/>
              <a:t>7. How many Dimensions are there in the VITAL Toolkit:</a:t>
            </a:r>
            <a:endParaRPr lang="en-US" dirty="0"/>
          </a:p>
          <a:p>
            <a:pPr marL="647824" lvl="1" indent="-176679">
              <a:buFont typeface="Arial" panose="020B0604020202020204" pitchFamily="34" charset="0"/>
              <a:buChar char="•"/>
            </a:pPr>
            <a:r>
              <a:rPr lang="en-GB" dirty="0"/>
              <a:t>5</a:t>
            </a:r>
            <a:endParaRPr lang="en-US" dirty="0"/>
          </a:p>
          <a:p>
            <a:pPr marL="647824" lvl="1" indent="-176679">
              <a:buFont typeface="Arial" panose="020B0604020202020204" pitchFamily="34" charset="0"/>
              <a:buChar char="•"/>
            </a:pPr>
            <a:r>
              <a:rPr lang="en-GB" dirty="0"/>
              <a:t>3</a:t>
            </a:r>
            <a:endParaRPr lang="en-US" dirty="0"/>
          </a:p>
          <a:p>
            <a:pPr marL="647824" lvl="1" indent="-176679">
              <a:buFont typeface="Arial" panose="020B0604020202020204" pitchFamily="34" charset="0"/>
              <a:buChar char="•"/>
            </a:pPr>
            <a:r>
              <a:rPr lang="en-GB" dirty="0"/>
              <a:t>2</a:t>
            </a:r>
            <a:endParaRPr lang="en-US" dirty="0"/>
          </a:p>
          <a:p>
            <a:pPr marL="647824" lvl="1" indent="-176679">
              <a:buFont typeface="Arial" panose="020B0604020202020204" pitchFamily="34" charset="0"/>
              <a:buChar char="•"/>
            </a:pPr>
            <a:r>
              <a:rPr lang="en-GB" dirty="0">
                <a:highlight>
                  <a:srgbClr val="FFFF00"/>
                </a:highlight>
              </a:rPr>
              <a:t>8</a:t>
            </a:r>
            <a:endParaRPr lang="en-US" dirty="0">
              <a:highlight>
                <a:srgbClr val="FFFF00"/>
              </a:highlight>
            </a:endParaRPr>
          </a:p>
          <a:p>
            <a:br>
              <a:rPr lang="en-GB" dirty="0"/>
            </a:br>
            <a:r>
              <a:rPr lang="en-GB" dirty="0"/>
              <a:t>8. How many Behaviours does the VITAL Toolkit cover?</a:t>
            </a:r>
            <a:endParaRPr lang="en-US" dirty="0"/>
          </a:p>
          <a:p>
            <a:pPr marL="647824" lvl="1" indent="-176679">
              <a:buFont typeface="Arial" panose="020B0604020202020204" pitchFamily="34" charset="0"/>
              <a:buChar char="•"/>
            </a:pPr>
            <a:r>
              <a:rPr lang="en-GB" dirty="0"/>
              <a:t>38</a:t>
            </a:r>
            <a:endParaRPr lang="en-US" dirty="0"/>
          </a:p>
          <a:p>
            <a:pPr marL="647824" lvl="1" indent="-176679">
              <a:buFont typeface="Arial" panose="020B0604020202020204" pitchFamily="34" charset="0"/>
              <a:buChar char="•"/>
            </a:pPr>
            <a:r>
              <a:rPr lang="en-GB" dirty="0">
                <a:highlight>
                  <a:srgbClr val="FFFF00"/>
                </a:highlight>
              </a:rPr>
              <a:t>37</a:t>
            </a:r>
            <a:endParaRPr lang="en-US" dirty="0">
              <a:highlight>
                <a:srgbClr val="FFFF00"/>
              </a:highlight>
            </a:endParaRPr>
          </a:p>
          <a:p>
            <a:pPr marL="647824" lvl="1" indent="-176679">
              <a:buFont typeface="Arial" panose="020B0604020202020204" pitchFamily="34" charset="0"/>
              <a:buChar char="•"/>
            </a:pPr>
            <a:r>
              <a:rPr lang="en-GB" dirty="0"/>
              <a:t>40</a:t>
            </a:r>
            <a:endParaRPr lang="en-US" dirty="0"/>
          </a:p>
          <a:p>
            <a:pPr marL="647824" lvl="1" indent="-176679">
              <a:buFont typeface="Arial" panose="020B0604020202020204" pitchFamily="34" charset="0"/>
              <a:buChar char="•"/>
            </a:pPr>
            <a:r>
              <a:rPr lang="en-GB" dirty="0"/>
              <a:t>27</a:t>
            </a:r>
          </a:p>
          <a:p>
            <a:pPr marL="471145" lvl="1"/>
            <a:endParaRPr lang="en-US" dirty="0"/>
          </a:p>
          <a:p>
            <a:pPr lvl="0"/>
            <a:r>
              <a:rPr lang="en-GB" dirty="0"/>
              <a:t>9. How long does the classroom observation take?</a:t>
            </a:r>
            <a:endParaRPr lang="en-US" dirty="0"/>
          </a:p>
          <a:p>
            <a:pPr marL="647824" lvl="1" indent="-176679">
              <a:buFont typeface="Arial" panose="020B0604020202020204" pitchFamily="34" charset="0"/>
              <a:buChar char="•"/>
            </a:pPr>
            <a:r>
              <a:rPr lang="en-GB" dirty="0">
                <a:highlight>
                  <a:srgbClr val="FFFF00"/>
                </a:highlight>
              </a:rPr>
              <a:t>The whole lesson</a:t>
            </a:r>
            <a:endParaRPr lang="en-US" dirty="0">
              <a:effectLst/>
              <a:highlight>
                <a:srgbClr val="FFFF00"/>
              </a:highlight>
            </a:endParaRPr>
          </a:p>
          <a:p>
            <a:pPr marL="647824" lvl="1" indent="-176679">
              <a:buFont typeface="Arial" panose="020B0604020202020204" pitchFamily="34" charset="0"/>
              <a:buChar char="•"/>
            </a:pPr>
            <a:r>
              <a:rPr lang="en-GB" dirty="0"/>
              <a:t>45m</a:t>
            </a:r>
            <a:endParaRPr lang="en-US" dirty="0"/>
          </a:p>
          <a:p>
            <a:pPr marL="647824" lvl="1" indent="-176679">
              <a:buFont typeface="Arial" panose="020B0604020202020204" pitchFamily="34" charset="0"/>
              <a:buChar char="•"/>
            </a:pPr>
            <a:r>
              <a:rPr lang="en-GB" dirty="0"/>
              <a:t>First 30m of a lesson</a:t>
            </a:r>
            <a:endParaRPr lang="en-US" dirty="0"/>
          </a:p>
          <a:p>
            <a:pPr marL="647824" lvl="1" indent="-176679">
              <a:buFont typeface="Arial" panose="020B0604020202020204" pitchFamily="34" charset="0"/>
              <a:buChar char="•"/>
            </a:pPr>
            <a:r>
              <a:rPr lang="en-GB" dirty="0"/>
              <a:t>1 hour</a:t>
            </a:r>
          </a:p>
          <a:p>
            <a:pPr marL="647824" lvl="1" indent="-176679">
              <a:buFont typeface="Arial" panose="020B0604020202020204" pitchFamily="34" charset="0"/>
              <a:buChar char="•"/>
            </a:pPr>
            <a:endParaRPr lang="en-US" dirty="0"/>
          </a:p>
          <a:p>
            <a:r>
              <a:rPr lang="en-GB" dirty="0"/>
              <a:t> 10. Before the observation the Observer should:</a:t>
            </a:r>
            <a:endParaRPr lang="en-US" dirty="0"/>
          </a:p>
          <a:p>
            <a:pPr marL="647824" lvl="1" indent="-176679">
              <a:buFont typeface="Arial" panose="020B0604020202020204" pitchFamily="34" charset="0"/>
              <a:buChar char="•"/>
            </a:pPr>
            <a:r>
              <a:rPr lang="en-GB" dirty="0"/>
              <a:t>Inform the school that the teacher will be inspected. </a:t>
            </a:r>
            <a:endParaRPr lang="en-US" dirty="0"/>
          </a:p>
          <a:p>
            <a:pPr marL="647824" lvl="1" indent="-176679">
              <a:buFont typeface="Arial" panose="020B0604020202020204" pitchFamily="34" charset="0"/>
              <a:buChar char="•"/>
            </a:pPr>
            <a:r>
              <a:rPr lang="en-GB" dirty="0">
                <a:highlight>
                  <a:srgbClr val="FFFF00"/>
                </a:highlight>
              </a:rPr>
              <a:t>Become very familiar with the Observation Manual, Form and Rubric</a:t>
            </a:r>
            <a:endParaRPr lang="en-US" dirty="0">
              <a:highlight>
                <a:srgbClr val="FFFF00"/>
              </a:highlight>
            </a:endParaRPr>
          </a:p>
          <a:p>
            <a:pPr marL="647824" lvl="1" indent="-176679">
              <a:buFont typeface="Arial" panose="020B0604020202020204" pitchFamily="34" charset="0"/>
              <a:buChar char="•"/>
            </a:pPr>
            <a:r>
              <a:rPr lang="en-GB" dirty="0"/>
              <a:t>Find out about the teacher’s character. </a:t>
            </a:r>
            <a:endParaRPr lang="en-US" dirty="0"/>
          </a:p>
          <a:p>
            <a:pPr marL="647824" lvl="1" indent="-176679">
              <a:buFont typeface="Arial" panose="020B0604020202020204" pitchFamily="34" charset="0"/>
              <a:buChar char="•"/>
            </a:pPr>
            <a:r>
              <a:rPr lang="en-GB" dirty="0"/>
              <a:t>Inspect students’ work. </a:t>
            </a:r>
            <a:endParaRPr lang="en-US" dirty="0"/>
          </a:p>
          <a:p>
            <a:br>
              <a:rPr lang="en-GB" dirty="0"/>
            </a:br>
            <a:r>
              <a:rPr lang="en-GB" dirty="0"/>
              <a:t>11. When the observation ends the Observer should:</a:t>
            </a:r>
            <a:endParaRPr lang="en-US" dirty="0"/>
          </a:p>
          <a:p>
            <a:pPr marL="647824" lvl="1" indent="-176679">
              <a:buFont typeface="Arial" panose="020B0604020202020204" pitchFamily="34" charset="0"/>
              <a:buChar char="•"/>
            </a:pPr>
            <a:r>
              <a:rPr lang="en-GB" dirty="0"/>
              <a:t>Check students’ work</a:t>
            </a:r>
            <a:endParaRPr lang="en-US" dirty="0"/>
          </a:p>
          <a:p>
            <a:pPr marL="647824" lvl="1" indent="-176679">
              <a:buFont typeface="Arial" panose="020B0604020202020204" pitchFamily="34" charset="0"/>
              <a:buChar char="•"/>
            </a:pPr>
            <a:r>
              <a:rPr lang="en-GB" dirty="0"/>
              <a:t>Tell the teacher the levels allocated. </a:t>
            </a:r>
            <a:endParaRPr lang="en-US" dirty="0"/>
          </a:p>
          <a:p>
            <a:pPr marL="647824" lvl="1" indent="-176679">
              <a:buFont typeface="Arial" panose="020B0604020202020204" pitchFamily="34" charset="0"/>
              <a:buChar char="•"/>
            </a:pPr>
            <a:r>
              <a:rPr lang="en-GB" dirty="0">
                <a:highlight>
                  <a:srgbClr val="FFFF00"/>
                </a:highlight>
              </a:rPr>
              <a:t>Thank the teacher with encouraging remarks.</a:t>
            </a:r>
            <a:endParaRPr lang="en-US" dirty="0">
              <a:highlight>
                <a:srgbClr val="FFFF00"/>
              </a:highlight>
            </a:endParaRPr>
          </a:p>
          <a:p>
            <a:pPr marL="647824" lvl="1" indent="-176679">
              <a:buFont typeface="Arial" panose="020B0604020202020204" pitchFamily="34" charset="0"/>
              <a:buChar char="•"/>
            </a:pPr>
            <a:r>
              <a:rPr lang="en-GB" dirty="0"/>
              <a:t>Just walk out the room. </a:t>
            </a:r>
            <a:endParaRPr lang="en-US" dirty="0"/>
          </a:p>
          <a:p>
            <a:br>
              <a:rPr lang="en-GB" dirty="0"/>
            </a:br>
            <a:r>
              <a:rPr lang="en-GB" dirty="0"/>
              <a:t>12. The purpose of the Teacher Reflection Tool (the teacher self-reflection form and the observer dialogue question bank) is to:</a:t>
            </a:r>
            <a:endParaRPr lang="en-US" dirty="0"/>
          </a:p>
          <a:p>
            <a:pPr marL="647824" lvl="1" indent="-176679">
              <a:buFont typeface="Arial" panose="020B0604020202020204" pitchFamily="34" charset="0"/>
              <a:buChar char="•"/>
            </a:pPr>
            <a:r>
              <a:rPr lang="en-GB" dirty="0"/>
              <a:t>Provide accurate data on the teacher’s practices. </a:t>
            </a:r>
            <a:endParaRPr lang="en-US" dirty="0"/>
          </a:p>
          <a:p>
            <a:pPr marL="647824" lvl="1" indent="-176679">
              <a:buFont typeface="Arial" panose="020B0604020202020204" pitchFamily="34" charset="0"/>
              <a:buChar char="•"/>
            </a:pPr>
            <a:r>
              <a:rPr lang="en-GB" dirty="0">
                <a:highlight>
                  <a:srgbClr val="FFFF00"/>
                </a:highlight>
              </a:rPr>
              <a:t>Help teachers think deeply about the way they teach, and their students learn. </a:t>
            </a:r>
            <a:endParaRPr lang="en-US" dirty="0">
              <a:highlight>
                <a:srgbClr val="FFFF00"/>
              </a:highlight>
            </a:endParaRPr>
          </a:p>
          <a:p>
            <a:pPr marL="647824" lvl="1" indent="-176679">
              <a:buFont typeface="Arial" panose="020B0604020202020204" pitchFamily="34" charset="0"/>
              <a:buChar char="•"/>
            </a:pPr>
            <a:r>
              <a:rPr lang="en-GB" dirty="0"/>
              <a:t>Help the observer judge teacher’s practices.</a:t>
            </a:r>
            <a:endParaRPr lang="en-US" dirty="0"/>
          </a:p>
          <a:p>
            <a:pPr marL="647824" lvl="1" indent="-176679">
              <a:buFont typeface="Arial" panose="020B0604020202020204" pitchFamily="34" charset="0"/>
              <a:buChar char="•"/>
            </a:pPr>
            <a:r>
              <a:rPr lang="en-GB" dirty="0"/>
              <a:t>Help students understand what the Teacher believes. </a:t>
            </a:r>
            <a:endParaRPr lang="en-US" dirty="0"/>
          </a:p>
          <a:p>
            <a:r>
              <a:rPr lang="en-GB" dirty="0"/>
              <a:t> </a:t>
            </a:r>
            <a:endParaRPr lang="en-US" dirty="0"/>
          </a:p>
          <a:p>
            <a:pPr lvl="0"/>
            <a:r>
              <a:rPr lang="en-GB" dirty="0"/>
              <a:t>13. For the following, indicate whether the question is open-ended – tick all that apply.</a:t>
            </a:r>
            <a:endParaRPr lang="en-US" dirty="0"/>
          </a:p>
          <a:p>
            <a:pPr marL="647824" lvl="1" indent="-176679">
              <a:buFont typeface="Arial" panose="020B0604020202020204" pitchFamily="34" charset="0"/>
              <a:buChar char="•"/>
            </a:pPr>
            <a:r>
              <a:rPr lang="en-GB" dirty="0">
                <a:highlight>
                  <a:srgbClr val="FFFF00"/>
                </a:highlight>
              </a:rPr>
              <a:t>How do you think the refugees felt?</a:t>
            </a:r>
            <a:endParaRPr lang="en-US" dirty="0">
              <a:highlight>
                <a:srgbClr val="FFFF00"/>
              </a:highlight>
            </a:endParaRPr>
          </a:p>
          <a:p>
            <a:pPr marL="647824" lvl="1" indent="-176679">
              <a:buFont typeface="Arial" panose="020B0604020202020204" pitchFamily="34" charset="0"/>
              <a:buChar char="•"/>
            </a:pPr>
            <a:r>
              <a:rPr lang="en-GB" dirty="0"/>
              <a:t>Which is greater -2 or -6?</a:t>
            </a:r>
            <a:endParaRPr lang="en-US" dirty="0"/>
          </a:p>
          <a:p>
            <a:pPr marL="647824" lvl="1" indent="-176679">
              <a:buFont typeface="Arial" panose="020B0604020202020204" pitchFamily="34" charset="0"/>
              <a:buChar char="•"/>
            </a:pPr>
            <a:r>
              <a:rPr lang="en-GB" dirty="0"/>
              <a:t>How many circles are there? </a:t>
            </a:r>
            <a:endParaRPr lang="en-US" dirty="0"/>
          </a:p>
          <a:p>
            <a:pPr marL="647824" lvl="1" indent="-176679">
              <a:buFont typeface="Arial" panose="020B0604020202020204" pitchFamily="34" charset="0"/>
              <a:buChar char="•"/>
            </a:pPr>
            <a:r>
              <a:rPr lang="en-GB" dirty="0">
                <a:highlight>
                  <a:srgbClr val="FFFF00"/>
                </a:highlight>
              </a:rPr>
              <a:t>What makes you think that? </a:t>
            </a:r>
            <a:endParaRPr lang="en-US" dirty="0">
              <a:highlight>
                <a:srgbClr val="FFFF00"/>
              </a:highlight>
            </a:endParaRPr>
          </a:p>
          <a:p>
            <a:endParaRPr lang="en-US" dirty="0"/>
          </a:p>
          <a:p>
            <a:pPr lvl="0"/>
            <a:r>
              <a:rPr lang="en-GB" dirty="0"/>
              <a:t>14. Which of the following is a student off task and not engaged in learning ( Behaviour 3.8.)? Choose 3</a:t>
            </a:r>
            <a:endParaRPr lang="en-US" dirty="0"/>
          </a:p>
          <a:p>
            <a:pPr marL="647824" lvl="1" indent="-176679">
              <a:buFont typeface="Arial" panose="020B0604020202020204" pitchFamily="34" charset="0"/>
              <a:buChar char="•"/>
            </a:pPr>
            <a:r>
              <a:rPr lang="en-GB" dirty="0">
                <a:highlight>
                  <a:srgbClr val="FFFF00"/>
                </a:highlight>
              </a:rPr>
              <a:t> Disruptive student</a:t>
            </a:r>
            <a:endParaRPr lang="en-US" dirty="0">
              <a:highlight>
                <a:srgbClr val="FFFF00"/>
              </a:highlight>
            </a:endParaRPr>
          </a:p>
          <a:p>
            <a:pPr marL="647824" lvl="1" indent="-176679">
              <a:buFont typeface="Arial" panose="020B0604020202020204" pitchFamily="34" charset="0"/>
              <a:buChar char="•"/>
            </a:pPr>
            <a:r>
              <a:rPr lang="en-GB" dirty="0"/>
              <a:t>A student writing notes in her notebook,</a:t>
            </a:r>
            <a:endParaRPr lang="en-US" dirty="0"/>
          </a:p>
          <a:p>
            <a:pPr marL="647824" lvl="1" indent="-176679">
              <a:buFont typeface="Arial" panose="020B0604020202020204" pitchFamily="34" charset="0"/>
              <a:buChar char="•"/>
            </a:pPr>
            <a:r>
              <a:rPr lang="en-GB" dirty="0"/>
              <a:t>A student looking at the blackboard sums.</a:t>
            </a:r>
            <a:endParaRPr lang="en-US" dirty="0"/>
          </a:p>
          <a:p>
            <a:pPr marL="647824" lvl="1" indent="-176679">
              <a:buFont typeface="Arial" panose="020B0604020202020204" pitchFamily="34" charset="0"/>
              <a:buChar char="•"/>
            </a:pPr>
            <a:r>
              <a:rPr lang="en-GB" dirty="0">
                <a:highlight>
                  <a:srgbClr val="FFFF00"/>
                </a:highlight>
              </a:rPr>
              <a:t>A student sleeping</a:t>
            </a:r>
            <a:endParaRPr lang="en-US" dirty="0">
              <a:highlight>
                <a:srgbClr val="FFFF00"/>
              </a:highlight>
            </a:endParaRPr>
          </a:p>
          <a:p>
            <a:pPr marL="647824" lvl="1" indent="-176679">
              <a:buFont typeface="Arial" panose="020B0604020202020204" pitchFamily="34" charset="0"/>
              <a:buChar char="•"/>
            </a:pPr>
            <a:r>
              <a:rPr lang="en-GB" dirty="0">
                <a:highlight>
                  <a:srgbClr val="FFFF00"/>
                </a:highlight>
              </a:rPr>
              <a:t>A student watching the Observer</a:t>
            </a:r>
            <a:r>
              <a:rPr lang="en-GB" dirty="0"/>
              <a:t>. </a:t>
            </a:r>
            <a:endParaRPr lang="en-US" dirty="0"/>
          </a:p>
          <a:p>
            <a:endParaRPr lang="en-US" dirty="0"/>
          </a:p>
          <a:p>
            <a:pPr lvl="0"/>
            <a:r>
              <a:rPr lang="en-GB" dirty="0"/>
              <a:t>15. During the lesson,  the teacher calls students by their names and uses phrases like “please” and “thank you”; on one occasion the teacher shouts at a student. Which level would be assigned for 1.1.</a:t>
            </a:r>
            <a:r>
              <a:rPr lang="en-GB" i="1" dirty="0"/>
              <a:t> ‘The teacher treats all students respectfully’?</a:t>
            </a:r>
            <a:r>
              <a:rPr lang="en-GB" dirty="0"/>
              <a:t> </a:t>
            </a:r>
            <a:endParaRPr lang="en-US" dirty="0"/>
          </a:p>
          <a:p>
            <a:pPr marL="647824" lvl="1" indent="-176679">
              <a:buFont typeface="Arial" panose="020B0604020202020204" pitchFamily="34" charset="0"/>
              <a:buChar char="•"/>
            </a:pPr>
            <a:r>
              <a:rPr lang="en-GB" dirty="0">
                <a:highlight>
                  <a:srgbClr val="FFFF00"/>
                </a:highlight>
              </a:rPr>
              <a:t>Level 1 Ineffective</a:t>
            </a:r>
            <a:endParaRPr lang="en-US" dirty="0">
              <a:highlight>
                <a:srgbClr val="FFFF00"/>
              </a:highlight>
            </a:endParaRPr>
          </a:p>
          <a:p>
            <a:pPr marL="647824" lvl="1" indent="-176679">
              <a:buFont typeface="Arial" panose="020B0604020202020204" pitchFamily="34" charset="0"/>
              <a:buChar char="•"/>
            </a:pPr>
            <a:r>
              <a:rPr lang="en-GB" dirty="0"/>
              <a:t>Level 2 Partly Effective</a:t>
            </a:r>
            <a:endParaRPr lang="en-US" dirty="0"/>
          </a:p>
          <a:p>
            <a:pPr marL="647824" lvl="1" indent="-176679">
              <a:buFont typeface="Arial" panose="020B0604020202020204" pitchFamily="34" charset="0"/>
              <a:buChar char="•"/>
            </a:pPr>
            <a:r>
              <a:rPr lang="en-GB" dirty="0"/>
              <a:t>Level3 Effective</a:t>
            </a:r>
            <a:endParaRPr lang="en-US" dirty="0"/>
          </a:p>
          <a:p>
            <a:pPr marL="647824" lvl="1" indent="-176679">
              <a:buFont typeface="Arial" panose="020B0604020202020204" pitchFamily="34" charset="0"/>
              <a:buChar char="•"/>
            </a:pPr>
            <a:r>
              <a:rPr lang="en-GB" dirty="0"/>
              <a:t>Level 4 Very effective </a:t>
            </a:r>
            <a:endParaRPr lang="en-US" dirty="0"/>
          </a:p>
          <a:p>
            <a:r>
              <a:rPr lang="en-GB" dirty="0"/>
              <a:t> </a:t>
            </a:r>
            <a:endParaRPr lang="en-US" dirty="0"/>
          </a:p>
          <a:p>
            <a:pPr lvl="0"/>
            <a:r>
              <a:rPr lang="en-GB" dirty="0"/>
              <a:t>16. The teacher is not observed redirecting students’ behaviour, but students are well-behaved throughout the lesson. Which level would be assigned for behaviour 2.3: </a:t>
            </a:r>
            <a:r>
              <a:rPr lang="en-GB" i="1" dirty="0"/>
              <a:t>The teacher re-directs misbehaviour by  focusing on the expected behaviour? </a:t>
            </a:r>
            <a:endParaRPr lang="en-US" dirty="0"/>
          </a:p>
          <a:p>
            <a:pPr marL="647824" lvl="1" indent="-176679">
              <a:buFont typeface="Arial" panose="020B0604020202020204" pitchFamily="34" charset="0"/>
              <a:buChar char="•"/>
            </a:pPr>
            <a:r>
              <a:rPr lang="en-GB" dirty="0"/>
              <a:t>Level 1 Ineffective</a:t>
            </a:r>
            <a:endParaRPr lang="en-US" dirty="0"/>
          </a:p>
          <a:p>
            <a:pPr marL="647824" lvl="1" indent="-176679">
              <a:buFont typeface="Arial" panose="020B0604020202020204" pitchFamily="34" charset="0"/>
              <a:buChar char="•"/>
            </a:pPr>
            <a:r>
              <a:rPr lang="en-GB" dirty="0"/>
              <a:t>Level 2 Partly Effective</a:t>
            </a:r>
            <a:endParaRPr lang="en-US" dirty="0"/>
          </a:p>
          <a:p>
            <a:pPr marL="647824" lvl="1" indent="-176679">
              <a:buFont typeface="Arial" panose="020B0604020202020204" pitchFamily="34" charset="0"/>
              <a:buChar char="•"/>
            </a:pPr>
            <a:r>
              <a:rPr lang="en-GB" dirty="0"/>
              <a:t>Level 3 Effective</a:t>
            </a:r>
            <a:endParaRPr lang="en-US" dirty="0"/>
          </a:p>
          <a:p>
            <a:pPr marL="647824" lvl="1" indent="-176679">
              <a:buFont typeface="Arial" panose="020B0604020202020204" pitchFamily="34" charset="0"/>
              <a:buChar char="•"/>
            </a:pPr>
            <a:r>
              <a:rPr lang="en-GB" dirty="0">
                <a:highlight>
                  <a:srgbClr val="FFFF00"/>
                </a:highlight>
              </a:rPr>
              <a:t>Level 4 Very effective </a:t>
            </a:r>
            <a:endParaRPr lang="en-US" dirty="0">
              <a:highlight>
                <a:srgbClr val="FFFF00"/>
              </a:highlight>
            </a:endParaRPr>
          </a:p>
          <a:p>
            <a:br>
              <a:rPr lang="en-GB" dirty="0"/>
            </a:br>
            <a:r>
              <a:rPr lang="en-GB" dirty="0"/>
              <a:t>17. The teacher explains the content but does not fully explain the meaning of relevant technical terms.  Which level would be assigned for 3.2. </a:t>
            </a:r>
            <a:r>
              <a:rPr lang="en-GB" i="1" dirty="0"/>
              <a:t>‘The teacher explains concepts and content clearly’?</a:t>
            </a:r>
            <a:endParaRPr lang="en-US" dirty="0"/>
          </a:p>
          <a:p>
            <a:pPr marL="647824" lvl="1" indent="-176679">
              <a:buFont typeface="Arial" panose="020B0604020202020204" pitchFamily="34" charset="0"/>
              <a:buChar char="•"/>
            </a:pPr>
            <a:r>
              <a:rPr lang="en-GB" dirty="0"/>
              <a:t>Level 1 Ineffective</a:t>
            </a:r>
            <a:endParaRPr lang="en-US" dirty="0"/>
          </a:p>
          <a:p>
            <a:pPr marL="647824" lvl="1" indent="-176679">
              <a:buFont typeface="Arial" panose="020B0604020202020204" pitchFamily="34" charset="0"/>
              <a:buChar char="•"/>
            </a:pPr>
            <a:r>
              <a:rPr lang="en-GB" dirty="0">
                <a:highlight>
                  <a:srgbClr val="FFFF00"/>
                </a:highlight>
              </a:rPr>
              <a:t>Level 2 Partly Effective</a:t>
            </a:r>
            <a:endParaRPr lang="en-US" dirty="0">
              <a:highlight>
                <a:srgbClr val="FFFF00"/>
              </a:highlight>
            </a:endParaRPr>
          </a:p>
          <a:p>
            <a:pPr marL="647824" lvl="1" indent="-176679">
              <a:buFont typeface="Arial" panose="020B0604020202020204" pitchFamily="34" charset="0"/>
              <a:buChar char="•"/>
            </a:pPr>
            <a:r>
              <a:rPr lang="en-GB" dirty="0"/>
              <a:t>Level3 Effective</a:t>
            </a:r>
            <a:endParaRPr lang="en-US" dirty="0"/>
          </a:p>
          <a:p>
            <a:pPr marL="647824" lvl="1" indent="-176679">
              <a:buFont typeface="Arial" panose="020B0604020202020204" pitchFamily="34" charset="0"/>
              <a:buChar char="•"/>
            </a:pPr>
            <a:r>
              <a:rPr lang="en-GB" dirty="0"/>
              <a:t>Level 4 Very effective </a:t>
            </a:r>
            <a:br>
              <a:rPr lang="en-GB" dirty="0"/>
            </a:br>
            <a:endParaRPr lang="en-US" dirty="0"/>
          </a:p>
          <a:p>
            <a:pPr lvl="0"/>
            <a:r>
              <a:rPr lang="en-GB" dirty="0"/>
              <a:t>18. How can the teacher adjust teaching and provide activities relevant to students’ levels (3.6)? Choose 2.</a:t>
            </a:r>
            <a:endParaRPr lang="en-US" dirty="0"/>
          </a:p>
          <a:p>
            <a:pPr marL="647824" lvl="1" indent="-176679">
              <a:buFont typeface="Arial" panose="020B0604020202020204" pitchFamily="34" charset="0"/>
              <a:buChar char="•"/>
            </a:pPr>
            <a:r>
              <a:rPr lang="en-GB" dirty="0"/>
              <a:t>Provide the same simple activity for all students</a:t>
            </a:r>
            <a:endParaRPr lang="en-US" dirty="0"/>
          </a:p>
          <a:p>
            <a:pPr marL="647824" lvl="1" indent="-176679">
              <a:buFont typeface="Arial" panose="020B0604020202020204" pitchFamily="34" charset="0"/>
              <a:buChar char="•"/>
            </a:pPr>
            <a:r>
              <a:rPr lang="en-GB" dirty="0"/>
              <a:t>Provide a second activity at the same level and content as the first activity. </a:t>
            </a:r>
            <a:endParaRPr lang="en-US" dirty="0"/>
          </a:p>
          <a:p>
            <a:pPr marL="647824" lvl="1" indent="-176679">
              <a:buFont typeface="Arial" panose="020B0604020202020204" pitchFamily="34" charset="0"/>
              <a:buChar char="•"/>
            </a:pPr>
            <a:r>
              <a:rPr lang="en-GB" dirty="0">
                <a:highlight>
                  <a:srgbClr val="FFFF00"/>
                </a:highlight>
              </a:rPr>
              <a:t>Give more time to finish an activity </a:t>
            </a:r>
            <a:endParaRPr lang="en-US" dirty="0">
              <a:highlight>
                <a:srgbClr val="FFFF00"/>
              </a:highlight>
            </a:endParaRPr>
          </a:p>
          <a:p>
            <a:pPr marL="647824" lvl="1" indent="-176679">
              <a:buFont typeface="Arial" panose="020B0604020202020204" pitchFamily="34" charset="0"/>
              <a:buChar char="•"/>
            </a:pPr>
            <a:r>
              <a:rPr lang="en-GB" dirty="0">
                <a:highlight>
                  <a:srgbClr val="FFFF00"/>
                </a:highlight>
              </a:rPr>
              <a:t>Provide more challenging tasks to students that finish earlier</a:t>
            </a:r>
            <a:endParaRPr lang="en-US" dirty="0">
              <a:highlight>
                <a:srgbClr val="FFFF00"/>
              </a:highlight>
            </a:endParaRPr>
          </a:p>
          <a:p>
            <a:r>
              <a:rPr lang="en-GB" dirty="0"/>
              <a:t> </a:t>
            </a:r>
            <a:endParaRPr lang="en-US" dirty="0"/>
          </a:p>
          <a:p>
            <a:pPr lvl="0"/>
            <a:r>
              <a:rPr lang="en-GB" dirty="0"/>
              <a:t>19. During the lesson, the teacher asks one open-ended question, “What did you think about story?”  but does not build upon the response. Which level would be assigned? (4.1)</a:t>
            </a:r>
            <a:endParaRPr lang="en-US" dirty="0"/>
          </a:p>
          <a:p>
            <a:pPr marL="647824" lvl="1" indent="-176679">
              <a:buFont typeface="Arial" panose="020B0604020202020204" pitchFamily="34" charset="0"/>
              <a:buChar char="•"/>
            </a:pPr>
            <a:r>
              <a:rPr lang="en-GB" dirty="0"/>
              <a:t>Level 1 Ineffective</a:t>
            </a:r>
            <a:endParaRPr lang="en-US" dirty="0"/>
          </a:p>
          <a:p>
            <a:pPr marL="647824" lvl="1" indent="-176679">
              <a:buFont typeface="Arial" panose="020B0604020202020204" pitchFamily="34" charset="0"/>
              <a:buChar char="•"/>
            </a:pPr>
            <a:r>
              <a:rPr lang="en-GB" dirty="0">
                <a:highlight>
                  <a:srgbClr val="FFFF00"/>
                </a:highlight>
              </a:rPr>
              <a:t>Level 2 Partly Effective</a:t>
            </a:r>
            <a:endParaRPr lang="en-US" dirty="0">
              <a:highlight>
                <a:srgbClr val="FFFF00"/>
              </a:highlight>
            </a:endParaRPr>
          </a:p>
          <a:p>
            <a:pPr marL="647824" lvl="1" indent="-176679">
              <a:buFont typeface="Arial" panose="020B0604020202020204" pitchFamily="34" charset="0"/>
              <a:buChar char="•"/>
            </a:pPr>
            <a:r>
              <a:rPr lang="en-GB" dirty="0"/>
              <a:t>Level3 Effective</a:t>
            </a:r>
            <a:endParaRPr lang="en-US" dirty="0"/>
          </a:p>
          <a:p>
            <a:pPr marL="647824" lvl="1" indent="-176679">
              <a:buFont typeface="Arial" panose="020B0604020202020204" pitchFamily="34" charset="0"/>
              <a:buChar char="•"/>
            </a:pPr>
            <a:r>
              <a:rPr lang="en-GB" dirty="0"/>
              <a:t>Level 4 Very effective</a:t>
            </a:r>
            <a:endParaRPr lang="en-US" dirty="0"/>
          </a:p>
          <a:p>
            <a:r>
              <a:rPr lang="en-GB" dirty="0"/>
              <a:t> </a:t>
            </a:r>
            <a:endParaRPr lang="en-US" dirty="0"/>
          </a:p>
          <a:p>
            <a:pPr lvl="0"/>
            <a:r>
              <a:rPr lang="en-GB" dirty="0"/>
              <a:t>20. During the lesson, when one student is at the board, the teacher tells her/him that s/he made a mistake. Which would be the level assigned (8.2. </a:t>
            </a:r>
            <a:r>
              <a:rPr lang="en-GB" i="1" dirty="0"/>
              <a:t>The teacher provides specific comments or prompts to clarify students’ misunderstandings</a:t>
            </a:r>
            <a:r>
              <a:rPr lang="en-GB" dirty="0"/>
              <a:t>)? </a:t>
            </a:r>
            <a:endParaRPr lang="en-US" dirty="0"/>
          </a:p>
          <a:p>
            <a:pPr marL="647824" lvl="1" indent="-176679">
              <a:buFont typeface="Arial" panose="020B0604020202020204" pitchFamily="34" charset="0"/>
              <a:buChar char="•"/>
            </a:pPr>
            <a:r>
              <a:rPr lang="en-GB" dirty="0">
                <a:highlight>
                  <a:srgbClr val="FFFF00"/>
                </a:highlight>
              </a:rPr>
              <a:t>Level 1 Ineffective</a:t>
            </a:r>
            <a:endParaRPr lang="en-US" dirty="0">
              <a:highlight>
                <a:srgbClr val="FFFF00"/>
              </a:highlight>
            </a:endParaRPr>
          </a:p>
          <a:p>
            <a:pPr marL="647824" lvl="1" indent="-176679">
              <a:buFont typeface="Arial" panose="020B0604020202020204" pitchFamily="34" charset="0"/>
              <a:buChar char="•"/>
            </a:pPr>
            <a:r>
              <a:rPr lang="en-GB" dirty="0"/>
              <a:t>Level 2 Partly Effective</a:t>
            </a:r>
            <a:endParaRPr lang="en-US" dirty="0"/>
          </a:p>
          <a:p>
            <a:pPr marL="647824" lvl="1" indent="-176679">
              <a:buFont typeface="Arial" panose="020B0604020202020204" pitchFamily="34" charset="0"/>
              <a:buChar char="•"/>
            </a:pPr>
            <a:r>
              <a:rPr lang="en-GB" dirty="0"/>
              <a:t>Level3 Effective</a:t>
            </a:r>
            <a:endParaRPr lang="en-US" dirty="0"/>
          </a:p>
          <a:p>
            <a:pPr marL="647824" lvl="1" indent="-176679">
              <a:buFont typeface="Arial" panose="020B0604020202020204" pitchFamily="34" charset="0"/>
              <a:buChar char="•"/>
            </a:pPr>
            <a:r>
              <a:rPr lang="en-GB" dirty="0"/>
              <a:t>Level 4 Very effective</a:t>
            </a:r>
            <a:endParaRPr lang="en-US" dirty="0"/>
          </a:p>
          <a:p>
            <a:r>
              <a:rPr lang="en-GB" dirty="0"/>
              <a:t> </a:t>
            </a:r>
            <a:endParaRPr lang="en-US" dirty="0">
              <a:effectLst/>
            </a:endParaRPr>
          </a:p>
          <a:p>
            <a:pPr lvl="0"/>
            <a:r>
              <a:rPr lang="en-GB" dirty="0"/>
              <a:t> 21. The teacher mostly picks up on stereotypes when students state that only boys can be pilots and says, ‘Girls can be pilots too!’. S/he does not involve students in exploring this further (1.5. </a:t>
            </a:r>
            <a:r>
              <a:rPr lang="en-GB" i="1" dirty="0"/>
              <a:t>The teacher challenges stereotypes</a:t>
            </a:r>
            <a:r>
              <a:rPr lang="en-GB" dirty="0"/>
              <a:t>). The level assigned would be: </a:t>
            </a:r>
            <a:endParaRPr lang="en-US" dirty="0"/>
          </a:p>
          <a:p>
            <a:pPr marL="647824" lvl="1" indent="-176679">
              <a:buFont typeface="Arial" panose="020B0604020202020204" pitchFamily="34" charset="0"/>
              <a:buChar char="•"/>
            </a:pPr>
            <a:r>
              <a:rPr lang="en-GB" dirty="0"/>
              <a:t>Level 1 Ineffective</a:t>
            </a:r>
            <a:endParaRPr lang="en-US" dirty="0"/>
          </a:p>
          <a:p>
            <a:pPr marL="647824" lvl="1" indent="-176679">
              <a:buFont typeface="Arial" panose="020B0604020202020204" pitchFamily="34" charset="0"/>
              <a:buChar char="•"/>
            </a:pPr>
            <a:r>
              <a:rPr lang="en-GB" dirty="0"/>
              <a:t>Level 2 Partly Effective</a:t>
            </a:r>
            <a:endParaRPr lang="en-US" dirty="0"/>
          </a:p>
          <a:p>
            <a:pPr marL="647824" lvl="1" indent="-176679">
              <a:buFont typeface="Arial" panose="020B0604020202020204" pitchFamily="34" charset="0"/>
              <a:buChar char="•"/>
            </a:pPr>
            <a:r>
              <a:rPr lang="en-GB" dirty="0">
                <a:highlight>
                  <a:srgbClr val="FFFF00"/>
                </a:highlight>
              </a:rPr>
              <a:t>Level 3 Effective</a:t>
            </a:r>
            <a:endParaRPr lang="en-US" dirty="0">
              <a:highlight>
                <a:srgbClr val="FFFF00"/>
              </a:highlight>
            </a:endParaRPr>
          </a:p>
          <a:p>
            <a:pPr marL="647824" lvl="1" indent="-176679">
              <a:buFont typeface="Arial" panose="020B0604020202020204" pitchFamily="34" charset="0"/>
              <a:buChar char="•"/>
            </a:pPr>
            <a:r>
              <a:rPr lang="en-GB" dirty="0"/>
              <a:t>Level 4 Very effective</a:t>
            </a:r>
            <a:endParaRPr lang="en-US" dirty="0"/>
          </a:p>
          <a:p>
            <a:br>
              <a:rPr lang="en-GB" dirty="0"/>
            </a:br>
            <a:r>
              <a:rPr lang="en-GB" dirty="0"/>
              <a:t>22. When a student is struggling with an exercise on the board, the teacher asks the student impatiently to sit down and asks another student to solve the exercise. Which level would be assigned (6.2. The teacher responds positively to student challenges) ?</a:t>
            </a:r>
            <a:endParaRPr lang="en-US" dirty="0"/>
          </a:p>
          <a:p>
            <a:pPr marL="647824" lvl="1" indent="-176679">
              <a:buFont typeface="Arial" panose="020B0604020202020204" pitchFamily="34" charset="0"/>
              <a:buChar char="•"/>
            </a:pPr>
            <a:r>
              <a:rPr lang="en-GB" dirty="0">
                <a:highlight>
                  <a:srgbClr val="FFFF00"/>
                </a:highlight>
              </a:rPr>
              <a:t>Level 1 Ineffective</a:t>
            </a:r>
            <a:endParaRPr lang="en-US" dirty="0">
              <a:highlight>
                <a:srgbClr val="FFFF00"/>
              </a:highlight>
            </a:endParaRPr>
          </a:p>
          <a:p>
            <a:pPr marL="647824" lvl="1" indent="-176679">
              <a:buFont typeface="Arial" panose="020B0604020202020204" pitchFamily="34" charset="0"/>
              <a:buChar char="•"/>
            </a:pPr>
            <a:r>
              <a:rPr lang="en-GB" dirty="0"/>
              <a:t>Level 2 Partly Effective</a:t>
            </a:r>
            <a:endParaRPr lang="en-US" dirty="0"/>
          </a:p>
          <a:p>
            <a:pPr marL="647824" lvl="1" indent="-176679">
              <a:buFont typeface="Arial" panose="020B0604020202020204" pitchFamily="34" charset="0"/>
              <a:buChar char="•"/>
            </a:pPr>
            <a:r>
              <a:rPr lang="en-GB" dirty="0"/>
              <a:t>Level3 Effective</a:t>
            </a:r>
            <a:endParaRPr lang="en-US" dirty="0"/>
          </a:p>
          <a:p>
            <a:pPr marL="647824" lvl="1" indent="-176679">
              <a:buFont typeface="Arial" panose="020B0604020202020204" pitchFamily="34" charset="0"/>
              <a:buChar char="•"/>
            </a:pPr>
            <a:r>
              <a:rPr lang="en-GB" dirty="0"/>
              <a:t>Level 4 Very effective</a:t>
            </a:r>
            <a:endParaRPr lang="en-US" dirty="0"/>
          </a:p>
          <a:p>
            <a:endParaRPr lang="en-US" dirty="0"/>
          </a:p>
          <a:p>
            <a:pPr lvl="0"/>
            <a:r>
              <a:rPr lang="en-GB" dirty="0"/>
              <a:t>23. The teacher sometimes asks the students to work together in groups to draw a diagram of the water cycle. What level would be assigned (5.1. The teacher uses collaborative pair and group work effectively)?</a:t>
            </a:r>
            <a:endParaRPr lang="en-US" dirty="0"/>
          </a:p>
          <a:p>
            <a:pPr marL="647824" lvl="1" indent="-176679">
              <a:buFont typeface="Arial" panose="020B0604020202020204" pitchFamily="34" charset="0"/>
              <a:buChar char="•"/>
            </a:pPr>
            <a:r>
              <a:rPr lang="en-GB" dirty="0"/>
              <a:t>Level 1 Ineffective</a:t>
            </a:r>
            <a:endParaRPr lang="en-US" dirty="0"/>
          </a:p>
          <a:p>
            <a:pPr marL="647824" lvl="1" indent="-176679">
              <a:buFont typeface="Arial" panose="020B0604020202020204" pitchFamily="34" charset="0"/>
              <a:buChar char="•"/>
            </a:pPr>
            <a:r>
              <a:rPr lang="en-GB" dirty="0"/>
              <a:t>Level 2 Partly Effective</a:t>
            </a:r>
            <a:endParaRPr lang="en-US" dirty="0"/>
          </a:p>
          <a:p>
            <a:pPr marL="647824" lvl="1" indent="-176679">
              <a:buFont typeface="Arial" panose="020B0604020202020204" pitchFamily="34" charset="0"/>
              <a:buChar char="•"/>
            </a:pPr>
            <a:r>
              <a:rPr lang="en-GB" dirty="0">
                <a:highlight>
                  <a:srgbClr val="FFFF00"/>
                </a:highlight>
              </a:rPr>
              <a:t>Leve, 3 Effective</a:t>
            </a:r>
            <a:endParaRPr lang="en-US" dirty="0">
              <a:highlight>
                <a:srgbClr val="FFFF00"/>
              </a:highlight>
            </a:endParaRPr>
          </a:p>
          <a:p>
            <a:pPr marL="647824" lvl="1" indent="-176679">
              <a:buFont typeface="Arial" panose="020B0604020202020204" pitchFamily="34" charset="0"/>
              <a:buChar char="•"/>
            </a:pPr>
            <a:r>
              <a:rPr lang="en-GB" dirty="0"/>
              <a:t>Level 4 Very effective</a:t>
            </a:r>
            <a:endParaRPr lang="en-US" dirty="0"/>
          </a:p>
          <a:p>
            <a:br>
              <a:rPr lang="en-GB" dirty="0"/>
            </a:br>
            <a:r>
              <a:rPr lang="en-GB" dirty="0"/>
              <a:t>24. During independent work, the teacher stays at her/his desk waiting for students to finish. What level would be assigned (7.2. The teacher monitors students during independent and group work)?</a:t>
            </a:r>
            <a:endParaRPr lang="en-US" dirty="0"/>
          </a:p>
          <a:p>
            <a:pPr marL="647824" lvl="1" indent="-176679">
              <a:buFont typeface="Arial" panose="020B0604020202020204" pitchFamily="34" charset="0"/>
              <a:buChar char="•"/>
            </a:pPr>
            <a:r>
              <a:rPr lang="en-GB" dirty="0">
                <a:highlight>
                  <a:srgbClr val="FFFF00"/>
                </a:highlight>
              </a:rPr>
              <a:t> Level 1 Ineffective</a:t>
            </a:r>
            <a:endParaRPr lang="en-US" dirty="0">
              <a:highlight>
                <a:srgbClr val="FFFF00"/>
              </a:highlight>
            </a:endParaRPr>
          </a:p>
          <a:p>
            <a:pPr marL="647824" lvl="1" indent="-176679">
              <a:buFont typeface="Arial" panose="020B0604020202020204" pitchFamily="34" charset="0"/>
              <a:buChar char="•"/>
            </a:pPr>
            <a:r>
              <a:rPr lang="en-GB" dirty="0"/>
              <a:t>Level 2 Partly Effective</a:t>
            </a:r>
            <a:endParaRPr lang="en-US" dirty="0"/>
          </a:p>
          <a:p>
            <a:pPr marL="647824" lvl="1" indent="-176679">
              <a:buFont typeface="Arial" panose="020B0604020202020204" pitchFamily="34" charset="0"/>
              <a:buChar char="•"/>
            </a:pPr>
            <a:r>
              <a:rPr lang="en-GB" dirty="0"/>
              <a:t>Level3 Effective</a:t>
            </a:r>
            <a:endParaRPr lang="en-US" dirty="0"/>
          </a:p>
          <a:p>
            <a:pPr marL="647824" lvl="1" indent="-176679">
              <a:buFont typeface="Arial" panose="020B0604020202020204" pitchFamily="34" charset="0"/>
              <a:buChar char="•"/>
            </a:pPr>
            <a:r>
              <a:rPr lang="en-GB" dirty="0"/>
              <a:t>Level 4 Very effective</a:t>
            </a:r>
            <a:endParaRPr lang="en-US" dirty="0"/>
          </a:p>
          <a:p>
            <a:r>
              <a:rPr lang="en-GB" dirty="0"/>
              <a:t> </a:t>
            </a:r>
            <a:endParaRPr lang="en-US" dirty="0"/>
          </a:p>
          <a:p>
            <a:br>
              <a:rPr lang="en-GB" dirty="0"/>
            </a:br>
            <a:endParaRPr lang="en-US" dirty="0">
              <a:effectLst/>
            </a:endParaRPr>
          </a:p>
          <a:p>
            <a:r>
              <a:rPr lang="en-GB" dirty="0"/>
              <a:t> </a:t>
            </a:r>
            <a:endParaRPr lang="en-US" dirty="0"/>
          </a:p>
          <a:p>
            <a:r>
              <a:rPr lang="en-GB" dirty="0"/>
              <a:t> </a:t>
            </a:r>
            <a:endParaRPr lang="en-US" dirty="0"/>
          </a:p>
          <a:p>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85</a:t>
            </a:fld>
            <a:endParaRPr lang="en-US"/>
          </a:p>
        </p:txBody>
      </p:sp>
    </p:spTree>
    <p:extLst>
      <p:ext uri="{BB962C8B-B14F-4D97-AF65-F5344CB8AC3E}">
        <p14:creationId xmlns:p14="http://schemas.microsoft.com/office/powerpoint/2010/main" val="539819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VITAL STEPS AFTER CONTEXTUALISATION, TRAINING AND PILOTING. 15 min</a:t>
            </a:r>
          </a:p>
          <a:p>
            <a:endParaRPr lang="en-GB" dirty="0"/>
          </a:p>
          <a:p>
            <a:r>
              <a:rPr lang="en-GB" dirty="0"/>
              <a:t> 1. Go through  the steps of using VITAL.  Please </a:t>
            </a:r>
            <a:r>
              <a:rPr lang="en-US" dirty="0" err="1"/>
              <a:t>emphasise</a:t>
            </a:r>
            <a:r>
              <a:rPr lang="en-US" dirty="0"/>
              <a:t> the importance of training and that more training will be needed to ensure that observers  reach an 80%+ level of  allocating the same levels to </a:t>
            </a:r>
            <a:r>
              <a:rPr lang="en-US" dirty="0" err="1"/>
              <a:t>behaviours</a:t>
            </a:r>
            <a:r>
              <a:rPr lang="en-US" dirty="0"/>
              <a:t> (inter-rater reliability).</a:t>
            </a:r>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86</a:t>
            </a:fld>
            <a:endParaRPr lang="en-US"/>
          </a:p>
        </p:txBody>
      </p:sp>
    </p:spTree>
    <p:extLst>
      <p:ext uri="{BB962C8B-B14F-4D97-AF65-F5344CB8AC3E}">
        <p14:creationId xmlns:p14="http://schemas.microsoft.com/office/powerpoint/2010/main" val="22098334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Step1</a:t>
            </a:r>
          </a:p>
          <a:p>
            <a:endParaRPr lang="en-GB" dirty="0"/>
          </a:p>
          <a:p>
            <a:r>
              <a:rPr lang="en-GB" dirty="0"/>
              <a:t>2. Please stress the importance of observation notes as these form the evidence for the level allocation. </a:t>
            </a:r>
          </a:p>
        </p:txBody>
      </p:sp>
      <p:sp>
        <p:nvSpPr>
          <p:cNvPr id="4" name="Slide Number Placeholder 3"/>
          <p:cNvSpPr>
            <a:spLocks noGrp="1"/>
          </p:cNvSpPr>
          <p:nvPr>
            <p:ph type="sldNum" sz="quarter" idx="5"/>
          </p:nvPr>
        </p:nvSpPr>
        <p:spPr/>
        <p:txBody>
          <a:bodyPr/>
          <a:lstStyle/>
          <a:p>
            <a:fld id="{A50962B1-8EE4-4DBF-884E-30F1F3676AB6}" type="slidenum">
              <a:rPr lang="en-US" smtClean="0"/>
              <a:t>87</a:t>
            </a:fld>
            <a:endParaRPr lang="en-US"/>
          </a:p>
        </p:txBody>
      </p:sp>
    </p:spTree>
    <p:extLst>
      <p:ext uri="{BB962C8B-B14F-4D97-AF65-F5344CB8AC3E}">
        <p14:creationId xmlns:p14="http://schemas.microsoft.com/office/powerpoint/2010/main" val="28258499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Step 2 </a:t>
            </a:r>
          </a:p>
        </p:txBody>
      </p:sp>
      <p:sp>
        <p:nvSpPr>
          <p:cNvPr id="4" name="Slide Number Placeholder 3"/>
          <p:cNvSpPr>
            <a:spLocks noGrp="1"/>
          </p:cNvSpPr>
          <p:nvPr>
            <p:ph type="sldNum" sz="quarter" idx="5"/>
          </p:nvPr>
        </p:nvSpPr>
        <p:spPr/>
        <p:txBody>
          <a:bodyPr/>
          <a:lstStyle/>
          <a:p>
            <a:fld id="{A50962B1-8EE4-4DBF-884E-30F1F3676AB6}" type="slidenum">
              <a:rPr lang="en-US" smtClean="0"/>
              <a:t>88</a:t>
            </a:fld>
            <a:endParaRPr lang="en-US"/>
          </a:p>
        </p:txBody>
      </p:sp>
    </p:spTree>
    <p:extLst>
      <p:ext uri="{BB962C8B-B14F-4D97-AF65-F5344CB8AC3E}">
        <p14:creationId xmlns:p14="http://schemas.microsoft.com/office/powerpoint/2010/main" val="29803967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Step 3 </a:t>
            </a:r>
          </a:p>
        </p:txBody>
      </p:sp>
      <p:sp>
        <p:nvSpPr>
          <p:cNvPr id="4" name="Slide Number Placeholder 3"/>
          <p:cNvSpPr>
            <a:spLocks noGrp="1"/>
          </p:cNvSpPr>
          <p:nvPr>
            <p:ph type="sldNum" sz="quarter" idx="5"/>
          </p:nvPr>
        </p:nvSpPr>
        <p:spPr/>
        <p:txBody>
          <a:bodyPr/>
          <a:lstStyle/>
          <a:p>
            <a:fld id="{A50962B1-8EE4-4DBF-884E-30F1F3676AB6}" type="slidenum">
              <a:rPr lang="en-US" smtClean="0"/>
              <a:t>89</a:t>
            </a:fld>
            <a:endParaRPr lang="en-US"/>
          </a:p>
        </p:txBody>
      </p:sp>
    </p:spTree>
    <p:extLst>
      <p:ext uri="{BB962C8B-B14F-4D97-AF65-F5344CB8AC3E}">
        <p14:creationId xmlns:p14="http://schemas.microsoft.com/office/powerpoint/2010/main" val="245774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fb0b08b4f_0_9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fb0b08b4f_0_98: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 dirty="0"/>
              <a:t>Contd.</a:t>
            </a:r>
          </a:p>
          <a:p>
            <a:endParaRPr lang="en" dirty="0"/>
          </a:p>
          <a:p>
            <a:pPr lvl="0"/>
            <a:r>
              <a:rPr lang="en-GB" u="sng" dirty="0"/>
              <a:t>2. Brainstorm: </a:t>
            </a:r>
            <a:r>
              <a:rPr lang="en-GB" b="1" i="1" dirty="0"/>
              <a:t>What values and competencies do you think are important to include</a:t>
            </a:r>
            <a:r>
              <a:rPr lang="en-GB" dirty="0"/>
              <a:t> </a:t>
            </a:r>
            <a:r>
              <a:rPr lang="en-GB" b="1" i="1" dirty="0"/>
              <a:t>in teaching and learning?</a:t>
            </a:r>
            <a:r>
              <a:rPr lang="en-GB" dirty="0"/>
              <a:t> (10m)</a:t>
            </a:r>
            <a:endParaRPr lang="en-US" dirty="0"/>
          </a:p>
          <a:p>
            <a:r>
              <a:rPr lang="en-GB" b="1" i="1" dirty="0"/>
              <a:t> </a:t>
            </a:r>
            <a:endParaRPr lang="en-US" dirty="0"/>
          </a:p>
          <a:p>
            <a:r>
              <a:rPr lang="en-GB" b="1" i="1" dirty="0"/>
              <a:t>3. Values in the National Curriculum</a:t>
            </a:r>
            <a:r>
              <a:rPr lang="en-GB" dirty="0"/>
              <a:t>: (15m)  </a:t>
            </a:r>
            <a:r>
              <a:rPr lang="en-GB" i="1" u="sng" dirty="0">
                <a:solidFill>
                  <a:srgbClr val="C00000"/>
                </a:solidFill>
              </a:rPr>
              <a:t>Please prepare for this session using your country’s National Curriculum. </a:t>
            </a:r>
            <a:endParaRPr lang="en-US" u="sng" dirty="0">
              <a:solidFill>
                <a:srgbClr val="C00000"/>
              </a:solidFill>
            </a:endParaRPr>
          </a:p>
          <a:p>
            <a:pPr marL="176679" indent="-176679">
              <a:buFont typeface="Arial" panose="020B0604020202020204" pitchFamily="34" charset="0"/>
              <a:buChar char="•"/>
            </a:pPr>
            <a:r>
              <a:rPr lang="en-GB" dirty="0"/>
              <a:t>What values are included in our National Curriculum,  do you know? : (5m)</a:t>
            </a:r>
            <a:endParaRPr lang="en-US" dirty="0"/>
          </a:p>
          <a:p>
            <a:pPr marL="176679" indent="-176679">
              <a:buFont typeface="Arial" panose="020B0604020202020204" pitchFamily="34" charset="0"/>
              <a:buChar char="•"/>
            </a:pPr>
            <a:r>
              <a:rPr lang="en-GB" u="sng" dirty="0"/>
              <a:t>Prepare and present </a:t>
            </a:r>
            <a:r>
              <a:rPr lang="en-GB" dirty="0"/>
              <a:t>a slide of key values found in the National Curriculum</a:t>
            </a:r>
            <a:r>
              <a:rPr lang="en-GB" b="1" dirty="0"/>
              <a:t> </a:t>
            </a:r>
            <a:r>
              <a:rPr lang="en-GB" dirty="0"/>
              <a:t>(10m)</a:t>
            </a:r>
            <a:endParaRPr lang="en-US" dirty="0"/>
          </a:p>
          <a:p>
            <a:endParaRPr dirty="0"/>
          </a:p>
        </p:txBody>
      </p:sp>
    </p:spTree>
    <p:extLst>
      <p:ext uri="{BB962C8B-B14F-4D97-AF65-F5344CB8AC3E}">
        <p14:creationId xmlns:p14="http://schemas.microsoft.com/office/powerpoint/2010/main" val="30524086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Step 4 </a:t>
            </a:r>
          </a:p>
          <a:p>
            <a:endParaRPr lang="en-GB" dirty="0"/>
          </a:p>
          <a:p>
            <a:pPr marL="228600" indent="-228600">
              <a:buFont typeface="+mj-lt"/>
              <a:buAutoNum type="arabicPeriod"/>
            </a:pPr>
            <a:r>
              <a:rPr lang="en-GB" dirty="0"/>
              <a:t>Please inform participants that automated individual teacher feedback for VITAL observations is  being prepared . This will be accessible through the BEQI (ECD Measure) platform in 2026. </a:t>
            </a:r>
          </a:p>
        </p:txBody>
      </p:sp>
      <p:sp>
        <p:nvSpPr>
          <p:cNvPr id="4" name="Slide Number Placeholder 3"/>
          <p:cNvSpPr>
            <a:spLocks noGrp="1"/>
          </p:cNvSpPr>
          <p:nvPr>
            <p:ph type="sldNum" sz="quarter" idx="5"/>
          </p:nvPr>
        </p:nvSpPr>
        <p:spPr/>
        <p:txBody>
          <a:bodyPr/>
          <a:lstStyle/>
          <a:p>
            <a:fld id="{A50962B1-8EE4-4DBF-884E-30F1F3676AB6}" type="slidenum">
              <a:rPr lang="en-US" smtClean="0"/>
              <a:t>90</a:t>
            </a:fld>
            <a:endParaRPr lang="en-US"/>
          </a:p>
        </p:txBody>
      </p:sp>
    </p:spTree>
    <p:extLst>
      <p:ext uri="{BB962C8B-B14F-4D97-AF65-F5344CB8AC3E}">
        <p14:creationId xmlns:p14="http://schemas.microsoft.com/office/powerpoint/2010/main" val="40690796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Examples of Data Presentation (Kenya)</a:t>
            </a:r>
          </a:p>
          <a:p>
            <a:endParaRPr lang="en-GB" dirty="0"/>
          </a:p>
          <a:p>
            <a:pPr marL="176679" indent="-176679">
              <a:buFont typeface="Arial" panose="020B0604020202020204" pitchFamily="34" charset="0"/>
              <a:buChar char="•"/>
            </a:pPr>
            <a:r>
              <a:rPr lang="en-GB" dirty="0"/>
              <a:t>You may wish to present similar data visualisation for your country/contexts.</a:t>
            </a:r>
          </a:p>
        </p:txBody>
      </p:sp>
      <p:sp>
        <p:nvSpPr>
          <p:cNvPr id="4" name="Slide Number Placeholder 3"/>
          <p:cNvSpPr>
            <a:spLocks noGrp="1"/>
          </p:cNvSpPr>
          <p:nvPr>
            <p:ph type="sldNum" sz="quarter" idx="5"/>
          </p:nvPr>
        </p:nvSpPr>
        <p:spPr/>
        <p:txBody>
          <a:bodyPr/>
          <a:lstStyle/>
          <a:p>
            <a:fld id="{A50962B1-8EE4-4DBF-884E-30F1F3676AB6}" type="slidenum">
              <a:rPr lang="en-US" smtClean="0"/>
              <a:t>91</a:t>
            </a:fld>
            <a:endParaRPr lang="en-US"/>
          </a:p>
        </p:txBody>
      </p:sp>
    </p:spTree>
    <p:extLst>
      <p:ext uri="{BB962C8B-B14F-4D97-AF65-F5344CB8AC3E}">
        <p14:creationId xmlns:p14="http://schemas.microsoft.com/office/powerpoint/2010/main" val="20912229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FINAL SESSION CLOSING ROUND  30 mins</a:t>
            </a:r>
          </a:p>
          <a:p>
            <a:endParaRPr lang="en-GB" dirty="0"/>
          </a:p>
          <a:p>
            <a:pPr marL="235572" indent="-235572">
              <a:buAutoNum type="arabicPeriod"/>
            </a:pPr>
            <a:r>
              <a:rPr lang="en-GB" dirty="0"/>
              <a:t>You now need to close the session and training. Ask if there are any questions. </a:t>
            </a:r>
          </a:p>
          <a:p>
            <a:pPr marL="235572" indent="-235572">
              <a:buAutoNum type="arabicPeriod"/>
            </a:pPr>
            <a:endParaRPr lang="en-GB" dirty="0"/>
          </a:p>
          <a:p>
            <a:pPr marL="235572" indent="-235572">
              <a:buAutoNum type="arabicPeriod"/>
            </a:pPr>
            <a:r>
              <a:rPr lang="en-GB" dirty="0"/>
              <a:t> Ask participants to reflect on the three days and how they are feeling about the experience and the VITAL Toolkit – give them a minute or so to do so. </a:t>
            </a:r>
          </a:p>
          <a:p>
            <a:pPr marL="235572" indent="-235572">
              <a:buAutoNum type="arabicPeriod"/>
            </a:pPr>
            <a:endParaRPr lang="en-GB" dirty="0"/>
          </a:p>
          <a:p>
            <a:pPr marL="235572" indent="-235572">
              <a:buAutoNum type="arabicPeriod"/>
            </a:pPr>
            <a:r>
              <a:rPr lang="en-GB" dirty="0"/>
              <a:t>Ask them to share 1 sentence about how feeling they are feeling and  one thing they will do going forward.</a:t>
            </a:r>
          </a:p>
          <a:p>
            <a:pPr marL="235572" indent="-235572">
              <a:buAutoNum type="arabicPeriod"/>
            </a:pPr>
            <a:endParaRPr lang="en-GB" dirty="0"/>
          </a:p>
          <a:p>
            <a:pPr marL="228600" indent="-228600">
              <a:buFont typeface="+mj-lt"/>
              <a:buAutoNum type="arabicPeriod"/>
            </a:pPr>
            <a:r>
              <a:rPr lang="en-GB" dirty="0"/>
              <a:t>Thank the participants for their participation and let them know of next steps  after the training. </a:t>
            </a:r>
          </a:p>
          <a:p>
            <a:pPr marL="228600" indent="-228600">
              <a:buFont typeface="+mj-lt"/>
              <a:buAutoNum type="arabicPeriod"/>
            </a:pPr>
            <a:endParaRPr lang="en-GB" dirty="0"/>
          </a:p>
          <a:p>
            <a:pPr marL="228600" indent="-228600">
              <a:buFont typeface="+mj-lt"/>
              <a:buAutoNum type="arabicPeriod"/>
            </a:pPr>
            <a:r>
              <a:rPr lang="en-GB" dirty="0"/>
              <a:t>Conduct a debrief on the training with your co-facilitator and identify  what additional training that needs to take place, including on reaching reliable observer allocation of levels to behaviours.</a:t>
            </a:r>
          </a:p>
          <a:p>
            <a:pPr marL="235572" indent="-235572">
              <a:buAutoNum type="arabicPeriod"/>
            </a:pPr>
            <a:endParaRPr lang="en-US" dirty="0"/>
          </a:p>
          <a:p>
            <a:endParaRPr lang="en-GB" dirty="0"/>
          </a:p>
        </p:txBody>
      </p:sp>
      <p:sp>
        <p:nvSpPr>
          <p:cNvPr id="4" name="Slide Number Placeholder 3"/>
          <p:cNvSpPr>
            <a:spLocks noGrp="1"/>
          </p:cNvSpPr>
          <p:nvPr>
            <p:ph type="sldNum" sz="quarter" idx="5"/>
          </p:nvPr>
        </p:nvSpPr>
        <p:spPr/>
        <p:txBody>
          <a:bodyPr/>
          <a:lstStyle/>
          <a:p>
            <a:fld id="{A50962B1-8EE4-4DBF-884E-30F1F3676AB6}" type="slidenum">
              <a:rPr lang="en-US" smtClean="0"/>
              <a:t>92</a:t>
            </a:fld>
            <a:endParaRPr lang="en-US"/>
          </a:p>
        </p:txBody>
      </p:sp>
    </p:spTree>
    <p:extLst>
      <p:ext uri="{BB962C8B-B14F-4D97-AF65-F5344CB8AC3E}">
        <p14:creationId xmlns:p14="http://schemas.microsoft.com/office/powerpoint/2010/main" val="38097301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Contd. </a:t>
            </a:r>
          </a:p>
          <a:p>
            <a:endParaRPr lang="en-GB" dirty="0"/>
          </a:p>
          <a:p>
            <a:r>
              <a:rPr lang="en-GB" dirty="0"/>
              <a:t>6.  Ask if there are any further questions. </a:t>
            </a:r>
          </a:p>
          <a:p>
            <a:endParaRPr lang="en-GB" dirty="0"/>
          </a:p>
          <a:p>
            <a:r>
              <a:rPr lang="en-GB" dirty="0"/>
              <a:t>7. Say goodbye. You may wish to take a group photo before leaving and post on social media if this is ok. </a:t>
            </a:r>
          </a:p>
        </p:txBody>
      </p:sp>
      <p:sp>
        <p:nvSpPr>
          <p:cNvPr id="4" name="Slide Number Placeholder 3"/>
          <p:cNvSpPr>
            <a:spLocks noGrp="1"/>
          </p:cNvSpPr>
          <p:nvPr>
            <p:ph type="sldNum" sz="quarter" idx="5"/>
          </p:nvPr>
        </p:nvSpPr>
        <p:spPr/>
        <p:txBody>
          <a:bodyPr/>
          <a:lstStyle/>
          <a:p>
            <a:fld id="{A50962B1-8EE4-4DBF-884E-30F1F3676AB6}" type="slidenum">
              <a:rPr lang="en-US" smtClean="0"/>
              <a:t>93</a:t>
            </a:fld>
            <a:endParaRPr lang="en-US"/>
          </a:p>
        </p:txBody>
      </p:sp>
    </p:spTree>
    <p:extLst>
      <p:ext uri="{BB962C8B-B14F-4D97-AF65-F5344CB8AC3E}">
        <p14:creationId xmlns:p14="http://schemas.microsoft.com/office/powerpoint/2010/main" val="3862809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70C8F-D4B6-4496-89E7-A7923C83E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6B5E7F-5A26-4005-9784-24E8D9A23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2A5C58-1784-4FFE-A70D-11CCD1B33C0D}"/>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5" name="Footer Placeholder 4">
            <a:extLst>
              <a:ext uri="{FF2B5EF4-FFF2-40B4-BE49-F238E27FC236}">
                <a16:creationId xmlns:a16="http://schemas.microsoft.com/office/drawing/2014/main" id="{4B6DC443-956F-4784-9DFE-D91D8AEA4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8549A-3B0E-4BA5-8E28-DEC9D803AFDF}"/>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391696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F9114-3A7A-47C8-9D3E-71F8950F28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A31BF8-DEF5-435B-8CD8-8712860988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B789-8470-4138-BC21-E56DB73760E1}"/>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5" name="Footer Placeholder 4">
            <a:extLst>
              <a:ext uri="{FF2B5EF4-FFF2-40B4-BE49-F238E27FC236}">
                <a16:creationId xmlns:a16="http://schemas.microsoft.com/office/drawing/2014/main" id="{3DF61BE0-D8DF-409D-A9D7-A867D111D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3AC85-1F5C-4F15-92AC-BB062CBE346F}"/>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224565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04C5F-BB74-4DED-AAD1-2B7DEE9AE6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F9B8B2-CCB1-460D-A4D0-FB9874440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F7300-DC96-4AE4-BEB3-41009FDB8A62}"/>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5" name="Footer Placeholder 4">
            <a:extLst>
              <a:ext uri="{FF2B5EF4-FFF2-40B4-BE49-F238E27FC236}">
                <a16:creationId xmlns:a16="http://schemas.microsoft.com/office/drawing/2014/main" id="{0F0AACFF-9E50-4E0E-BCFF-1813D0A1A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46083-6939-44A7-BD10-4B34E291387A}"/>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2306289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ge_Content_Panel">
    <p:spTree>
      <p:nvGrpSpPr>
        <p:cNvPr id="1" name=""/>
        <p:cNvGrpSpPr/>
        <p:nvPr/>
      </p:nvGrpSpPr>
      <p:grpSpPr>
        <a:xfrm>
          <a:off x="0" y="0"/>
          <a:ext cx="0" cy="0"/>
          <a:chOff x="0" y="0"/>
          <a:chExt cx="0" cy="0"/>
        </a:xfrm>
      </p:grpSpPr>
      <p:sp>
        <p:nvSpPr>
          <p:cNvPr id="8" name="Shape 1130"/>
          <p:cNvSpPr>
            <a:spLocks noChangeArrowheads="1"/>
          </p:cNvSpPr>
          <p:nvPr/>
        </p:nvSpPr>
        <p:spPr bwMode="auto">
          <a:xfrm>
            <a:off x="0" y="5605465"/>
            <a:ext cx="12192000" cy="1252537"/>
          </a:xfrm>
          <a:prstGeom prst="rect">
            <a:avLst/>
          </a:prstGeom>
          <a:solidFill>
            <a:srgbClr val="032750"/>
          </a:solidFill>
          <a:ln>
            <a:noFill/>
          </a:ln>
          <a:extLst>
            <a:ext uri="{C572A759-6A51-4108-AA02-DFA0A04FC94B}">
              <ma14:wrappingTextBoxFlag xmlns:ma14="http://schemas.microsoft.com/office/mac/drawingml/2011/main" xmlns="" val="1"/>
            </a:ext>
          </a:extLst>
        </p:spPr>
        <p:txBody>
          <a:bodyPr lIns="0" tIns="0" rIns="0" bIns="0" anchor="ctr"/>
          <a:lstStyle/>
          <a:p>
            <a:r>
              <a:rPr lang="en-US" sz="1300" dirty="0">
                <a:solidFill>
                  <a:srgbClr val="FFFFFF"/>
                </a:solidFill>
                <a:cs typeface="Salesforce Sans" charset="0"/>
              </a:rPr>
              <a:t> </a:t>
            </a:r>
          </a:p>
        </p:txBody>
      </p:sp>
      <p:sp>
        <p:nvSpPr>
          <p:cNvPr id="3" name="Content Placeholder 2"/>
          <p:cNvSpPr>
            <a:spLocks noGrp="1"/>
          </p:cNvSpPr>
          <p:nvPr>
            <p:ph sz="quarter" idx="11"/>
          </p:nvPr>
        </p:nvSpPr>
        <p:spPr>
          <a:xfrm>
            <a:off x="571650" y="1764284"/>
            <a:ext cx="5304901" cy="359693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6315578" y="1764284"/>
            <a:ext cx="5304901" cy="359693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p:cNvSpPr>
            <a:spLocks noGrp="1"/>
          </p:cNvSpPr>
          <p:nvPr>
            <p:ph type="body" sz="quarter" idx="16"/>
          </p:nvPr>
        </p:nvSpPr>
        <p:spPr>
          <a:xfrm>
            <a:off x="571650" y="1081138"/>
            <a:ext cx="11049861" cy="461665"/>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a:t>Click to edit Master text styles</a:t>
            </a:r>
          </a:p>
        </p:txBody>
      </p:sp>
      <p:pic>
        <p:nvPicPr>
          <p:cNvPr id="15" name="Picture 2" descr="Image result for aga khan foundation logo"/>
          <p:cNvPicPr>
            <a:picLocks noChangeAspect="1" noChangeArrowheads="1"/>
          </p:cNvPicPr>
          <p:nvPr userDrawn="1"/>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b="10045"/>
          <a:stretch/>
        </p:blipFill>
        <p:spPr bwMode="auto">
          <a:xfrm>
            <a:off x="10369084" y="5803602"/>
            <a:ext cx="1524539" cy="8226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61851096"/>
      </p:ext>
    </p:extLst>
  </p:cSld>
  <p:clrMapOvr>
    <a:masterClrMapping/>
  </p:clrMapOvr>
  <p:transition spd="med">
    <p:fade/>
  </p:transition>
  <p:hf sldNum="0" hdr="0" dt="0"/>
  <p:extLst>
    <p:ext uri="{DCECCB84-F9BA-43D5-87BE-67443E8EF086}">
      <p15:sldGuideLst xmlns:p15="http://schemas.microsoft.com/office/powerpoint/2012/main">
        <p15:guide id="1" orient="horz" pos="4156">
          <p15:clr>
            <a:srgbClr val="FBAE40"/>
          </p15:clr>
        </p15:guide>
        <p15:guide id="2" pos="749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Shape 14"/>
        <p:cNvGrpSpPr/>
        <p:nvPr/>
      </p:nvGrpSpPr>
      <p:grpSpPr>
        <a:xfrm>
          <a:off x="0" y="0"/>
          <a:ext cx="0" cy="0"/>
          <a:chOff x="0" y="0"/>
          <a:chExt cx="0" cy="0"/>
        </a:xfrm>
      </p:grpSpPr>
      <p:sp>
        <p:nvSpPr>
          <p:cNvPr id="6" name="Google Shape;1389;p100">
            <a:extLst>
              <a:ext uri="{FF2B5EF4-FFF2-40B4-BE49-F238E27FC236}">
                <a16:creationId xmlns:a16="http://schemas.microsoft.com/office/drawing/2014/main" id="{603AB4DF-61CF-C662-25A6-3728C9AE170C}"/>
              </a:ext>
            </a:extLst>
          </p:cNvPr>
          <p:cNvSpPr/>
          <p:nvPr userDrawn="1"/>
        </p:nvSpPr>
        <p:spPr>
          <a:xfrm>
            <a:off x="180681" y="201882"/>
            <a:ext cx="11825272" cy="6483927"/>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0" i="0" dirty="0">
              <a:latin typeface="Tw Cen MT" panose="020B0602020104020603" pitchFamily="34" charset="77"/>
            </a:endParaRPr>
          </a:p>
        </p:txBody>
      </p:sp>
      <p:grpSp>
        <p:nvGrpSpPr>
          <p:cNvPr id="2" name="object 18">
            <a:extLst>
              <a:ext uri="{FF2B5EF4-FFF2-40B4-BE49-F238E27FC236}">
                <a16:creationId xmlns:a16="http://schemas.microsoft.com/office/drawing/2014/main" id="{960286BF-30BB-6D16-F3C8-FB510215224E}"/>
              </a:ext>
            </a:extLst>
          </p:cNvPr>
          <p:cNvGrpSpPr/>
          <p:nvPr userDrawn="1"/>
        </p:nvGrpSpPr>
        <p:grpSpPr>
          <a:xfrm>
            <a:off x="583067" y="1434628"/>
            <a:ext cx="11055607" cy="60960"/>
            <a:chOff x="437300" y="1357439"/>
            <a:chExt cx="8291705" cy="45720"/>
          </a:xfrm>
        </p:grpSpPr>
        <p:sp>
          <p:nvSpPr>
            <p:cNvPr id="3" name="object 19">
              <a:extLst>
                <a:ext uri="{FF2B5EF4-FFF2-40B4-BE49-F238E27FC236}">
                  <a16:creationId xmlns:a16="http://schemas.microsoft.com/office/drawing/2014/main" id="{6DD2E03E-8D66-E46E-BDAA-070896265B43}"/>
                </a:ext>
              </a:extLst>
            </p:cNvPr>
            <p:cNvSpPr/>
            <p:nvPr/>
          </p:nvSpPr>
          <p:spPr>
            <a:xfrm>
              <a:off x="437300" y="1357440"/>
              <a:ext cx="1479129" cy="45719"/>
            </a:xfrm>
            <a:custGeom>
              <a:avLst/>
              <a:gdLst/>
              <a:ahLst/>
              <a:cxnLst/>
              <a:rect l="l" t="t" r="r" b="b"/>
              <a:pathLst>
                <a:path w="1448435" h="33655">
                  <a:moveTo>
                    <a:pt x="1448168" y="0"/>
                  </a:moveTo>
                  <a:lnTo>
                    <a:pt x="0" y="0"/>
                  </a:lnTo>
                  <a:lnTo>
                    <a:pt x="0" y="33477"/>
                  </a:lnTo>
                  <a:lnTo>
                    <a:pt x="1448168" y="33477"/>
                  </a:lnTo>
                  <a:lnTo>
                    <a:pt x="1448168" y="0"/>
                  </a:lnTo>
                  <a:close/>
                </a:path>
              </a:pathLst>
            </a:custGeom>
            <a:solidFill>
              <a:srgbClr val="62BB46"/>
            </a:solidFill>
          </p:spPr>
          <p:txBody>
            <a:bodyPr wrap="square" lIns="0" tIns="0" rIns="0" bIns="0" rtlCol="0"/>
            <a:lstStyle/>
            <a:p>
              <a:endParaRPr sz="2400"/>
            </a:p>
          </p:txBody>
        </p:sp>
        <p:sp>
          <p:nvSpPr>
            <p:cNvPr id="4" name="object 20">
              <a:extLst>
                <a:ext uri="{FF2B5EF4-FFF2-40B4-BE49-F238E27FC236}">
                  <a16:creationId xmlns:a16="http://schemas.microsoft.com/office/drawing/2014/main" id="{C95AA8B8-F5DB-5E86-BA8C-8BC6AD7D75F2}"/>
                </a:ext>
              </a:extLst>
            </p:cNvPr>
            <p:cNvSpPr/>
            <p:nvPr/>
          </p:nvSpPr>
          <p:spPr>
            <a:xfrm>
              <a:off x="1916175" y="1357439"/>
              <a:ext cx="6812830" cy="45719"/>
            </a:xfrm>
            <a:custGeom>
              <a:avLst/>
              <a:gdLst/>
              <a:ahLst/>
              <a:cxnLst/>
              <a:rect l="l" t="t" r="r" b="b"/>
              <a:pathLst>
                <a:path w="8308340" h="33655">
                  <a:moveTo>
                    <a:pt x="8307832" y="0"/>
                  </a:moveTo>
                  <a:lnTo>
                    <a:pt x="0" y="0"/>
                  </a:lnTo>
                  <a:lnTo>
                    <a:pt x="0" y="33477"/>
                  </a:lnTo>
                  <a:lnTo>
                    <a:pt x="8307832" y="33477"/>
                  </a:lnTo>
                  <a:lnTo>
                    <a:pt x="8307832" y="0"/>
                  </a:lnTo>
                  <a:close/>
                </a:path>
              </a:pathLst>
            </a:custGeom>
            <a:solidFill>
              <a:srgbClr val="DEEED4"/>
            </a:solidFill>
          </p:spPr>
          <p:txBody>
            <a:bodyPr wrap="square" lIns="0" tIns="0" rIns="0" bIns="0" rtlCol="0"/>
            <a:lstStyle/>
            <a:p>
              <a:endParaRPr sz="2400"/>
            </a:p>
          </p:txBody>
        </p:sp>
      </p:grpSp>
      <p:sp>
        <p:nvSpPr>
          <p:cNvPr id="16" name="Marcador de Posição do Texto 19">
            <a:extLst>
              <a:ext uri="{FF2B5EF4-FFF2-40B4-BE49-F238E27FC236}">
                <a16:creationId xmlns:a16="http://schemas.microsoft.com/office/drawing/2014/main" id="{CD822F77-E187-40B9-FA72-FEDAB9683843}"/>
              </a:ext>
            </a:extLst>
          </p:cNvPr>
          <p:cNvSpPr>
            <a:spLocks noGrp="1"/>
          </p:cNvSpPr>
          <p:nvPr>
            <p:ph type="body" sz="quarter" idx="10" hasCustomPrompt="1"/>
          </p:nvPr>
        </p:nvSpPr>
        <p:spPr>
          <a:xfrm>
            <a:off x="576001" y="816000"/>
            <a:ext cx="10224844" cy="442100"/>
          </a:xfrm>
          <a:prstGeom prst="rect">
            <a:avLst/>
          </a:prstGeom>
        </p:spPr>
        <p:txBody>
          <a:bodyPr lIns="36000" tIns="36000" rIns="36000" bIns="36000">
            <a:spAutoFit/>
          </a:bodyPr>
          <a:lstStyle>
            <a:lvl1pPr marL="0" indent="0">
              <a:buNone/>
              <a:defRPr sz="2667" b="1">
                <a:solidFill>
                  <a:schemeClr val="tx1">
                    <a:lumMod val="75000"/>
                    <a:lumOff val="25000"/>
                  </a:schemeClr>
                </a:solidFill>
                <a:latin typeface="+mj-lt"/>
              </a:defRPr>
            </a:lvl1pPr>
            <a:lvl2pPr marL="457074" indent="0">
              <a:buNone/>
              <a:defRPr/>
            </a:lvl2pPr>
          </a:lstStyle>
          <a:p>
            <a:pPr lvl="0"/>
            <a:r>
              <a:rPr lang="pt-PT"/>
              <a:t>CLIQUE PARA EDITAR OS ESTILOS DO TEXTO DE MODELO GLOBAL</a:t>
            </a:r>
          </a:p>
        </p:txBody>
      </p:sp>
      <p:sp>
        <p:nvSpPr>
          <p:cNvPr id="9" name="object 21">
            <a:extLst>
              <a:ext uri="{FF2B5EF4-FFF2-40B4-BE49-F238E27FC236}">
                <a16:creationId xmlns:a16="http://schemas.microsoft.com/office/drawing/2014/main" id="{E87D5C74-760C-E1A7-8374-98BEE23DE0AF}"/>
              </a:ext>
            </a:extLst>
          </p:cNvPr>
          <p:cNvSpPr txBox="1"/>
          <p:nvPr userDrawn="1"/>
        </p:nvSpPr>
        <p:spPr>
          <a:xfrm>
            <a:off x="960000" y="480001"/>
            <a:ext cx="3360000" cy="160664"/>
          </a:xfrm>
          <a:prstGeom prst="rect">
            <a:avLst/>
          </a:prstGeom>
        </p:spPr>
        <p:txBody>
          <a:bodyPr vert="horz" wrap="square" lIns="0" tIns="16933" rIns="0" bIns="0" rtlCol="0">
            <a:spAutoFit/>
          </a:bodyPr>
          <a:lstStyle/>
          <a:p>
            <a:pPr marL="16933">
              <a:spcBef>
                <a:spcPts val="133"/>
              </a:spcBef>
            </a:pPr>
            <a:r>
              <a:rPr lang="pt-PT" sz="933" b="0" i="0" spc="107" dirty="0">
                <a:solidFill>
                  <a:srgbClr val="62B945"/>
                </a:solidFill>
                <a:cs typeface="Trebuchet MS"/>
              </a:rPr>
              <a:t>SCHOOLS2030</a:t>
            </a:r>
          </a:p>
        </p:txBody>
      </p:sp>
      <p:sp>
        <p:nvSpPr>
          <p:cNvPr id="10" name="Slide Number Placeholder 5">
            <a:extLst>
              <a:ext uri="{FF2B5EF4-FFF2-40B4-BE49-F238E27FC236}">
                <a16:creationId xmlns:a16="http://schemas.microsoft.com/office/drawing/2014/main" id="{83D9175D-8EE3-D2E9-CB70-65FC163EF129}"/>
              </a:ext>
            </a:extLst>
          </p:cNvPr>
          <p:cNvSpPr txBox="1">
            <a:spLocks/>
          </p:cNvSpPr>
          <p:nvPr userDrawn="1"/>
        </p:nvSpPr>
        <p:spPr>
          <a:xfrm>
            <a:off x="414068" y="410946"/>
            <a:ext cx="494072" cy="299628"/>
          </a:xfrm>
          <a:prstGeom prst="rect">
            <a:avLst/>
          </a:prstGeom>
        </p:spPr>
        <p:txBody>
          <a:bodyPr vert="horz" lIns="121920" tIns="60960" rIns="121920" bIns="60960" rtlCol="0" anchor="ctr"/>
          <a:lstStyle>
            <a:defPPr>
              <a:defRPr lang="en-US"/>
            </a:defPPr>
            <a:lvl1pPr marL="0" algn="r" defTabSz="457200" rtl="0" eaLnBrk="1" latinLnBrk="0" hangingPunct="1">
              <a:defRPr sz="1200" b="0" i="0" kern="1200">
                <a:solidFill>
                  <a:schemeClr val="tx1">
                    <a:tint val="82000"/>
                  </a:schemeClr>
                </a:solidFill>
                <a:latin typeface="Tw Cen MT" panose="020B06020201040206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30EA680-D336-4FF7-8B7A-9848BB0A1C32}" type="slidenum">
              <a:rPr lang="en-US" sz="933" smtClean="0">
                <a:solidFill>
                  <a:srgbClr val="404040"/>
                </a:solidFill>
              </a:rPr>
              <a:pPr algn="r"/>
              <a:t>‹#›</a:t>
            </a:fld>
            <a:endParaRPr lang="en-US" sz="933" dirty="0">
              <a:solidFill>
                <a:srgbClr val="404040"/>
              </a:solidFill>
            </a:endParaRPr>
          </a:p>
        </p:txBody>
      </p:sp>
      <p:cxnSp>
        <p:nvCxnSpPr>
          <p:cNvPr id="11" name="Conexão Reta 10">
            <a:extLst>
              <a:ext uri="{FF2B5EF4-FFF2-40B4-BE49-F238E27FC236}">
                <a16:creationId xmlns:a16="http://schemas.microsoft.com/office/drawing/2014/main" id="{F9CF1415-3D9D-2828-49C6-5CA99D61546B}"/>
              </a:ext>
            </a:extLst>
          </p:cNvPr>
          <p:cNvCxnSpPr>
            <a:cxnSpLocks/>
          </p:cNvCxnSpPr>
          <p:nvPr userDrawn="1"/>
        </p:nvCxnSpPr>
        <p:spPr>
          <a:xfrm>
            <a:off x="888888" y="56076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xão Reta 11">
            <a:extLst>
              <a:ext uri="{FF2B5EF4-FFF2-40B4-BE49-F238E27FC236}">
                <a16:creationId xmlns:a16="http://schemas.microsoft.com/office/drawing/2014/main" id="{E488E65A-6AF5-C5AE-41FD-2AD2BC220678}"/>
              </a:ext>
            </a:extLst>
          </p:cNvPr>
          <p:cNvCxnSpPr/>
          <p:nvPr userDrawn="1"/>
        </p:nvCxnSpPr>
        <p:spPr>
          <a:xfrm>
            <a:off x="888888" y="489100"/>
            <a:ext cx="0" cy="144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00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8A1E-C77A-4414-8758-98351B49D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43726-7A75-4A0C-98A6-917060F466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F27EC-EC3F-4C59-8E68-AF7D7559366E}"/>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5" name="Footer Placeholder 4">
            <a:extLst>
              <a:ext uri="{FF2B5EF4-FFF2-40B4-BE49-F238E27FC236}">
                <a16:creationId xmlns:a16="http://schemas.microsoft.com/office/drawing/2014/main" id="{99CA338A-B65C-4EB9-8173-2BAE85ACA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2C4C9-1C5A-47FA-B373-194005DC475D}"/>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331071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0AF2-7EB3-43EA-8C0E-CD5744CF0D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F9ABB-FD56-4A4A-8B6A-EFEE6BBF44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F0241-9D11-4DA9-9745-17081CEC4D17}"/>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5" name="Footer Placeholder 4">
            <a:extLst>
              <a:ext uri="{FF2B5EF4-FFF2-40B4-BE49-F238E27FC236}">
                <a16:creationId xmlns:a16="http://schemas.microsoft.com/office/drawing/2014/main" id="{BE482EA7-C244-4863-AAB5-BFB8B42F4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21FC5-76E4-41BA-B06F-F0DC963B16B1}"/>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68752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AD3BC-EE81-4237-99CC-03F6A8D49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F5ABC-2E1A-4129-855A-711659BBAF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F20B2-3DCB-44D8-9A86-990E57786E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3E9EF4-1334-481D-B92F-8876FA03C608}"/>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6" name="Footer Placeholder 5">
            <a:extLst>
              <a:ext uri="{FF2B5EF4-FFF2-40B4-BE49-F238E27FC236}">
                <a16:creationId xmlns:a16="http://schemas.microsoft.com/office/drawing/2014/main" id="{7A2C2405-A78B-499E-AD31-864382314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D6205-CC42-4406-B109-2F50FF83B480}"/>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316802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2D74-8CEC-49C5-B347-42DEF0BC55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2F48BD-8346-4828-A17E-906DEF2D03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6C9CD4-8670-4132-9A69-847CB6D70A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C5E328-0C13-401F-9219-295F649C8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E74A15-1477-4B8D-B1B3-C3B5E47CD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3201C2-CEF6-41A6-8494-36FE832B109D}"/>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8" name="Footer Placeholder 7">
            <a:extLst>
              <a:ext uri="{FF2B5EF4-FFF2-40B4-BE49-F238E27FC236}">
                <a16:creationId xmlns:a16="http://schemas.microsoft.com/office/drawing/2014/main" id="{F93A551C-475A-4AD1-B95C-C3639DB070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621EE7-43BF-469F-A690-9D06142CDDD7}"/>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4061537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FCA4-DF6B-4EC4-ADDC-9BFDEA607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47BB4A-053E-4004-84E2-2746E6C2BE9C}"/>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4" name="Footer Placeholder 3">
            <a:extLst>
              <a:ext uri="{FF2B5EF4-FFF2-40B4-BE49-F238E27FC236}">
                <a16:creationId xmlns:a16="http://schemas.microsoft.com/office/drawing/2014/main" id="{87E5559C-C62E-4C7F-A517-A4F0B8C740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AF0544-78FA-4906-AAA5-9DAF1221FE5F}"/>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1606921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8327C-A5D5-49B0-9CC3-78631548E553}"/>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3" name="Footer Placeholder 2">
            <a:extLst>
              <a:ext uri="{FF2B5EF4-FFF2-40B4-BE49-F238E27FC236}">
                <a16:creationId xmlns:a16="http://schemas.microsoft.com/office/drawing/2014/main" id="{D2E47667-5B84-427A-8676-37BE3403B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126138-EF7E-4EDE-B870-556B5504E124}"/>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4024295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FEEE-1AD3-4154-88A0-6E8C9762A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66B33F-D7CD-4BF5-94F2-ED4CE30FE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FB95C7-BE88-4C72-B846-DC801AF07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405EB-D1AC-41EF-9109-3FC9C1FAE404}"/>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6" name="Footer Placeholder 5">
            <a:extLst>
              <a:ext uri="{FF2B5EF4-FFF2-40B4-BE49-F238E27FC236}">
                <a16:creationId xmlns:a16="http://schemas.microsoft.com/office/drawing/2014/main" id="{D0D582FB-5205-4786-A78F-30C297D8B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6CDBB-05DB-4AD9-9DC2-9FD9091CE25E}"/>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211763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50991-F9CE-4391-B3E9-13D200C6A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85B03D-47CA-4EAC-A42A-796F2FFC2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6C867A-9D52-4745-9E09-1E317AF98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E9B926-8A90-4C14-A52C-22D86633459B}"/>
              </a:ext>
            </a:extLst>
          </p:cNvPr>
          <p:cNvSpPr>
            <a:spLocks noGrp="1"/>
          </p:cNvSpPr>
          <p:nvPr>
            <p:ph type="dt" sz="half" idx="10"/>
          </p:nvPr>
        </p:nvSpPr>
        <p:spPr/>
        <p:txBody>
          <a:bodyPr/>
          <a:lstStyle/>
          <a:p>
            <a:fld id="{8553D3C1-329B-405D-9692-276B6C5B209E}" type="datetimeFigureOut">
              <a:rPr lang="en-US" smtClean="0"/>
              <a:t>1/23/26</a:t>
            </a:fld>
            <a:endParaRPr lang="en-US"/>
          </a:p>
        </p:txBody>
      </p:sp>
      <p:sp>
        <p:nvSpPr>
          <p:cNvPr id="6" name="Footer Placeholder 5">
            <a:extLst>
              <a:ext uri="{FF2B5EF4-FFF2-40B4-BE49-F238E27FC236}">
                <a16:creationId xmlns:a16="http://schemas.microsoft.com/office/drawing/2014/main" id="{C11F01F3-2DF9-423D-BBE5-6BDB6B447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ADADA-BE88-4622-AB64-C02DA4C749FE}"/>
              </a:ext>
            </a:extLst>
          </p:cNvPr>
          <p:cNvSpPr>
            <a:spLocks noGrp="1"/>
          </p:cNvSpPr>
          <p:nvPr>
            <p:ph type="sldNum" sz="quarter" idx="12"/>
          </p:nvPr>
        </p:nvSpPr>
        <p:spPr/>
        <p:txBody>
          <a:bodyPr/>
          <a:lstStyle/>
          <a:p>
            <a:fld id="{C9BF12D7-FB37-4394-AFB8-8487BC2A9799}" type="slidenum">
              <a:rPr lang="en-US" smtClean="0"/>
              <a:t>‹#›</a:t>
            </a:fld>
            <a:endParaRPr lang="en-US"/>
          </a:p>
        </p:txBody>
      </p:sp>
    </p:spTree>
    <p:extLst>
      <p:ext uri="{BB962C8B-B14F-4D97-AF65-F5344CB8AC3E}">
        <p14:creationId xmlns:p14="http://schemas.microsoft.com/office/powerpoint/2010/main" val="1523635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ED75E-91FE-4AA7-9CB4-FE1C9621FE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875D86-74C6-4F03-B18D-A36D8F9E9B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BEA93-9E4C-4B1F-95D8-992143F77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3D3C1-329B-405D-9692-276B6C5B209E}" type="datetimeFigureOut">
              <a:rPr lang="en-US" smtClean="0"/>
              <a:t>1/23/26</a:t>
            </a:fld>
            <a:endParaRPr lang="en-US"/>
          </a:p>
        </p:txBody>
      </p:sp>
      <p:sp>
        <p:nvSpPr>
          <p:cNvPr id="5" name="Footer Placeholder 4">
            <a:extLst>
              <a:ext uri="{FF2B5EF4-FFF2-40B4-BE49-F238E27FC236}">
                <a16:creationId xmlns:a16="http://schemas.microsoft.com/office/drawing/2014/main" id="{B10F1CFE-A784-4E8D-9714-5C7961767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B069BC-DB99-417D-9534-651AE04225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F12D7-FB37-4394-AFB8-8487BC2A9799}" type="slidenum">
              <a:rPr lang="en-US" smtClean="0"/>
              <a:t>‹#›</a:t>
            </a:fld>
            <a:endParaRPr lang="en-US"/>
          </a:p>
        </p:txBody>
      </p:sp>
    </p:spTree>
    <p:extLst>
      <p:ext uri="{BB962C8B-B14F-4D97-AF65-F5344CB8AC3E}">
        <p14:creationId xmlns:p14="http://schemas.microsoft.com/office/powerpoint/2010/main" val="463132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12.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54.png"/><Relationship Id="rId5" Type="http://schemas.openxmlformats.org/officeDocument/2006/relationships/diagramLayout" Target="../diagrams/layout2.xml"/><Relationship Id="rId10" Type="http://schemas.openxmlformats.org/officeDocument/2006/relationships/image" Target="../media/image17.png"/><Relationship Id="rId4" Type="http://schemas.openxmlformats.org/officeDocument/2006/relationships/diagramData" Target="../diagrams/data2.xm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user70288799/download/413068810/2853904769"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0.png"/><Relationship Id="rId7" Type="http://schemas.openxmlformats.org/officeDocument/2006/relationships/diagramColors" Target="../diagrams/colors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user70288799/download/413067793/8ce69d34ad"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vimeo.com/user70288799/download/413074673/0b1cb2e2f4"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vimeo.com/user70288799/download/413077814/c36c6fd5de"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vimeo.com/user70288799/download/413075575/cb60e23427"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vimeo.com/user70288799/download/413079345/2f3c4a5841"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vimeo.com/user70288799/download/413080222/6540c3e4f8"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vimeo.com/user70288799/download/413446771/fa3e137be2"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80.png"/><Relationship Id="rId7" Type="http://schemas.openxmlformats.org/officeDocument/2006/relationships/image" Target="../media/image83.svg"/><Relationship Id="rId12" Type="http://schemas.microsoft.com/office/2007/relationships/diagramDrawing" Target="../diagrams/drawing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diagramColors" Target="../diagrams/colors4.xml"/><Relationship Id="rId5" Type="http://schemas.openxmlformats.org/officeDocument/2006/relationships/image" Target="../media/image77.png"/><Relationship Id="rId10" Type="http://schemas.openxmlformats.org/officeDocument/2006/relationships/diagramQuickStyle" Target="../diagrams/quickStyle4.xml"/><Relationship Id="rId4" Type="http://schemas.openxmlformats.org/officeDocument/2006/relationships/image" Target="../media/image81.svg"/><Relationship Id="rId9"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101.svg"/><Relationship Id="rId26" Type="http://schemas.openxmlformats.org/officeDocument/2006/relationships/image" Target="../media/image109.svg"/><Relationship Id="rId39" Type="http://schemas.openxmlformats.org/officeDocument/2006/relationships/image" Target="../media/image122.png"/><Relationship Id="rId21" Type="http://schemas.openxmlformats.org/officeDocument/2006/relationships/image" Target="../media/image104.png"/><Relationship Id="rId34" Type="http://schemas.openxmlformats.org/officeDocument/2006/relationships/image" Target="../media/image117.svg"/><Relationship Id="rId42" Type="http://schemas.openxmlformats.org/officeDocument/2006/relationships/image" Target="../media/image125.svg"/><Relationship Id="rId7" Type="http://schemas.openxmlformats.org/officeDocument/2006/relationships/image" Target="../media/image90.png"/><Relationship Id="rId2" Type="http://schemas.openxmlformats.org/officeDocument/2006/relationships/notesSlide" Target="../notesSlides/notesSlide50.xml"/><Relationship Id="rId16" Type="http://schemas.openxmlformats.org/officeDocument/2006/relationships/image" Target="../media/image99.svg"/><Relationship Id="rId20" Type="http://schemas.openxmlformats.org/officeDocument/2006/relationships/image" Target="../media/image103.svg"/><Relationship Id="rId29" Type="http://schemas.openxmlformats.org/officeDocument/2006/relationships/image" Target="../media/image112.png"/><Relationship Id="rId41"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89.svg"/><Relationship Id="rId11" Type="http://schemas.openxmlformats.org/officeDocument/2006/relationships/image" Target="../media/image94.png"/><Relationship Id="rId24" Type="http://schemas.openxmlformats.org/officeDocument/2006/relationships/image" Target="../media/image107.svg"/><Relationship Id="rId32" Type="http://schemas.openxmlformats.org/officeDocument/2006/relationships/image" Target="../media/image115.svg"/><Relationship Id="rId37" Type="http://schemas.openxmlformats.org/officeDocument/2006/relationships/image" Target="../media/image120.png"/><Relationship Id="rId40" Type="http://schemas.openxmlformats.org/officeDocument/2006/relationships/image" Target="../media/image123.sv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svg"/><Relationship Id="rId36" Type="http://schemas.openxmlformats.org/officeDocument/2006/relationships/image" Target="../media/image119.svg"/><Relationship Id="rId10" Type="http://schemas.openxmlformats.org/officeDocument/2006/relationships/image" Target="../media/image93.svg"/><Relationship Id="rId19" Type="http://schemas.openxmlformats.org/officeDocument/2006/relationships/image" Target="../media/image102.png"/><Relationship Id="rId31" Type="http://schemas.openxmlformats.org/officeDocument/2006/relationships/image" Target="../media/image114.png"/><Relationship Id="rId44" Type="http://schemas.openxmlformats.org/officeDocument/2006/relationships/image" Target="../media/image127.svg"/><Relationship Id="rId4" Type="http://schemas.openxmlformats.org/officeDocument/2006/relationships/image" Target="../media/image11.png"/><Relationship Id="rId9" Type="http://schemas.openxmlformats.org/officeDocument/2006/relationships/image" Target="../media/image92.png"/><Relationship Id="rId14" Type="http://schemas.openxmlformats.org/officeDocument/2006/relationships/image" Target="../media/image97.svg"/><Relationship Id="rId22" Type="http://schemas.openxmlformats.org/officeDocument/2006/relationships/image" Target="../media/image105.svg"/><Relationship Id="rId27" Type="http://schemas.openxmlformats.org/officeDocument/2006/relationships/image" Target="../media/image110.png"/><Relationship Id="rId30" Type="http://schemas.openxmlformats.org/officeDocument/2006/relationships/image" Target="../media/image113.svg"/><Relationship Id="rId35" Type="http://schemas.openxmlformats.org/officeDocument/2006/relationships/image" Target="../media/image118.png"/><Relationship Id="rId43" Type="http://schemas.openxmlformats.org/officeDocument/2006/relationships/image" Target="../media/image126.png"/><Relationship Id="rId8" Type="http://schemas.openxmlformats.org/officeDocument/2006/relationships/image" Target="../media/image91.svg"/><Relationship Id="rId3" Type="http://schemas.openxmlformats.org/officeDocument/2006/relationships/image" Target="../media/image87.jpeg"/><Relationship Id="rId12" Type="http://schemas.openxmlformats.org/officeDocument/2006/relationships/image" Target="../media/image95.sv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38" Type="http://schemas.openxmlformats.org/officeDocument/2006/relationships/image" Target="../media/image121.sv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png"/><Relationship Id="rId7" Type="http://schemas.openxmlformats.org/officeDocument/2006/relationships/diagramColors" Target="../diagrams/colors5.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png"/><Relationship Id="rId7" Type="http://schemas.openxmlformats.org/officeDocument/2006/relationships/image" Target="../media/image131.sv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svg"/><Relationship Id="rId4" Type="http://schemas.openxmlformats.org/officeDocument/2006/relationships/image" Target="../media/image128.png"/><Relationship Id="rId9" Type="http://schemas.openxmlformats.org/officeDocument/2006/relationships/image" Target="../media/image135.svg"/></Relationships>
</file>

<file path=ppt/slides/_rels/slide5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69.png"/><Relationship Id="rId7" Type="http://schemas.openxmlformats.org/officeDocument/2006/relationships/image" Target="../media/image133.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6.png"/><Relationship Id="rId4" Type="http://schemas.openxmlformats.org/officeDocument/2006/relationships/image" Target="../media/image17.png"/><Relationship Id="rId9" Type="http://schemas.openxmlformats.org/officeDocument/2006/relationships/image" Target="../media/image135.sv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3.svg"/><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image" Target="../media/image152.svg"/><Relationship Id="rId26" Type="http://schemas.openxmlformats.org/officeDocument/2006/relationships/image" Target="../media/image160.svg"/><Relationship Id="rId39" Type="http://schemas.openxmlformats.org/officeDocument/2006/relationships/image" Target="../media/image173.png"/><Relationship Id="rId21" Type="http://schemas.openxmlformats.org/officeDocument/2006/relationships/image" Target="../media/image155.png"/><Relationship Id="rId34" Type="http://schemas.openxmlformats.org/officeDocument/2006/relationships/image" Target="../media/image168.svg"/><Relationship Id="rId42" Type="http://schemas.openxmlformats.org/officeDocument/2006/relationships/image" Target="../media/image176.svg"/><Relationship Id="rId47" Type="http://schemas.openxmlformats.org/officeDocument/2006/relationships/image" Target="../media/image181.png"/><Relationship Id="rId50" Type="http://schemas.openxmlformats.org/officeDocument/2006/relationships/image" Target="../media/image184.svg"/><Relationship Id="rId7" Type="http://schemas.openxmlformats.org/officeDocument/2006/relationships/image" Target="../media/image141.png"/><Relationship Id="rId2" Type="http://schemas.openxmlformats.org/officeDocument/2006/relationships/notesSlide" Target="../notesSlides/notesSlide57.xml"/><Relationship Id="rId16" Type="http://schemas.openxmlformats.org/officeDocument/2006/relationships/image" Target="../media/image150.svg"/><Relationship Id="rId29" Type="http://schemas.openxmlformats.org/officeDocument/2006/relationships/image" Target="../media/image163.png"/><Relationship Id="rId11" Type="http://schemas.openxmlformats.org/officeDocument/2006/relationships/image" Target="../media/image145.png"/><Relationship Id="rId24" Type="http://schemas.openxmlformats.org/officeDocument/2006/relationships/image" Target="../media/image158.svg"/><Relationship Id="rId32" Type="http://schemas.openxmlformats.org/officeDocument/2006/relationships/image" Target="../media/image166.svg"/><Relationship Id="rId37" Type="http://schemas.openxmlformats.org/officeDocument/2006/relationships/image" Target="../media/image171.png"/><Relationship Id="rId40" Type="http://schemas.openxmlformats.org/officeDocument/2006/relationships/image" Target="../media/image174.svg"/><Relationship Id="rId45" Type="http://schemas.openxmlformats.org/officeDocument/2006/relationships/image" Target="../media/image179.png"/><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svg"/><Relationship Id="rId36" Type="http://schemas.openxmlformats.org/officeDocument/2006/relationships/image" Target="../media/image170.svg"/><Relationship Id="rId49" Type="http://schemas.openxmlformats.org/officeDocument/2006/relationships/image" Target="../media/image183.png"/><Relationship Id="rId10" Type="http://schemas.openxmlformats.org/officeDocument/2006/relationships/image" Target="../media/image144.svg"/><Relationship Id="rId19" Type="http://schemas.openxmlformats.org/officeDocument/2006/relationships/image" Target="../media/image153.png"/><Relationship Id="rId31" Type="http://schemas.openxmlformats.org/officeDocument/2006/relationships/image" Target="../media/image165.png"/><Relationship Id="rId44" Type="http://schemas.openxmlformats.org/officeDocument/2006/relationships/image" Target="../media/image178.svg"/><Relationship Id="rId52" Type="http://schemas.openxmlformats.org/officeDocument/2006/relationships/image" Target="../media/image186.svg"/><Relationship Id="rId4" Type="http://schemas.openxmlformats.org/officeDocument/2006/relationships/image" Target="../media/image11.pn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6.svg"/><Relationship Id="rId27" Type="http://schemas.openxmlformats.org/officeDocument/2006/relationships/image" Target="../media/image161.png"/><Relationship Id="rId30" Type="http://schemas.openxmlformats.org/officeDocument/2006/relationships/image" Target="../media/image164.svg"/><Relationship Id="rId35" Type="http://schemas.openxmlformats.org/officeDocument/2006/relationships/image" Target="../media/image169.png"/><Relationship Id="rId43" Type="http://schemas.openxmlformats.org/officeDocument/2006/relationships/image" Target="../media/image177.png"/><Relationship Id="rId48" Type="http://schemas.openxmlformats.org/officeDocument/2006/relationships/image" Target="../media/image182.svg"/><Relationship Id="rId8" Type="http://schemas.openxmlformats.org/officeDocument/2006/relationships/image" Target="../media/image142.svg"/><Relationship Id="rId51" Type="http://schemas.openxmlformats.org/officeDocument/2006/relationships/image" Target="../media/image185.png"/><Relationship Id="rId3" Type="http://schemas.openxmlformats.org/officeDocument/2006/relationships/image" Target="../media/image87.jpeg"/><Relationship Id="rId12" Type="http://schemas.openxmlformats.org/officeDocument/2006/relationships/image" Target="../media/image146.svg"/><Relationship Id="rId17" Type="http://schemas.openxmlformats.org/officeDocument/2006/relationships/image" Target="../media/image151.png"/><Relationship Id="rId25" Type="http://schemas.openxmlformats.org/officeDocument/2006/relationships/image" Target="../media/image159.png"/><Relationship Id="rId33" Type="http://schemas.openxmlformats.org/officeDocument/2006/relationships/image" Target="../media/image167.png"/><Relationship Id="rId38" Type="http://schemas.openxmlformats.org/officeDocument/2006/relationships/image" Target="../media/image172.svg"/><Relationship Id="rId46" Type="http://schemas.openxmlformats.org/officeDocument/2006/relationships/image" Target="../media/image180.svg"/><Relationship Id="rId20" Type="http://schemas.openxmlformats.org/officeDocument/2006/relationships/image" Target="../media/image154.svg"/><Relationship Id="rId41"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40.svg"/></Relationships>
</file>

<file path=ppt/slides/_rels/slide5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3.png"/><Relationship Id="rId7" Type="http://schemas.openxmlformats.org/officeDocument/2006/relationships/diagramColors" Target="../diagrams/colors6.xm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3.png"/><Relationship Id="rId7" Type="http://schemas.openxmlformats.org/officeDocument/2006/relationships/image" Target="../media/image198.sv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97.png"/><Relationship Id="rId5" Type="http://schemas.openxmlformats.org/officeDocument/2006/relationships/image" Target="../media/image196.svg"/><Relationship Id="rId4" Type="http://schemas.openxmlformats.org/officeDocument/2006/relationships/image" Target="../media/image195.png"/><Relationship Id="rId9" Type="http://schemas.openxmlformats.org/officeDocument/2006/relationships/image" Target="../media/image200.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04.svg"/><Relationship Id="rId5" Type="http://schemas.openxmlformats.org/officeDocument/2006/relationships/image" Target="../media/image203.png"/><Relationship Id="rId4" Type="http://schemas.openxmlformats.org/officeDocument/2006/relationships/image" Target="../media/image202.sv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05.png"/></Relationships>
</file>

<file path=ppt/slides/_rels/slide6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09.jpeg"/></Relationships>
</file>

<file path=ppt/slides/_rels/slide6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11.png"/></Relationships>
</file>

<file path=ppt/slides/_rels/slide69.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7.sv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216.png"/><Relationship Id="rId5" Type="http://schemas.openxmlformats.org/officeDocument/2006/relationships/image" Target="../media/image215.svg"/><Relationship Id="rId4" Type="http://schemas.openxmlformats.org/officeDocument/2006/relationships/image" Target="../media/image2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hyperlink" Target="https://vimeo.com/user70288799/download/413863461/8d025f5767"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vimeo.com/user70288799/download/413863651/819ed42706"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vimeo.com/user70288799/download/413863243/6995b0b3c2"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vimeo.com/user70288799/download/413863651/819ed42706"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9.png"/><Relationship Id="rId7"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222.svg"/><Relationship Id="rId5" Type="http://schemas.openxmlformats.org/officeDocument/2006/relationships/image" Target="../media/image221.png"/><Relationship Id="rId4" Type="http://schemas.openxmlformats.org/officeDocument/2006/relationships/image" Target="../media/image220.svg"/><Relationship Id="rId9" Type="http://schemas.openxmlformats.org/officeDocument/2006/relationships/image" Target="../media/image224.sv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226.tmp"/><Relationship Id="rId4" Type="http://schemas.openxmlformats.org/officeDocument/2006/relationships/image" Target="../media/image40.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9.png"/><Relationship Id="rId4" Type="http://schemas.openxmlformats.org/officeDocument/2006/relationships/diagramData" Target="../diagrams/data1.xml"/><Relationship Id="rId9" Type="http://schemas.openxmlformats.org/officeDocument/2006/relationships/slide" Target="slide2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228.svg"/><Relationship Id="rId4" Type="http://schemas.openxmlformats.org/officeDocument/2006/relationships/image" Target="../media/image227.png"/></Relationships>
</file>

<file path=ppt/slides/_rels/slide85.xml.rels><?xml version="1.0" encoding="UTF-8" standalone="yes"?>
<Relationships xmlns="http://schemas.openxmlformats.org/package/2006/relationships"><Relationship Id="rId8" Type="http://schemas.openxmlformats.org/officeDocument/2006/relationships/image" Target="../media/image232.svg"/><Relationship Id="rId3" Type="http://schemas.openxmlformats.org/officeDocument/2006/relationships/image" Target="../media/image229.png"/><Relationship Id="rId7" Type="http://schemas.openxmlformats.org/officeDocument/2006/relationships/image" Target="../media/image231.png"/><Relationship Id="rId12" Type="http://schemas.openxmlformats.org/officeDocument/2006/relationships/image" Target="../media/image236.emf"/><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02.svg"/><Relationship Id="rId11" Type="http://schemas.openxmlformats.org/officeDocument/2006/relationships/image" Target="../media/image235.png"/><Relationship Id="rId5" Type="http://schemas.openxmlformats.org/officeDocument/2006/relationships/image" Target="../media/image201.png"/><Relationship Id="rId10" Type="http://schemas.openxmlformats.org/officeDocument/2006/relationships/image" Target="../media/image234.svg"/><Relationship Id="rId4" Type="http://schemas.openxmlformats.org/officeDocument/2006/relationships/image" Target="../media/image230.svg"/><Relationship Id="rId9" Type="http://schemas.openxmlformats.org/officeDocument/2006/relationships/image" Target="../media/image233.png"/></Relationships>
</file>

<file path=ppt/slides/_rels/slide8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7.png"/><Relationship Id="rId4" Type="http://schemas.openxmlformats.org/officeDocument/2006/relationships/image" Target="../media/image238.png"/></Relationships>
</file>

<file path=ppt/slides/_rels/slide8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1.png"/><Relationship Id="rId4" Type="http://schemas.openxmlformats.org/officeDocument/2006/relationships/image" Target="../media/image240.jpeg"/></Relationships>
</file>

<file path=ppt/slides/_rels/slide8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243.jpeg"/><Relationship Id="rId5" Type="http://schemas.openxmlformats.org/officeDocument/2006/relationships/image" Target="../media/image17.png"/><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17.png"/><Relationship Id="rId7" Type="http://schemas.openxmlformats.org/officeDocument/2006/relationships/image" Target="../media/image247.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49.png"/><Relationship Id="rId7" Type="http://schemas.openxmlformats.org/officeDocument/2006/relationships/image" Target="../media/image17.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 Id="rId9" Type="http://schemas.openxmlformats.org/officeDocument/2006/relationships/image" Target="../media/image40.svg"/></Relationships>
</file>

<file path=ppt/slides/_rels/slide91.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9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259.png"/></Relationships>
</file>

<file path=ppt/slides/_rels/slide9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2CE3A0-AF0A-ECE3-449E-212C55962791}"/>
              </a:ext>
            </a:extLst>
          </p:cNvPr>
          <p:cNvSpPr>
            <a:spLocks noGrp="1"/>
          </p:cNvSpPr>
          <p:nvPr>
            <p:ph type="title"/>
          </p:nvPr>
        </p:nvSpPr>
        <p:spPr>
          <a:xfrm>
            <a:off x="466722" y="586855"/>
            <a:ext cx="3201366" cy="3387497"/>
          </a:xfrm>
        </p:spPr>
        <p:txBody>
          <a:bodyPr anchor="b">
            <a:normAutofit/>
          </a:bodyPr>
          <a:lstStyle/>
          <a:p>
            <a:pPr algn="r"/>
            <a:r>
              <a:rPr lang="en-GB" sz="4000" b="1" dirty="0">
                <a:solidFill>
                  <a:srgbClr val="FFFFFF"/>
                </a:solidFill>
              </a:rPr>
              <a:t>HOW MIGHT WE CONDUCT VITAL TRAINING?</a:t>
            </a:r>
          </a:p>
        </p:txBody>
      </p:sp>
      <p:sp>
        <p:nvSpPr>
          <p:cNvPr id="3" name="Content Placeholder 2">
            <a:extLst>
              <a:ext uri="{FF2B5EF4-FFF2-40B4-BE49-F238E27FC236}">
                <a16:creationId xmlns:a16="http://schemas.microsoft.com/office/drawing/2014/main" id="{DB843767-F945-0DAA-94FC-3D945AAB1B9D}"/>
              </a:ext>
            </a:extLst>
          </p:cNvPr>
          <p:cNvSpPr>
            <a:spLocks noGrp="1"/>
          </p:cNvSpPr>
          <p:nvPr>
            <p:ph idx="1"/>
          </p:nvPr>
        </p:nvSpPr>
        <p:spPr>
          <a:xfrm>
            <a:off x="4698858" y="1077149"/>
            <a:ext cx="6555347" cy="5546047"/>
          </a:xfrm>
        </p:spPr>
        <p:txBody>
          <a:bodyPr anchor="ctr">
            <a:normAutofit/>
          </a:bodyPr>
          <a:lstStyle/>
          <a:p>
            <a:pPr marL="0" indent="0" algn="ctr">
              <a:buNone/>
            </a:pPr>
            <a:r>
              <a:rPr lang="en-GB" sz="2400" b="1" dirty="0"/>
              <a:t>VALUING INCLUSIVE TEACHING AND LEARNING (VITAL) ORIENTATION &amp; TRAINING </a:t>
            </a:r>
          </a:p>
          <a:p>
            <a:pPr marL="0" indent="0">
              <a:buNone/>
            </a:pPr>
            <a:endParaRPr lang="en-GB" sz="2400" dirty="0"/>
          </a:p>
          <a:p>
            <a:r>
              <a:rPr lang="en-GB" sz="2400" dirty="0"/>
              <a:t>This slide deck is a guide to conduct a 3-day orientation  for observers to use the VITAL Learning Environment Observation and Teacher Reflection Toolkit. </a:t>
            </a:r>
          </a:p>
          <a:p>
            <a:r>
              <a:rPr lang="en-GB" sz="2400" dirty="0"/>
              <a:t>It includes observation in a school on day 2 which needs to be arranged beforehand. </a:t>
            </a:r>
          </a:p>
          <a:p>
            <a:r>
              <a:rPr lang="en-GB" sz="2400" dirty="0"/>
              <a:t>Some materials also need to be prepared beforehand for activities. </a:t>
            </a:r>
          </a:p>
          <a:p>
            <a:r>
              <a:rPr lang="en-GB" sz="2400" dirty="0"/>
              <a:t>You will need to give additional training to observers to ensure they allocate the same levels for observed behaviours in the classroom. </a:t>
            </a:r>
          </a:p>
          <a:p>
            <a:endParaRPr lang="en-GB" sz="2400" dirty="0"/>
          </a:p>
          <a:p>
            <a:endParaRPr lang="en-GB" sz="2400" dirty="0"/>
          </a:p>
        </p:txBody>
      </p:sp>
      <p:pic>
        <p:nvPicPr>
          <p:cNvPr id="4" name="Picture 3">
            <a:extLst>
              <a:ext uri="{FF2B5EF4-FFF2-40B4-BE49-F238E27FC236}">
                <a16:creationId xmlns:a16="http://schemas.microsoft.com/office/drawing/2014/main" id="{C71F80A6-117C-8B16-6CAA-1EE88E6873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5824" y="78534"/>
            <a:ext cx="1336653" cy="690199"/>
          </a:xfrm>
          <a:prstGeom prst="rect">
            <a:avLst/>
          </a:prstGeom>
        </p:spPr>
      </p:pic>
      <p:sp>
        <p:nvSpPr>
          <p:cNvPr id="5" name="TextBox 4">
            <a:extLst>
              <a:ext uri="{FF2B5EF4-FFF2-40B4-BE49-F238E27FC236}">
                <a16:creationId xmlns:a16="http://schemas.microsoft.com/office/drawing/2014/main" id="{1892AC33-6C5D-5F9F-688B-AF06E8080522}"/>
              </a:ext>
            </a:extLst>
          </p:cNvPr>
          <p:cNvSpPr txBox="1"/>
          <p:nvPr/>
        </p:nvSpPr>
        <p:spPr>
          <a:xfrm rot="19738894">
            <a:off x="-51765" y="424064"/>
            <a:ext cx="2054928" cy="369332"/>
          </a:xfrm>
          <a:prstGeom prst="rect">
            <a:avLst/>
          </a:prstGeom>
          <a:noFill/>
        </p:spPr>
        <p:txBody>
          <a:bodyPr wrap="square" rtlCol="0">
            <a:spAutoFit/>
          </a:bodyPr>
          <a:lstStyle/>
          <a:p>
            <a:r>
              <a:rPr lang="en-GB" dirty="0">
                <a:solidFill>
                  <a:schemeClr val="bg1"/>
                </a:solidFill>
              </a:rPr>
              <a:t>Pre-training Slide </a:t>
            </a:r>
          </a:p>
        </p:txBody>
      </p:sp>
    </p:spTree>
    <p:extLst>
      <p:ext uri="{BB962C8B-B14F-4D97-AF65-F5344CB8AC3E}">
        <p14:creationId xmlns:p14="http://schemas.microsoft.com/office/powerpoint/2010/main" val="95559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417BA5-C557-4F6A-A887-8E330E330AA2}"/>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0" y="-1"/>
            <a:ext cx="12191980" cy="6857999"/>
          </a:xfrm>
          <a:prstGeom prst="rect">
            <a:avLst/>
          </a:prstGeom>
        </p:spPr>
      </p:pic>
      <p:sp>
        <p:nvSpPr>
          <p:cNvPr id="3" name="Title 1">
            <a:extLst>
              <a:ext uri="{FF2B5EF4-FFF2-40B4-BE49-F238E27FC236}">
                <a16:creationId xmlns:a16="http://schemas.microsoft.com/office/drawing/2014/main" id="{D3CD0EA0-FF12-44A7-81F3-CDCB7527B5C0}"/>
              </a:ext>
            </a:extLst>
          </p:cNvPr>
          <p:cNvSpPr txBox="1">
            <a:spLocks/>
          </p:cNvSpPr>
          <p:nvPr/>
        </p:nvSpPr>
        <p:spPr>
          <a:xfrm>
            <a:off x="4619752" y="155323"/>
            <a:ext cx="4599940" cy="2911158"/>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700" b="1" dirty="0">
                <a:solidFill>
                  <a:srgbClr val="FFFFFF"/>
                </a:solidFill>
              </a:rPr>
              <a:t>WHY </a:t>
            </a:r>
          </a:p>
          <a:p>
            <a:pPr algn="ctr">
              <a:spcAft>
                <a:spcPts val="600"/>
              </a:spcAft>
            </a:pPr>
            <a:r>
              <a:rPr lang="en-US" sz="4700" b="1" dirty="0">
                <a:solidFill>
                  <a:srgbClr val="FFFFFF"/>
                </a:solidFill>
              </a:rPr>
              <a:t>IS AN INCLUSIVE/ EFFECTIVE LEARNING ENVIRONMENT </a:t>
            </a:r>
          </a:p>
          <a:p>
            <a:pPr algn="ctr">
              <a:spcAft>
                <a:spcPts val="600"/>
              </a:spcAft>
            </a:pPr>
            <a:r>
              <a:rPr lang="en-US" sz="4700" b="1" dirty="0">
                <a:solidFill>
                  <a:srgbClr val="FFFFFF"/>
                </a:solidFill>
              </a:rPr>
              <a:t> IMPORTANT? </a:t>
            </a:r>
          </a:p>
        </p:txBody>
      </p:sp>
      <p:sp>
        <p:nvSpPr>
          <p:cNvPr id="6" name="TextBox 5">
            <a:extLst>
              <a:ext uri="{FF2B5EF4-FFF2-40B4-BE49-F238E27FC236}">
                <a16:creationId xmlns:a16="http://schemas.microsoft.com/office/drawing/2014/main" id="{6B8F713F-66A1-4A07-A7B7-7039BFCC48A7}"/>
              </a:ext>
            </a:extLst>
          </p:cNvPr>
          <p:cNvSpPr txBox="1"/>
          <p:nvPr/>
        </p:nvSpPr>
        <p:spPr>
          <a:xfrm>
            <a:off x="1069118" y="3185456"/>
            <a:ext cx="2888911" cy="923330"/>
          </a:xfrm>
          <a:prstGeom prst="rect">
            <a:avLst/>
          </a:prstGeom>
          <a:noFill/>
        </p:spPr>
        <p:txBody>
          <a:bodyPr wrap="square" rtlCol="0">
            <a:spAutoFit/>
          </a:bodyPr>
          <a:lstStyle/>
          <a:p>
            <a:r>
              <a:rPr lang="en-GB" b="1"/>
              <a:t>Teachers Matter </a:t>
            </a:r>
            <a:r>
              <a:rPr lang="en-GB"/>
              <a:t>: Key Influencing Factor, especially for the disadvantaged. </a:t>
            </a:r>
          </a:p>
        </p:txBody>
      </p:sp>
      <p:sp>
        <p:nvSpPr>
          <p:cNvPr id="8" name="TextBox 7">
            <a:extLst>
              <a:ext uri="{FF2B5EF4-FFF2-40B4-BE49-F238E27FC236}">
                <a16:creationId xmlns:a16="http://schemas.microsoft.com/office/drawing/2014/main" id="{F6C01780-2566-44F1-8CAE-EB22D1343288}"/>
              </a:ext>
            </a:extLst>
          </p:cNvPr>
          <p:cNvSpPr txBox="1"/>
          <p:nvPr/>
        </p:nvSpPr>
        <p:spPr>
          <a:xfrm>
            <a:off x="1109183" y="4866266"/>
            <a:ext cx="2229410" cy="646331"/>
          </a:xfrm>
          <a:prstGeom prst="rect">
            <a:avLst/>
          </a:prstGeom>
          <a:noFill/>
        </p:spPr>
        <p:txBody>
          <a:bodyPr wrap="square" rtlCol="0">
            <a:spAutoFit/>
          </a:bodyPr>
          <a:lstStyle/>
          <a:p>
            <a:r>
              <a:rPr lang="en-GB"/>
              <a:t>Process: </a:t>
            </a:r>
            <a:r>
              <a:rPr lang="en-GB" b="1"/>
              <a:t>Teacher-Student Relation</a:t>
            </a:r>
            <a:r>
              <a:rPr lang="en-GB"/>
              <a:t>ship</a:t>
            </a:r>
          </a:p>
        </p:txBody>
      </p:sp>
      <p:sp>
        <p:nvSpPr>
          <p:cNvPr id="11" name="TextBox 10">
            <a:extLst>
              <a:ext uri="{FF2B5EF4-FFF2-40B4-BE49-F238E27FC236}">
                <a16:creationId xmlns:a16="http://schemas.microsoft.com/office/drawing/2014/main" id="{0F749B17-0CA0-4490-8571-658ABA16D6B5}"/>
              </a:ext>
            </a:extLst>
          </p:cNvPr>
          <p:cNvSpPr txBox="1"/>
          <p:nvPr/>
        </p:nvSpPr>
        <p:spPr>
          <a:xfrm>
            <a:off x="1069098" y="4108786"/>
            <a:ext cx="2130424" cy="646331"/>
          </a:xfrm>
          <a:prstGeom prst="rect">
            <a:avLst/>
          </a:prstGeom>
          <a:noFill/>
        </p:spPr>
        <p:txBody>
          <a:bodyPr wrap="square" rtlCol="0">
            <a:spAutoFit/>
          </a:bodyPr>
          <a:lstStyle/>
          <a:p>
            <a:r>
              <a:rPr lang="en-GB"/>
              <a:t>Teachers </a:t>
            </a:r>
            <a:r>
              <a:rPr lang="en-GB" b="1"/>
              <a:t>DESIGN </a:t>
            </a:r>
            <a:r>
              <a:rPr lang="en-GB"/>
              <a:t>learning experiences </a:t>
            </a:r>
          </a:p>
        </p:txBody>
      </p:sp>
      <p:sp>
        <p:nvSpPr>
          <p:cNvPr id="13" name="TextBox 12">
            <a:extLst>
              <a:ext uri="{FF2B5EF4-FFF2-40B4-BE49-F238E27FC236}">
                <a16:creationId xmlns:a16="http://schemas.microsoft.com/office/drawing/2014/main" id="{FD132A33-1EDD-4CE0-BF65-006032793E73}"/>
              </a:ext>
            </a:extLst>
          </p:cNvPr>
          <p:cNvSpPr txBox="1"/>
          <p:nvPr/>
        </p:nvSpPr>
        <p:spPr>
          <a:xfrm>
            <a:off x="5720842" y="4412884"/>
            <a:ext cx="2397760" cy="646331"/>
          </a:xfrm>
          <a:prstGeom prst="rect">
            <a:avLst/>
          </a:prstGeom>
          <a:noFill/>
        </p:spPr>
        <p:txBody>
          <a:bodyPr wrap="square" rtlCol="0">
            <a:spAutoFit/>
          </a:bodyPr>
          <a:lstStyle/>
          <a:p>
            <a:r>
              <a:rPr lang="en-GB" b="1" dirty="0"/>
              <a:t>Social &amp; Emotional Skills </a:t>
            </a:r>
          </a:p>
        </p:txBody>
      </p:sp>
      <p:sp>
        <p:nvSpPr>
          <p:cNvPr id="15" name="TextBox 14">
            <a:extLst>
              <a:ext uri="{FF2B5EF4-FFF2-40B4-BE49-F238E27FC236}">
                <a16:creationId xmlns:a16="http://schemas.microsoft.com/office/drawing/2014/main" id="{8C1447B1-A06B-4A79-AC2A-281C33EB2742}"/>
              </a:ext>
            </a:extLst>
          </p:cNvPr>
          <p:cNvSpPr txBox="1"/>
          <p:nvPr/>
        </p:nvSpPr>
        <p:spPr>
          <a:xfrm>
            <a:off x="5722973" y="5142263"/>
            <a:ext cx="2397760" cy="369332"/>
          </a:xfrm>
          <a:prstGeom prst="rect">
            <a:avLst/>
          </a:prstGeom>
          <a:noFill/>
        </p:spPr>
        <p:txBody>
          <a:bodyPr wrap="square" rtlCol="0">
            <a:spAutoFit/>
          </a:bodyPr>
          <a:lstStyle/>
          <a:p>
            <a:r>
              <a:rPr lang="en-GB" b="1"/>
              <a:t>Growth Mindset</a:t>
            </a:r>
          </a:p>
        </p:txBody>
      </p:sp>
      <p:sp>
        <p:nvSpPr>
          <p:cNvPr id="16" name="TextBox 15">
            <a:extLst>
              <a:ext uri="{FF2B5EF4-FFF2-40B4-BE49-F238E27FC236}">
                <a16:creationId xmlns:a16="http://schemas.microsoft.com/office/drawing/2014/main" id="{777725B7-57AD-4E5B-91FE-83320A53881D}"/>
              </a:ext>
            </a:extLst>
          </p:cNvPr>
          <p:cNvSpPr txBox="1"/>
          <p:nvPr/>
        </p:nvSpPr>
        <p:spPr>
          <a:xfrm>
            <a:off x="9454176" y="4552933"/>
            <a:ext cx="2397760" cy="1477328"/>
          </a:xfrm>
          <a:prstGeom prst="rect">
            <a:avLst/>
          </a:prstGeom>
          <a:noFill/>
        </p:spPr>
        <p:txBody>
          <a:bodyPr wrap="square" rtlCol="0">
            <a:spAutoFit/>
          </a:bodyPr>
          <a:lstStyle/>
          <a:p>
            <a:r>
              <a:rPr lang="en-GB" b="1"/>
              <a:t>Pluralism &amp; Ethical disposition</a:t>
            </a:r>
            <a:r>
              <a:rPr lang="en-GB"/>
              <a:t>:</a:t>
            </a:r>
          </a:p>
          <a:p>
            <a:r>
              <a:rPr lang="en-GB"/>
              <a:t>Equity</a:t>
            </a:r>
          </a:p>
          <a:p>
            <a:r>
              <a:rPr lang="en-GB"/>
              <a:t>Inclusion</a:t>
            </a:r>
          </a:p>
          <a:p>
            <a:r>
              <a:rPr lang="en-GB"/>
              <a:t>Diversity</a:t>
            </a:r>
          </a:p>
        </p:txBody>
      </p:sp>
      <p:sp>
        <p:nvSpPr>
          <p:cNvPr id="18" name="TextBox 17">
            <a:extLst>
              <a:ext uri="{FF2B5EF4-FFF2-40B4-BE49-F238E27FC236}">
                <a16:creationId xmlns:a16="http://schemas.microsoft.com/office/drawing/2014/main" id="{B65DF107-FDA3-4320-A981-4AD64191F611}"/>
              </a:ext>
            </a:extLst>
          </p:cNvPr>
          <p:cNvSpPr txBox="1"/>
          <p:nvPr/>
        </p:nvSpPr>
        <p:spPr>
          <a:xfrm>
            <a:off x="9454176" y="3632344"/>
            <a:ext cx="2397760" cy="369332"/>
          </a:xfrm>
          <a:prstGeom prst="rect">
            <a:avLst/>
          </a:prstGeom>
          <a:noFill/>
        </p:spPr>
        <p:txBody>
          <a:bodyPr wrap="square" rtlCol="0">
            <a:spAutoFit/>
          </a:bodyPr>
          <a:lstStyle/>
          <a:p>
            <a:r>
              <a:rPr lang="en-GB" b="1"/>
              <a:t>Playful pedagogies</a:t>
            </a:r>
          </a:p>
        </p:txBody>
      </p:sp>
      <p:sp>
        <p:nvSpPr>
          <p:cNvPr id="19" name="TextBox 18">
            <a:extLst>
              <a:ext uri="{FF2B5EF4-FFF2-40B4-BE49-F238E27FC236}">
                <a16:creationId xmlns:a16="http://schemas.microsoft.com/office/drawing/2014/main" id="{139424DE-1BED-44EC-9A9C-22B87CA7F314}"/>
              </a:ext>
            </a:extLst>
          </p:cNvPr>
          <p:cNvSpPr txBox="1"/>
          <p:nvPr/>
        </p:nvSpPr>
        <p:spPr>
          <a:xfrm>
            <a:off x="5720842" y="5709055"/>
            <a:ext cx="2397760" cy="369332"/>
          </a:xfrm>
          <a:prstGeom prst="rect">
            <a:avLst/>
          </a:prstGeom>
          <a:noFill/>
        </p:spPr>
        <p:txBody>
          <a:bodyPr wrap="square" rtlCol="0">
            <a:spAutoFit/>
          </a:bodyPr>
          <a:lstStyle/>
          <a:p>
            <a:r>
              <a:rPr lang="en-GB" b="1"/>
              <a:t>21</a:t>
            </a:r>
            <a:r>
              <a:rPr lang="en-GB" b="1" baseline="30000"/>
              <a:t>st</a:t>
            </a:r>
            <a:r>
              <a:rPr lang="en-GB" b="1"/>
              <a:t> Century Skills</a:t>
            </a:r>
          </a:p>
        </p:txBody>
      </p:sp>
      <p:sp>
        <p:nvSpPr>
          <p:cNvPr id="20" name="TextBox 19">
            <a:extLst>
              <a:ext uri="{FF2B5EF4-FFF2-40B4-BE49-F238E27FC236}">
                <a16:creationId xmlns:a16="http://schemas.microsoft.com/office/drawing/2014/main" id="{8A0D3059-1AA2-447D-BF1A-C7B13A8865BF}"/>
              </a:ext>
            </a:extLst>
          </p:cNvPr>
          <p:cNvSpPr txBox="1"/>
          <p:nvPr/>
        </p:nvSpPr>
        <p:spPr>
          <a:xfrm>
            <a:off x="1109183" y="5614503"/>
            <a:ext cx="2397760" cy="923330"/>
          </a:xfrm>
          <a:prstGeom prst="rect">
            <a:avLst/>
          </a:prstGeom>
          <a:noFill/>
        </p:spPr>
        <p:txBody>
          <a:bodyPr wrap="square" rtlCol="0">
            <a:spAutoFit/>
          </a:bodyPr>
          <a:lstStyle/>
          <a:p>
            <a:r>
              <a:rPr lang="en-GB" b="1" dirty="0"/>
              <a:t>Student Perception</a:t>
            </a:r>
            <a:r>
              <a:rPr lang="en-GB" dirty="0"/>
              <a:t>s of learning environment relates to motivation.</a:t>
            </a:r>
          </a:p>
        </p:txBody>
      </p:sp>
      <p:pic>
        <p:nvPicPr>
          <p:cNvPr id="2" name="Picture 1">
            <a:extLst>
              <a:ext uri="{FF2B5EF4-FFF2-40B4-BE49-F238E27FC236}">
                <a16:creationId xmlns:a16="http://schemas.microsoft.com/office/drawing/2014/main" id="{BA69B038-F2D7-4A64-8AB2-3CCC9459A558}"/>
              </a:ext>
            </a:extLst>
          </p:cNvPr>
          <p:cNvPicPr>
            <a:picLocks noChangeAspect="1"/>
          </p:cNvPicPr>
          <p:nvPr/>
        </p:nvPicPr>
        <p:blipFill>
          <a:blip r:embed="rId4"/>
          <a:stretch>
            <a:fillRect/>
          </a:stretch>
        </p:blipFill>
        <p:spPr>
          <a:xfrm>
            <a:off x="10509349" y="208758"/>
            <a:ext cx="1121761" cy="573074"/>
          </a:xfrm>
          <a:prstGeom prst="rect">
            <a:avLst/>
          </a:prstGeom>
        </p:spPr>
      </p:pic>
    </p:spTree>
    <p:extLst>
      <p:ext uri="{BB962C8B-B14F-4D97-AF65-F5344CB8AC3E}">
        <p14:creationId xmlns:p14="http://schemas.microsoft.com/office/powerpoint/2010/main" val="300748444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2CB950-FAB4-91EF-FCCC-42D0F88B527F}"/>
              </a:ext>
            </a:extLst>
          </p:cNvPr>
          <p:cNvSpPr txBox="1"/>
          <p:nvPr/>
        </p:nvSpPr>
        <p:spPr>
          <a:xfrm>
            <a:off x="643000" y="1763954"/>
            <a:ext cx="10906001" cy="895951"/>
          </a:xfrm>
          <a:prstGeom prst="rect">
            <a:avLst/>
          </a:prstGeom>
          <a:noFill/>
        </p:spPr>
        <p:txBody>
          <a:bodyPr wrap="square" lIns="121920" tIns="60960" rIns="121920" bIns="60960" anchor="t">
            <a:spAutoFit/>
          </a:bodyPr>
          <a:lstStyle/>
          <a:p>
            <a:pPr>
              <a:lnSpc>
                <a:spcPct val="107000"/>
              </a:lnSpc>
              <a:spcAft>
                <a:spcPts val="800"/>
              </a:spcAft>
            </a:pPr>
            <a:r>
              <a:rPr lang="en-US" sz="2400" dirty="0">
                <a:solidFill>
                  <a:schemeClr val="tx1">
                    <a:lumMod val="85000"/>
                    <a:lumOff val="15000"/>
                  </a:schemeClr>
                </a:solidFill>
                <a:latin typeface="+mj-lt"/>
                <a:ea typeface="Calibri"/>
                <a:cs typeface="Times New Roman"/>
              </a:rPr>
              <a:t>to enable teachers to use evidence from an assessment of their classroom </a:t>
            </a:r>
            <a:br>
              <a:rPr lang="en-US" sz="2400" dirty="0">
                <a:solidFill>
                  <a:schemeClr val="tx1">
                    <a:lumMod val="85000"/>
                    <a:lumOff val="15000"/>
                  </a:schemeClr>
                </a:solidFill>
                <a:latin typeface="+mj-lt"/>
                <a:ea typeface="Calibri"/>
                <a:cs typeface="Times New Roman"/>
              </a:rPr>
            </a:br>
            <a:r>
              <a:rPr lang="en-US" sz="2400" dirty="0">
                <a:solidFill>
                  <a:schemeClr val="tx1">
                    <a:lumMod val="85000"/>
                    <a:lumOff val="15000"/>
                  </a:schemeClr>
                </a:solidFill>
                <a:latin typeface="+mj-lt"/>
                <a:ea typeface="Calibri"/>
                <a:cs typeface="Times New Roman"/>
              </a:rPr>
              <a:t>learning environment to improve their teaching and learning practices</a:t>
            </a:r>
          </a:p>
        </p:txBody>
      </p:sp>
      <p:sp>
        <p:nvSpPr>
          <p:cNvPr id="14" name="TextBox 13">
            <a:extLst>
              <a:ext uri="{FF2B5EF4-FFF2-40B4-BE49-F238E27FC236}">
                <a16:creationId xmlns:a16="http://schemas.microsoft.com/office/drawing/2014/main" id="{2E5EFC25-AF0B-9F26-4530-0EAB77A20D13}"/>
              </a:ext>
            </a:extLst>
          </p:cNvPr>
          <p:cNvSpPr txBox="1"/>
          <p:nvPr/>
        </p:nvSpPr>
        <p:spPr>
          <a:xfrm>
            <a:off x="1525201" y="3190618"/>
            <a:ext cx="2844199" cy="830997"/>
          </a:xfrm>
          <a:prstGeom prst="rect">
            <a:avLst/>
          </a:prstGeom>
          <a:noFill/>
        </p:spPr>
        <p:txBody>
          <a:bodyPr wrap="square" rtlCol="0">
            <a:spAutoFit/>
          </a:bodyPr>
          <a:lstStyle/>
          <a:p>
            <a:r>
              <a:rPr lang="en-US" sz="1600">
                <a:solidFill>
                  <a:schemeClr val="tx1">
                    <a:lumMod val="85000"/>
                    <a:lumOff val="15000"/>
                  </a:schemeClr>
                </a:solidFill>
              </a:rPr>
              <a:t>Covers the most important evidence-based practices of effective teaching and learning. </a:t>
            </a:r>
          </a:p>
        </p:txBody>
      </p:sp>
      <p:sp>
        <p:nvSpPr>
          <p:cNvPr id="15" name="TextBox 14">
            <a:extLst>
              <a:ext uri="{FF2B5EF4-FFF2-40B4-BE49-F238E27FC236}">
                <a16:creationId xmlns:a16="http://schemas.microsoft.com/office/drawing/2014/main" id="{B99464AC-3C33-3CDA-20BB-B5724DE5F00D}"/>
              </a:ext>
            </a:extLst>
          </p:cNvPr>
          <p:cNvSpPr txBox="1"/>
          <p:nvPr/>
        </p:nvSpPr>
        <p:spPr>
          <a:xfrm>
            <a:off x="5563739" y="3273727"/>
            <a:ext cx="2132447" cy="584775"/>
          </a:xfrm>
          <a:prstGeom prst="rect">
            <a:avLst/>
          </a:prstGeom>
          <a:noFill/>
        </p:spPr>
        <p:txBody>
          <a:bodyPr wrap="square" rtlCol="0">
            <a:spAutoFit/>
          </a:bodyPr>
          <a:lstStyle/>
          <a:p>
            <a:r>
              <a:rPr lang="en-US" sz="1600">
                <a:solidFill>
                  <a:schemeClr val="tx1">
                    <a:lumMod val="85000"/>
                    <a:lumOff val="15000"/>
                  </a:schemeClr>
                </a:solidFill>
              </a:rPr>
              <a:t>Each country adapts </a:t>
            </a:r>
            <a:br>
              <a:rPr lang="en-US" sz="1600">
                <a:solidFill>
                  <a:schemeClr val="tx1">
                    <a:lumMod val="85000"/>
                    <a:lumOff val="15000"/>
                  </a:schemeClr>
                </a:solidFill>
              </a:rPr>
            </a:br>
            <a:r>
              <a:rPr lang="en-US" sz="1600">
                <a:solidFill>
                  <a:schemeClr val="tx1">
                    <a:lumMod val="85000"/>
                    <a:lumOff val="15000"/>
                  </a:schemeClr>
                </a:solidFill>
              </a:rPr>
              <a:t>to their contexts.</a:t>
            </a:r>
          </a:p>
        </p:txBody>
      </p:sp>
      <p:sp>
        <p:nvSpPr>
          <p:cNvPr id="19" name="TextBox 18">
            <a:extLst>
              <a:ext uri="{FF2B5EF4-FFF2-40B4-BE49-F238E27FC236}">
                <a16:creationId xmlns:a16="http://schemas.microsoft.com/office/drawing/2014/main" id="{4A0F7BE4-F8B6-1717-39CE-19C5C6D8D652}"/>
              </a:ext>
            </a:extLst>
          </p:cNvPr>
          <p:cNvSpPr txBox="1"/>
          <p:nvPr/>
        </p:nvSpPr>
        <p:spPr>
          <a:xfrm>
            <a:off x="9319305" y="3194615"/>
            <a:ext cx="2468551" cy="1077218"/>
          </a:xfrm>
          <a:prstGeom prst="rect">
            <a:avLst/>
          </a:prstGeom>
          <a:noFill/>
        </p:spPr>
        <p:txBody>
          <a:bodyPr wrap="square" rtlCol="0">
            <a:spAutoFit/>
          </a:bodyPr>
          <a:lstStyle/>
          <a:p>
            <a:r>
              <a:rPr lang="en-US" sz="1600">
                <a:solidFill>
                  <a:schemeClr val="tx1">
                    <a:lumMod val="85000"/>
                    <a:lumOff val="15000"/>
                  </a:schemeClr>
                </a:solidFill>
              </a:rPr>
              <a:t>Assesses how well learners are supported and the quality of teaching and learning practices. </a:t>
            </a:r>
          </a:p>
        </p:txBody>
      </p:sp>
      <p:sp>
        <p:nvSpPr>
          <p:cNvPr id="25" name="TextBox 24">
            <a:extLst>
              <a:ext uri="{FF2B5EF4-FFF2-40B4-BE49-F238E27FC236}">
                <a16:creationId xmlns:a16="http://schemas.microsoft.com/office/drawing/2014/main" id="{E8638CF5-3221-C218-E465-5DCF8D238963}"/>
              </a:ext>
            </a:extLst>
          </p:cNvPr>
          <p:cNvSpPr txBox="1"/>
          <p:nvPr/>
        </p:nvSpPr>
        <p:spPr>
          <a:xfrm>
            <a:off x="5571768" y="4774848"/>
            <a:ext cx="2768416" cy="1107996"/>
          </a:xfrm>
          <a:prstGeom prst="rect">
            <a:avLst/>
          </a:prstGeom>
          <a:noFill/>
        </p:spPr>
        <p:txBody>
          <a:bodyPr wrap="square" lIns="121920" tIns="60960" rIns="121920" bIns="60960" rtlCol="0" anchor="t">
            <a:spAutoFit/>
          </a:bodyPr>
          <a:lstStyle/>
          <a:p>
            <a:r>
              <a:rPr lang="en-US" sz="1600">
                <a:solidFill>
                  <a:schemeClr val="tx1">
                    <a:lumMod val="85000"/>
                    <a:lumOff val="15000"/>
                  </a:schemeClr>
                </a:solidFill>
              </a:rPr>
              <a:t>Serves as a basis for professional development:  teacher reflection and mentoring. </a:t>
            </a:r>
          </a:p>
        </p:txBody>
      </p:sp>
      <p:sp>
        <p:nvSpPr>
          <p:cNvPr id="30" name="TextBox 29">
            <a:extLst>
              <a:ext uri="{FF2B5EF4-FFF2-40B4-BE49-F238E27FC236}">
                <a16:creationId xmlns:a16="http://schemas.microsoft.com/office/drawing/2014/main" id="{AF451259-1AD7-3718-62F6-9C843FC4055E}"/>
              </a:ext>
            </a:extLst>
          </p:cNvPr>
          <p:cNvSpPr txBox="1"/>
          <p:nvPr/>
        </p:nvSpPr>
        <p:spPr>
          <a:xfrm>
            <a:off x="9319306" y="4774847"/>
            <a:ext cx="2535012" cy="1569660"/>
          </a:xfrm>
          <a:prstGeom prst="rect">
            <a:avLst/>
          </a:prstGeom>
          <a:noFill/>
        </p:spPr>
        <p:txBody>
          <a:bodyPr wrap="square" rtlCol="0">
            <a:spAutoFit/>
          </a:bodyPr>
          <a:lstStyle/>
          <a:p>
            <a:r>
              <a:rPr lang="en-US" sz="1600">
                <a:solidFill>
                  <a:schemeClr val="tx1">
                    <a:lumMod val="85000"/>
                    <a:lumOff val="15000"/>
                  </a:schemeClr>
                </a:solidFill>
              </a:rPr>
              <a:t>Includes  student </a:t>
            </a:r>
            <a:r>
              <a:rPr lang="en-US" sz="1600" err="1">
                <a:solidFill>
                  <a:schemeClr val="tx1">
                    <a:lumMod val="85000"/>
                    <a:lumOff val="15000"/>
                  </a:schemeClr>
                </a:solidFill>
              </a:rPr>
              <a:t>behaviours</a:t>
            </a:r>
            <a:r>
              <a:rPr lang="en-US" sz="1600">
                <a:solidFill>
                  <a:schemeClr val="tx1">
                    <a:lumMod val="85000"/>
                    <a:lumOff val="15000"/>
                  </a:schemeClr>
                </a:solidFill>
              </a:rPr>
              <a:t>, creativity, pluralism, self-assessment  and integrates social and emotional skills, with detailed  examples. </a:t>
            </a:r>
          </a:p>
        </p:txBody>
      </p:sp>
      <p:sp>
        <p:nvSpPr>
          <p:cNvPr id="34" name="TextBox 33">
            <a:extLst>
              <a:ext uri="{FF2B5EF4-FFF2-40B4-BE49-F238E27FC236}">
                <a16:creationId xmlns:a16="http://schemas.microsoft.com/office/drawing/2014/main" id="{9445B5F5-7252-18EF-0445-6D4C4DB6A6AD}"/>
              </a:ext>
            </a:extLst>
          </p:cNvPr>
          <p:cNvSpPr txBox="1"/>
          <p:nvPr/>
        </p:nvSpPr>
        <p:spPr>
          <a:xfrm>
            <a:off x="1525200" y="4774847"/>
            <a:ext cx="2326619" cy="1077218"/>
          </a:xfrm>
          <a:prstGeom prst="rect">
            <a:avLst/>
          </a:prstGeom>
          <a:noFill/>
        </p:spPr>
        <p:txBody>
          <a:bodyPr wrap="square" rtlCol="0">
            <a:spAutoFit/>
          </a:bodyPr>
          <a:lstStyle/>
          <a:p>
            <a:r>
              <a:rPr lang="en-US" sz="1600">
                <a:solidFill>
                  <a:schemeClr val="tx1">
                    <a:lumMod val="85000"/>
                    <a:lumOff val="15000"/>
                  </a:schemeClr>
                </a:solidFill>
              </a:rPr>
              <a:t>Adapts and enriches the World Bank TEACH Tool &amp; AKF’s Inclusive Learning Environment Guide.</a:t>
            </a:r>
          </a:p>
        </p:txBody>
      </p:sp>
      <p:pic>
        <p:nvPicPr>
          <p:cNvPr id="5" name="Imagem 4" descr="Uma imagem com círculo, Gráficos, amarelo, clipart&#10;&#10;Descrição gerada automaticamente">
            <a:extLst>
              <a:ext uri="{FF2B5EF4-FFF2-40B4-BE49-F238E27FC236}">
                <a16:creationId xmlns:a16="http://schemas.microsoft.com/office/drawing/2014/main" id="{16000020-75F1-0081-0B23-B606717F4E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860" y="2989036"/>
            <a:ext cx="1290240" cy="1344000"/>
          </a:xfrm>
          <a:prstGeom prst="rect">
            <a:avLst/>
          </a:prstGeom>
        </p:spPr>
      </p:pic>
      <p:pic>
        <p:nvPicPr>
          <p:cNvPr id="7" name="Imagem 6" descr="Uma imagem com cor-de-rosa, captura de ecrã, Magenta, Saturação de cores&#10;&#10;Descrição gerada automaticamente">
            <a:extLst>
              <a:ext uri="{FF2B5EF4-FFF2-40B4-BE49-F238E27FC236}">
                <a16:creationId xmlns:a16="http://schemas.microsoft.com/office/drawing/2014/main" id="{A7BC7E01-E993-9FA6-D2F7-2EA21CCCE7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1856" y="3026341"/>
            <a:ext cx="1218617" cy="1269393"/>
          </a:xfrm>
          <a:prstGeom prst="rect">
            <a:avLst/>
          </a:prstGeom>
        </p:spPr>
      </p:pic>
      <p:pic>
        <p:nvPicPr>
          <p:cNvPr id="18" name="Imagem 17" descr="Uma imagem com desenho, Gráficos, clipart, design&#10;&#10;Descrição gerada automaticamente">
            <a:extLst>
              <a:ext uri="{FF2B5EF4-FFF2-40B4-BE49-F238E27FC236}">
                <a16:creationId xmlns:a16="http://schemas.microsoft.com/office/drawing/2014/main" id="{9764753A-E34D-9281-B254-9F4FE6D358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202" y="4822073"/>
            <a:ext cx="1045557" cy="1089123"/>
          </a:xfrm>
          <a:prstGeom prst="rect">
            <a:avLst/>
          </a:prstGeom>
        </p:spPr>
      </p:pic>
      <p:pic>
        <p:nvPicPr>
          <p:cNvPr id="23" name="Imagem 22" descr="Uma imagem com desenho, arte, Gráficos, clipart&#10;&#10;Descrição gerada automaticamente">
            <a:extLst>
              <a:ext uri="{FF2B5EF4-FFF2-40B4-BE49-F238E27FC236}">
                <a16:creationId xmlns:a16="http://schemas.microsoft.com/office/drawing/2014/main" id="{3C9159CB-FFD5-2DD2-C4EB-E510E6851A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7882" y="4622883"/>
            <a:ext cx="1209748" cy="1260155"/>
          </a:xfrm>
          <a:prstGeom prst="rect">
            <a:avLst/>
          </a:prstGeom>
        </p:spPr>
      </p:pic>
      <p:pic>
        <p:nvPicPr>
          <p:cNvPr id="26" name="Imagem 25" descr="Uma imagem com Gráficos, desenho, arte, silhueta&#10;&#10;Descrição gerada automaticamente">
            <a:extLst>
              <a:ext uri="{FF2B5EF4-FFF2-40B4-BE49-F238E27FC236}">
                <a16:creationId xmlns:a16="http://schemas.microsoft.com/office/drawing/2014/main" id="{F4AF2FE9-E0E4-8E79-9C7A-24E1190210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5801" y="4589132"/>
            <a:ext cx="1218617" cy="1269393"/>
          </a:xfrm>
          <a:prstGeom prst="rect">
            <a:avLst/>
          </a:prstGeom>
        </p:spPr>
      </p:pic>
      <p:pic>
        <p:nvPicPr>
          <p:cNvPr id="29" name="Imagem 28" descr="Uma imagem com Gráficos, clipart, desenho&#10;&#10;Descrição gerada automaticamente">
            <a:extLst>
              <a:ext uri="{FF2B5EF4-FFF2-40B4-BE49-F238E27FC236}">
                <a16:creationId xmlns:a16="http://schemas.microsoft.com/office/drawing/2014/main" id="{4EC9FBFC-6C2E-D0B3-C852-F5F2DB4BE3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89699" y="3026340"/>
            <a:ext cx="1065915" cy="1110328"/>
          </a:xfrm>
          <a:prstGeom prst="rect">
            <a:avLst/>
          </a:prstGeom>
        </p:spPr>
      </p:pic>
      <p:cxnSp>
        <p:nvCxnSpPr>
          <p:cNvPr id="37" name="Conexão Reta 36">
            <a:extLst>
              <a:ext uri="{FF2B5EF4-FFF2-40B4-BE49-F238E27FC236}">
                <a16:creationId xmlns:a16="http://schemas.microsoft.com/office/drawing/2014/main" id="{417D689B-53F8-8B2F-F645-DA0223580AD2}"/>
              </a:ext>
            </a:extLst>
          </p:cNvPr>
          <p:cNvCxnSpPr/>
          <p:nvPr/>
        </p:nvCxnSpPr>
        <p:spPr>
          <a:xfrm>
            <a:off x="4461068" y="3190618"/>
            <a:ext cx="0" cy="26577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xão Reta 37">
            <a:extLst>
              <a:ext uri="{FF2B5EF4-FFF2-40B4-BE49-F238E27FC236}">
                <a16:creationId xmlns:a16="http://schemas.microsoft.com/office/drawing/2014/main" id="{C5480C56-185D-F335-2F91-CA1E2EDB0C02}"/>
              </a:ext>
            </a:extLst>
          </p:cNvPr>
          <p:cNvCxnSpPr/>
          <p:nvPr/>
        </p:nvCxnSpPr>
        <p:spPr>
          <a:xfrm>
            <a:off x="7904447" y="3190618"/>
            <a:ext cx="0" cy="26577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CF040F78-5E7C-2102-09B8-C91DC8780039}"/>
              </a:ext>
            </a:extLst>
          </p:cNvPr>
          <p:cNvCxnSpPr>
            <a:cxnSpLocks/>
          </p:cNvCxnSpPr>
          <p:nvPr/>
        </p:nvCxnSpPr>
        <p:spPr>
          <a:xfrm flipH="1">
            <a:off x="642999" y="4464191"/>
            <a:ext cx="11112115" cy="644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Marcador de Posição do Texto 41">
            <a:extLst>
              <a:ext uri="{FF2B5EF4-FFF2-40B4-BE49-F238E27FC236}">
                <a16:creationId xmlns:a16="http://schemas.microsoft.com/office/drawing/2014/main" id="{10BECD60-8AFE-356E-1099-C6C177A17719}"/>
              </a:ext>
            </a:extLst>
          </p:cNvPr>
          <p:cNvSpPr>
            <a:spLocks noGrp="1"/>
          </p:cNvSpPr>
          <p:nvPr>
            <p:ph type="body" sz="quarter" idx="10"/>
          </p:nvPr>
        </p:nvSpPr>
        <p:spPr>
          <a:xfrm>
            <a:off x="576001" y="816000"/>
            <a:ext cx="10224844" cy="460502"/>
          </a:xfrm>
        </p:spPr>
        <p:txBody>
          <a:bodyPr/>
          <a:lstStyle/>
          <a:p>
            <a:r>
              <a:rPr lang="pt-PT" sz="2800" dirty="0">
                <a:solidFill>
                  <a:schemeClr val="tx1">
                    <a:lumMod val="85000"/>
                    <a:lumOff val="15000"/>
                  </a:schemeClr>
                </a:solidFill>
              </a:rPr>
              <a:t>PURPOSE</a:t>
            </a:r>
            <a:r>
              <a:rPr lang="pt-PT" dirty="0">
                <a:solidFill>
                  <a:schemeClr val="tx1">
                    <a:lumMod val="85000"/>
                    <a:lumOff val="15000"/>
                  </a:schemeClr>
                </a:solidFill>
              </a:rPr>
              <a:t> OF VITAL</a:t>
            </a:r>
          </a:p>
        </p:txBody>
      </p:sp>
      <p:pic>
        <p:nvPicPr>
          <p:cNvPr id="2" name="Picture 1">
            <a:extLst>
              <a:ext uri="{FF2B5EF4-FFF2-40B4-BE49-F238E27FC236}">
                <a16:creationId xmlns:a16="http://schemas.microsoft.com/office/drawing/2014/main" id="{1F6135F3-0418-D776-FEFC-E5C4B6CA2E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8115" y="80649"/>
            <a:ext cx="2153885" cy="2032259"/>
          </a:xfrm>
          <a:prstGeom prst="rect">
            <a:avLst/>
          </a:prstGeom>
        </p:spPr>
      </p:pic>
    </p:spTree>
    <p:extLst>
      <p:ext uri="{BB962C8B-B14F-4D97-AF65-F5344CB8AC3E}">
        <p14:creationId xmlns:p14="http://schemas.microsoft.com/office/powerpoint/2010/main" val="1858906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E77CDF-78D0-4EFE-8507-B4E87D4ADE03}"/>
              </a:ext>
            </a:extLst>
          </p:cNvPr>
          <p:cNvSpPr txBox="1"/>
          <p:nvPr/>
        </p:nvSpPr>
        <p:spPr>
          <a:xfrm>
            <a:off x="2319727" y="18078"/>
            <a:ext cx="6751977" cy="523220"/>
          </a:xfrm>
          <a:prstGeom prst="rect">
            <a:avLst/>
          </a:prstGeom>
          <a:noFill/>
        </p:spPr>
        <p:txBody>
          <a:bodyPr wrap="none" rtlCol="0">
            <a:spAutoFit/>
          </a:bodyPr>
          <a:lstStyle/>
          <a:p>
            <a:pPr algn="ctr"/>
            <a:r>
              <a:rPr lang="en-US" sz="2800" b="1" dirty="0">
                <a:solidFill>
                  <a:schemeClr val="accent5">
                    <a:lumMod val="75000"/>
                  </a:schemeClr>
                </a:solidFill>
              </a:rPr>
              <a:t>WHAT IS THE SCHOOLS2030 VITAL TOOLKIT?</a:t>
            </a:r>
          </a:p>
        </p:txBody>
      </p:sp>
      <p:sp>
        <p:nvSpPr>
          <p:cNvPr id="4" name="Octagon 3">
            <a:extLst>
              <a:ext uri="{FF2B5EF4-FFF2-40B4-BE49-F238E27FC236}">
                <a16:creationId xmlns:a16="http://schemas.microsoft.com/office/drawing/2014/main" id="{112F8979-B52C-49C6-B742-1E0BB352977D}"/>
              </a:ext>
            </a:extLst>
          </p:cNvPr>
          <p:cNvSpPr/>
          <p:nvPr/>
        </p:nvSpPr>
        <p:spPr>
          <a:xfrm>
            <a:off x="1595328" y="677929"/>
            <a:ext cx="2848049" cy="2737981"/>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b="1" dirty="0">
                <a:effectLst/>
                <a:ea typeface="Calibri" panose="020F0502020204030204" pitchFamily="34" charset="0"/>
                <a:cs typeface="Times New Roman" panose="02020603050405020304" pitchFamily="18" charset="0"/>
              </a:rPr>
              <a:t> Primary/Secondary Learning </a:t>
            </a:r>
            <a:r>
              <a:rPr lang="en-US" b="1" dirty="0">
                <a:ea typeface="Calibri" panose="020F0502020204030204" pitchFamily="34" charset="0"/>
                <a:cs typeface="Times New Roman" panose="02020603050405020304" pitchFamily="18" charset="0"/>
              </a:rPr>
              <a:t>Environment Observation Tool</a:t>
            </a:r>
            <a:endParaRPr lang="en-US" b="1"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US" b="1" i="1" dirty="0">
                <a:ea typeface="Calibri" panose="020F0502020204030204" pitchFamily="34" charset="0"/>
                <a:cs typeface="Times New Roman" panose="02020603050405020304" pitchFamily="18" charset="0"/>
              </a:rPr>
              <a:t> </a:t>
            </a:r>
            <a:endParaRPr lang="en-US" b="1" i="1" dirty="0">
              <a:effectLst/>
              <a:ea typeface="Calibri" panose="020F0502020204030204" pitchFamily="34" charset="0"/>
              <a:cs typeface="Times New Roman" panose="02020603050405020304" pitchFamily="18" charset="0"/>
            </a:endParaRPr>
          </a:p>
        </p:txBody>
      </p:sp>
      <p:sp>
        <p:nvSpPr>
          <p:cNvPr id="5" name="Octagon 4">
            <a:extLst>
              <a:ext uri="{FF2B5EF4-FFF2-40B4-BE49-F238E27FC236}">
                <a16:creationId xmlns:a16="http://schemas.microsoft.com/office/drawing/2014/main" id="{A95FEEF9-313C-42D8-B451-69A12C356EA9}"/>
              </a:ext>
            </a:extLst>
          </p:cNvPr>
          <p:cNvSpPr/>
          <p:nvPr/>
        </p:nvSpPr>
        <p:spPr>
          <a:xfrm>
            <a:off x="7720671" y="748373"/>
            <a:ext cx="2832631" cy="2661369"/>
          </a:xfrm>
          <a:prstGeom prst="octagon">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Teacher Reflection  Tool</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rrow: Right 5">
            <a:extLst>
              <a:ext uri="{FF2B5EF4-FFF2-40B4-BE49-F238E27FC236}">
                <a16:creationId xmlns:a16="http://schemas.microsoft.com/office/drawing/2014/main" id="{656242AB-DEF1-4BBE-A433-F29F573FDFE6}"/>
              </a:ext>
            </a:extLst>
          </p:cNvPr>
          <p:cNvSpPr/>
          <p:nvPr/>
        </p:nvSpPr>
        <p:spPr>
          <a:xfrm>
            <a:off x="4782783" y="1321969"/>
            <a:ext cx="2561588" cy="7756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Right 7">
            <a:extLst>
              <a:ext uri="{FF2B5EF4-FFF2-40B4-BE49-F238E27FC236}">
                <a16:creationId xmlns:a16="http://schemas.microsoft.com/office/drawing/2014/main" id="{F985C776-153C-4274-B9FB-BED068DBF8E0}"/>
              </a:ext>
            </a:extLst>
          </p:cNvPr>
          <p:cNvSpPr/>
          <p:nvPr/>
        </p:nvSpPr>
        <p:spPr>
          <a:xfrm rot="10800000">
            <a:off x="4772859" y="2059268"/>
            <a:ext cx="2561588" cy="7756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Graphic 9" descr="Clipboard with solid fill">
            <a:extLst>
              <a:ext uri="{FF2B5EF4-FFF2-40B4-BE49-F238E27FC236}">
                <a16:creationId xmlns:a16="http://schemas.microsoft.com/office/drawing/2014/main" id="{53C87FAD-36A5-4034-B82F-7F92760E99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529" y="3433060"/>
            <a:ext cx="914400" cy="914400"/>
          </a:xfrm>
          <a:prstGeom prst="rect">
            <a:avLst/>
          </a:prstGeom>
        </p:spPr>
      </p:pic>
      <p:sp>
        <p:nvSpPr>
          <p:cNvPr id="11" name="TextBox 10">
            <a:extLst>
              <a:ext uri="{FF2B5EF4-FFF2-40B4-BE49-F238E27FC236}">
                <a16:creationId xmlns:a16="http://schemas.microsoft.com/office/drawing/2014/main" id="{98C6B10F-AFD1-4097-BF81-39328FB5C74E}"/>
              </a:ext>
            </a:extLst>
          </p:cNvPr>
          <p:cNvSpPr txBox="1"/>
          <p:nvPr/>
        </p:nvSpPr>
        <p:spPr>
          <a:xfrm>
            <a:off x="1068234" y="3491790"/>
            <a:ext cx="1742868" cy="1200329"/>
          </a:xfrm>
          <a:prstGeom prst="rect">
            <a:avLst/>
          </a:prstGeom>
          <a:noFill/>
        </p:spPr>
        <p:txBody>
          <a:bodyPr wrap="square" rtlCol="0">
            <a:spAutoFit/>
          </a:bodyPr>
          <a:lstStyle/>
          <a:p>
            <a:r>
              <a:rPr lang="en-US" dirty="0"/>
              <a:t>2. Learning Environment  Observation Form</a:t>
            </a:r>
          </a:p>
        </p:txBody>
      </p:sp>
      <p:sp>
        <p:nvSpPr>
          <p:cNvPr id="12" name="TextBox 11">
            <a:extLst>
              <a:ext uri="{FF2B5EF4-FFF2-40B4-BE49-F238E27FC236}">
                <a16:creationId xmlns:a16="http://schemas.microsoft.com/office/drawing/2014/main" id="{2ED0E9D8-43DE-4E5D-BC35-A1EDB60E4ECB}"/>
              </a:ext>
            </a:extLst>
          </p:cNvPr>
          <p:cNvSpPr txBox="1"/>
          <p:nvPr/>
        </p:nvSpPr>
        <p:spPr>
          <a:xfrm>
            <a:off x="5090229" y="3511181"/>
            <a:ext cx="1946695" cy="1200329"/>
          </a:xfrm>
          <a:prstGeom prst="rect">
            <a:avLst/>
          </a:prstGeom>
          <a:noFill/>
        </p:spPr>
        <p:txBody>
          <a:bodyPr wrap="square" rtlCol="0">
            <a:spAutoFit/>
          </a:bodyPr>
          <a:lstStyle/>
          <a:p>
            <a:pPr algn="ctr"/>
            <a:r>
              <a:rPr lang="en-US" sz="2400" b="1" dirty="0">
                <a:solidFill>
                  <a:schemeClr val="accent6">
                    <a:lumMod val="75000"/>
                  </a:schemeClr>
                </a:solidFill>
              </a:rPr>
              <a:t>1. </a:t>
            </a:r>
          </a:p>
          <a:p>
            <a:pPr algn="ctr"/>
            <a:r>
              <a:rPr lang="en-US" sz="2400" b="1" dirty="0">
                <a:solidFill>
                  <a:schemeClr val="accent6">
                    <a:lumMod val="75000"/>
                  </a:schemeClr>
                </a:solidFill>
              </a:rPr>
              <a:t>Introduction</a:t>
            </a:r>
          </a:p>
          <a:p>
            <a:pPr algn="ctr"/>
            <a:r>
              <a:rPr lang="en-US" sz="2400" b="1" dirty="0">
                <a:solidFill>
                  <a:schemeClr val="accent6">
                    <a:lumMod val="75000"/>
                  </a:schemeClr>
                </a:solidFill>
              </a:rPr>
              <a:t> </a:t>
            </a:r>
          </a:p>
        </p:txBody>
      </p:sp>
      <p:pic>
        <p:nvPicPr>
          <p:cNvPr id="14" name="Graphic 13" descr="Questions with solid fill">
            <a:extLst>
              <a:ext uri="{FF2B5EF4-FFF2-40B4-BE49-F238E27FC236}">
                <a16:creationId xmlns:a16="http://schemas.microsoft.com/office/drawing/2014/main" id="{4E8F1196-C7AD-4EE5-B6DC-5BF282166A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18485" y="3511181"/>
            <a:ext cx="914400" cy="914400"/>
          </a:xfrm>
          <a:prstGeom prst="rect">
            <a:avLst/>
          </a:prstGeom>
        </p:spPr>
      </p:pic>
      <p:pic>
        <p:nvPicPr>
          <p:cNvPr id="18" name="Graphic 17" descr="Left Brain with solid fill">
            <a:extLst>
              <a:ext uri="{FF2B5EF4-FFF2-40B4-BE49-F238E27FC236}">
                <a16:creationId xmlns:a16="http://schemas.microsoft.com/office/drawing/2014/main" id="{316BF294-A7DC-4CB7-B7CA-34D4B958DD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10562" y="3526366"/>
            <a:ext cx="914400" cy="914400"/>
          </a:xfrm>
          <a:prstGeom prst="rect">
            <a:avLst/>
          </a:prstGeom>
        </p:spPr>
      </p:pic>
      <p:sp>
        <p:nvSpPr>
          <p:cNvPr id="19" name="TextBox 18">
            <a:extLst>
              <a:ext uri="{FF2B5EF4-FFF2-40B4-BE49-F238E27FC236}">
                <a16:creationId xmlns:a16="http://schemas.microsoft.com/office/drawing/2014/main" id="{B91D3EC5-CB66-48E8-AE6E-92DA4685C2E3}"/>
              </a:ext>
            </a:extLst>
          </p:cNvPr>
          <p:cNvSpPr txBox="1"/>
          <p:nvPr/>
        </p:nvSpPr>
        <p:spPr>
          <a:xfrm>
            <a:off x="8218462" y="3662351"/>
            <a:ext cx="1706484" cy="923330"/>
          </a:xfrm>
          <a:prstGeom prst="rect">
            <a:avLst/>
          </a:prstGeom>
          <a:noFill/>
        </p:spPr>
        <p:txBody>
          <a:bodyPr wrap="square" rtlCol="0">
            <a:spAutoFit/>
          </a:bodyPr>
          <a:lstStyle/>
          <a:p>
            <a:r>
              <a:rPr lang="en-US" dirty="0"/>
              <a:t>4. Teacher Self-Reflection Form</a:t>
            </a:r>
          </a:p>
          <a:p>
            <a:pPr marL="342900" indent="-342900">
              <a:buAutoNum type="arabicPeriod"/>
            </a:pPr>
            <a:endParaRPr lang="en-US" dirty="0"/>
          </a:p>
        </p:txBody>
      </p:sp>
      <p:sp>
        <p:nvSpPr>
          <p:cNvPr id="20" name="TextBox 19">
            <a:extLst>
              <a:ext uri="{FF2B5EF4-FFF2-40B4-BE49-F238E27FC236}">
                <a16:creationId xmlns:a16="http://schemas.microsoft.com/office/drawing/2014/main" id="{7B4F1B62-F9D6-4651-B189-80F4CDC27734}"/>
              </a:ext>
            </a:extLst>
          </p:cNvPr>
          <p:cNvSpPr txBox="1"/>
          <p:nvPr/>
        </p:nvSpPr>
        <p:spPr>
          <a:xfrm>
            <a:off x="10654644" y="3526366"/>
            <a:ext cx="1576560" cy="1477328"/>
          </a:xfrm>
          <a:prstGeom prst="rect">
            <a:avLst/>
          </a:prstGeom>
          <a:noFill/>
        </p:spPr>
        <p:txBody>
          <a:bodyPr wrap="square" rtlCol="0">
            <a:spAutoFit/>
          </a:bodyPr>
          <a:lstStyle/>
          <a:p>
            <a:r>
              <a:rPr lang="en-US" dirty="0"/>
              <a:t>5. Observer Reflective Dialogue Question Bank</a:t>
            </a:r>
          </a:p>
          <a:p>
            <a:pPr marL="342900" indent="-342900">
              <a:buAutoNum type="arabicPeriod"/>
            </a:pPr>
            <a:endParaRPr lang="en-US" dirty="0"/>
          </a:p>
        </p:txBody>
      </p:sp>
      <p:pic>
        <p:nvPicPr>
          <p:cNvPr id="22" name="Graphic 21" descr="Boardroom with solid fill">
            <a:extLst>
              <a:ext uri="{FF2B5EF4-FFF2-40B4-BE49-F238E27FC236}">
                <a16:creationId xmlns:a16="http://schemas.microsoft.com/office/drawing/2014/main" id="{0FB57188-9986-4E09-875E-DB10657C5A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1594" y="489019"/>
            <a:ext cx="914400" cy="914400"/>
          </a:xfrm>
          <a:prstGeom prst="rect">
            <a:avLst/>
          </a:prstGeom>
        </p:spPr>
      </p:pic>
      <p:pic>
        <p:nvPicPr>
          <p:cNvPr id="24" name="Graphic 23" descr="Map compass with solid fill">
            <a:extLst>
              <a:ext uri="{FF2B5EF4-FFF2-40B4-BE49-F238E27FC236}">
                <a16:creationId xmlns:a16="http://schemas.microsoft.com/office/drawing/2014/main" id="{2E75D22F-7BF1-4562-9BD8-7C0BC859E1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96453" y="2754831"/>
            <a:ext cx="914400" cy="914400"/>
          </a:xfrm>
          <a:prstGeom prst="rect">
            <a:avLst/>
          </a:prstGeom>
        </p:spPr>
      </p:pic>
      <p:sp>
        <p:nvSpPr>
          <p:cNvPr id="31" name="TextBox 30">
            <a:extLst>
              <a:ext uri="{FF2B5EF4-FFF2-40B4-BE49-F238E27FC236}">
                <a16:creationId xmlns:a16="http://schemas.microsoft.com/office/drawing/2014/main" id="{F08D14B8-263E-41AA-B66E-B5ABEE9D551E}"/>
              </a:ext>
            </a:extLst>
          </p:cNvPr>
          <p:cNvSpPr txBox="1"/>
          <p:nvPr/>
        </p:nvSpPr>
        <p:spPr>
          <a:xfrm>
            <a:off x="1345545" y="6471175"/>
            <a:ext cx="914400" cy="307777"/>
          </a:xfrm>
          <a:prstGeom prst="rect">
            <a:avLst/>
          </a:prstGeom>
          <a:noFill/>
        </p:spPr>
        <p:txBody>
          <a:bodyPr wrap="square">
            <a:spAutoFit/>
          </a:bodyPr>
          <a:lstStyle/>
          <a:p>
            <a:r>
              <a:rPr lang="en-US" sz="1400" dirty="0"/>
              <a:t>ASSESS​</a:t>
            </a:r>
          </a:p>
        </p:txBody>
      </p:sp>
      <p:sp>
        <p:nvSpPr>
          <p:cNvPr id="34" name="TextBox 33">
            <a:extLst>
              <a:ext uri="{FF2B5EF4-FFF2-40B4-BE49-F238E27FC236}">
                <a16:creationId xmlns:a16="http://schemas.microsoft.com/office/drawing/2014/main" id="{590DB587-7DFA-4C5A-BB86-9698E9C0D1E8}"/>
              </a:ext>
            </a:extLst>
          </p:cNvPr>
          <p:cNvSpPr txBox="1"/>
          <p:nvPr/>
        </p:nvSpPr>
        <p:spPr>
          <a:xfrm>
            <a:off x="10090877" y="6426664"/>
            <a:ext cx="914400" cy="307777"/>
          </a:xfrm>
          <a:prstGeom prst="rect">
            <a:avLst/>
          </a:prstGeom>
          <a:noFill/>
        </p:spPr>
        <p:txBody>
          <a:bodyPr wrap="square">
            <a:spAutoFit/>
          </a:bodyPr>
          <a:lstStyle/>
          <a:p>
            <a:pPr algn="ctr"/>
            <a:r>
              <a:rPr lang="en-US" sz="1400"/>
              <a:t>ITERATE</a:t>
            </a:r>
          </a:p>
        </p:txBody>
      </p:sp>
      <p:sp>
        <p:nvSpPr>
          <p:cNvPr id="36" name="TextBox 35">
            <a:extLst>
              <a:ext uri="{FF2B5EF4-FFF2-40B4-BE49-F238E27FC236}">
                <a16:creationId xmlns:a16="http://schemas.microsoft.com/office/drawing/2014/main" id="{0457CFB5-757D-4796-A256-42052F0070B7}"/>
              </a:ext>
            </a:extLst>
          </p:cNvPr>
          <p:cNvSpPr txBox="1"/>
          <p:nvPr/>
        </p:nvSpPr>
        <p:spPr>
          <a:xfrm>
            <a:off x="8734192" y="6441985"/>
            <a:ext cx="914400" cy="307777"/>
          </a:xfrm>
          <a:prstGeom prst="rect">
            <a:avLst/>
          </a:prstGeom>
          <a:noFill/>
        </p:spPr>
        <p:txBody>
          <a:bodyPr wrap="square">
            <a:spAutoFit/>
          </a:bodyPr>
          <a:lstStyle/>
          <a:p>
            <a:pPr algn="ctr"/>
            <a:r>
              <a:rPr lang="en-US" sz="1400"/>
              <a:t>TRACK</a:t>
            </a:r>
          </a:p>
        </p:txBody>
      </p:sp>
      <p:sp>
        <p:nvSpPr>
          <p:cNvPr id="38" name="TextBox 37">
            <a:extLst>
              <a:ext uri="{FF2B5EF4-FFF2-40B4-BE49-F238E27FC236}">
                <a16:creationId xmlns:a16="http://schemas.microsoft.com/office/drawing/2014/main" id="{E06867B6-B3D9-4048-88EB-0E2A6A4762C0}"/>
              </a:ext>
            </a:extLst>
          </p:cNvPr>
          <p:cNvSpPr txBox="1"/>
          <p:nvPr/>
        </p:nvSpPr>
        <p:spPr>
          <a:xfrm>
            <a:off x="2615256" y="6477723"/>
            <a:ext cx="914400" cy="307777"/>
          </a:xfrm>
          <a:prstGeom prst="rect">
            <a:avLst/>
          </a:prstGeom>
          <a:noFill/>
        </p:spPr>
        <p:txBody>
          <a:bodyPr wrap="square">
            <a:spAutoFit/>
          </a:bodyPr>
          <a:lstStyle/>
          <a:p>
            <a:r>
              <a:rPr lang="en-US" sz="1400"/>
              <a:t>DESIGN</a:t>
            </a:r>
          </a:p>
        </p:txBody>
      </p:sp>
      <p:pic>
        <p:nvPicPr>
          <p:cNvPr id="32" name="Picture 31">
            <a:extLst>
              <a:ext uri="{FF2B5EF4-FFF2-40B4-BE49-F238E27FC236}">
                <a16:creationId xmlns:a16="http://schemas.microsoft.com/office/drawing/2014/main" id="{52B63E6A-245A-487B-860B-AA76A5FE069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884348" y="147655"/>
            <a:ext cx="1117152" cy="573276"/>
          </a:xfrm>
          <a:prstGeom prst="rect">
            <a:avLst/>
          </a:prstGeom>
        </p:spPr>
      </p:pic>
      <p:pic>
        <p:nvPicPr>
          <p:cNvPr id="15" name="Graphic 14" descr="Table with solid fill">
            <a:extLst>
              <a:ext uri="{FF2B5EF4-FFF2-40B4-BE49-F238E27FC236}">
                <a16:creationId xmlns:a16="http://schemas.microsoft.com/office/drawing/2014/main" id="{769883A3-9CAC-4D92-9480-EB1B49AC67E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56524" y="3622607"/>
            <a:ext cx="914400" cy="914400"/>
          </a:xfrm>
          <a:prstGeom prst="rect">
            <a:avLst/>
          </a:prstGeom>
        </p:spPr>
      </p:pic>
      <p:sp>
        <p:nvSpPr>
          <p:cNvPr id="16" name="TextBox 15">
            <a:extLst>
              <a:ext uri="{FF2B5EF4-FFF2-40B4-BE49-F238E27FC236}">
                <a16:creationId xmlns:a16="http://schemas.microsoft.com/office/drawing/2014/main" id="{D87D9B87-4094-40E3-90A3-5E157B4B8FA4}"/>
              </a:ext>
            </a:extLst>
          </p:cNvPr>
          <p:cNvSpPr txBox="1"/>
          <p:nvPr/>
        </p:nvSpPr>
        <p:spPr>
          <a:xfrm>
            <a:off x="3543673" y="3526366"/>
            <a:ext cx="1522685" cy="923330"/>
          </a:xfrm>
          <a:prstGeom prst="rect">
            <a:avLst/>
          </a:prstGeom>
          <a:noFill/>
        </p:spPr>
        <p:txBody>
          <a:bodyPr wrap="square" rtlCol="0">
            <a:spAutoFit/>
          </a:bodyPr>
          <a:lstStyle/>
          <a:p>
            <a:r>
              <a:rPr lang="en-US" dirty="0"/>
              <a:t>3.Observation Rubric</a:t>
            </a:r>
          </a:p>
          <a:p>
            <a:endParaRPr lang="en-GB" dirty="0"/>
          </a:p>
        </p:txBody>
      </p:sp>
      <p:grpSp>
        <p:nvGrpSpPr>
          <p:cNvPr id="21" name="Group 20">
            <a:extLst>
              <a:ext uri="{FF2B5EF4-FFF2-40B4-BE49-F238E27FC236}">
                <a16:creationId xmlns:a16="http://schemas.microsoft.com/office/drawing/2014/main" id="{CD91FFF5-3B24-C9F8-F6D6-DFBECDE735CC}"/>
              </a:ext>
            </a:extLst>
          </p:cNvPr>
          <p:cNvGrpSpPr/>
          <p:nvPr/>
        </p:nvGrpSpPr>
        <p:grpSpPr>
          <a:xfrm>
            <a:off x="885372" y="5368379"/>
            <a:ext cx="10231560" cy="1235069"/>
            <a:chOff x="898568" y="5138327"/>
            <a:chExt cx="10238126" cy="1477329"/>
          </a:xfrm>
        </p:grpSpPr>
        <p:pic>
          <p:nvPicPr>
            <p:cNvPr id="1032" name="Picture 8">
              <a:extLst>
                <a:ext uri="{FF2B5EF4-FFF2-40B4-BE49-F238E27FC236}">
                  <a16:creationId xmlns:a16="http://schemas.microsoft.com/office/drawing/2014/main" id="{A16385AE-53CA-4943-81A5-FAE75049CED2}"/>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723644" y="5221565"/>
              <a:ext cx="1413050" cy="13036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61AD12-D171-0250-650E-A94A924E391F}"/>
                </a:ext>
              </a:extLst>
            </p:cNvPr>
            <p:cNvSpPr txBox="1"/>
            <p:nvPr/>
          </p:nvSpPr>
          <p:spPr>
            <a:xfrm>
              <a:off x="3442321" y="5536056"/>
              <a:ext cx="5388609" cy="646331"/>
            </a:xfrm>
            <a:prstGeom prst="rect">
              <a:avLst/>
            </a:prstGeom>
            <a:noFill/>
          </p:spPr>
          <p:txBody>
            <a:bodyPr wrap="square" rtlCol="0">
              <a:spAutoFit/>
            </a:bodyPr>
            <a:lstStyle/>
            <a:p>
              <a:pPr algn="ctr"/>
              <a:r>
                <a:rPr lang="en-US" b="1" dirty="0">
                  <a:solidFill>
                    <a:srgbClr val="7030A0"/>
                  </a:solidFill>
                  <a:latin typeface="Tw Cen MT" panose="020B0602020104020603" pitchFamily="34" charset="0"/>
                </a:rPr>
                <a:t>Informs human-centered design process to create </a:t>
              </a:r>
            </a:p>
            <a:p>
              <a:pPr algn="ctr"/>
              <a:r>
                <a:rPr lang="en-US" b="1" dirty="0">
                  <a:solidFill>
                    <a:srgbClr val="7030A0"/>
                  </a:solidFill>
                  <a:latin typeface="Tw Cen MT" panose="020B0602020104020603" pitchFamily="34" charset="0"/>
                </a:rPr>
                <a:t>and iterate classroom solutions</a:t>
              </a:r>
            </a:p>
          </p:txBody>
        </p:sp>
        <p:pic>
          <p:nvPicPr>
            <p:cNvPr id="7" name="Picture 2">
              <a:extLst>
                <a:ext uri="{FF2B5EF4-FFF2-40B4-BE49-F238E27FC236}">
                  <a16:creationId xmlns:a16="http://schemas.microsoft.com/office/drawing/2014/main" id="{B780DA01-C192-E0C8-B408-D66A860327A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898568" y="5138327"/>
              <a:ext cx="1622302" cy="14773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E15F7A3-E77C-3315-2C59-B7EBA1F5577B}"/>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204459" y="5165590"/>
              <a:ext cx="1449798" cy="13373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3519F359-DBD2-7EA5-DA35-077436BFA750}"/>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344684" y="5221565"/>
              <a:ext cx="1433732" cy="13224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8035BA74-BEBF-AB84-0356-BBCF91625D6E}"/>
              </a:ext>
            </a:extLst>
          </p:cNvPr>
          <p:cNvGrpSpPr/>
          <p:nvPr/>
        </p:nvGrpSpPr>
        <p:grpSpPr>
          <a:xfrm>
            <a:off x="1910639" y="4740464"/>
            <a:ext cx="8450618" cy="658616"/>
            <a:chOff x="1570227" y="4796760"/>
            <a:chExt cx="8450618" cy="658616"/>
          </a:xfrm>
        </p:grpSpPr>
        <p:sp>
          <p:nvSpPr>
            <p:cNvPr id="23" name="TextBox 22">
              <a:extLst>
                <a:ext uri="{FF2B5EF4-FFF2-40B4-BE49-F238E27FC236}">
                  <a16:creationId xmlns:a16="http://schemas.microsoft.com/office/drawing/2014/main" id="{39656311-D2C2-ACE7-192A-F89C742F18FB}"/>
                </a:ext>
              </a:extLst>
            </p:cNvPr>
            <p:cNvSpPr txBox="1"/>
            <p:nvPr/>
          </p:nvSpPr>
          <p:spPr>
            <a:xfrm>
              <a:off x="1570227" y="4796760"/>
              <a:ext cx="3004457" cy="369332"/>
            </a:xfrm>
            <a:prstGeom prst="rect">
              <a:avLst/>
            </a:prstGeom>
            <a:noFill/>
          </p:spPr>
          <p:txBody>
            <a:bodyPr wrap="square" rtlCol="0">
              <a:spAutoFit/>
            </a:bodyPr>
            <a:lstStyle/>
            <a:p>
              <a:pPr algn="ctr"/>
              <a:r>
                <a:rPr lang="en-GB" dirty="0"/>
                <a:t>6. How Might We Use VITAL? </a:t>
              </a:r>
            </a:p>
          </p:txBody>
        </p:sp>
        <p:sp>
          <p:nvSpPr>
            <p:cNvPr id="25" name="TextBox 24">
              <a:extLst>
                <a:ext uri="{FF2B5EF4-FFF2-40B4-BE49-F238E27FC236}">
                  <a16:creationId xmlns:a16="http://schemas.microsoft.com/office/drawing/2014/main" id="{A9E4E481-3340-A204-5ED0-6665F672DD44}"/>
                </a:ext>
              </a:extLst>
            </p:cNvPr>
            <p:cNvSpPr txBox="1"/>
            <p:nvPr/>
          </p:nvSpPr>
          <p:spPr>
            <a:xfrm>
              <a:off x="4348264" y="4809045"/>
              <a:ext cx="3004457" cy="646331"/>
            </a:xfrm>
            <a:prstGeom prst="rect">
              <a:avLst/>
            </a:prstGeom>
            <a:noFill/>
          </p:spPr>
          <p:txBody>
            <a:bodyPr wrap="square" rtlCol="0">
              <a:spAutoFit/>
            </a:bodyPr>
            <a:lstStyle/>
            <a:p>
              <a:pPr algn="ctr"/>
              <a:r>
                <a:rPr lang="en-GB" dirty="0"/>
                <a:t>7. How Might We Observe Lessons? </a:t>
              </a:r>
            </a:p>
          </p:txBody>
        </p:sp>
        <p:sp>
          <p:nvSpPr>
            <p:cNvPr id="26" name="TextBox 25">
              <a:extLst>
                <a:ext uri="{FF2B5EF4-FFF2-40B4-BE49-F238E27FC236}">
                  <a16:creationId xmlns:a16="http://schemas.microsoft.com/office/drawing/2014/main" id="{1543A5D2-7B79-DF48-91BC-5334F16EDF93}"/>
                </a:ext>
              </a:extLst>
            </p:cNvPr>
            <p:cNvSpPr txBox="1"/>
            <p:nvPr/>
          </p:nvSpPr>
          <p:spPr>
            <a:xfrm>
              <a:off x="7016388" y="4799443"/>
              <a:ext cx="3004457" cy="646331"/>
            </a:xfrm>
            <a:prstGeom prst="rect">
              <a:avLst/>
            </a:prstGeom>
            <a:noFill/>
          </p:spPr>
          <p:txBody>
            <a:bodyPr wrap="square" rtlCol="0">
              <a:spAutoFit/>
            </a:bodyPr>
            <a:lstStyle/>
            <a:p>
              <a:pPr algn="ctr"/>
              <a:r>
                <a:rPr lang="en-GB" dirty="0"/>
                <a:t>6. How Might We Conduct VITAL Training? </a:t>
              </a:r>
            </a:p>
          </p:txBody>
        </p:sp>
      </p:grpSp>
    </p:spTree>
    <p:extLst>
      <p:ext uri="{BB962C8B-B14F-4D97-AF65-F5344CB8AC3E}">
        <p14:creationId xmlns:p14="http://schemas.microsoft.com/office/powerpoint/2010/main" val="3009642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Floating Numbers And Letters On Top Of A Book">
            <a:extLst>
              <a:ext uri="{FF2B5EF4-FFF2-40B4-BE49-F238E27FC236}">
                <a16:creationId xmlns:a16="http://schemas.microsoft.com/office/drawing/2014/main" id="{0D604605-12F5-13C9-E8E2-068554A176E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59BEB0-9C2F-0F70-C199-686466CF729C}"/>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i="1" dirty="0">
                <a:solidFill>
                  <a:srgbClr val="FFFFFF"/>
                </a:solidFill>
              </a:rPr>
              <a:t>What does a successful education for today provide?</a:t>
            </a:r>
          </a:p>
        </p:txBody>
      </p:sp>
    </p:spTree>
    <p:extLst>
      <p:ext uri="{BB962C8B-B14F-4D97-AF65-F5344CB8AC3E}">
        <p14:creationId xmlns:p14="http://schemas.microsoft.com/office/powerpoint/2010/main" val="5918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79D9B320-FDD3-4DF0-B54F-4627CB82EE69}"/>
              </a:ext>
            </a:extLst>
          </p:cNvPr>
          <p:cNvSpPr txBox="1">
            <a:spLocks noChangeArrowheads="1"/>
          </p:cNvSpPr>
          <p:nvPr/>
        </p:nvSpPr>
        <p:spPr bwMode="auto">
          <a:xfrm>
            <a:off x="3181350" y="1066799"/>
            <a:ext cx="6047105" cy="4943475"/>
          </a:xfrm>
          <a:prstGeom prst="rect">
            <a:avLst/>
          </a:prstGeom>
          <a:solidFill>
            <a:schemeClr val="accent6">
              <a:lumMod val="20000"/>
              <a:lumOff val="80000"/>
            </a:schemeClr>
          </a:solidFill>
          <a:ln w="9525">
            <a:no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algn="ctr">
              <a:lnSpc>
                <a:spcPct val="107000"/>
              </a:lnSpc>
              <a:spcAft>
                <a:spcPts val="800"/>
              </a:spcAft>
            </a:pPr>
            <a:r>
              <a:rPr lang="en-GB" sz="2400">
                <a:effectLst/>
                <a:latin typeface="Calibri" panose="020F0502020204030204" pitchFamily="34" charset="0"/>
                <a:ea typeface="Calibri" panose="020F0502020204030204" pitchFamily="34" charset="0"/>
                <a:cs typeface="Times New Roman" panose="02020603050405020304" pitchFamily="18" charset="0"/>
              </a:rPr>
              <a:t>‘</a:t>
            </a:r>
            <a:r>
              <a:rPr lang="en-GB" sz="2400" i="1">
                <a:effectLst/>
                <a:latin typeface="Calibri" panose="020F0502020204030204" pitchFamily="34" charset="0"/>
                <a:ea typeface="Calibri" panose="020F0502020204030204" pitchFamily="34" charset="0"/>
                <a:cs typeface="Times New Roman" panose="02020603050405020304" pitchFamily="18" charset="0"/>
              </a:rPr>
              <a:t>Success in education today builds not just cognitive but character fortitude. It is about curiosity – opening minds; it is about compassion – opening hearts; and it is about courage – mobilising our cognitive, social and emotional resources to take action. These qualities, or social and emotional skills as our report calls them, are also weapons against the greatest threats of our time: ignorance – the closed mind; hate – the closed heart; and fear – the enemy of agency’</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GB" sz="2400" i="1">
                <a:effectLst/>
                <a:latin typeface="Calibri" panose="020F0502020204030204" pitchFamily="34" charset="0"/>
                <a:ea typeface="Calibri" panose="020F0502020204030204" pitchFamily="34" charset="0"/>
                <a:cs typeface="Times New Roman" panose="02020603050405020304" pitchFamily="18" charset="0"/>
              </a:rPr>
              <a:t> </a:t>
            </a:r>
            <a:r>
              <a:rPr lang="en-GB" sz="2400">
                <a:effectLst/>
                <a:latin typeface="Calibri" panose="020F0502020204030204" pitchFamily="34" charset="0"/>
                <a:ea typeface="Calibri" panose="020F0502020204030204" pitchFamily="34" charset="0"/>
                <a:cs typeface="Times New Roman" panose="02020603050405020304" pitchFamily="18" charset="0"/>
              </a:rPr>
              <a:t>(OECD 2021:5).</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85FAEFE-09C6-EBB1-F826-3FE9C03DCD4C}"/>
              </a:ext>
            </a:extLst>
          </p:cNvPr>
          <p:cNvPicPr>
            <a:picLocks noChangeAspect="1"/>
          </p:cNvPicPr>
          <p:nvPr/>
        </p:nvPicPr>
        <p:blipFill>
          <a:blip r:embed="rId3"/>
          <a:stretch>
            <a:fillRect/>
          </a:stretch>
        </p:blipFill>
        <p:spPr>
          <a:xfrm>
            <a:off x="10542548" y="239606"/>
            <a:ext cx="1121761" cy="573074"/>
          </a:xfrm>
          <a:prstGeom prst="rect">
            <a:avLst/>
          </a:prstGeom>
        </p:spPr>
      </p:pic>
    </p:spTree>
    <p:extLst>
      <p:ext uri="{BB962C8B-B14F-4D97-AF65-F5344CB8AC3E}">
        <p14:creationId xmlns:p14="http://schemas.microsoft.com/office/powerpoint/2010/main" val="2801345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6A1ADD-5CC6-49D9-93F4-512E18F1B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98"/>
          <a:stretch/>
        </p:blipFill>
        <p:spPr>
          <a:xfrm>
            <a:off x="3380905" y="1666875"/>
            <a:ext cx="5001096" cy="3939525"/>
          </a:xfrm>
          <a:prstGeom prst="rect">
            <a:avLst/>
          </a:prstGeom>
        </p:spPr>
      </p:pic>
      <p:sp>
        <p:nvSpPr>
          <p:cNvPr id="4" name="TextBox 3">
            <a:extLst>
              <a:ext uri="{FF2B5EF4-FFF2-40B4-BE49-F238E27FC236}">
                <a16:creationId xmlns:a16="http://schemas.microsoft.com/office/drawing/2014/main" id="{06272752-BA4A-4CB5-BB7C-E2AD3FA356E4}"/>
              </a:ext>
            </a:extLst>
          </p:cNvPr>
          <p:cNvSpPr txBox="1"/>
          <p:nvPr/>
        </p:nvSpPr>
        <p:spPr>
          <a:xfrm>
            <a:off x="1590675" y="123825"/>
            <a:ext cx="8972550" cy="523220"/>
          </a:xfrm>
          <a:prstGeom prst="rect">
            <a:avLst/>
          </a:prstGeom>
          <a:noFill/>
        </p:spPr>
        <p:txBody>
          <a:bodyPr wrap="square" rtlCol="0">
            <a:spAutoFit/>
          </a:bodyPr>
          <a:lstStyle/>
          <a:p>
            <a:pPr algn="ctr"/>
            <a:r>
              <a:rPr lang="en-US" sz="2800" b="1" dirty="0">
                <a:solidFill>
                  <a:schemeClr val="accent5">
                    <a:lumMod val="75000"/>
                  </a:schemeClr>
                </a:solidFill>
              </a:rPr>
              <a:t>VITAL OBSERVATION: AREAS &amp; DIMENSIONS</a:t>
            </a:r>
          </a:p>
        </p:txBody>
      </p:sp>
      <p:graphicFrame>
        <p:nvGraphicFramePr>
          <p:cNvPr id="9" name="Diagram 8">
            <a:extLst>
              <a:ext uri="{FF2B5EF4-FFF2-40B4-BE49-F238E27FC236}">
                <a16:creationId xmlns:a16="http://schemas.microsoft.com/office/drawing/2014/main" id="{B8370538-DFFA-4EFF-8834-05981B3EC1B0}"/>
              </a:ext>
            </a:extLst>
          </p:cNvPr>
          <p:cNvGraphicFramePr/>
          <p:nvPr>
            <p:extLst>
              <p:ext uri="{D42A27DB-BD31-4B8C-83A1-F6EECF244321}">
                <p14:modId xmlns:p14="http://schemas.microsoft.com/office/powerpoint/2010/main" val="4010024066"/>
              </p:ext>
            </p:extLst>
          </p:nvPr>
        </p:nvGraphicFramePr>
        <p:xfrm>
          <a:off x="390525" y="724860"/>
          <a:ext cx="11925299" cy="5838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C3BFA624-608D-4DC5-90D6-137CFA7714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1"/>
            <a:ext cx="800100" cy="800100"/>
          </a:xfrm>
          <a:prstGeom prst="rect">
            <a:avLst/>
          </a:prstGeom>
        </p:spPr>
      </p:pic>
      <p:pic>
        <p:nvPicPr>
          <p:cNvPr id="13" name="Picture 12">
            <a:extLst>
              <a:ext uri="{FF2B5EF4-FFF2-40B4-BE49-F238E27FC236}">
                <a16:creationId xmlns:a16="http://schemas.microsoft.com/office/drawing/2014/main" id="{DD2FA129-21C7-4E68-AFB0-D469DF027BBC}"/>
              </a:ext>
            </a:extLst>
          </p:cNvPr>
          <p:cNvPicPr>
            <a:picLocks noChangeAspect="1"/>
          </p:cNvPicPr>
          <p:nvPr/>
        </p:nvPicPr>
        <p:blipFill>
          <a:blip r:embed="rId10"/>
          <a:stretch>
            <a:fillRect/>
          </a:stretch>
        </p:blipFill>
        <p:spPr>
          <a:xfrm>
            <a:off x="10749240" y="6093597"/>
            <a:ext cx="914479" cy="469433"/>
          </a:xfrm>
          <a:prstGeom prst="rect">
            <a:avLst/>
          </a:prstGeom>
        </p:spPr>
      </p:pic>
      <p:sp>
        <p:nvSpPr>
          <p:cNvPr id="2" name="TextBox 1">
            <a:extLst>
              <a:ext uri="{FF2B5EF4-FFF2-40B4-BE49-F238E27FC236}">
                <a16:creationId xmlns:a16="http://schemas.microsoft.com/office/drawing/2014/main" id="{13E1A8F8-C4E6-40A0-B02F-689907E5B125}"/>
              </a:ext>
            </a:extLst>
          </p:cNvPr>
          <p:cNvSpPr txBox="1"/>
          <p:nvPr/>
        </p:nvSpPr>
        <p:spPr>
          <a:xfrm>
            <a:off x="4974572" y="5884660"/>
            <a:ext cx="2695574" cy="707886"/>
          </a:xfrm>
          <a:prstGeom prst="rect">
            <a:avLst/>
          </a:prstGeom>
          <a:noFill/>
        </p:spPr>
        <p:txBody>
          <a:bodyPr wrap="square" rtlCol="0">
            <a:spAutoFit/>
          </a:bodyPr>
          <a:lstStyle/>
          <a:p>
            <a:pPr algn="ctr"/>
            <a:r>
              <a:rPr lang="en-GB" sz="2000" b="1" i="1">
                <a:solidFill>
                  <a:srgbClr val="C00000"/>
                </a:solidFill>
              </a:rPr>
              <a:t>What dimensions would you include? </a:t>
            </a:r>
          </a:p>
        </p:txBody>
      </p:sp>
      <p:pic>
        <p:nvPicPr>
          <p:cNvPr id="5" name="Picture 4">
            <a:extLst>
              <a:ext uri="{FF2B5EF4-FFF2-40B4-BE49-F238E27FC236}">
                <a16:creationId xmlns:a16="http://schemas.microsoft.com/office/drawing/2014/main" id="{AA855259-C01F-4197-B64C-D3A95BB6446C}"/>
              </a:ext>
            </a:extLst>
          </p:cNvPr>
          <p:cNvPicPr>
            <a:picLocks noChangeAspect="1"/>
          </p:cNvPicPr>
          <p:nvPr/>
        </p:nvPicPr>
        <p:blipFill>
          <a:blip r:embed="rId11"/>
          <a:stretch>
            <a:fillRect/>
          </a:stretch>
        </p:blipFill>
        <p:spPr>
          <a:xfrm>
            <a:off x="4009947" y="5606400"/>
            <a:ext cx="914479" cy="914479"/>
          </a:xfrm>
          <a:prstGeom prst="rect">
            <a:avLst/>
          </a:prstGeom>
        </p:spPr>
      </p:pic>
    </p:spTree>
    <p:extLst>
      <p:ext uri="{BB962C8B-B14F-4D97-AF65-F5344CB8AC3E}">
        <p14:creationId xmlns:p14="http://schemas.microsoft.com/office/powerpoint/2010/main" val="935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F91BD-9AA7-C486-0AA5-11D40F34E4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0A2F0-7AA8-38CE-4EF6-F5BF11B5DE60}"/>
              </a:ext>
            </a:extLst>
          </p:cNvPr>
          <p:cNvSpPr>
            <a:spLocks noGrp="1"/>
          </p:cNvSpPr>
          <p:nvPr>
            <p:ph type="title"/>
          </p:nvPr>
        </p:nvSpPr>
        <p:spPr>
          <a:xfrm>
            <a:off x="838200" y="127840"/>
            <a:ext cx="10515600" cy="760445"/>
          </a:xfrm>
          <a:solidFill>
            <a:schemeClr val="bg1"/>
          </a:solidFill>
        </p:spPr>
        <p:txBody>
          <a:bodyPr>
            <a:noAutofit/>
          </a:bodyPr>
          <a:lstStyle/>
          <a:p>
            <a:pPr algn="ctr"/>
            <a:br>
              <a:rPr lang="en-GB" sz="2000" dirty="0"/>
            </a:br>
            <a:br>
              <a:rPr lang="en-GB" sz="2000" dirty="0"/>
            </a:br>
            <a:r>
              <a:rPr lang="en-GB" sz="2000" b="1" dirty="0">
                <a:solidFill>
                  <a:srgbClr val="0070C0"/>
                </a:solidFill>
              </a:rPr>
              <a:t>VITAL SUPPORTIVE LEARNING ENVIRONMENT &amp; QUALITY TEACHING AND LEARNING PRACTICES:</a:t>
            </a:r>
            <a:br>
              <a:rPr lang="en-GB" sz="2000" b="1" dirty="0">
                <a:solidFill>
                  <a:srgbClr val="0070C0"/>
                </a:solidFill>
              </a:rPr>
            </a:br>
            <a:r>
              <a:rPr lang="en-GB" sz="2000" b="1" dirty="0">
                <a:solidFill>
                  <a:srgbClr val="0070C0"/>
                </a:solidFill>
              </a:rPr>
              <a:t> EIGHT DIMENSIONS</a:t>
            </a:r>
            <a:br>
              <a:rPr lang="en-GB" sz="2000" b="1" dirty="0">
                <a:solidFill>
                  <a:srgbClr val="0070C0"/>
                </a:solidFill>
              </a:rPr>
            </a:br>
            <a:br>
              <a:rPr lang="en-GB" sz="2000" dirty="0"/>
            </a:br>
            <a:endParaRPr lang="en-GB" sz="2000" dirty="0"/>
          </a:p>
        </p:txBody>
      </p:sp>
      <p:pic>
        <p:nvPicPr>
          <p:cNvPr id="4" name="Picture 3">
            <a:extLst>
              <a:ext uri="{FF2B5EF4-FFF2-40B4-BE49-F238E27FC236}">
                <a16:creationId xmlns:a16="http://schemas.microsoft.com/office/drawing/2014/main" id="{7DD4B34E-8FC3-64C2-6E9D-CF6B2CA22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1295" y="56354"/>
            <a:ext cx="1410705" cy="772886"/>
          </a:xfrm>
          <a:prstGeom prst="rect">
            <a:avLst/>
          </a:prstGeom>
        </p:spPr>
      </p:pic>
      <p:sp>
        <p:nvSpPr>
          <p:cNvPr id="7" name="Content Placeholder 6">
            <a:extLst>
              <a:ext uri="{FF2B5EF4-FFF2-40B4-BE49-F238E27FC236}">
                <a16:creationId xmlns:a16="http://schemas.microsoft.com/office/drawing/2014/main" id="{D7A1D119-A155-6F36-1C23-D7EE384141EC}"/>
              </a:ext>
            </a:extLst>
          </p:cNvPr>
          <p:cNvSpPr>
            <a:spLocks noGrp="1"/>
          </p:cNvSpPr>
          <p:nvPr>
            <p:ph idx="1"/>
          </p:nvPr>
        </p:nvSpPr>
        <p:spPr>
          <a:xfrm>
            <a:off x="212651" y="934494"/>
            <a:ext cx="11770242" cy="5806549"/>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16" name="TextBox 15">
            <a:extLst>
              <a:ext uri="{FF2B5EF4-FFF2-40B4-BE49-F238E27FC236}">
                <a16:creationId xmlns:a16="http://schemas.microsoft.com/office/drawing/2014/main" id="{D63C6A60-067E-F2B0-6848-021A85618553}"/>
              </a:ext>
            </a:extLst>
          </p:cNvPr>
          <p:cNvSpPr txBox="1"/>
          <p:nvPr/>
        </p:nvSpPr>
        <p:spPr>
          <a:xfrm>
            <a:off x="520445" y="1177932"/>
            <a:ext cx="2586593" cy="2308324"/>
          </a:xfrm>
          <a:prstGeom prst="rect">
            <a:avLst/>
          </a:prstGeom>
          <a:noFill/>
        </p:spPr>
        <p:txBody>
          <a:bodyPr wrap="square" rtlCol="0">
            <a:spAutoFit/>
          </a:bodyPr>
          <a:lstStyle/>
          <a:p>
            <a:pPr algn="ctr"/>
            <a:r>
              <a:rPr lang="en-GB" dirty="0">
                <a:solidFill>
                  <a:srgbClr val="7030A0"/>
                </a:solidFill>
              </a:rPr>
              <a:t>A </a:t>
            </a:r>
            <a:r>
              <a:rPr lang="en-GB" b="1" dirty="0">
                <a:solidFill>
                  <a:srgbClr val="7030A0"/>
                </a:solidFill>
              </a:rPr>
              <a:t>Supportive Learning Environment  </a:t>
            </a:r>
            <a:r>
              <a:rPr lang="en-GB" dirty="0">
                <a:solidFill>
                  <a:srgbClr val="7030A0"/>
                </a:solidFill>
              </a:rPr>
              <a:t>is warm and positive; learners feel they belong; are safe and validated. As a result, they take learning risks and rise to high expectations. </a:t>
            </a:r>
          </a:p>
        </p:txBody>
      </p:sp>
      <p:sp>
        <p:nvSpPr>
          <p:cNvPr id="22" name="TextBox 21">
            <a:extLst>
              <a:ext uri="{FF2B5EF4-FFF2-40B4-BE49-F238E27FC236}">
                <a16:creationId xmlns:a16="http://schemas.microsoft.com/office/drawing/2014/main" id="{4A1C3B9B-3AD2-969E-546C-4CEFA2ACC892}"/>
              </a:ext>
            </a:extLst>
          </p:cNvPr>
          <p:cNvSpPr txBox="1"/>
          <p:nvPr/>
        </p:nvSpPr>
        <p:spPr>
          <a:xfrm>
            <a:off x="8858814" y="3743373"/>
            <a:ext cx="3029120" cy="2031325"/>
          </a:xfrm>
          <a:prstGeom prst="rect">
            <a:avLst/>
          </a:prstGeom>
          <a:noFill/>
        </p:spPr>
        <p:txBody>
          <a:bodyPr wrap="square" rtlCol="0">
            <a:spAutoFit/>
          </a:bodyPr>
          <a:lstStyle/>
          <a:p>
            <a:pPr algn="ctr"/>
            <a:endParaRPr lang="en-GB" dirty="0">
              <a:solidFill>
                <a:schemeClr val="accent6">
                  <a:lumMod val="75000"/>
                </a:schemeClr>
              </a:solidFill>
            </a:endParaRPr>
          </a:p>
          <a:p>
            <a:pPr algn="ctr"/>
            <a:r>
              <a:rPr lang="en-GB" dirty="0">
                <a:solidFill>
                  <a:schemeClr val="accent6">
                    <a:lumMod val="75000"/>
                  </a:schemeClr>
                </a:solidFill>
              </a:rPr>
              <a:t>The teacher models and guides learning, assesses, acknowledges, deepens and extends understanding and helps learners to acquire a ‘growth mindset’. </a:t>
            </a:r>
          </a:p>
        </p:txBody>
      </p:sp>
      <p:grpSp>
        <p:nvGrpSpPr>
          <p:cNvPr id="75" name="Group 74">
            <a:extLst>
              <a:ext uri="{FF2B5EF4-FFF2-40B4-BE49-F238E27FC236}">
                <a16:creationId xmlns:a16="http://schemas.microsoft.com/office/drawing/2014/main" id="{46204AC2-EC75-144A-0926-921ADA825BF4}"/>
              </a:ext>
            </a:extLst>
          </p:cNvPr>
          <p:cNvGrpSpPr/>
          <p:nvPr/>
        </p:nvGrpSpPr>
        <p:grpSpPr>
          <a:xfrm>
            <a:off x="3771901" y="1177932"/>
            <a:ext cx="4864660" cy="4652185"/>
            <a:chOff x="4243560" y="912825"/>
            <a:chExt cx="4389084" cy="4194469"/>
          </a:xfrm>
        </p:grpSpPr>
        <p:sp>
          <p:nvSpPr>
            <p:cNvPr id="54" name="Isosceles Triangle 53">
              <a:extLst>
                <a:ext uri="{FF2B5EF4-FFF2-40B4-BE49-F238E27FC236}">
                  <a16:creationId xmlns:a16="http://schemas.microsoft.com/office/drawing/2014/main" id="{0EABF8E1-D8BD-42CE-9D62-AC9B0AE3E542}"/>
                </a:ext>
              </a:extLst>
            </p:cNvPr>
            <p:cNvSpPr/>
            <p:nvPr/>
          </p:nvSpPr>
          <p:spPr>
            <a:xfrm rot="16200000">
              <a:off x="6687327" y="1902773"/>
              <a:ext cx="1711956" cy="2178679"/>
            </a:xfrm>
            <a:prstGeom prst="triangl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5" name="Isosceles Triangle 64">
              <a:extLst>
                <a:ext uri="{FF2B5EF4-FFF2-40B4-BE49-F238E27FC236}">
                  <a16:creationId xmlns:a16="http://schemas.microsoft.com/office/drawing/2014/main" id="{CA4F01AC-05E5-38A8-D993-14BC95BE6455}"/>
                </a:ext>
              </a:extLst>
            </p:cNvPr>
            <p:cNvSpPr/>
            <p:nvPr/>
          </p:nvSpPr>
          <p:spPr>
            <a:xfrm rot="13667994">
              <a:off x="6334306" y="1144859"/>
              <a:ext cx="1747637" cy="2216275"/>
            </a:xfrm>
            <a:prstGeom prst="triangle">
              <a:avLst>
                <a:gd name="adj" fmla="val 4977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70" name="Isosceles Triangle 69">
              <a:extLst>
                <a:ext uri="{FF2B5EF4-FFF2-40B4-BE49-F238E27FC236}">
                  <a16:creationId xmlns:a16="http://schemas.microsoft.com/office/drawing/2014/main" id="{24ACF3AC-96FF-0511-11E7-9632BE645B13}"/>
                </a:ext>
              </a:extLst>
            </p:cNvPr>
            <p:cNvSpPr/>
            <p:nvPr/>
          </p:nvSpPr>
          <p:spPr>
            <a:xfrm rot="7968457">
              <a:off x="4761673" y="1186602"/>
              <a:ext cx="1708491" cy="2162261"/>
            </a:xfrm>
            <a:prstGeom prst="triangl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71" name="Isosceles Triangle 70">
              <a:extLst>
                <a:ext uri="{FF2B5EF4-FFF2-40B4-BE49-F238E27FC236}">
                  <a16:creationId xmlns:a16="http://schemas.microsoft.com/office/drawing/2014/main" id="{130C203A-0A89-B4EC-FCFC-33DC4FBCF62F}"/>
                </a:ext>
              </a:extLst>
            </p:cNvPr>
            <p:cNvSpPr/>
            <p:nvPr/>
          </p:nvSpPr>
          <p:spPr>
            <a:xfrm rot="5400000">
              <a:off x="4443670" y="1950403"/>
              <a:ext cx="1755676" cy="2155895"/>
            </a:xfrm>
            <a:prstGeom prst="triangle">
              <a:avLst>
                <a:gd name="adj" fmla="val 47816"/>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72" name="Isosceles Triangle 71">
              <a:extLst>
                <a:ext uri="{FF2B5EF4-FFF2-40B4-BE49-F238E27FC236}">
                  <a16:creationId xmlns:a16="http://schemas.microsoft.com/office/drawing/2014/main" id="{96EC81EA-6584-2AC3-02A8-4CAA0FE755BD}"/>
                </a:ext>
              </a:extLst>
            </p:cNvPr>
            <p:cNvSpPr/>
            <p:nvPr/>
          </p:nvSpPr>
          <p:spPr>
            <a:xfrm rot="18891662">
              <a:off x="6299560" y="2656117"/>
              <a:ext cx="1829425" cy="2180226"/>
            </a:xfrm>
            <a:prstGeom prst="triangl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74" name="Isosceles Triangle 73">
              <a:extLst>
                <a:ext uri="{FF2B5EF4-FFF2-40B4-BE49-F238E27FC236}">
                  <a16:creationId xmlns:a16="http://schemas.microsoft.com/office/drawing/2014/main" id="{385C7C81-F5AD-171F-1115-47038390FEB1}"/>
                </a:ext>
              </a:extLst>
            </p:cNvPr>
            <p:cNvSpPr/>
            <p:nvPr/>
          </p:nvSpPr>
          <p:spPr>
            <a:xfrm rot="2758965">
              <a:off x="4774248" y="2598731"/>
              <a:ext cx="1714982" cy="2234152"/>
            </a:xfrm>
            <a:prstGeom prst="triangle">
              <a:avLst>
                <a:gd name="adj" fmla="val 49399"/>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4" name="Isosceles Triangle 63">
              <a:extLst>
                <a:ext uri="{FF2B5EF4-FFF2-40B4-BE49-F238E27FC236}">
                  <a16:creationId xmlns:a16="http://schemas.microsoft.com/office/drawing/2014/main" id="{A86A421E-7971-E763-0EED-5E4403D39818}"/>
                </a:ext>
              </a:extLst>
            </p:cNvPr>
            <p:cNvSpPr/>
            <p:nvPr/>
          </p:nvSpPr>
          <p:spPr>
            <a:xfrm rot="10800000">
              <a:off x="5416609" y="912825"/>
              <a:ext cx="2017956" cy="2091745"/>
            </a:xfrm>
            <a:prstGeom prst="triangle">
              <a:avLst>
                <a:gd name="adj" fmla="val 50475"/>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vert="horz" wrap="square" rtlCol="0" anchor="ctr"/>
            <a:lstStyle/>
            <a:p>
              <a:pPr algn="ctr"/>
              <a:r>
                <a:rPr lang="en-GB" b="1" dirty="0">
                  <a:solidFill>
                    <a:schemeClr val="tx1"/>
                  </a:solidFill>
                </a:rPr>
                <a:t>	</a:t>
              </a:r>
            </a:p>
          </p:txBody>
        </p:sp>
        <p:sp>
          <p:nvSpPr>
            <p:cNvPr id="73" name="Isosceles Triangle 72">
              <a:extLst>
                <a:ext uri="{FF2B5EF4-FFF2-40B4-BE49-F238E27FC236}">
                  <a16:creationId xmlns:a16="http://schemas.microsoft.com/office/drawing/2014/main" id="{8C203796-09C4-778F-7F28-0E8A8DE65AC8}"/>
                </a:ext>
              </a:extLst>
            </p:cNvPr>
            <p:cNvSpPr/>
            <p:nvPr/>
          </p:nvSpPr>
          <p:spPr>
            <a:xfrm>
              <a:off x="5404952" y="2975938"/>
              <a:ext cx="2017956" cy="2131356"/>
            </a:xfrm>
            <a:prstGeom prst="triangl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grpSp>
      <p:grpSp>
        <p:nvGrpSpPr>
          <p:cNvPr id="90" name="Group 89">
            <a:extLst>
              <a:ext uri="{FF2B5EF4-FFF2-40B4-BE49-F238E27FC236}">
                <a16:creationId xmlns:a16="http://schemas.microsoft.com/office/drawing/2014/main" id="{19A8189C-E3A7-3508-5A71-49657E2127EE}"/>
              </a:ext>
            </a:extLst>
          </p:cNvPr>
          <p:cNvGrpSpPr/>
          <p:nvPr/>
        </p:nvGrpSpPr>
        <p:grpSpPr>
          <a:xfrm>
            <a:off x="3882748" y="1655756"/>
            <a:ext cx="4770010" cy="3845264"/>
            <a:chOff x="3868396" y="1595174"/>
            <a:chExt cx="4770010" cy="3845264"/>
          </a:xfrm>
        </p:grpSpPr>
        <p:sp>
          <p:nvSpPr>
            <p:cNvPr id="76" name="TextBox 75">
              <a:extLst>
                <a:ext uri="{FF2B5EF4-FFF2-40B4-BE49-F238E27FC236}">
                  <a16:creationId xmlns:a16="http://schemas.microsoft.com/office/drawing/2014/main" id="{A2CF05A0-4BB2-89F1-5B9C-AC2237017C92}"/>
                </a:ext>
              </a:extLst>
            </p:cNvPr>
            <p:cNvSpPr txBox="1"/>
            <p:nvPr/>
          </p:nvSpPr>
          <p:spPr>
            <a:xfrm rot="19894448">
              <a:off x="4049457" y="4038555"/>
              <a:ext cx="1907575" cy="830997"/>
            </a:xfrm>
            <a:prstGeom prst="rect">
              <a:avLst/>
            </a:prstGeom>
            <a:noFill/>
          </p:spPr>
          <p:txBody>
            <a:bodyPr wrap="square" rtlCol="0">
              <a:spAutoFit/>
            </a:bodyPr>
            <a:lstStyle/>
            <a:p>
              <a:pPr algn="ctr"/>
              <a:r>
                <a:rPr lang="en-GB" sz="1600" b="1" dirty="0">
                  <a:solidFill>
                    <a:schemeClr val="accent5">
                      <a:lumMod val="50000"/>
                    </a:schemeClr>
                  </a:solidFill>
                </a:rPr>
                <a:t>SOCIAL &amp; COLLABORATIVE LEARNING</a:t>
              </a:r>
            </a:p>
          </p:txBody>
        </p:sp>
        <p:sp>
          <p:nvSpPr>
            <p:cNvPr id="77" name="TextBox 76">
              <a:extLst>
                <a:ext uri="{FF2B5EF4-FFF2-40B4-BE49-F238E27FC236}">
                  <a16:creationId xmlns:a16="http://schemas.microsoft.com/office/drawing/2014/main" id="{1CA116C1-33AB-073A-0C57-03313C115747}"/>
                </a:ext>
              </a:extLst>
            </p:cNvPr>
            <p:cNvSpPr txBox="1"/>
            <p:nvPr/>
          </p:nvSpPr>
          <p:spPr>
            <a:xfrm>
              <a:off x="5413531" y="4855663"/>
              <a:ext cx="1592238" cy="584775"/>
            </a:xfrm>
            <a:prstGeom prst="rect">
              <a:avLst/>
            </a:prstGeom>
            <a:noFill/>
          </p:spPr>
          <p:txBody>
            <a:bodyPr wrap="square" rtlCol="0">
              <a:spAutoFit/>
            </a:bodyPr>
            <a:lstStyle/>
            <a:p>
              <a:pPr algn="ctr"/>
              <a:r>
                <a:rPr lang="en-GB" sz="1600" b="1" dirty="0">
                  <a:solidFill>
                    <a:schemeClr val="accent6">
                      <a:lumMod val="50000"/>
                    </a:schemeClr>
                  </a:solidFill>
                </a:rPr>
                <a:t>HIGH EXPECTATIONS</a:t>
              </a:r>
            </a:p>
          </p:txBody>
        </p:sp>
        <p:sp>
          <p:nvSpPr>
            <p:cNvPr id="82" name="TextBox 81">
              <a:extLst>
                <a:ext uri="{FF2B5EF4-FFF2-40B4-BE49-F238E27FC236}">
                  <a16:creationId xmlns:a16="http://schemas.microsoft.com/office/drawing/2014/main" id="{A7317658-AA7B-7B10-474D-C44C13C85D93}"/>
                </a:ext>
              </a:extLst>
            </p:cNvPr>
            <p:cNvSpPr txBox="1"/>
            <p:nvPr/>
          </p:nvSpPr>
          <p:spPr>
            <a:xfrm rot="20185235">
              <a:off x="6725613" y="2168716"/>
              <a:ext cx="1346008" cy="584775"/>
            </a:xfrm>
            <a:prstGeom prst="rect">
              <a:avLst/>
            </a:prstGeom>
            <a:noFill/>
          </p:spPr>
          <p:txBody>
            <a:bodyPr wrap="square" rtlCol="0">
              <a:spAutoFit/>
            </a:bodyPr>
            <a:lstStyle/>
            <a:p>
              <a:pPr algn="ctr"/>
              <a:r>
                <a:rPr lang="en-GB" sz="1600" b="1" dirty="0">
                  <a:solidFill>
                    <a:schemeClr val="accent5">
                      <a:lumMod val="50000"/>
                    </a:schemeClr>
                  </a:solidFill>
                </a:rPr>
                <a:t>LEARNING TO LEARN</a:t>
              </a:r>
            </a:p>
          </p:txBody>
        </p:sp>
        <p:sp>
          <p:nvSpPr>
            <p:cNvPr id="83" name="TextBox 82">
              <a:extLst>
                <a:ext uri="{FF2B5EF4-FFF2-40B4-BE49-F238E27FC236}">
                  <a16:creationId xmlns:a16="http://schemas.microsoft.com/office/drawing/2014/main" id="{C5B47105-35A8-96D2-4C9A-2BD3FAFDA3B4}"/>
                </a:ext>
              </a:extLst>
            </p:cNvPr>
            <p:cNvSpPr txBox="1"/>
            <p:nvPr/>
          </p:nvSpPr>
          <p:spPr>
            <a:xfrm rot="2075755">
              <a:off x="4316812" y="2122070"/>
              <a:ext cx="1477845" cy="584775"/>
            </a:xfrm>
            <a:prstGeom prst="rect">
              <a:avLst/>
            </a:prstGeom>
            <a:noFill/>
          </p:spPr>
          <p:txBody>
            <a:bodyPr wrap="square" rtlCol="0">
              <a:spAutoFit/>
            </a:bodyPr>
            <a:lstStyle/>
            <a:p>
              <a:pPr algn="ctr"/>
              <a:r>
                <a:rPr lang="en-GB" sz="1600" b="1" dirty="0">
                  <a:solidFill>
                    <a:schemeClr val="accent5">
                      <a:lumMod val="50000"/>
                    </a:schemeClr>
                  </a:solidFill>
                </a:rPr>
                <a:t>FACILITATING LEARNING</a:t>
              </a:r>
            </a:p>
          </p:txBody>
        </p:sp>
        <p:sp>
          <p:nvSpPr>
            <p:cNvPr id="84" name="TextBox 83">
              <a:extLst>
                <a:ext uri="{FF2B5EF4-FFF2-40B4-BE49-F238E27FC236}">
                  <a16:creationId xmlns:a16="http://schemas.microsoft.com/office/drawing/2014/main" id="{83640D0B-8AEC-4948-4317-3CE7A4E1AEEA}"/>
                </a:ext>
              </a:extLst>
            </p:cNvPr>
            <p:cNvSpPr txBox="1"/>
            <p:nvPr/>
          </p:nvSpPr>
          <p:spPr>
            <a:xfrm>
              <a:off x="3868396" y="3051620"/>
              <a:ext cx="1346008" cy="830997"/>
            </a:xfrm>
            <a:prstGeom prst="rect">
              <a:avLst/>
            </a:prstGeom>
            <a:noFill/>
          </p:spPr>
          <p:txBody>
            <a:bodyPr wrap="square" rtlCol="0">
              <a:spAutoFit/>
            </a:bodyPr>
            <a:lstStyle/>
            <a:p>
              <a:pPr algn="ctr"/>
              <a:r>
                <a:rPr lang="en-GB" sz="1600" b="1" dirty="0">
                  <a:solidFill>
                    <a:schemeClr val="accent5">
                      <a:lumMod val="50000"/>
                    </a:schemeClr>
                  </a:solidFill>
                </a:rPr>
                <a:t>CRITICAL THINKING &amp; CREATIVITY</a:t>
              </a:r>
            </a:p>
          </p:txBody>
        </p:sp>
        <p:sp>
          <p:nvSpPr>
            <p:cNvPr id="85" name="TextBox 84">
              <a:extLst>
                <a:ext uri="{FF2B5EF4-FFF2-40B4-BE49-F238E27FC236}">
                  <a16:creationId xmlns:a16="http://schemas.microsoft.com/office/drawing/2014/main" id="{26B7CBC0-3346-0CC0-8461-544E5B182491}"/>
                </a:ext>
              </a:extLst>
            </p:cNvPr>
            <p:cNvSpPr txBox="1"/>
            <p:nvPr/>
          </p:nvSpPr>
          <p:spPr>
            <a:xfrm>
              <a:off x="6642346" y="3134458"/>
              <a:ext cx="1996060" cy="584775"/>
            </a:xfrm>
            <a:prstGeom prst="rect">
              <a:avLst/>
            </a:prstGeom>
            <a:noFill/>
          </p:spPr>
          <p:txBody>
            <a:bodyPr wrap="square" rtlCol="0">
              <a:spAutoFit/>
            </a:bodyPr>
            <a:lstStyle/>
            <a:p>
              <a:pPr algn="ctr"/>
              <a:r>
                <a:rPr lang="en-GB" sz="1600" b="1" dirty="0">
                  <a:solidFill>
                    <a:schemeClr val="accent5">
                      <a:lumMod val="50000"/>
                    </a:schemeClr>
                  </a:solidFill>
                </a:rPr>
                <a:t>CHECKS FOR UNDERSTANDING </a:t>
              </a:r>
            </a:p>
          </p:txBody>
        </p:sp>
        <p:sp>
          <p:nvSpPr>
            <p:cNvPr id="86" name="TextBox 85">
              <a:extLst>
                <a:ext uri="{FF2B5EF4-FFF2-40B4-BE49-F238E27FC236}">
                  <a16:creationId xmlns:a16="http://schemas.microsoft.com/office/drawing/2014/main" id="{4CE961B6-E344-A183-C97A-C7A8D3D2000A}"/>
                </a:ext>
              </a:extLst>
            </p:cNvPr>
            <p:cNvSpPr txBox="1"/>
            <p:nvPr/>
          </p:nvSpPr>
          <p:spPr>
            <a:xfrm>
              <a:off x="5513621" y="1595174"/>
              <a:ext cx="1346008" cy="584775"/>
            </a:xfrm>
            <a:prstGeom prst="rect">
              <a:avLst/>
            </a:prstGeom>
            <a:noFill/>
          </p:spPr>
          <p:txBody>
            <a:bodyPr wrap="square" rtlCol="0">
              <a:spAutoFit/>
            </a:bodyPr>
            <a:lstStyle/>
            <a:p>
              <a:pPr algn="ctr"/>
              <a:r>
                <a:rPr lang="en-GB" sz="1600" b="1" dirty="0">
                  <a:solidFill>
                    <a:schemeClr val="accent6">
                      <a:lumMod val="50000"/>
                    </a:schemeClr>
                  </a:solidFill>
                </a:rPr>
                <a:t>EMOTIONAL CLIMATE</a:t>
              </a:r>
            </a:p>
          </p:txBody>
        </p:sp>
        <p:sp>
          <p:nvSpPr>
            <p:cNvPr id="87" name="TextBox 86">
              <a:extLst>
                <a:ext uri="{FF2B5EF4-FFF2-40B4-BE49-F238E27FC236}">
                  <a16:creationId xmlns:a16="http://schemas.microsoft.com/office/drawing/2014/main" id="{03BAE4B2-779C-5074-F790-5CF21399FC81}"/>
                </a:ext>
              </a:extLst>
            </p:cNvPr>
            <p:cNvSpPr txBox="1"/>
            <p:nvPr/>
          </p:nvSpPr>
          <p:spPr>
            <a:xfrm rot="2172664">
              <a:off x="6635304" y="4352675"/>
              <a:ext cx="1346008" cy="338554"/>
            </a:xfrm>
            <a:prstGeom prst="rect">
              <a:avLst/>
            </a:prstGeom>
            <a:noFill/>
          </p:spPr>
          <p:txBody>
            <a:bodyPr wrap="square" rtlCol="0">
              <a:spAutoFit/>
            </a:bodyPr>
            <a:lstStyle/>
            <a:p>
              <a:pPr algn="ctr"/>
              <a:r>
                <a:rPr lang="en-GB" sz="1600" b="1" dirty="0">
                  <a:solidFill>
                    <a:schemeClr val="accent5">
                      <a:lumMod val="50000"/>
                    </a:schemeClr>
                  </a:solidFill>
                </a:rPr>
                <a:t>FEEDBACK</a:t>
              </a:r>
            </a:p>
          </p:txBody>
        </p:sp>
      </p:grpSp>
      <p:sp>
        <p:nvSpPr>
          <p:cNvPr id="88" name="TextBox 87">
            <a:extLst>
              <a:ext uri="{FF2B5EF4-FFF2-40B4-BE49-F238E27FC236}">
                <a16:creationId xmlns:a16="http://schemas.microsoft.com/office/drawing/2014/main" id="{ED3FD0C0-028B-C3A1-02EF-757F29980B80}"/>
              </a:ext>
            </a:extLst>
          </p:cNvPr>
          <p:cNvSpPr txBox="1"/>
          <p:nvPr/>
        </p:nvSpPr>
        <p:spPr>
          <a:xfrm>
            <a:off x="449295" y="3578388"/>
            <a:ext cx="3029120" cy="3139321"/>
          </a:xfrm>
          <a:prstGeom prst="rect">
            <a:avLst/>
          </a:prstGeom>
          <a:noFill/>
        </p:spPr>
        <p:txBody>
          <a:bodyPr wrap="square" rtlCol="0">
            <a:spAutoFit/>
          </a:bodyPr>
          <a:lstStyle/>
          <a:p>
            <a:pPr algn="ctr"/>
            <a:r>
              <a:rPr lang="en-GB" b="1" dirty="0">
                <a:solidFill>
                  <a:schemeClr val="accent6">
                    <a:lumMod val="75000"/>
                  </a:schemeClr>
                </a:solidFill>
              </a:rPr>
              <a:t>Quality Teaching and Learning Practices </a:t>
            </a:r>
            <a:r>
              <a:rPr lang="en-GB" dirty="0">
                <a:solidFill>
                  <a:schemeClr val="accent6">
                    <a:lumMod val="75000"/>
                  </a:schemeClr>
                </a:solidFill>
              </a:rPr>
              <a:t>enable teachers to become facilitators,  build on what learners know and use  a variety of appropriate strategies and materials, adapting these  to meet individual needs. </a:t>
            </a:r>
          </a:p>
          <a:p>
            <a:pPr algn="ctr"/>
            <a:endParaRPr lang="en-GB" dirty="0">
              <a:solidFill>
                <a:schemeClr val="accent6">
                  <a:lumMod val="75000"/>
                </a:schemeClr>
              </a:solidFill>
            </a:endParaRPr>
          </a:p>
          <a:p>
            <a:pPr algn="ctr"/>
            <a:endParaRPr lang="en-GB" dirty="0">
              <a:solidFill>
                <a:schemeClr val="accent6">
                  <a:lumMod val="75000"/>
                </a:schemeClr>
              </a:solidFill>
            </a:endParaRPr>
          </a:p>
        </p:txBody>
      </p:sp>
      <p:sp>
        <p:nvSpPr>
          <p:cNvPr id="89" name="TextBox 88">
            <a:extLst>
              <a:ext uri="{FF2B5EF4-FFF2-40B4-BE49-F238E27FC236}">
                <a16:creationId xmlns:a16="http://schemas.microsoft.com/office/drawing/2014/main" id="{297DB749-116E-1BD9-5EE2-1184673A474F}"/>
              </a:ext>
            </a:extLst>
          </p:cNvPr>
          <p:cNvSpPr txBox="1"/>
          <p:nvPr/>
        </p:nvSpPr>
        <p:spPr>
          <a:xfrm>
            <a:off x="8763855" y="1538714"/>
            <a:ext cx="3029120" cy="2308324"/>
          </a:xfrm>
          <a:prstGeom prst="rect">
            <a:avLst/>
          </a:prstGeom>
          <a:noFill/>
        </p:spPr>
        <p:txBody>
          <a:bodyPr wrap="square" rtlCol="0">
            <a:spAutoFit/>
          </a:bodyPr>
          <a:lstStyle/>
          <a:p>
            <a:pPr algn="ctr"/>
            <a:r>
              <a:rPr lang="en-GB" dirty="0">
                <a:solidFill>
                  <a:schemeClr val="accent6">
                    <a:lumMod val="75000"/>
                  </a:schemeClr>
                </a:solidFill>
              </a:rPr>
              <a:t> </a:t>
            </a:r>
          </a:p>
          <a:p>
            <a:pPr algn="ctr"/>
            <a:r>
              <a:rPr lang="en-GB" dirty="0">
                <a:solidFill>
                  <a:schemeClr val="accent6">
                    <a:lumMod val="75000"/>
                  </a:schemeClr>
                </a:solidFill>
              </a:rPr>
              <a:t>Learners are engaged; learn to think critically and be creative; work individually and in pairs and groups; resolve tensions and respect diversity. </a:t>
            </a:r>
          </a:p>
          <a:p>
            <a:pPr algn="ctr"/>
            <a:endParaRPr lang="en-GB" dirty="0">
              <a:solidFill>
                <a:schemeClr val="accent6">
                  <a:lumMod val="75000"/>
                </a:schemeClr>
              </a:solidFill>
            </a:endParaRPr>
          </a:p>
        </p:txBody>
      </p:sp>
      <p:sp>
        <p:nvSpPr>
          <p:cNvPr id="3" name="TextBox 2">
            <a:extLst>
              <a:ext uri="{FF2B5EF4-FFF2-40B4-BE49-F238E27FC236}">
                <a16:creationId xmlns:a16="http://schemas.microsoft.com/office/drawing/2014/main" id="{4B723356-DE36-5426-9B5E-AF417EE91A86}"/>
              </a:ext>
            </a:extLst>
          </p:cNvPr>
          <p:cNvSpPr txBox="1"/>
          <p:nvPr/>
        </p:nvSpPr>
        <p:spPr>
          <a:xfrm>
            <a:off x="1173118" y="6404589"/>
            <a:ext cx="10313529" cy="369332"/>
          </a:xfrm>
          <a:prstGeom prst="rect">
            <a:avLst/>
          </a:prstGeom>
          <a:noFill/>
        </p:spPr>
        <p:txBody>
          <a:bodyPr wrap="none" rtlCol="0">
            <a:spAutoFit/>
          </a:bodyPr>
          <a:lstStyle/>
          <a:p>
            <a:r>
              <a:rPr lang="en-GB" b="1" i="1" dirty="0"/>
              <a:t>Teachers design the learning environment!   Teacher and learner relationships make a difference! </a:t>
            </a:r>
          </a:p>
        </p:txBody>
      </p:sp>
      <p:pic>
        <p:nvPicPr>
          <p:cNvPr id="6" name="Graphic 5" descr="Care with solid fill">
            <a:extLst>
              <a:ext uri="{FF2B5EF4-FFF2-40B4-BE49-F238E27FC236}">
                <a16:creationId xmlns:a16="http://schemas.microsoft.com/office/drawing/2014/main" id="{0E175D75-C394-E08F-88B0-5ED96D1BBC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107" y="370574"/>
            <a:ext cx="914400" cy="914400"/>
          </a:xfrm>
          <a:prstGeom prst="rect">
            <a:avLst/>
          </a:prstGeom>
        </p:spPr>
      </p:pic>
      <p:pic>
        <p:nvPicPr>
          <p:cNvPr id="9" name="Graphic 8" descr="Scientific Thought with solid fill">
            <a:extLst>
              <a:ext uri="{FF2B5EF4-FFF2-40B4-BE49-F238E27FC236}">
                <a16:creationId xmlns:a16="http://schemas.microsoft.com/office/drawing/2014/main" id="{7A386861-B75F-5FF0-9BB3-375B888AD0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895" y="585815"/>
            <a:ext cx="914400" cy="914400"/>
          </a:xfrm>
          <a:prstGeom prst="rect">
            <a:avLst/>
          </a:prstGeom>
        </p:spPr>
      </p:pic>
    </p:spTree>
    <p:extLst>
      <p:ext uri="{BB962C8B-B14F-4D97-AF65-F5344CB8AC3E}">
        <p14:creationId xmlns:p14="http://schemas.microsoft.com/office/powerpoint/2010/main" val="2969941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3F11D5-7311-42D1-AD6D-BD0E514D537A}"/>
              </a:ext>
            </a:extLst>
          </p:cNvPr>
          <p:cNvSpPr>
            <a:spLocks noGrp="1"/>
          </p:cNvSpPr>
          <p:nvPr>
            <p:ph type="title"/>
          </p:nvPr>
        </p:nvSpPr>
        <p:spPr>
          <a:xfrm>
            <a:off x="841248" y="256032"/>
            <a:ext cx="10506456" cy="1014984"/>
          </a:xfrm>
        </p:spPr>
        <p:txBody>
          <a:bodyPr anchor="b">
            <a:normAutofit/>
          </a:bodyPr>
          <a:lstStyle/>
          <a:p>
            <a:r>
              <a:rPr lang="en-GB" b="1" dirty="0"/>
              <a:t>DIMENSION SUMMARY: A1. </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Content Placeholder 5">
            <a:extLst>
              <a:ext uri="{FF2B5EF4-FFF2-40B4-BE49-F238E27FC236}">
                <a16:creationId xmlns:a16="http://schemas.microsoft.com/office/drawing/2014/main" id="{70541185-9EA0-DE01-D5B9-C34D5F020FDA}"/>
              </a:ext>
            </a:extLst>
          </p:cNvPr>
          <p:cNvGraphicFramePr>
            <a:graphicFrameLocks noGrp="1"/>
          </p:cNvGraphicFramePr>
          <p:nvPr>
            <p:ph idx="1"/>
            <p:extLst>
              <p:ext uri="{D42A27DB-BD31-4B8C-83A1-F6EECF244321}">
                <p14:modId xmlns:p14="http://schemas.microsoft.com/office/powerpoint/2010/main" val="2405010162"/>
              </p:ext>
            </p:extLst>
          </p:nvPr>
        </p:nvGraphicFramePr>
        <p:xfrm>
          <a:off x="838200" y="2203723"/>
          <a:ext cx="10515601" cy="3802611"/>
        </p:xfrm>
        <a:graphic>
          <a:graphicData uri="http://schemas.openxmlformats.org/drawingml/2006/table">
            <a:tbl>
              <a:tblPr firstRow="1" firstCol="1" bandRow="1"/>
              <a:tblGrid>
                <a:gridCol w="3095502">
                  <a:extLst>
                    <a:ext uri="{9D8B030D-6E8A-4147-A177-3AD203B41FA5}">
                      <a16:colId xmlns:a16="http://schemas.microsoft.com/office/drawing/2014/main" val="2164437053"/>
                    </a:ext>
                  </a:extLst>
                </a:gridCol>
                <a:gridCol w="7420099">
                  <a:extLst>
                    <a:ext uri="{9D8B030D-6E8A-4147-A177-3AD203B41FA5}">
                      <a16:colId xmlns:a16="http://schemas.microsoft.com/office/drawing/2014/main" val="15722534"/>
                    </a:ext>
                  </a:extLst>
                </a:gridCol>
              </a:tblGrid>
              <a:tr h="3802611">
                <a:tc>
                  <a:txBody>
                    <a:bodyPr/>
                    <a:lstStyle/>
                    <a:p>
                      <a:pPr marL="228600" algn="just" fontAlgn="t">
                        <a:lnSpc>
                          <a:spcPct val="107000"/>
                        </a:lnSpc>
                        <a:buNone/>
                      </a:pPr>
                      <a:r>
                        <a:rPr lang="en-GB" sz="2200" b="1" i="1"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900" b="0" i="0" u="none" strike="noStrike" dirty="0">
                        <a:effectLst/>
                        <a:latin typeface="Arial" panose="020B0604020202020204" pitchFamily="34" charset="0"/>
                      </a:endParaRPr>
                    </a:p>
                    <a:p>
                      <a:pPr marL="228600" algn="just" fontAlgn="t">
                        <a:lnSpc>
                          <a:spcPct val="107000"/>
                        </a:lnSpc>
                        <a:buNone/>
                      </a:pPr>
                      <a:r>
                        <a:rPr lang="en-GB" sz="2200" b="1" i="1"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900" b="0" i="0" u="none" strike="noStrike" dirty="0">
                        <a:effectLst/>
                        <a:latin typeface="Arial" panose="020B0604020202020204" pitchFamily="34" charset="0"/>
                      </a:endParaRPr>
                    </a:p>
                    <a:p>
                      <a:pPr marL="228600" algn="just" fontAlgn="t">
                        <a:lnSpc>
                          <a:spcPct val="107000"/>
                        </a:lnSpc>
                        <a:buNone/>
                      </a:pPr>
                      <a:r>
                        <a:rPr lang="en-GB" sz="2200" b="1" i="1"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900" b="0" i="0" u="none" strike="noStrike" dirty="0">
                        <a:effectLst/>
                        <a:latin typeface="Arial" panose="020B0604020202020204" pitchFamily="34" charset="0"/>
                      </a:endParaRPr>
                    </a:p>
                    <a:p>
                      <a:pPr marL="228600" algn="just" fontAlgn="t">
                        <a:lnSpc>
                          <a:spcPct val="107000"/>
                        </a:lnSpc>
                        <a:buNone/>
                      </a:pPr>
                      <a:r>
                        <a:rPr lang="en-GB" sz="2200" b="1" i="1"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900" b="0" i="0" u="none" strike="noStrike" dirty="0">
                        <a:effectLst/>
                        <a:latin typeface="Arial" panose="020B0604020202020204" pitchFamily="34" charset="0"/>
                      </a:endParaRPr>
                    </a:p>
                    <a:p>
                      <a:pPr marL="347472" indent="-347472" algn="ctr" fontAlgn="t">
                        <a:lnSpc>
                          <a:spcPct val="107000"/>
                        </a:lnSpc>
                        <a:spcAft>
                          <a:spcPts val="800"/>
                        </a:spcAft>
                        <a:buNone/>
                      </a:pPr>
                      <a:r>
                        <a:rPr lang="en-GB" sz="2200" b="1" i="1"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 Supportive Learning Environment</a:t>
                      </a:r>
                      <a:endParaRPr lang="en-GB" sz="3900" b="0" i="0" u="none" strike="noStrike" dirty="0">
                        <a:effectLst/>
                        <a:latin typeface="Arial" panose="020B0604020202020204" pitchFamily="34" charset="0"/>
                      </a:endParaRPr>
                    </a:p>
                    <a:p>
                      <a:pPr algn="just" fontAlgn="t">
                        <a:lnSpc>
                          <a:spcPct val="107000"/>
                        </a:lnSpc>
                        <a:spcAft>
                          <a:spcPts val="800"/>
                        </a:spcAft>
                        <a:buNone/>
                      </a:pPr>
                      <a:r>
                        <a:rPr lang="en-GB" sz="2200" b="0"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900" b="0" i="0" u="none" strike="noStrike" dirty="0">
                        <a:effectLst/>
                        <a:latin typeface="Arial" panose="020B0604020202020204" pitchFamily="34" charset="0"/>
                      </a:endParaRPr>
                    </a:p>
                  </a:txBody>
                  <a:tcPr marL="148981" marR="148981" marT="20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marL="0" indent="0" algn="just" fontAlgn="t">
                        <a:lnSpc>
                          <a:spcPct val="107000"/>
                        </a:lnSpc>
                        <a:buClrTx/>
                        <a:buSzPts val="950"/>
                        <a:buFont typeface="+mj-lt"/>
                        <a:buNone/>
                      </a:pPr>
                      <a:r>
                        <a:rPr lang="en-GB" sz="21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Emotional Climate:</a:t>
                      </a:r>
                      <a:r>
                        <a:rPr lang="en-GB" sz="2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21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creates a supportive, warm, positive and inclusive learning environment in which all students feel emotionally safe and are encouraged to take learning risks. </a:t>
                      </a:r>
                      <a:r>
                        <a:rPr lang="en-GB" sz="2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Moreover, all students feel they belong and are welcome as the teacher treats all students respectfully regardless of background and abilities; attends to their needs and enables them to feel heard, understood, trusted and validated. Teacher and student interactions are positive, and students demonstrate sensitivity, empathy and respect towards each other. </a:t>
                      </a:r>
                      <a:endParaRPr lang="en-GB" sz="2100" b="0" i="0" u="none" strike="noStrike" dirty="0">
                        <a:effectLst/>
                        <a:latin typeface="Arial" panose="020B0604020202020204" pitchFamily="34" charset="0"/>
                      </a:endParaRPr>
                    </a:p>
                    <a:p>
                      <a:pPr marL="228600" algn="just" fontAlgn="t">
                        <a:lnSpc>
                          <a:spcPct val="107000"/>
                        </a:lnSpc>
                        <a:spcAft>
                          <a:spcPts val="800"/>
                        </a:spcAft>
                        <a:buNone/>
                      </a:pPr>
                      <a:r>
                        <a:rPr lang="en-GB" sz="2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3900" b="0" i="0" u="none" strike="noStrike" dirty="0">
                        <a:effectLst/>
                        <a:latin typeface="Arial" panose="020B0604020202020204" pitchFamily="34" charset="0"/>
                      </a:endParaRPr>
                    </a:p>
                  </a:txBody>
                  <a:tcPr marL="148981" marR="148981" marT="20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56601560"/>
                  </a:ext>
                </a:extLst>
              </a:tr>
            </a:tbl>
          </a:graphicData>
        </a:graphic>
      </p:graphicFrame>
      <p:pic>
        <p:nvPicPr>
          <p:cNvPr id="7" name="Picture 6">
            <a:extLst>
              <a:ext uri="{FF2B5EF4-FFF2-40B4-BE49-F238E27FC236}">
                <a16:creationId xmlns:a16="http://schemas.microsoft.com/office/drawing/2014/main" id="{42E2B980-1416-C6D0-51EB-4FFE1DFBD614}"/>
              </a:ext>
            </a:extLst>
          </p:cNvPr>
          <p:cNvPicPr>
            <a:picLocks noChangeAspect="1"/>
          </p:cNvPicPr>
          <p:nvPr/>
        </p:nvPicPr>
        <p:blipFill>
          <a:blip r:embed="rId3"/>
          <a:stretch>
            <a:fillRect/>
          </a:stretch>
        </p:blipFill>
        <p:spPr>
          <a:xfrm>
            <a:off x="10374393" y="256032"/>
            <a:ext cx="1612084" cy="827537"/>
          </a:xfrm>
          <a:prstGeom prst="rect">
            <a:avLst/>
          </a:prstGeom>
        </p:spPr>
      </p:pic>
    </p:spTree>
    <p:extLst>
      <p:ext uri="{BB962C8B-B14F-4D97-AF65-F5344CB8AC3E}">
        <p14:creationId xmlns:p14="http://schemas.microsoft.com/office/powerpoint/2010/main" val="4271377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0E46FF-D12E-E182-3C7A-49DF16E1A61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5A0ED-ADB9-4B1E-1E6F-549940B4F6E7}"/>
              </a:ext>
            </a:extLst>
          </p:cNvPr>
          <p:cNvSpPr>
            <a:spLocks noGrp="1"/>
          </p:cNvSpPr>
          <p:nvPr>
            <p:ph type="title"/>
          </p:nvPr>
        </p:nvSpPr>
        <p:spPr>
          <a:xfrm>
            <a:off x="841248" y="256032"/>
            <a:ext cx="10506456" cy="1014984"/>
          </a:xfrm>
        </p:spPr>
        <p:txBody>
          <a:bodyPr anchor="b">
            <a:normAutofit/>
          </a:bodyPr>
          <a:lstStyle/>
          <a:p>
            <a:r>
              <a:rPr lang="en-GB" b="1" dirty="0"/>
              <a:t>DIMENSION SUMMARY: A2. </a:t>
            </a:r>
          </a:p>
        </p:txBody>
      </p:sp>
      <p:sp>
        <p:nvSpPr>
          <p:cNvPr id="14"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descr="A colorful circle with numbers&#10;&#10;AI-generated content may be incorrect.">
            <a:extLst>
              <a:ext uri="{FF2B5EF4-FFF2-40B4-BE49-F238E27FC236}">
                <a16:creationId xmlns:a16="http://schemas.microsoft.com/office/drawing/2014/main" id="{4C10E104-E638-E542-B117-FE2CCFB60DE0}"/>
              </a:ext>
            </a:extLst>
          </p:cNvPr>
          <p:cNvPicPr>
            <a:picLocks noChangeAspect="1"/>
          </p:cNvPicPr>
          <p:nvPr/>
        </p:nvPicPr>
        <p:blipFill>
          <a:blip r:embed="rId3"/>
          <a:stretch>
            <a:fillRect/>
          </a:stretch>
        </p:blipFill>
        <p:spPr>
          <a:xfrm>
            <a:off x="10374393" y="256032"/>
            <a:ext cx="1612084" cy="827537"/>
          </a:xfrm>
          <a:prstGeom prst="rect">
            <a:avLst/>
          </a:prstGeom>
        </p:spPr>
      </p:pic>
      <p:graphicFrame>
        <p:nvGraphicFramePr>
          <p:cNvPr id="6" name="Content Placeholder 5">
            <a:extLst>
              <a:ext uri="{FF2B5EF4-FFF2-40B4-BE49-F238E27FC236}">
                <a16:creationId xmlns:a16="http://schemas.microsoft.com/office/drawing/2014/main" id="{E05907DC-2277-0ED1-5DB6-774EE4E378F4}"/>
              </a:ext>
            </a:extLst>
          </p:cNvPr>
          <p:cNvGraphicFramePr>
            <a:graphicFrameLocks noGrp="1"/>
          </p:cNvGraphicFramePr>
          <p:nvPr>
            <p:ph idx="1"/>
            <p:extLst>
              <p:ext uri="{D42A27DB-BD31-4B8C-83A1-F6EECF244321}">
                <p14:modId xmlns:p14="http://schemas.microsoft.com/office/powerpoint/2010/main" val="488629057"/>
              </p:ext>
            </p:extLst>
          </p:nvPr>
        </p:nvGraphicFramePr>
        <p:xfrm>
          <a:off x="865953" y="2203533"/>
          <a:ext cx="10398795" cy="3721949"/>
        </p:xfrm>
        <a:graphic>
          <a:graphicData uri="http://schemas.openxmlformats.org/drawingml/2006/table">
            <a:tbl>
              <a:tblPr firstRow="1" firstCol="1" bandRow="1"/>
              <a:tblGrid>
                <a:gridCol w="3024221">
                  <a:extLst>
                    <a:ext uri="{9D8B030D-6E8A-4147-A177-3AD203B41FA5}">
                      <a16:colId xmlns:a16="http://schemas.microsoft.com/office/drawing/2014/main" val="2164437053"/>
                    </a:ext>
                  </a:extLst>
                </a:gridCol>
                <a:gridCol w="7374574">
                  <a:extLst>
                    <a:ext uri="{9D8B030D-6E8A-4147-A177-3AD203B41FA5}">
                      <a16:colId xmlns:a16="http://schemas.microsoft.com/office/drawing/2014/main" val="15722534"/>
                    </a:ext>
                  </a:extLst>
                </a:gridCol>
              </a:tblGrid>
              <a:tr h="3453808">
                <a:tc>
                  <a:txBody>
                    <a:bodyPr/>
                    <a:lstStyle/>
                    <a:p>
                      <a:pPr marL="228600" algn="just" fontAlgn="t">
                        <a:lnSpc>
                          <a:spcPct val="107000"/>
                        </a:lnSpc>
                        <a:buNone/>
                      </a:pPr>
                      <a:r>
                        <a:rPr lang="en-GB" sz="2100" b="1" i="1"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800" b="0" i="0" u="none" strike="noStrike">
                        <a:effectLst/>
                        <a:latin typeface="Arial" panose="020B0604020202020204" pitchFamily="34" charset="0"/>
                      </a:endParaRPr>
                    </a:p>
                    <a:p>
                      <a:pPr marL="228600" algn="just" fontAlgn="t">
                        <a:lnSpc>
                          <a:spcPct val="107000"/>
                        </a:lnSpc>
                        <a:buNone/>
                      </a:pPr>
                      <a:r>
                        <a:rPr lang="en-GB" sz="2100" b="1" i="1"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800" b="0" i="0" u="none" strike="noStrike">
                        <a:effectLst/>
                        <a:latin typeface="Arial" panose="020B0604020202020204" pitchFamily="34" charset="0"/>
                      </a:endParaRPr>
                    </a:p>
                    <a:p>
                      <a:pPr marL="228600" algn="just" fontAlgn="t">
                        <a:lnSpc>
                          <a:spcPct val="107000"/>
                        </a:lnSpc>
                        <a:buNone/>
                      </a:pPr>
                      <a:r>
                        <a:rPr lang="en-GB" sz="2100" b="1" i="1"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800" b="0" i="0" u="none" strike="noStrike">
                        <a:effectLst/>
                        <a:latin typeface="Arial" panose="020B0604020202020204" pitchFamily="34" charset="0"/>
                      </a:endParaRPr>
                    </a:p>
                    <a:p>
                      <a:pPr marL="228600" algn="just" fontAlgn="t">
                        <a:lnSpc>
                          <a:spcPct val="107000"/>
                        </a:lnSpc>
                        <a:buNone/>
                      </a:pPr>
                      <a:r>
                        <a:rPr lang="en-GB" sz="2100" b="1" i="1"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800" b="0" i="0" u="none" strike="noStrike">
                        <a:effectLst/>
                        <a:latin typeface="Arial" panose="020B0604020202020204" pitchFamily="34" charset="0"/>
                      </a:endParaRPr>
                    </a:p>
                    <a:p>
                      <a:pPr marL="347472" indent="-347472" algn="ctr" fontAlgn="t">
                        <a:lnSpc>
                          <a:spcPct val="107000"/>
                        </a:lnSpc>
                        <a:spcAft>
                          <a:spcPts val="800"/>
                        </a:spcAft>
                        <a:buNone/>
                      </a:pPr>
                      <a:r>
                        <a:rPr lang="en-GB" sz="2100" b="1" i="1"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 Supportive Learning Environment</a:t>
                      </a:r>
                      <a:endParaRPr lang="en-GB" sz="3800" b="0" i="0" u="none" strike="noStrike">
                        <a:effectLst/>
                        <a:latin typeface="Arial" panose="020B0604020202020204" pitchFamily="34" charset="0"/>
                      </a:endParaRPr>
                    </a:p>
                    <a:p>
                      <a:pPr algn="just" fontAlgn="t">
                        <a:lnSpc>
                          <a:spcPct val="107000"/>
                        </a:lnSpc>
                        <a:spcAft>
                          <a:spcPts val="800"/>
                        </a:spcAft>
                        <a:buNone/>
                      </a:pPr>
                      <a:r>
                        <a:rPr lang="en-GB" sz="2100" b="0"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3800" b="0" i="0" u="none" strike="noStrike">
                        <a:effectLst/>
                        <a:latin typeface="Arial" panose="020B0604020202020204" pitchFamily="34" charset="0"/>
                      </a:endParaRPr>
                    </a:p>
                  </a:txBody>
                  <a:tcPr marL="145550" marR="145550" marT="202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marL="0" marR="0" lvl="0" indent="0" algn="just" defTabSz="914400" rtl="0" eaLnBrk="1" fontAlgn="t" latinLnBrk="0" hangingPunct="1">
                        <a:lnSpc>
                          <a:spcPct val="107000"/>
                        </a:lnSpc>
                        <a:spcBef>
                          <a:spcPts val="0"/>
                        </a:spcBef>
                        <a:spcAft>
                          <a:spcPts val="0"/>
                        </a:spcAft>
                        <a:buClrTx/>
                        <a:buSzPts val="950"/>
                        <a:buFont typeface="+mj-lt"/>
                        <a:buNone/>
                        <a:tabLst/>
                        <a:defRPr/>
                      </a:pPr>
                      <a:r>
                        <a:rPr lang="en-GB" sz="2100" b="1" kern="1200" dirty="0">
                          <a:solidFill>
                            <a:schemeClr val="tx1"/>
                          </a:solidFill>
                          <a:effectLst/>
                          <a:latin typeface="+mn-lt"/>
                          <a:ea typeface="+mn-ea"/>
                          <a:cs typeface="+mn-cs"/>
                        </a:rPr>
                        <a:t>2. High Expectations: The teacher communicates the highest expectations for learning and behaviour for all students. </a:t>
                      </a:r>
                      <a:r>
                        <a:rPr lang="en-GB" sz="2100" kern="1200" dirty="0">
                          <a:solidFill>
                            <a:schemeClr val="tx1"/>
                          </a:solidFill>
                          <a:effectLst/>
                          <a:latin typeface="+mn-lt"/>
                          <a:ea typeface="+mn-ea"/>
                          <a:cs typeface="+mn-cs"/>
                        </a:rPr>
                        <a:t>S/he enables them to make ethical and socially responsible choices and provides opportunities for students to take on meaningful roles in classroom activities. S/he promotes positive behaviour by acknowledging student behaviour that meets or exceeds expectations. Moreover, the teacher sets clear behavioural expectations for different parts of the lesson and focuses on the expected behaviour when re-directing misbehaviour.   </a:t>
                      </a:r>
                      <a:endParaRPr lang="en-US" sz="2100" kern="1200" dirty="0">
                        <a:solidFill>
                          <a:schemeClr val="tx1"/>
                        </a:solidFill>
                        <a:effectLst/>
                        <a:latin typeface="+mn-lt"/>
                        <a:ea typeface="+mn-ea"/>
                        <a:cs typeface="+mn-cs"/>
                      </a:endParaRPr>
                    </a:p>
                    <a:p>
                      <a:pPr marL="347472" indent="-347472" algn="just" fontAlgn="t">
                        <a:lnSpc>
                          <a:spcPct val="107000"/>
                        </a:lnSpc>
                        <a:buClrTx/>
                        <a:buSzPts val="950"/>
                        <a:buFont typeface="+mj-lt"/>
                        <a:buAutoNum type="arabicPeriod"/>
                      </a:pPr>
                      <a:endParaRPr lang="en-GB" sz="3800" b="0" i="0" u="none" strike="noStrike" dirty="0">
                        <a:effectLst/>
                        <a:latin typeface="Arial" panose="020B0604020202020204" pitchFamily="34" charset="0"/>
                      </a:endParaRPr>
                    </a:p>
                  </a:txBody>
                  <a:tcPr marL="145550" marR="145550" marT="202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56601560"/>
                  </a:ext>
                </a:extLst>
              </a:tr>
            </a:tbl>
          </a:graphicData>
        </a:graphic>
      </p:graphicFrame>
    </p:spTree>
    <p:extLst>
      <p:ext uri="{BB962C8B-B14F-4D97-AF65-F5344CB8AC3E}">
        <p14:creationId xmlns:p14="http://schemas.microsoft.com/office/powerpoint/2010/main" val="813735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C25183C-60F9-45ED-B46F-ADF4B4ED3B7E}"/>
              </a:ext>
            </a:extLst>
          </p:cNvPr>
          <p:cNvSpPr>
            <a:spLocks noGrp="1"/>
          </p:cNvSpPr>
          <p:nvPr>
            <p:ph type="title"/>
          </p:nvPr>
        </p:nvSpPr>
        <p:spPr>
          <a:xfrm>
            <a:off x="841248" y="256032"/>
            <a:ext cx="10506456" cy="1014984"/>
          </a:xfrm>
        </p:spPr>
        <p:txBody>
          <a:bodyPr anchor="b">
            <a:normAutofit/>
          </a:bodyPr>
          <a:lstStyle/>
          <a:p>
            <a:r>
              <a:rPr lang="en-GB" b="1"/>
              <a:t>DIMENSION SUMMARY: B3 &amp;4 </a:t>
            </a:r>
          </a:p>
        </p:txBody>
      </p:sp>
      <p:sp>
        <p:nvSpPr>
          <p:cNvPr id="23" name="Rectangle 2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Content Placeholder 5">
            <a:extLst>
              <a:ext uri="{FF2B5EF4-FFF2-40B4-BE49-F238E27FC236}">
                <a16:creationId xmlns:a16="http://schemas.microsoft.com/office/drawing/2014/main" id="{2A795166-085B-786D-91AA-6C1E3648E5D8}"/>
              </a:ext>
            </a:extLst>
          </p:cNvPr>
          <p:cNvGraphicFramePr>
            <a:graphicFrameLocks noGrp="1"/>
          </p:cNvGraphicFramePr>
          <p:nvPr>
            <p:ph idx="1"/>
            <p:extLst>
              <p:ext uri="{D42A27DB-BD31-4B8C-83A1-F6EECF244321}">
                <p14:modId xmlns:p14="http://schemas.microsoft.com/office/powerpoint/2010/main" val="1857312815"/>
              </p:ext>
            </p:extLst>
          </p:nvPr>
        </p:nvGraphicFramePr>
        <p:xfrm>
          <a:off x="594198" y="1369187"/>
          <a:ext cx="10995102" cy="5256912"/>
        </p:xfrm>
        <a:graphic>
          <a:graphicData uri="http://schemas.openxmlformats.org/drawingml/2006/table">
            <a:tbl>
              <a:tblPr firstRow="1" firstCol="1" bandRow="1">
                <a:tableStyleId>{5C22544A-7EE6-4342-B048-85BDC9FD1C3A}</a:tableStyleId>
              </a:tblPr>
              <a:tblGrid>
                <a:gridCol w="2842936">
                  <a:extLst>
                    <a:ext uri="{9D8B030D-6E8A-4147-A177-3AD203B41FA5}">
                      <a16:colId xmlns:a16="http://schemas.microsoft.com/office/drawing/2014/main" val="4248858736"/>
                    </a:ext>
                  </a:extLst>
                </a:gridCol>
                <a:gridCol w="8152166">
                  <a:extLst>
                    <a:ext uri="{9D8B030D-6E8A-4147-A177-3AD203B41FA5}">
                      <a16:colId xmlns:a16="http://schemas.microsoft.com/office/drawing/2014/main" val="597356506"/>
                    </a:ext>
                  </a:extLst>
                </a:gridCol>
              </a:tblGrid>
              <a:tr h="2842348">
                <a:tc rowSpan="2">
                  <a:txBody>
                    <a:bodyPr/>
                    <a:lstStyle/>
                    <a:p>
                      <a:pPr marL="457200">
                        <a:lnSpc>
                          <a:spcPct val="107000"/>
                        </a:lnSpc>
                        <a:buNone/>
                      </a:pPr>
                      <a:r>
                        <a:rPr lang="en-GB" sz="1400" dirty="0">
                          <a:effectLst/>
                        </a:rPr>
                        <a:t> </a:t>
                      </a:r>
                      <a:endParaRPr lang="en-US" sz="1500" dirty="0">
                        <a:effectLst/>
                      </a:endParaRPr>
                    </a:p>
                    <a:p>
                      <a:pPr marL="457200">
                        <a:lnSpc>
                          <a:spcPct val="107000"/>
                        </a:lnSpc>
                        <a:buNone/>
                      </a:pPr>
                      <a:r>
                        <a:rPr lang="en-GB" sz="1400" dirty="0">
                          <a:effectLst/>
                        </a:rPr>
                        <a:t> </a:t>
                      </a:r>
                      <a:endParaRPr lang="en-US" sz="1500" dirty="0">
                        <a:effectLst/>
                      </a:endParaRPr>
                    </a:p>
                    <a:p>
                      <a:pPr marL="457200">
                        <a:lnSpc>
                          <a:spcPct val="107000"/>
                        </a:lnSpc>
                        <a:buNone/>
                      </a:pPr>
                      <a:r>
                        <a:rPr lang="en-GB" sz="1400" dirty="0">
                          <a:effectLst/>
                        </a:rPr>
                        <a:t> </a:t>
                      </a:r>
                      <a:endParaRPr lang="en-US" sz="1500" dirty="0">
                        <a:effectLst/>
                      </a:endParaRPr>
                    </a:p>
                    <a:p>
                      <a:pPr marL="457200">
                        <a:lnSpc>
                          <a:spcPct val="107000"/>
                        </a:lnSpc>
                        <a:buNone/>
                      </a:pPr>
                      <a:r>
                        <a:rPr lang="en-GB" sz="1400" dirty="0">
                          <a:effectLst/>
                        </a:rPr>
                        <a:t> </a:t>
                      </a:r>
                      <a:endParaRPr lang="en-US" sz="1500" dirty="0">
                        <a:effectLst/>
                      </a:endParaRPr>
                    </a:p>
                    <a:p>
                      <a:pPr marL="457200">
                        <a:lnSpc>
                          <a:spcPct val="107000"/>
                        </a:lnSpc>
                        <a:buNone/>
                      </a:pPr>
                      <a:r>
                        <a:rPr lang="en-GB" sz="1400" dirty="0">
                          <a:effectLst/>
                        </a:rPr>
                        <a:t> </a:t>
                      </a:r>
                      <a:endParaRPr lang="en-US" sz="1500" dirty="0">
                        <a:effectLst/>
                      </a:endParaRPr>
                    </a:p>
                    <a:p>
                      <a:pPr marL="457200">
                        <a:lnSpc>
                          <a:spcPct val="107000"/>
                        </a:lnSpc>
                        <a:buNone/>
                      </a:pPr>
                      <a:r>
                        <a:rPr lang="en-GB" sz="1400" dirty="0">
                          <a:effectLst/>
                        </a:rPr>
                        <a:t> </a:t>
                      </a:r>
                      <a:endParaRPr lang="en-US" sz="1500" dirty="0">
                        <a:effectLst/>
                      </a:endParaRPr>
                    </a:p>
                    <a:p>
                      <a:pPr marL="457200">
                        <a:lnSpc>
                          <a:spcPct val="107000"/>
                        </a:lnSpc>
                        <a:buNone/>
                      </a:pPr>
                      <a:r>
                        <a:rPr lang="en-GB" sz="1400" dirty="0">
                          <a:effectLst/>
                        </a:rPr>
                        <a:t> </a:t>
                      </a:r>
                      <a:endParaRPr lang="en-US" sz="1500" dirty="0">
                        <a:effectLst/>
                      </a:endParaRPr>
                    </a:p>
                    <a:p>
                      <a:pPr marL="457200">
                        <a:lnSpc>
                          <a:spcPct val="107000"/>
                        </a:lnSpc>
                        <a:buNone/>
                      </a:pPr>
                      <a:r>
                        <a:rPr lang="en-GB" sz="1400" dirty="0">
                          <a:effectLst/>
                        </a:rPr>
                        <a:t> </a:t>
                      </a:r>
                      <a:endParaRPr lang="en-US" sz="1600" i="1" dirty="0">
                        <a:effectLst/>
                      </a:endParaRPr>
                    </a:p>
                    <a:p>
                      <a:pPr marL="0" lvl="0" indent="0" algn="ctr">
                        <a:lnSpc>
                          <a:spcPct val="107000"/>
                        </a:lnSpc>
                        <a:spcAft>
                          <a:spcPts val="800"/>
                        </a:spcAft>
                        <a:buFont typeface="+mj-lt"/>
                        <a:buNone/>
                      </a:pPr>
                      <a:r>
                        <a:rPr lang="en-GB" sz="2000" i="1" dirty="0">
                          <a:effectLst/>
                        </a:rPr>
                        <a:t>B.  Quality Teaching and Learning Practices</a:t>
                      </a:r>
                      <a:endParaRPr lang="en-US" sz="2000" i="1" dirty="0">
                        <a:effectLst/>
                      </a:endParaRPr>
                    </a:p>
                    <a:p>
                      <a:pPr algn="just">
                        <a:lnSpc>
                          <a:spcPct val="107000"/>
                        </a:lnSpc>
                        <a:spcAft>
                          <a:spcPts val="800"/>
                        </a:spcAft>
                        <a:buNone/>
                      </a:pPr>
                      <a:r>
                        <a:rPr lang="en-GB" sz="14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6763" marR="66763" marT="0" marB="0">
                    <a:solidFill>
                      <a:schemeClr val="accent6">
                        <a:lumMod val="75000"/>
                      </a:schemeClr>
                    </a:solidFill>
                  </a:tcPr>
                </a:tc>
                <a:tc>
                  <a:txBody>
                    <a:bodyPr/>
                    <a:lstStyle/>
                    <a:p>
                      <a:pPr marL="0" lvl="0" indent="0" algn="just">
                        <a:lnSpc>
                          <a:spcPct val="107000"/>
                        </a:lnSpc>
                        <a:buFont typeface="+mj-lt"/>
                        <a:buNone/>
                      </a:pPr>
                      <a:r>
                        <a:rPr lang="en-GB" sz="1800" dirty="0">
                          <a:solidFill>
                            <a:schemeClr val="tx1"/>
                          </a:solidFill>
                          <a:effectLst/>
                        </a:rPr>
                        <a:t>3. </a:t>
                      </a:r>
                      <a:r>
                        <a:rPr lang="en-GB" sz="1800" b="1" dirty="0">
                          <a:solidFill>
                            <a:schemeClr val="tx1"/>
                          </a:solidFill>
                          <a:effectLst/>
                        </a:rPr>
                        <a:t>Facilitating Learning: </a:t>
                      </a:r>
                    </a:p>
                    <a:p>
                      <a:pPr marL="0" lvl="0" indent="0" algn="just">
                        <a:lnSpc>
                          <a:spcPct val="107000"/>
                        </a:lnSpc>
                        <a:buFont typeface="+mj-lt"/>
                        <a:buNone/>
                      </a:pPr>
                      <a:r>
                        <a:rPr lang="en-GB" sz="1800" b="1" dirty="0">
                          <a:solidFill>
                            <a:schemeClr val="tx1"/>
                          </a:solidFill>
                          <a:effectLst/>
                        </a:rPr>
                        <a:t>The teacher facilitates learning to improve student understanding and holistic learning outcomes. </a:t>
                      </a:r>
                      <a:r>
                        <a:rPr lang="en-GB" sz="1800" b="0" dirty="0">
                          <a:solidFill>
                            <a:schemeClr val="tx1"/>
                          </a:solidFill>
                          <a:effectLst/>
                        </a:rPr>
                        <a:t>The teacher explicitly articulates the expected learning outcome and explains concepts clearly. S/he connects lesson content to classroom activities, and relates it to students’ prior learning, other content and/or students’ lives. The teacher uses a variety of appropriate strategies and materials, provides students with choices, and differentiates/adjusts learning activities to meet the varied levels of the students while still challenging them. Lessons are well structured and paced. All students are engaged in learning activities.</a:t>
                      </a:r>
                      <a:endParaRPr lang="en-US" sz="1800" b="0" dirty="0">
                        <a:solidFill>
                          <a:schemeClr val="tx1"/>
                        </a:solidFill>
                        <a:effectLst/>
                      </a:endParaRPr>
                    </a:p>
                    <a:p>
                      <a:pPr marL="228600" algn="just">
                        <a:lnSpc>
                          <a:spcPct val="107000"/>
                        </a:lnSpc>
                        <a:spcAft>
                          <a:spcPts val="800"/>
                        </a:spcAft>
                        <a:buNone/>
                      </a:pPr>
                      <a:r>
                        <a:rPr lang="en-GB"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63" marR="66763" marT="0" marB="0">
                    <a:solidFill>
                      <a:schemeClr val="accent6">
                        <a:lumMod val="20000"/>
                        <a:lumOff val="80000"/>
                      </a:schemeClr>
                    </a:solidFill>
                  </a:tcPr>
                </a:tc>
                <a:extLst>
                  <a:ext uri="{0D108BD9-81ED-4DB2-BD59-A6C34878D82A}">
                    <a16:rowId xmlns:a16="http://schemas.microsoft.com/office/drawing/2014/main" val="1099963240"/>
                  </a:ext>
                </a:extLst>
              </a:tr>
              <a:tr h="2271336">
                <a:tc vMerge="1">
                  <a:txBody>
                    <a:bodyPr/>
                    <a:lstStyle/>
                    <a:p>
                      <a:endParaRPr lang="en-GB"/>
                    </a:p>
                  </a:txBody>
                  <a:tcPr/>
                </a:tc>
                <a:tc>
                  <a:txBody>
                    <a:bodyPr/>
                    <a:lstStyle/>
                    <a:p>
                      <a:pPr marL="0" lvl="0" indent="0" algn="just">
                        <a:lnSpc>
                          <a:spcPct val="107000"/>
                        </a:lnSpc>
                        <a:buFont typeface="+mj-lt"/>
                        <a:buNone/>
                      </a:pPr>
                      <a:r>
                        <a:rPr lang="en-GB" sz="1800" dirty="0">
                          <a:solidFill>
                            <a:schemeClr val="tx1"/>
                          </a:solidFill>
                          <a:effectLst/>
                        </a:rPr>
                        <a:t>4. </a:t>
                      </a:r>
                      <a:r>
                        <a:rPr lang="en-GB" sz="1800" b="1" dirty="0">
                          <a:solidFill>
                            <a:schemeClr val="tx1"/>
                          </a:solidFill>
                          <a:effectLst/>
                        </a:rPr>
                        <a:t>Critical Thinking &amp; Creativity: </a:t>
                      </a:r>
                    </a:p>
                    <a:p>
                      <a:pPr marL="0" lvl="0" indent="0" algn="just">
                        <a:lnSpc>
                          <a:spcPct val="107000"/>
                        </a:lnSpc>
                        <a:buFont typeface="+mj-lt"/>
                        <a:buNone/>
                      </a:pPr>
                      <a:r>
                        <a:rPr lang="en-GB" sz="1800" b="1" dirty="0">
                          <a:solidFill>
                            <a:schemeClr val="tx1"/>
                          </a:solidFill>
                          <a:effectLst/>
                        </a:rPr>
                        <a:t>The teacher builds students’ critical thinking and creativity skills to help them reflect on and use information in various ways, including actively applying and analysing information. </a:t>
                      </a:r>
                      <a:r>
                        <a:rPr lang="en-GB" sz="1800" dirty="0">
                          <a:solidFill>
                            <a:schemeClr val="tx1"/>
                          </a:solidFill>
                          <a:effectLst/>
                        </a:rPr>
                        <a:t>The teacher asks open-ended questions, provides thinking tasks, learning through play and activities that encourage initiative, imagination, curiosity and creativity. Students happily engage in high level questioning and are not afraid to make mistakes. </a:t>
                      </a:r>
                      <a:endParaRPr lang="en-US" sz="1800" dirty="0">
                        <a:solidFill>
                          <a:schemeClr val="tx1"/>
                        </a:solidFill>
                        <a:effectLst/>
                      </a:endParaRPr>
                    </a:p>
                    <a:p>
                      <a:pPr marL="228600" algn="just">
                        <a:lnSpc>
                          <a:spcPct val="107000"/>
                        </a:lnSpc>
                        <a:spcAft>
                          <a:spcPts val="800"/>
                        </a:spcAft>
                        <a:buNone/>
                      </a:pPr>
                      <a:r>
                        <a:rPr lang="en-GB"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63" marR="66763" marT="0" marB="0">
                    <a:solidFill>
                      <a:schemeClr val="accent6">
                        <a:lumMod val="20000"/>
                        <a:lumOff val="80000"/>
                      </a:schemeClr>
                    </a:solidFill>
                  </a:tcPr>
                </a:tc>
                <a:extLst>
                  <a:ext uri="{0D108BD9-81ED-4DB2-BD59-A6C34878D82A}">
                    <a16:rowId xmlns:a16="http://schemas.microsoft.com/office/drawing/2014/main" val="4284588607"/>
                  </a:ext>
                </a:extLst>
              </a:tr>
            </a:tbl>
          </a:graphicData>
        </a:graphic>
      </p:graphicFrame>
      <p:pic>
        <p:nvPicPr>
          <p:cNvPr id="7" name="Picture 6">
            <a:extLst>
              <a:ext uri="{FF2B5EF4-FFF2-40B4-BE49-F238E27FC236}">
                <a16:creationId xmlns:a16="http://schemas.microsoft.com/office/drawing/2014/main" id="{07DA332C-7942-B140-7CDE-B0C9353BDF25}"/>
              </a:ext>
            </a:extLst>
          </p:cNvPr>
          <p:cNvPicPr>
            <a:picLocks noChangeAspect="1"/>
          </p:cNvPicPr>
          <p:nvPr/>
        </p:nvPicPr>
        <p:blipFill>
          <a:blip r:embed="rId3"/>
          <a:stretch>
            <a:fillRect/>
          </a:stretch>
        </p:blipFill>
        <p:spPr>
          <a:xfrm>
            <a:off x="10277928" y="157861"/>
            <a:ext cx="1609483" cy="829128"/>
          </a:xfrm>
          <a:prstGeom prst="rect">
            <a:avLst/>
          </a:prstGeom>
        </p:spPr>
      </p:pic>
    </p:spTree>
    <p:extLst>
      <p:ext uri="{BB962C8B-B14F-4D97-AF65-F5344CB8AC3E}">
        <p14:creationId xmlns:p14="http://schemas.microsoft.com/office/powerpoint/2010/main" val="147662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318D-84CA-B258-66D4-C7C1BAA88830}"/>
              </a:ext>
            </a:extLst>
          </p:cNvPr>
          <p:cNvSpPr>
            <a:spLocks noGrp="1"/>
          </p:cNvSpPr>
          <p:nvPr>
            <p:ph type="title"/>
          </p:nvPr>
        </p:nvSpPr>
        <p:spPr>
          <a:xfrm>
            <a:off x="838200" y="140023"/>
            <a:ext cx="10515600" cy="527634"/>
          </a:xfrm>
        </p:spPr>
        <p:txBody>
          <a:bodyPr>
            <a:normAutofit fontScale="90000"/>
          </a:bodyPr>
          <a:lstStyle/>
          <a:p>
            <a:pPr algn="ctr"/>
            <a:r>
              <a:rPr lang="en-GB" sz="3200" b="1" dirty="0"/>
              <a:t>OVERVIEW OF 3-DAY TRAINING</a:t>
            </a:r>
          </a:p>
        </p:txBody>
      </p:sp>
      <p:graphicFrame>
        <p:nvGraphicFramePr>
          <p:cNvPr id="5" name="Content Placeholder 4">
            <a:extLst>
              <a:ext uri="{FF2B5EF4-FFF2-40B4-BE49-F238E27FC236}">
                <a16:creationId xmlns:a16="http://schemas.microsoft.com/office/drawing/2014/main" id="{7BBB498E-D980-CD45-566E-C80AA50BEF77}"/>
              </a:ext>
            </a:extLst>
          </p:cNvPr>
          <p:cNvGraphicFramePr>
            <a:graphicFrameLocks noGrp="1"/>
          </p:cNvGraphicFramePr>
          <p:nvPr>
            <p:ph idx="1"/>
            <p:extLst>
              <p:ext uri="{D42A27DB-BD31-4B8C-83A1-F6EECF244321}">
                <p14:modId xmlns:p14="http://schemas.microsoft.com/office/powerpoint/2010/main" val="1697152526"/>
              </p:ext>
            </p:extLst>
          </p:nvPr>
        </p:nvGraphicFramePr>
        <p:xfrm>
          <a:off x="114337" y="598715"/>
          <a:ext cx="11829143" cy="6093384"/>
        </p:xfrm>
        <a:graphic>
          <a:graphicData uri="http://schemas.openxmlformats.org/drawingml/2006/table">
            <a:tbl>
              <a:tblPr firstRow="1" bandRow="1">
                <a:tableStyleId>{E8B1032C-EA38-4F05-BA0D-38AFFFC7BED3}</a:tableStyleId>
              </a:tblPr>
              <a:tblGrid>
                <a:gridCol w="3701143">
                  <a:extLst>
                    <a:ext uri="{9D8B030D-6E8A-4147-A177-3AD203B41FA5}">
                      <a16:colId xmlns:a16="http://schemas.microsoft.com/office/drawing/2014/main" val="3746383870"/>
                    </a:ext>
                  </a:extLst>
                </a:gridCol>
                <a:gridCol w="4064000">
                  <a:extLst>
                    <a:ext uri="{9D8B030D-6E8A-4147-A177-3AD203B41FA5}">
                      <a16:colId xmlns:a16="http://schemas.microsoft.com/office/drawing/2014/main" val="603596588"/>
                    </a:ext>
                  </a:extLst>
                </a:gridCol>
                <a:gridCol w="4064000">
                  <a:extLst>
                    <a:ext uri="{9D8B030D-6E8A-4147-A177-3AD203B41FA5}">
                      <a16:colId xmlns:a16="http://schemas.microsoft.com/office/drawing/2014/main" val="3147234801"/>
                    </a:ext>
                  </a:extLst>
                </a:gridCol>
              </a:tblGrid>
              <a:tr h="385554">
                <a:tc>
                  <a:txBody>
                    <a:bodyPr/>
                    <a:lstStyle/>
                    <a:p>
                      <a:pPr algn="ctr"/>
                      <a:r>
                        <a:rPr lang="en-GB" sz="2000" dirty="0"/>
                        <a:t>DAY 1  0900-1630</a:t>
                      </a:r>
                    </a:p>
                  </a:txBody>
                  <a:tcPr/>
                </a:tc>
                <a:tc>
                  <a:txBody>
                    <a:bodyPr/>
                    <a:lstStyle/>
                    <a:p>
                      <a:pPr algn="ctr"/>
                      <a:r>
                        <a:rPr lang="en-GB" sz="2000" dirty="0"/>
                        <a:t>DAY 2  0800-1550</a:t>
                      </a:r>
                    </a:p>
                  </a:txBody>
                  <a:tcPr/>
                </a:tc>
                <a:tc>
                  <a:txBody>
                    <a:bodyPr/>
                    <a:lstStyle/>
                    <a:p>
                      <a:pPr algn="ctr"/>
                      <a:r>
                        <a:rPr lang="en-GB" sz="2000" dirty="0"/>
                        <a:t>DAY 3 0900-1530</a:t>
                      </a:r>
                    </a:p>
                  </a:txBody>
                  <a:tcPr/>
                </a:tc>
                <a:extLst>
                  <a:ext uri="{0D108BD9-81ED-4DB2-BD59-A6C34878D82A}">
                    <a16:rowId xmlns:a16="http://schemas.microsoft.com/office/drawing/2014/main" val="3461369208"/>
                  </a:ext>
                </a:extLst>
              </a:tr>
              <a:tr h="470988">
                <a:tc rowSpan="2">
                  <a:txBody>
                    <a:bodyPr/>
                    <a:lstStyle/>
                    <a:p>
                      <a:r>
                        <a:rPr lang="en-GB" dirty="0"/>
                        <a:t>WELCOME, INTRODUCTION &amp; OUTCOMES</a:t>
                      </a:r>
                    </a:p>
                  </a:txBody>
                  <a:tcPr/>
                </a:tc>
                <a:tc rowSpan="9">
                  <a:txBody>
                    <a:bodyPr/>
                    <a:lstStyle/>
                    <a:p>
                      <a:endParaRPr lang="en-GB" dirty="0"/>
                    </a:p>
                    <a:p>
                      <a:endParaRPr lang="en-GB" dirty="0"/>
                    </a:p>
                    <a:p>
                      <a:pPr algn="ctr"/>
                      <a:r>
                        <a:rPr lang="en-GB" dirty="0"/>
                        <a:t>LESSON OBSERVATIONS IN SCHOOLS</a:t>
                      </a:r>
                    </a:p>
                  </a:txBody>
                  <a:tcPr/>
                </a:tc>
                <a:tc>
                  <a:txBody>
                    <a:bodyPr/>
                    <a:lstStyle/>
                    <a:p>
                      <a:r>
                        <a:rPr lang="en-GB" dirty="0"/>
                        <a:t>WELCOME &amp; REFLECTIONS ON DAY 2</a:t>
                      </a:r>
                    </a:p>
                  </a:txBody>
                  <a:tcPr/>
                </a:tc>
                <a:extLst>
                  <a:ext uri="{0D108BD9-81ED-4DB2-BD59-A6C34878D82A}">
                    <a16:rowId xmlns:a16="http://schemas.microsoft.com/office/drawing/2014/main" val="575694435"/>
                  </a:ext>
                </a:extLst>
              </a:tr>
              <a:tr h="169092">
                <a:tc vMerge="1">
                  <a:txBody>
                    <a:bodyPr/>
                    <a:lstStyle/>
                    <a:p>
                      <a:endParaRPr lang="en-GB" dirty="0"/>
                    </a:p>
                  </a:txBody>
                  <a:tcPr/>
                </a:tc>
                <a:tc vMerge="1">
                  <a:txBody>
                    <a:bodyPr/>
                    <a:lstStyle/>
                    <a:p>
                      <a:endParaRPr lang="en-GB"/>
                    </a:p>
                  </a:txBody>
                  <a:tcPr/>
                </a:tc>
                <a:tc rowSpan="2">
                  <a:txBody>
                    <a:bodyPr/>
                    <a:lstStyle/>
                    <a:p>
                      <a:r>
                        <a:rPr lang="en-GB" dirty="0"/>
                        <a:t>WHAT IS REFLECTION? TEACHER SELF-REFLECTION FORM </a:t>
                      </a:r>
                    </a:p>
                  </a:txBody>
                  <a:tcPr/>
                </a:tc>
                <a:extLst>
                  <a:ext uri="{0D108BD9-81ED-4DB2-BD59-A6C34878D82A}">
                    <a16:rowId xmlns:a16="http://schemas.microsoft.com/office/drawing/2014/main" val="2986112283"/>
                  </a:ext>
                </a:extLst>
              </a:tr>
              <a:tr h="469536">
                <a:tc rowSpan="2">
                  <a:txBody>
                    <a:bodyPr/>
                    <a:lstStyle/>
                    <a:p>
                      <a:r>
                        <a:rPr lang="en-GB" dirty="0"/>
                        <a:t>MY TEACHERS- VISUALISATION</a:t>
                      </a:r>
                    </a:p>
                  </a:txBody>
                  <a:tcPr/>
                </a:tc>
                <a:tc vMerge="1">
                  <a:txBody>
                    <a:bodyPr/>
                    <a:lstStyle/>
                    <a:p>
                      <a:endParaRPr lang="en-GB" dirty="0"/>
                    </a:p>
                  </a:txBody>
                  <a:tcPr/>
                </a:tc>
                <a:tc vMerge="1">
                  <a:txBody>
                    <a:bodyPr/>
                    <a:lstStyle/>
                    <a:p>
                      <a:r>
                        <a:rPr lang="en-GB" dirty="0"/>
                        <a:t>WHAT IS REFLECTION? TEACHER SELF-REFLECTION FORM </a:t>
                      </a:r>
                    </a:p>
                  </a:txBody>
                  <a:tcPr/>
                </a:tc>
                <a:extLst>
                  <a:ext uri="{0D108BD9-81ED-4DB2-BD59-A6C34878D82A}">
                    <a16:rowId xmlns:a16="http://schemas.microsoft.com/office/drawing/2014/main" val="731224299"/>
                  </a:ext>
                </a:extLst>
              </a:tr>
              <a:tr h="153281">
                <a:tc vMerge="1">
                  <a:txBody>
                    <a:bodyPr/>
                    <a:lstStyle/>
                    <a:p>
                      <a:endParaRPr lang="en-GB" dirty="0"/>
                    </a:p>
                  </a:txBody>
                  <a:tcPr/>
                </a:tc>
                <a:tc vMerge="1">
                  <a:txBody>
                    <a:bodyPr/>
                    <a:lstStyle/>
                    <a:p>
                      <a:endParaRPr lang="en-GB"/>
                    </a:p>
                  </a:txBody>
                  <a:tcPr/>
                </a:tc>
                <a:tc rowSpan="2">
                  <a:txBody>
                    <a:bodyPr/>
                    <a:lstStyle/>
                    <a:p>
                      <a:r>
                        <a:rPr lang="en-GB" dirty="0"/>
                        <a:t>WHAT IS MENTORING?</a:t>
                      </a:r>
                    </a:p>
                  </a:txBody>
                  <a:tcPr/>
                </a:tc>
                <a:extLst>
                  <a:ext uri="{0D108BD9-81ED-4DB2-BD59-A6C34878D82A}">
                    <a16:rowId xmlns:a16="http://schemas.microsoft.com/office/drawing/2014/main" val="358144713"/>
                  </a:ext>
                </a:extLst>
              </a:tr>
              <a:tr h="355896">
                <a:tc>
                  <a:txBody>
                    <a:bodyPr/>
                    <a:lstStyle/>
                    <a:p>
                      <a:r>
                        <a:rPr lang="en-GB" dirty="0"/>
                        <a:t>EFFECTIVE LEARNING ENVIRONMENT</a:t>
                      </a:r>
                    </a:p>
                  </a:txBody>
                  <a:tcPr/>
                </a:tc>
                <a:tc vMerge="1">
                  <a:txBody>
                    <a:bodyPr/>
                    <a:lstStyle/>
                    <a:p>
                      <a:endParaRPr lang="en-GB" dirty="0"/>
                    </a:p>
                  </a:txBody>
                  <a:tcPr/>
                </a:tc>
                <a:tc vMerge="1">
                  <a:txBody>
                    <a:bodyPr/>
                    <a:lstStyle/>
                    <a:p>
                      <a:r>
                        <a:rPr lang="en-GB" dirty="0"/>
                        <a:t>WHAT IS MENTORING?</a:t>
                      </a:r>
                    </a:p>
                  </a:txBody>
                  <a:tcPr/>
                </a:tc>
                <a:extLst>
                  <a:ext uri="{0D108BD9-81ED-4DB2-BD59-A6C34878D82A}">
                    <a16:rowId xmlns:a16="http://schemas.microsoft.com/office/drawing/2014/main" val="2739745956"/>
                  </a:ext>
                </a:extLst>
              </a:tr>
              <a:tr h="457842">
                <a:tc>
                  <a:txBody>
                    <a:bodyPr/>
                    <a:lstStyle/>
                    <a:p>
                      <a:r>
                        <a:rPr lang="en-GB" i="1" dirty="0"/>
                        <a:t>TEA BREAK</a:t>
                      </a:r>
                      <a:endParaRPr lang="en-GB" dirty="0"/>
                    </a:p>
                  </a:txBody>
                  <a:tcPr/>
                </a:tc>
                <a:tc vMerge="1">
                  <a:txBody>
                    <a:bodyPr/>
                    <a:lstStyle/>
                    <a:p>
                      <a:endParaRPr lang="en-GB"/>
                    </a:p>
                  </a:txBody>
                  <a:tcPr/>
                </a:tc>
                <a:tc>
                  <a:txBody>
                    <a:bodyPr/>
                    <a:lstStyle/>
                    <a:p>
                      <a:r>
                        <a:rPr lang="en-GB" i="1" dirty="0"/>
                        <a:t>TEA BREAK</a:t>
                      </a:r>
                      <a:endParaRPr lang="en-GB" dirty="0"/>
                    </a:p>
                  </a:txBody>
                  <a:tcPr/>
                </a:tc>
                <a:extLst>
                  <a:ext uri="{0D108BD9-81ED-4DB2-BD59-A6C34878D82A}">
                    <a16:rowId xmlns:a16="http://schemas.microsoft.com/office/drawing/2014/main" val="3883435732"/>
                  </a:ext>
                </a:extLst>
              </a:tr>
              <a:tr h="458580">
                <a:tc rowSpan="2">
                  <a:txBody>
                    <a:bodyPr/>
                    <a:lstStyle/>
                    <a:p>
                      <a:r>
                        <a:rPr lang="en-GB" dirty="0"/>
                        <a:t>21</a:t>
                      </a:r>
                      <a:r>
                        <a:rPr lang="en-GB" baseline="30000" dirty="0"/>
                        <a:t>ST</a:t>
                      </a:r>
                      <a:r>
                        <a:rPr lang="en-GB" dirty="0"/>
                        <a:t> CENTURY VALUES. ATTITUDES &amp; COMPETENCIES</a:t>
                      </a:r>
                    </a:p>
                  </a:txBody>
                  <a:tcPr/>
                </a:tc>
                <a:tc vMerge="1">
                  <a:txBody>
                    <a:bodyPr/>
                    <a:lstStyle/>
                    <a:p>
                      <a:endParaRPr lang="en-GB" dirty="0"/>
                    </a:p>
                  </a:txBody>
                  <a:tcPr/>
                </a:tc>
                <a:tc>
                  <a:txBody>
                    <a:bodyPr/>
                    <a:lstStyle/>
                    <a:p>
                      <a:r>
                        <a:rPr lang="en-GB" dirty="0"/>
                        <a:t>REFLECTIVE DIALOGUE QUESTION BANK</a:t>
                      </a:r>
                    </a:p>
                  </a:txBody>
                  <a:tcPr/>
                </a:tc>
                <a:extLst>
                  <a:ext uri="{0D108BD9-81ED-4DB2-BD59-A6C34878D82A}">
                    <a16:rowId xmlns:a16="http://schemas.microsoft.com/office/drawing/2014/main" val="407765621"/>
                  </a:ext>
                </a:extLst>
              </a:tr>
              <a:tr h="181500">
                <a:tc vMerge="1">
                  <a:txBody>
                    <a:bodyPr/>
                    <a:lstStyle/>
                    <a:p>
                      <a:endParaRPr lang="en-GB" dirty="0"/>
                    </a:p>
                  </a:txBody>
                  <a:tcPr/>
                </a:tc>
                <a:tc vMerge="1">
                  <a:txBody>
                    <a:bodyPr/>
                    <a:lstStyle/>
                    <a:p>
                      <a:endParaRPr lang="en-GB"/>
                    </a:p>
                  </a:txBody>
                  <a:tcPr/>
                </a:tc>
                <a:tc rowSpan="2">
                  <a:txBody>
                    <a:bodyPr/>
                    <a:lstStyle/>
                    <a:p>
                      <a:r>
                        <a:rPr lang="en-GB" dirty="0"/>
                        <a:t>MENTORING VIDEOS &amp; POST-OBSERVATION FEEDBACK</a:t>
                      </a:r>
                    </a:p>
                  </a:txBody>
                  <a:tcPr/>
                </a:tc>
                <a:extLst>
                  <a:ext uri="{0D108BD9-81ED-4DB2-BD59-A6C34878D82A}">
                    <a16:rowId xmlns:a16="http://schemas.microsoft.com/office/drawing/2014/main" val="2143683816"/>
                  </a:ext>
                </a:extLst>
              </a:tr>
              <a:tr h="486157">
                <a:tc>
                  <a:txBody>
                    <a:bodyPr/>
                    <a:lstStyle/>
                    <a:p>
                      <a:r>
                        <a:rPr lang="en-GB" dirty="0"/>
                        <a:t>VITAL TOOLKIT &amp; VIDEO</a:t>
                      </a:r>
                    </a:p>
                  </a:txBody>
                  <a:tcPr/>
                </a:tc>
                <a:tc vMerge="1">
                  <a:txBody>
                    <a:bodyPr/>
                    <a:lstStyle/>
                    <a:p>
                      <a:endParaRPr lang="en-GB"/>
                    </a:p>
                  </a:txBody>
                  <a:tcPr/>
                </a:tc>
                <a:tc vMerge="1">
                  <a:txBody>
                    <a:bodyPr/>
                    <a:lstStyle/>
                    <a:p>
                      <a:r>
                        <a:rPr lang="en-GB" dirty="0"/>
                        <a:t>MENTORING VIDEOS &amp; POST-OBSERVATION FEEDBACK</a:t>
                      </a:r>
                    </a:p>
                  </a:txBody>
                  <a:tcPr/>
                </a:tc>
                <a:extLst>
                  <a:ext uri="{0D108BD9-81ED-4DB2-BD59-A6C34878D82A}">
                    <a16:rowId xmlns:a16="http://schemas.microsoft.com/office/drawing/2014/main" val="2592424015"/>
                  </a:ext>
                </a:extLst>
              </a:tr>
              <a:tr h="355896">
                <a:tc gridSpan="3">
                  <a:txBody>
                    <a:bodyPr/>
                    <a:lstStyle/>
                    <a:p>
                      <a:pPr algn="ctr"/>
                      <a:r>
                        <a:rPr lang="en-GB" i="1" dirty="0"/>
                        <a:t>LUNCH</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347090367"/>
                  </a:ext>
                </a:extLst>
              </a:tr>
              <a:tr h="889739">
                <a:tc>
                  <a:txBody>
                    <a:bodyPr/>
                    <a:lstStyle/>
                    <a:p>
                      <a:r>
                        <a:rPr lang="en-GB" dirty="0"/>
                        <a:t>WHAT IS OBSERVATION? FORM &amp; RUBRIC; CONDUCTING OBSERVATIONS</a:t>
                      </a:r>
                    </a:p>
                  </a:txBody>
                  <a:tcPr/>
                </a:tc>
                <a:tc>
                  <a:txBody>
                    <a:bodyPr/>
                    <a:lstStyle/>
                    <a:p>
                      <a:r>
                        <a:rPr lang="en-GB" dirty="0"/>
                        <a:t>WELCOME &amp; REFLECTION ON DAY 1</a:t>
                      </a:r>
                    </a:p>
                  </a:txBody>
                  <a:tcPr/>
                </a:tc>
                <a:tc>
                  <a:txBody>
                    <a:bodyPr/>
                    <a:lstStyle/>
                    <a:p>
                      <a:r>
                        <a:rPr lang="en-GB" dirty="0"/>
                        <a:t>CONTEXTUALISATION</a:t>
                      </a:r>
                    </a:p>
                  </a:txBody>
                  <a:tcPr/>
                </a:tc>
                <a:extLst>
                  <a:ext uri="{0D108BD9-81ED-4DB2-BD59-A6C34878D82A}">
                    <a16:rowId xmlns:a16="http://schemas.microsoft.com/office/drawing/2014/main" val="1585297654"/>
                  </a:ext>
                </a:extLst>
              </a:tr>
              <a:tr h="355896">
                <a:tc>
                  <a:txBody>
                    <a:bodyPr/>
                    <a:lstStyle/>
                    <a:p>
                      <a:r>
                        <a:rPr lang="en-GB" dirty="0"/>
                        <a:t>HAVE A GO!  CLASSROOM VIDEOS </a:t>
                      </a:r>
                    </a:p>
                  </a:txBody>
                  <a:tcPr/>
                </a:tc>
                <a:tc>
                  <a:txBody>
                    <a:bodyPr/>
                    <a:lstStyle/>
                    <a:p>
                      <a:r>
                        <a:rPr lang="en-GB" dirty="0"/>
                        <a:t>REFLECTION ON OBSERVED LESSONS</a:t>
                      </a:r>
                    </a:p>
                  </a:txBody>
                  <a:tcPr/>
                </a:tc>
                <a:tc>
                  <a:txBody>
                    <a:bodyPr/>
                    <a:lstStyle/>
                    <a:p>
                      <a:r>
                        <a:rPr lang="en-GB" dirty="0"/>
                        <a:t>ETHICAL DILEMMAS</a:t>
                      </a:r>
                    </a:p>
                  </a:txBody>
                  <a:tcPr/>
                </a:tc>
                <a:extLst>
                  <a:ext uri="{0D108BD9-81ED-4DB2-BD59-A6C34878D82A}">
                    <a16:rowId xmlns:a16="http://schemas.microsoft.com/office/drawing/2014/main" val="3178592492"/>
                  </a:ext>
                </a:extLst>
              </a:tr>
              <a:tr h="355896">
                <a:tc>
                  <a:txBody>
                    <a:bodyPr/>
                    <a:lstStyle/>
                    <a:p>
                      <a:r>
                        <a:rPr lang="en-GB"/>
                        <a:t>SAFEGUARDING </a:t>
                      </a:r>
                      <a:endParaRPr lang="en-GB" dirty="0"/>
                    </a:p>
                  </a:txBody>
                  <a:tcPr/>
                </a:tc>
                <a:tc>
                  <a:txBody>
                    <a:bodyPr/>
                    <a:lstStyle/>
                    <a:p>
                      <a:r>
                        <a:rPr lang="en-GB" dirty="0"/>
                        <a:t>ALLOCATING LEVELS</a:t>
                      </a:r>
                    </a:p>
                  </a:txBody>
                  <a:tcPr/>
                </a:tc>
                <a:tc>
                  <a:txBody>
                    <a:bodyPr/>
                    <a:lstStyle/>
                    <a:p>
                      <a:r>
                        <a:rPr lang="en-GB" dirty="0"/>
                        <a:t>VITAL STEPS</a:t>
                      </a:r>
                    </a:p>
                  </a:txBody>
                  <a:tcPr/>
                </a:tc>
                <a:extLst>
                  <a:ext uri="{0D108BD9-81ED-4DB2-BD59-A6C34878D82A}">
                    <a16:rowId xmlns:a16="http://schemas.microsoft.com/office/drawing/2014/main" val="1129225165"/>
                  </a:ext>
                </a:extLst>
              </a:tr>
              <a:tr h="471276">
                <a:tc>
                  <a:txBody>
                    <a:bodyPr/>
                    <a:lstStyle/>
                    <a:p>
                      <a:r>
                        <a:rPr lang="en-GB" dirty="0"/>
                        <a:t>CLOSING ROUND </a:t>
                      </a:r>
                    </a:p>
                  </a:txBody>
                  <a:tcPr/>
                </a:tc>
                <a:tc>
                  <a:txBody>
                    <a:bodyPr/>
                    <a:lstStyle/>
                    <a:p>
                      <a:r>
                        <a:rPr lang="en-GB" dirty="0"/>
                        <a:t>CLOSING ROUND </a:t>
                      </a:r>
                    </a:p>
                  </a:txBody>
                  <a:tcPr/>
                </a:tc>
                <a:tc>
                  <a:txBody>
                    <a:bodyPr/>
                    <a:lstStyle/>
                    <a:p>
                      <a:r>
                        <a:rPr lang="en-GB" dirty="0"/>
                        <a:t>CLOSING ROUND</a:t>
                      </a:r>
                    </a:p>
                  </a:txBody>
                  <a:tcPr/>
                </a:tc>
                <a:extLst>
                  <a:ext uri="{0D108BD9-81ED-4DB2-BD59-A6C34878D82A}">
                    <a16:rowId xmlns:a16="http://schemas.microsoft.com/office/drawing/2014/main" val="3103071148"/>
                  </a:ext>
                </a:extLst>
              </a:tr>
            </a:tbl>
          </a:graphicData>
        </a:graphic>
      </p:graphicFrame>
      <p:pic>
        <p:nvPicPr>
          <p:cNvPr id="4" name="Picture 3">
            <a:extLst>
              <a:ext uri="{FF2B5EF4-FFF2-40B4-BE49-F238E27FC236}">
                <a16:creationId xmlns:a16="http://schemas.microsoft.com/office/drawing/2014/main" id="{5B59D91C-CD66-6F3E-C1A7-A0FCB85445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6522" y="0"/>
            <a:ext cx="1026958" cy="530284"/>
          </a:xfrm>
          <a:prstGeom prst="rect">
            <a:avLst/>
          </a:prstGeom>
        </p:spPr>
      </p:pic>
      <p:sp>
        <p:nvSpPr>
          <p:cNvPr id="3" name="TextBox 2">
            <a:extLst>
              <a:ext uri="{FF2B5EF4-FFF2-40B4-BE49-F238E27FC236}">
                <a16:creationId xmlns:a16="http://schemas.microsoft.com/office/drawing/2014/main" id="{93DD835E-D706-832C-B4C1-3CD3FDE9FE6E}"/>
              </a:ext>
            </a:extLst>
          </p:cNvPr>
          <p:cNvSpPr txBox="1"/>
          <p:nvPr/>
        </p:nvSpPr>
        <p:spPr>
          <a:xfrm>
            <a:off x="0" y="10502"/>
            <a:ext cx="2054928" cy="369332"/>
          </a:xfrm>
          <a:prstGeom prst="rect">
            <a:avLst/>
          </a:prstGeom>
          <a:noFill/>
        </p:spPr>
        <p:txBody>
          <a:bodyPr wrap="square" rtlCol="0">
            <a:spAutoFit/>
          </a:bodyPr>
          <a:lstStyle/>
          <a:p>
            <a:r>
              <a:rPr lang="en-GB" dirty="0"/>
              <a:t>Pre-training Slide </a:t>
            </a:r>
          </a:p>
        </p:txBody>
      </p:sp>
    </p:spTree>
    <p:extLst>
      <p:ext uri="{BB962C8B-B14F-4D97-AF65-F5344CB8AC3E}">
        <p14:creationId xmlns:p14="http://schemas.microsoft.com/office/powerpoint/2010/main" val="1217096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7DB39E-ADC6-DA12-505D-64290F210DF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4C70669-09EB-2BC2-899B-A7760E863ECE}"/>
              </a:ext>
            </a:extLst>
          </p:cNvPr>
          <p:cNvSpPr>
            <a:spLocks noGrp="1"/>
          </p:cNvSpPr>
          <p:nvPr>
            <p:ph type="title"/>
          </p:nvPr>
        </p:nvSpPr>
        <p:spPr>
          <a:xfrm>
            <a:off x="841248" y="256032"/>
            <a:ext cx="10506456" cy="1014984"/>
          </a:xfrm>
        </p:spPr>
        <p:txBody>
          <a:bodyPr anchor="b">
            <a:normAutofit/>
          </a:bodyPr>
          <a:lstStyle/>
          <a:p>
            <a:r>
              <a:rPr lang="en-GB" b="1" dirty="0"/>
              <a:t>DIMENSION SUMMARY: B5 &amp; 6 </a:t>
            </a:r>
          </a:p>
        </p:txBody>
      </p:sp>
      <p:sp>
        <p:nvSpPr>
          <p:cNvPr id="14"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7993962D-FA80-46FB-994B-915373E62523}"/>
              </a:ext>
            </a:extLst>
          </p:cNvPr>
          <p:cNvPicPr>
            <a:picLocks noChangeAspect="1"/>
          </p:cNvPicPr>
          <p:nvPr/>
        </p:nvPicPr>
        <p:blipFill>
          <a:blip r:embed="rId3"/>
          <a:stretch>
            <a:fillRect/>
          </a:stretch>
        </p:blipFill>
        <p:spPr>
          <a:xfrm>
            <a:off x="10277928" y="157861"/>
            <a:ext cx="1609483" cy="829128"/>
          </a:xfrm>
          <a:prstGeom prst="rect">
            <a:avLst/>
          </a:prstGeom>
        </p:spPr>
      </p:pic>
      <p:graphicFrame>
        <p:nvGraphicFramePr>
          <p:cNvPr id="6" name="Content Placeholder 5">
            <a:extLst>
              <a:ext uri="{FF2B5EF4-FFF2-40B4-BE49-F238E27FC236}">
                <a16:creationId xmlns:a16="http://schemas.microsoft.com/office/drawing/2014/main" id="{30F57F56-C001-3F78-F676-B0504D0013B9}"/>
              </a:ext>
            </a:extLst>
          </p:cNvPr>
          <p:cNvGraphicFramePr>
            <a:graphicFrameLocks noGrp="1"/>
          </p:cNvGraphicFramePr>
          <p:nvPr>
            <p:ph idx="1"/>
            <p:extLst>
              <p:ext uri="{D42A27DB-BD31-4B8C-83A1-F6EECF244321}">
                <p14:modId xmlns:p14="http://schemas.microsoft.com/office/powerpoint/2010/main" val="2490516014"/>
              </p:ext>
            </p:extLst>
          </p:nvPr>
        </p:nvGraphicFramePr>
        <p:xfrm>
          <a:off x="642257" y="1307591"/>
          <a:ext cx="11245154" cy="5550409"/>
        </p:xfrm>
        <a:graphic>
          <a:graphicData uri="http://schemas.openxmlformats.org/drawingml/2006/table">
            <a:tbl>
              <a:tblPr firstRow="1" firstCol="1" bandRow="1">
                <a:tableStyleId>{5C22544A-7EE6-4342-B048-85BDC9FD1C3A}</a:tableStyleId>
              </a:tblPr>
              <a:tblGrid>
                <a:gridCol w="2890050">
                  <a:extLst>
                    <a:ext uri="{9D8B030D-6E8A-4147-A177-3AD203B41FA5}">
                      <a16:colId xmlns:a16="http://schemas.microsoft.com/office/drawing/2014/main" val="4248858736"/>
                    </a:ext>
                  </a:extLst>
                </a:gridCol>
                <a:gridCol w="8355104">
                  <a:extLst>
                    <a:ext uri="{9D8B030D-6E8A-4147-A177-3AD203B41FA5}">
                      <a16:colId xmlns:a16="http://schemas.microsoft.com/office/drawing/2014/main" val="597356506"/>
                    </a:ext>
                  </a:extLst>
                </a:gridCol>
              </a:tblGrid>
              <a:tr h="2622049">
                <a:tc rowSpan="2">
                  <a:txBody>
                    <a:bodyPr/>
                    <a:lstStyle/>
                    <a:p>
                      <a:pPr marL="457200">
                        <a:lnSpc>
                          <a:spcPct val="107000"/>
                        </a:lnSpc>
                        <a:buNone/>
                      </a:pPr>
                      <a:r>
                        <a:rPr lang="en-GB" sz="1400" dirty="0">
                          <a:effectLst/>
                        </a:rPr>
                        <a:t> </a:t>
                      </a:r>
                      <a:endParaRPr lang="en-US" sz="1400" dirty="0">
                        <a:effectLst/>
                      </a:endParaRPr>
                    </a:p>
                    <a:p>
                      <a:pPr marL="457200">
                        <a:lnSpc>
                          <a:spcPct val="107000"/>
                        </a:lnSpc>
                        <a:buNone/>
                      </a:pPr>
                      <a:r>
                        <a:rPr lang="en-GB" sz="1400" dirty="0">
                          <a:effectLst/>
                        </a:rPr>
                        <a:t> </a:t>
                      </a:r>
                      <a:endParaRPr lang="en-US" sz="1400" dirty="0">
                        <a:effectLst/>
                      </a:endParaRPr>
                    </a:p>
                    <a:p>
                      <a:pPr marL="457200">
                        <a:lnSpc>
                          <a:spcPct val="107000"/>
                        </a:lnSpc>
                        <a:buNone/>
                      </a:pPr>
                      <a:r>
                        <a:rPr lang="en-GB" sz="1400" dirty="0">
                          <a:effectLst/>
                        </a:rPr>
                        <a:t> </a:t>
                      </a:r>
                      <a:endParaRPr lang="en-US" sz="1400" dirty="0">
                        <a:effectLst/>
                      </a:endParaRPr>
                    </a:p>
                    <a:p>
                      <a:pPr marL="457200">
                        <a:lnSpc>
                          <a:spcPct val="107000"/>
                        </a:lnSpc>
                        <a:buNone/>
                      </a:pPr>
                      <a:r>
                        <a:rPr lang="en-GB" sz="1400" dirty="0">
                          <a:effectLst/>
                        </a:rPr>
                        <a:t> </a:t>
                      </a:r>
                      <a:endParaRPr lang="en-US" sz="1400" dirty="0">
                        <a:effectLst/>
                      </a:endParaRPr>
                    </a:p>
                    <a:p>
                      <a:pPr marL="457200">
                        <a:lnSpc>
                          <a:spcPct val="107000"/>
                        </a:lnSpc>
                        <a:buNone/>
                      </a:pPr>
                      <a:r>
                        <a:rPr lang="en-GB" sz="1400" dirty="0">
                          <a:effectLst/>
                        </a:rPr>
                        <a:t> </a:t>
                      </a:r>
                      <a:endParaRPr lang="en-US" sz="1400" dirty="0">
                        <a:effectLst/>
                      </a:endParaRPr>
                    </a:p>
                    <a:p>
                      <a:pPr marL="457200">
                        <a:lnSpc>
                          <a:spcPct val="107000"/>
                        </a:lnSpc>
                        <a:buNone/>
                      </a:pPr>
                      <a:r>
                        <a:rPr lang="en-GB" sz="1400" dirty="0">
                          <a:effectLst/>
                        </a:rPr>
                        <a:t> </a:t>
                      </a:r>
                      <a:endParaRPr lang="en-US" sz="1400" dirty="0">
                        <a:effectLst/>
                      </a:endParaRPr>
                    </a:p>
                    <a:p>
                      <a:pPr marL="457200">
                        <a:lnSpc>
                          <a:spcPct val="107000"/>
                        </a:lnSpc>
                        <a:buNone/>
                      </a:pPr>
                      <a:r>
                        <a:rPr lang="en-GB" sz="1400" dirty="0">
                          <a:effectLst/>
                        </a:rPr>
                        <a:t> </a:t>
                      </a:r>
                      <a:endParaRPr lang="en-US" sz="1400" dirty="0">
                        <a:effectLst/>
                      </a:endParaRPr>
                    </a:p>
                    <a:p>
                      <a:pPr marL="457200">
                        <a:lnSpc>
                          <a:spcPct val="107000"/>
                        </a:lnSpc>
                        <a:buNone/>
                      </a:pPr>
                      <a:r>
                        <a:rPr lang="en-GB" sz="1400" dirty="0">
                          <a:effectLst/>
                        </a:rPr>
                        <a:t> </a:t>
                      </a:r>
                      <a:endParaRPr lang="en-US" sz="1500" i="1" dirty="0">
                        <a:effectLst/>
                      </a:endParaRPr>
                    </a:p>
                    <a:p>
                      <a:pPr marL="0" lvl="0" indent="0" algn="ctr">
                        <a:lnSpc>
                          <a:spcPct val="107000"/>
                        </a:lnSpc>
                        <a:spcAft>
                          <a:spcPts val="800"/>
                        </a:spcAft>
                        <a:buFont typeface="+mj-lt"/>
                        <a:buNone/>
                      </a:pPr>
                      <a:r>
                        <a:rPr lang="en-GB" sz="1900" i="1" dirty="0">
                          <a:effectLst/>
                        </a:rPr>
                        <a:t>B.  Quality Teaching and Learning Practices</a:t>
                      </a:r>
                      <a:endParaRPr lang="en-US" sz="1900" i="1" dirty="0">
                        <a:effectLst/>
                      </a:endParaRPr>
                    </a:p>
                    <a:p>
                      <a:pPr algn="just">
                        <a:lnSpc>
                          <a:spcPct val="107000"/>
                        </a:lnSpc>
                        <a:spcAft>
                          <a:spcPts val="800"/>
                        </a:spcAft>
                        <a:buNone/>
                      </a:pPr>
                      <a:r>
                        <a:rPr lang="en-GB"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458" marR="64458" marT="0" marB="0">
                    <a:solidFill>
                      <a:schemeClr val="accent6">
                        <a:lumMod val="75000"/>
                      </a:schemeClr>
                    </a:solidFill>
                  </a:tcPr>
                </a:tc>
                <a:tc>
                  <a:txBody>
                    <a:bodyPr/>
                    <a:lstStyle/>
                    <a:p>
                      <a:pPr marL="0" lvl="0" indent="0" algn="just">
                        <a:lnSpc>
                          <a:spcPct val="107000"/>
                        </a:lnSpc>
                        <a:buFont typeface="+mj-lt"/>
                        <a:buNone/>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Social &amp; Collaborative Learning: </a:t>
                      </a:r>
                    </a:p>
                    <a:p>
                      <a:pPr marL="342900" lvl="0" indent="-342900" algn="just">
                        <a:lnSpc>
                          <a:spcPct val="107000"/>
                        </a:lnSpc>
                        <a:buFont typeface="+mj-lt"/>
                        <a:buAutoNum type="arabicPeriod"/>
                      </a:pPr>
                      <a:endPar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mj-lt"/>
                        <a:buNone/>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fosters a collaborative and inclusive learning environment that incorporates a respect for diversity. </a:t>
                      </a:r>
                      <a:r>
                        <a:rPr lang="en-GB"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promotes interpersonal skills and peer interaction through effective use of individual, pair and group work. Collaborative activities encourage all students to participate and work with peers from different genders, abilities, backgrounds and with diverse views. The teacher helps students find ways to resolve conflicts and reach agreements to create an environment free from hostility.</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12" marR="66212" marT="0" marB="0">
                    <a:solidFill>
                      <a:schemeClr val="accent6">
                        <a:lumMod val="20000"/>
                        <a:lumOff val="80000"/>
                      </a:schemeClr>
                    </a:solidFill>
                  </a:tcPr>
                </a:tc>
                <a:extLst>
                  <a:ext uri="{0D108BD9-81ED-4DB2-BD59-A6C34878D82A}">
                    <a16:rowId xmlns:a16="http://schemas.microsoft.com/office/drawing/2014/main" val="1099963240"/>
                  </a:ext>
                </a:extLst>
              </a:tr>
              <a:tr h="2333774">
                <a:tc vMerge="1">
                  <a:txBody>
                    <a:bodyPr/>
                    <a:lstStyle/>
                    <a:p>
                      <a:endParaRPr lang="en-GB"/>
                    </a:p>
                  </a:txBody>
                  <a:tcPr/>
                </a:tc>
                <a:tc>
                  <a:txBody>
                    <a:bodyPr/>
                    <a:lstStyle/>
                    <a:p>
                      <a:pPr marL="0" lvl="0" indent="0" algn="just">
                        <a:lnSpc>
                          <a:spcPct val="107000"/>
                        </a:lnSpc>
                        <a:buFont typeface="+mj-lt"/>
                        <a:buNone/>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 Learning to Learn: </a:t>
                      </a:r>
                    </a:p>
                    <a:p>
                      <a:pPr marL="342900" lvl="0" indent="-342900" algn="just">
                        <a:lnSpc>
                          <a:spcPct val="107000"/>
                        </a:lnSpc>
                        <a:buFont typeface="+mj-lt"/>
                        <a:buAutoNum type="arabicPeriod"/>
                      </a:pPr>
                      <a:endPar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mj-lt"/>
                        <a:buNone/>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models learning to learn and guides students in thinking through how to approach tasks and how they learn</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responds positively to students’ challenges, framing failure and frustrations as part of the learning process. S/he provides opportunities for students to self-assess, assess their peers and set short- and long-term learning goals. Students seek clarification whenever they are struggling and learn to become leaders of their own learning.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12" marR="66212" marT="0" marB="0">
                    <a:solidFill>
                      <a:schemeClr val="accent6">
                        <a:lumMod val="20000"/>
                        <a:lumOff val="80000"/>
                      </a:schemeClr>
                    </a:solidFill>
                  </a:tcPr>
                </a:tc>
                <a:extLst>
                  <a:ext uri="{0D108BD9-81ED-4DB2-BD59-A6C34878D82A}">
                    <a16:rowId xmlns:a16="http://schemas.microsoft.com/office/drawing/2014/main" val="4284588607"/>
                  </a:ext>
                </a:extLst>
              </a:tr>
            </a:tbl>
          </a:graphicData>
        </a:graphic>
      </p:graphicFrame>
    </p:spTree>
    <p:extLst>
      <p:ext uri="{BB962C8B-B14F-4D97-AF65-F5344CB8AC3E}">
        <p14:creationId xmlns:p14="http://schemas.microsoft.com/office/powerpoint/2010/main" val="3541621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8B7536-4067-0F58-8448-73FDAB1D9F7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C0FE8A8-8ED5-99FE-6F19-D60AC5AF199E}"/>
              </a:ext>
            </a:extLst>
          </p:cNvPr>
          <p:cNvSpPr>
            <a:spLocks noGrp="1"/>
          </p:cNvSpPr>
          <p:nvPr>
            <p:ph type="title"/>
          </p:nvPr>
        </p:nvSpPr>
        <p:spPr>
          <a:xfrm>
            <a:off x="841248" y="256032"/>
            <a:ext cx="10506456" cy="1014984"/>
          </a:xfrm>
        </p:spPr>
        <p:txBody>
          <a:bodyPr anchor="b">
            <a:normAutofit/>
          </a:bodyPr>
          <a:lstStyle/>
          <a:p>
            <a:r>
              <a:rPr lang="en-GB" b="1" dirty="0"/>
              <a:t>DIMENSION SUMMARY: B7-8</a:t>
            </a:r>
          </a:p>
        </p:txBody>
      </p:sp>
      <p:sp>
        <p:nvSpPr>
          <p:cNvPr id="14"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3F377603-AF09-2241-ECD9-22E8EB89721A}"/>
              </a:ext>
            </a:extLst>
          </p:cNvPr>
          <p:cNvPicPr>
            <a:picLocks noChangeAspect="1"/>
          </p:cNvPicPr>
          <p:nvPr/>
        </p:nvPicPr>
        <p:blipFill>
          <a:blip r:embed="rId3"/>
          <a:stretch>
            <a:fillRect/>
          </a:stretch>
        </p:blipFill>
        <p:spPr>
          <a:xfrm>
            <a:off x="10277928" y="157861"/>
            <a:ext cx="1609483" cy="829128"/>
          </a:xfrm>
          <a:prstGeom prst="rect">
            <a:avLst/>
          </a:prstGeom>
        </p:spPr>
      </p:pic>
      <p:graphicFrame>
        <p:nvGraphicFramePr>
          <p:cNvPr id="6" name="Content Placeholder 5">
            <a:extLst>
              <a:ext uri="{FF2B5EF4-FFF2-40B4-BE49-F238E27FC236}">
                <a16:creationId xmlns:a16="http://schemas.microsoft.com/office/drawing/2014/main" id="{D72EC7DB-DFA7-A69F-CD1B-2CDFDA02BC0F}"/>
              </a:ext>
            </a:extLst>
          </p:cNvPr>
          <p:cNvGraphicFramePr>
            <a:graphicFrameLocks noGrp="1"/>
          </p:cNvGraphicFramePr>
          <p:nvPr>
            <p:ph idx="1"/>
            <p:extLst>
              <p:ext uri="{D42A27DB-BD31-4B8C-83A1-F6EECF244321}">
                <p14:modId xmlns:p14="http://schemas.microsoft.com/office/powerpoint/2010/main" val="586267571"/>
              </p:ext>
            </p:extLst>
          </p:nvPr>
        </p:nvGraphicFramePr>
        <p:xfrm>
          <a:off x="841248" y="1662243"/>
          <a:ext cx="10905892" cy="5133561"/>
        </p:xfrm>
        <a:graphic>
          <a:graphicData uri="http://schemas.openxmlformats.org/drawingml/2006/table">
            <a:tbl>
              <a:tblPr firstRow="1" firstCol="1" bandRow="1">
                <a:tableStyleId>{5C22544A-7EE6-4342-B048-85BDC9FD1C3A}</a:tableStyleId>
              </a:tblPr>
              <a:tblGrid>
                <a:gridCol w="2767493">
                  <a:extLst>
                    <a:ext uri="{9D8B030D-6E8A-4147-A177-3AD203B41FA5}">
                      <a16:colId xmlns:a16="http://schemas.microsoft.com/office/drawing/2014/main" val="4248858736"/>
                    </a:ext>
                  </a:extLst>
                </a:gridCol>
                <a:gridCol w="8138399">
                  <a:extLst>
                    <a:ext uri="{9D8B030D-6E8A-4147-A177-3AD203B41FA5}">
                      <a16:colId xmlns:a16="http://schemas.microsoft.com/office/drawing/2014/main" val="597356506"/>
                    </a:ext>
                  </a:extLst>
                </a:gridCol>
              </a:tblGrid>
              <a:tr h="243058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effectLst/>
                        </a:rPr>
                        <a:t>B.  Quality Teaching and Learning Practices</a:t>
                      </a:r>
                      <a:endParaRPr lang="en-US" sz="1800" i="1" dirty="0">
                        <a:effectLst/>
                      </a:endParaRPr>
                    </a:p>
                    <a:p>
                      <a:endParaRPr lang="en-GB" dirty="0"/>
                    </a:p>
                  </a:txBody>
                  <a:tcPr anchor="ctr">
                    <a:solidFill>
                      <a:schemeClr val="accent6">
                        <a:lumMod val="75000"/>
                      </a:schemeClr>
                    </a:solidFill>
                  </a:tcPr>
                </a:tc>
                <a:tc>
                  <a:txBody>
                    <a:bodyPr/>
                    <a:lstStyle/>
                    <a:p>
                      <a:pPr marL="0" lvl="0" indent="0" algn="just">
                        <a:lnSpc>
                          <a:spcPct val="107000"/>
                        </a:lnSpc>
                        <a:buFont typeface="+mj-lt"/>
                        <a:buNone/>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 Checks for Understanding</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just">
                        <a:lnSpc>
                          <a:spcPct val="107000"/>
                        </a:lnSpc>
                        <a:buFont typeface="+mj-lt"/>
                        <a:buNone/>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mj-lt"/>
                        <a:buNone/>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checks for understanding and builds upon this to ensure that students comprehend the lesson content and to extend learning. </a:t>
                      </a:r>
                      <a:r>
                        <a:rPr lang="en-GB"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walks around the class to assess understanding, monitor progress and assist. The teacher promotes students’ efforts towards acquiring new concepts, skills and attitudes instead of focusing only on results, intelligence and natural abilities, helping students acquire a ‘growth mind-set’.</a:t>
                      </a:r>
                      <a:r>
                        <a:rPr lang="en-GB" sz="1800" b="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456" marR="56456" marT="0" marB="0">
                    <a:solidFill>
                      <a:schemeClr val="accent6">
                        <a:lumMod val="20000"/>
                        <a:lumOff val="80000"/>
                      </a:schemeClr>
                    </a:solidFill>
                  </a:tcPr>
                </a:tc>
                <a:extLst>
                  <a:ext uri="{0D108BD9-81ED-4DB2-BD59-A6C34878D82A}">
                    <a16:rowId xmlns:a16="http://schemas.microsoft.com/office/drawing/2014/main" val="2767375688"/>
                  </a:ext>
                </a:extLst>
              </a:tr>
              <a:tr h="2505105">
                <a:tc vMerge="1">
                  <a:txBody>
                    <a:bodyPr/>
                    <a:lstStyle/>
                    <a:p>
                      <a:pPr algn="just">
                        <a:lnSpc>
                          <a:spcPct val="107000"/>
                        </a:lnSpc>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063" marR="53063" marT="0" marB="0">
                    <a:solidFill>
                      <a:schemeClr val="accent6">
                        <a:lumMod val="75000"/>
                      </a:schemeClr>
                    </a:solidFill>
                  </a:tcPr>
                </a:tc>
                <a:tc>
                  <a:txBody>
                    <a:bodyPr/>
                    <a:lstStyle/>
                    <a:p>
                      <a:pPr marL="0" lvl="0" indent="0" algn="just">
                        <a:lnSpc>
                          <a:spcPct val="107000"/>
                        </a:lnSpc>
                        <a:buFont typeface="+mj-lt"/>
                        <a:buNone/>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 Feedback: </a:t>
                      </a:r>
                    </a:p>
                    <a:p>
                      <a:pPr marL="0" lvl="0" indent="0" algn="just">
                        <a:lnSpc>
                          <a:spcPct val="107000"/>
                        </a:lnSpc>
                        <a:buFont typeface="+mj-lt"/>
                        <a:buNone/>
                      </a:pPr>
                      <a:endPar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mj-lt"/>
                        <a:buNone/>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provides genuine, meaningful and timely feedback that is framed positively and constructively to deepen student understanding.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teacher provides specific comments or prompts that help identify student misunderstandings, understand successes and guide thought processes to promote learning. Students have opportunities to give constructive feedback to one another and to the teacher.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p>
                  </a:txBody>
                  <a:tcPr marL="56456" marR="56456" marT="0" marB="0">
                    <a:solidFill>
                      <a:schemeClr val="accent6">
                        <a:lumMod val="20000"/>
                        <a:lumOff val="80000"/>
                      </a:schemeClr>
                    </a:solidFill>
                  </a:tcPr>
                </a:tc>
                <a:extLst>
                  <a:ext uri="{0D108BD9-81ED-4DB2-BD59-A6C34878D82A}">
                    <a16:rowId xmlns:a16="http://schemas.microsoft.com/office/drawing/2014/main" val="3926522197"/>
                  </a:ext>
                </a:extLst>
              </a:tr>
            </a:tbl>
          </a:graphicData>
        </a:graphic>
      </p:graphicFrame>
    </p:spTree>
    <p:extLst>
      <p:ext uri="{BB962C8B-B14F-4D97-AF65-F5344CB8AC3E}">
        <p14:creationId xmlns:p14="http://schemas.microsoft.com/office/powerpoint/2010/main" val="2249974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5E6A4C-E3FE-4282-99E0-4AF6F5AAB079}"/>
              </a:ext>
            </a:extLst>
          </p:cNvPr>
          <p:cNvSpPr txBox="1"/>
          <p:nvPr/>
        </p:nvSpPr>
        <p:spPr>
          <a:xfrm>
            <a:off x="1897237" y="89426"/>
            <a:ext cx="8597589" cy="523220"/>
          </a:xfrm>
          <a:prstGeom prst="rect">
            <a:avLst/>
          </a:prstGeom>
          <a:noFill/>
        </p:spPr>
        <p:txBody>
          <a:bodyPr wrap="square" rtlCol="0">
            <a:spAutoFit/>
          </a:bodyPr>
          <a:lstStyle/>
          <a:p>
            <a:pPr algn="ctr"/>
            <a:r>
              <a:rPr lang="en-GB" sz="2800" b="1" noProof="0" dirty="0">
                <a:solidFill>
                  <a:schemeClr val="accent5">
                    <a:lumMod val="75000"/>
                  </a:schemeClr>
                </a:solidFill>
              </a:rPr>
              <a:t>DIMENSIONS &amp; BEHAVIOURS 1-11.</a:t>
            </a:r>
            <a:r>
              <a:rPr lang="en-GB" sz="2800" b="1" noProof="0" dirty="0">
                <a:solidFill>
                  <a:srgbClr val="FF0000"/>
                </a:solidFill>
              </a:rPr>
              <a:t> </a:t>
            </a:r>
            <a:endParaRPr lang="en-GB" sz="2800" b="1" noProof="0" dirty="0">
              <a:solidFill>
                <a:schemeClr val="accent5">
                  <a:lumMod val="75000"/>
                </a:schemeClr>
              </a:solidFill>
            </a:endParaRPr>
          </a:p>
        </p:txBody>
      </p:sp>
      <p:graphicFrame>
        <p:nvGraphicFramePr>
          <p:cNvPr id="4" name="Table 3">
            <a:extLst>
              <a:ext uri="{FF2B5EF4-FFF2-40B4-BE49-F238E27FC236}">
                <a16:creationId xmlns:a16="http://schemas.microsoft.com/office/drawing/2014/main" id="{F746FE00-A995-4666-ADBA-351C50B4951C}"/>
              </a:ext>
            </a:extLst>
          </p:cNvPr>
          <p:cNvGraphicFramePr>
            <a:graphicFrameLocks noGrp="1"/>
          </p:cNvGraphicFramePr>
          <p:nvPr>
            <p:extLst>
              <p:ext uri="{D42A27DB-BD31-4B8C-83A1-F6EECF244321}">
                <p14:modId xmlns:p14="http://schemas.microsoft.com/office/powerpoint/2010/main" val="271931198"/>
              </p:ext>
            </p:extLst>
          </p:nvPr>
        </p:nvGraphicFramePr>
        <p:xfrm>
          <a:off x="323850" y="644389"/>
          <a:ext cx="11663710" cy="6041672"/>
        </p:xfrm>
        <a:graphic>
          <a:graphicData uri="http://schemas.openxmlformats.org/drawingml/2006/table">
            <a:tbl>
              <a:tblPr firstRow="1" firstCol="1" bandRow="1">
                <a:tableStyleId>{5C22544A-7EE6-4342-B048-85BDC9FD1C3A}</a:tableStyleId>
              </a:tblPr>
              <a:tblGrid>
                <a:gridCol w="2412418">
                  <a:extLst>
                    <a:ext uri="{9D8B030D-6E8A-4147-A177-3AD203B41FA5}">
                      <a16:colId xmlns:a16="http://schemas.microsoft.com/office/drawing/2014/main" val="3602195772"/>
                    </a:ext>
                  </a:extLst>
                </a:gridCol>
                <a:gridCol w="1636285">
                  <a:extLst>
                    <a:ext uri="{9D8B030D-6E8A-4147-A177-3AD203B41FA5}">
                      <a16:colId xmlns:a16="http://schemas.microsoft.com/office/drawing/2014/main" val="434316715"/>
                    </a:ext>
                  </a:extLst>
                </a:gridCol>
                <a:gridCol w="7615007">
                  <a:extLst>
                    <a:ext uri="{9D8B030D-6E8A-4147-A177-3AD203B41FA5}">
                      <a16:colId xmlns:a16="http://schemas.microsoft.com/office/drawing/2014/main" val="1584754703"/>
                    </a:ext>
                  </a:extLst>
                </a:gridCol>
              </a:tblGrid>
              <a:tr h="379787">
                <a:tc>
                  <a:txBody>
                    <a:bodyPr/>
                    <a:lstStyle/>
                    <a:p>
                      <a:pPr algn="ctr">
                        <a:lnSpc>
                          <a:spcPct val="107000"/>
                        </a:lnSpc>
                        <a:spcAft>
                          <a:spcPts val="800"/>
                        </a:spcAft>
                      </a:pPr>
                      <a:r>
                        <a:rPr lang="en-GB" sz="1800" noProof="0" dirty="0">
                          <a:effectLst/>
                        </a:rPr>
                        <a:t>AREA </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tc>
                  <a:txBody>
                    <a:bodyPr/>
                    <a:lstStyle/>
                    <a:p>
                      <a:pPr algn="ctr">
                        <a:lnSpc>
                          <a:spcPct val="107000"/>
                        </a:lnSpc>
                        <a:spcAft>
                          <a:spcPts val="800"/>
                        </a:spcAft>
                      </a:pPr>
                      <a:r>
                        <a:rPr lang="en-GB" sz="1800" noProof="0" dirty="0">
                          <a:effectLst/>
                        </a:rPr>
                        <a:t>DIMENSION</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tc>
                  <a:txBody>
                    <a:bodyPr/>
                    <a:lstStyle/>
                    <a:p>
                      <a:pPr algn="ctr">
                        <a:lnSpc>
                          <a:spcPct val="107000"/>
                        </a:lnSpc>
                        <a:spcAft>
                          <a:spcPts val="800"/>
                        </a:spcAft>
                      </a:pPr>
                      <a:r>
                        <a:rPr lang="en-GB" sz="1800" noProof="0" dirty="0">
                          <a:effectLst/>
                        </a:rPr>
                        <a:t>BEHAVIOURS</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370884780"/>
                  </a:ext>
                </a:extLst>
              </a:tr>
              <a:tr h="422172">
                <a:tc rowSpan="11">
                  <a:txBody>
                    <a:bodyPr/>
                    <a:lstStyle/>
                    <a:p>
                      <a:pPr algn="ctr">
                        <a:lnSpc>
                          <a:spcPct val="107000"/>
                        </a:lnSpc>
                        <a:spcAft>
                          <a:spcPts val="800"/>
                        </a:spcAft>
                      </a:pPr>
                      <a:r>
                        <a:rPr lang="en-GB" sz="1800" noProof="0" dirty="0">
                          <a:effectLst/>
                        </a:rPr>
                        <a:t> </a:t>
                      </a:r>
                    </a:p>
                    <a:p>
                      <a:pPr algn="ctr">
                        <a:lnSpc>
                          <a:spcPct val="107000"/>
                        </a:lnSpc>
                        <a:spcAft>
                          <a:spcPts val="800"/>
                        </a:spcAft>
                      </a:pPr>
                      <a:r>
                        <a:rPr lang="en-GB" sz="1800" noProof="0" dirty="0">
                          <a:effectLst/>
                        </a:rPr>
                        <a:t> </a:t>
                      </a:r>
                    </a:p>
                    <a:p>
                      <a:pPr algn="ctr">
                        <a:lnSpc>
                          <a:spcPct val="107000"/>
                        </a:lnSpc>
                        <a:spcAft>
                          <a:spcPts val="800"/>
                        </a:spcAft>
                      </a:pPr>
                      <a:r>
                        <a:rPr lang="en-GB" sz="1800" noProof="0" dirty="0">
                          <a:effectLst/>
                        </a:rPr>
                        <a:t> </a:t>
                      </a:r>
                    </a:p>
                    <a:p>
                      <a:pPr algn="ctr">
                        <a:lnSpc>
                          <a:spcPct val="107000"/>
                        </a:lnSpc>
                        <a:spcAft>
                          <a:spcPts val="800"/>
                        </a:spcAft>
                      </a:pPr>
                      <a:r>
                        <a:rPr lang="en-GB" sz="1800" noProof="0" dirty="0">
                          <a:effectLst/>
                        </a:rPr>
                        <a:t> </a:t>
                      </a:r>
                    </a:p>
                    <a:p>
                      <a:pPr marL="342900" lvl="0" indent="-342900" algn="l">
                        <a:lnSpc>
                          <a:spcPct val="107000"/>
                        </a:lnSpc>
                        <a:buFont typeface="+mj-lt"/>
                        <a:buAutoNum type="alphaUcPeriod"/>
                      </a:pPr>
                      <a:r>
                        <a:rPr lang="en-GB" sz="1800" noProof="0" dirty="0">
                          <a:effectLst/>
                        </a:rPr>
                        <a:t>SUPPORTIVE LEARNING ENVIRONMENT </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tc rowSpan="6">
                  <a:txBody>
                    <a:bodyPr/>
                    <a:lstStyle/>
                    <a:p>
                      <a:pPr marL="342900" lvl="0" indent="-342900">
                        <a:lnSpc>
                          <a:spcPct val="107000"/>
                        </a:lnSpc>
                        <a:buFont typeface="+mj-lt"/>
                        <a:buAutoNum type="arabicPeriod"/>
                      </a:pPr>
                      <a:endParaRPr lang="en-GB" sz="1800" b="1" noProof="0" dirty="0">
                        <a:effectLst/>
                      </a:endParaRPr>
                    </a:p>
                    <a:p>
                      <a:pPr marL="342900" lvl="0" indent="-342900">
                        <a:lnSpc>
                          <a:spcPct val="107000"/>
                        </a:lnSpc>
                        <a:buFont typeface="+mj-lt"/>
                        <a:buAutoNum type="arabicPeriod"/>
                      </a:pPr>
                      <a:endParaRPr lang="en-GB" sz="1800" b="1" noProof="0" dirty="0">
                        <a:effectLst/>
                      </a:endParaRPr>
                    </a:p>
                    <a:p>
                      <a:pPr marL="342900" lvl="0" indent="-342900">
                        <a:lnSpc>
                          <a:spcPct val="107000"/>
                        </a:lnSpc>
                        <a:buFont typeface="+mj-lt"/>
                        <a:buAutoNum type="arabicPeriod"/>
                      </a:pPr>
                      <a:endParaRPr lang="en-GB" sz="1800" b="1" noProof="0" dirty="0">
                        <a:effectLst/>
                      </a:endParaRPr>
                    </a:p>
                    <a:p>
                      <a:pPr marL="342900" lvl="0" indent="-342900">
                        <a:lnSpc>
                          <a:spcPct val="107000"/>
                        </a:lnSpc>
                        <a:buFont typeface="+mj-lt"/>
                        <a:buAutoNum type="arabicPeriod"/>
                      </a:pPr>
                      <a:endParaRPr lang="en-GB" sz="1800" b="1" noProof="0" dirty="0">
                        <a:effectLst/>
                      </a:endParaRPr>
                    </a:p>
                    <a:p>
                      <a:pPr marL="342900" lvl="0" indent="-342900">
                        <a:lnSpc>
                          <a:spcPct val="107000"/>
                        </a:lnSpc>
                        <a:buFont typeface="+mj-lt"/>
                        <a:buAutoNum type="arabicPeriod"/>
                      </a:pPr>
                      <a:r>
                        <a:rPr lang="en-GB" sz="1800" b="1" noProof="0" dirty="0">
                          <a:effectLst/>
                        </a:rPr>
                        <a:t>EMOTIONAL CLIMATE </a:t>
                      </a:r>
                    </a:p>
                    <a:p>
                      <a:pPr algn="ctr">
                        <a:lnSpc>
                          <a:spcPct val="107000"/>
                        </a:lnSpc>
                        <a:spcAft>
                          <a:spcPts val="800"/>
                        </a:spcAft>
                      </a:pPr>
                      <a:r>
                        <a:rPr lang="en-GB" sz="1800" noProof="0" dirty="0">
                          <a:effectLst/>
                        </a:rPr>
                        <a:t> </a:t>
                      </a:r>
                      <a:endParaRPr lang="en-GB" sz="1800" noProof="0" dirty="0">
                        <a:effectLst/>
                        <a:latin typeface="Calibri" panose="020F0502020204030204" pitchFamily="34" charset="0"/>
                        <a:cs typeface="Times New Roman" panose="02020603050405020304" pitchFamily="18" charset="0"/>
                      </a:endParaRPr>
                    </a:p>
                  </a:txBody>
                  <a:tcPr marL="54579" marR="54579" marT="0" marB="0"/>
                </a:tc>
                <a:tc>
                  <a:txBody>
                    <a:bodyPr/>
                    <a:lstStyle/>
                    <a:p>
                      <a:pPr marL="0" lvl="0" indent="0">
                        <a:lnSpc>
                          <a:spcPct val="107000"/>
                        </a:lnSpc>
                        <a:spcAft>
                          <a:spcPts val="800"/>
                        </a:spcAft>
                        <a:buFont typeface="+mj-lt"/>
                        <a:buNone/>
                      </a:pPr>
                      <a:r>
                        <a:rPr lang="en-GB" sz="1600" noProof="0" dirty="0">
                          <a:effectLst/>
                        </a:rPr>
                        <a:t>1.1. The teacher treats all students respectfully.</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356810845"/>
                  </a:ext>
                </a:extLst>
              </a:tr>
              <a:tr h="337568">
                <a:tc vMerge="1">
                  <a:txBody>
                    <a:bodyPr/>
                    <a:lstStyle/>
                    <a:p>
                      <a:endParaRPr lang="en-US"/>
                    </a:p>
                  </a:txBody>
                  <a:tcPr/>
                </a:tc>
                <a:tc vMerge="1">
                  <a:txBody>
                    <a:bodyPr/>
                    <a:lstStyle/>
                    <a:p>
                      <a:pPr algn="ctr">
                        <a:lnSpc>
                          <a:spcPct val="107000"/>
                        </a:lnSpc>
                        <a:spcAft>
                          <a:spcPts val="80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tc>
                  <a:txBody>
                    <a:bodyPr/>
                    <a:lstStyle/>
                    <a:p>
                      <a:pPr marL="0" lvl="0" indent="0">
                        <a:lnSpc>
                          <a:spcPct val="107000"/>
                        </a:lnSpc>
                        <a:spcAft>
                          <a:spcPts val="800"/>
                        </a:spcAft>
                        <a:buFont typeface="+mj-lt"/>
                        <a:buNone/>
                      </a:pPr>
                      <a:r>
                        <a:rPr lang="en-GB" sz="1600" noProof="0" dirty="0">
                          <a:effectLst/>
                        </a:rPr>
                        <a:t>1.2. Teacher and student interactions are positive. </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874349976"/>
                  </a:ext>
                </a:extLst>
              </a:tr>
              <a:tr h="453652">
                <a:tc vMerge="1">
                  <a:txBody>
                    <a:bodyPr/>
                    <a:lstStyle/>
                    <a:p>
                      <a:endParaRPr lang="en-US"/>
                    </a:p>
                  </a:txBody>
                  <a:tcPr/>
                </a:tc>
                <a:tc vMerge="1">
                  <a:txBody>
                    <a:bodyPr/>
                    <a:lstStyle/>
                    <a:p>
                      <a:endParaRPr lang="en-US"/>
                    </a:p>
                  </a:txBody>
                  <a:tcPr/>
                </a:tc>
                <a:tc>
                  <a:txBody>
                    <a:bodyPr/>
                    <a:lstStyle/>
                    <a:p>
                      <a:pPr marL="0" lvl="0" indent="0">
                        <a:lnSpc>
                          <a:spcPct val="107000"/>
                        </a:lnSpc>
                        <a:spcAft>
                          <a:spcPts val="800"/>
                        </a:spcAft>
                        <a:buFont typeface="+mj-lt"/>
                        <a:buNone/>
                      </a:pPr>
                      <a:r>
                        <a:rPr lang="en-GB" sz="1600" noProof="0" dirty="0">
                          <a:effectLst/>
                        </a:rPr>
                        <a:t>1.3. The teacher responds to students’  emotional, physical and material needs.</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1135367812"/>
                  </a:ext>
                </a:extLst>
              </a:tr>
              <a:tr h="558631">
                <a:tc vMerge="1">
                  <a:txBody>
                    <a:bodyPr/>
                    <a:lstStyle/>
                    <a:p>
                      <a:endParaRPr lang="en-US"/>
                    </a:p>
                  </a:txBody>
                  <a:tcPr/>
                </a:tc>
                <a:tc vMerge="1">
                  <a:txBody>
                    <a:bodyPr/>
                    <a:lstStyle/>
                    <a:p>
                      <a:endParaRPr lang="en-US"/>
                    </a:p>
                  </a:txBody>
                  <a:tcPr/>
                </a:tc>
                <a:tc>
                  <a:txBody>
                    <a:bodyPr/>
                    <a:lstStyle/>
                    <a:p>
                      <a:pPr marL="0" lvl="0" indent="0">
                        <a:lnSpc>
                          <a:spcPct val="107000"/>
                        </a:lnSpc>
                        <a:spcAft>
                          <a:spcPts val="800"/>
                        </a:spcAft>
                        <a:buFont typeface="+mj-lt"/>
                        <a:buNone/>
                      </a:pPr>
                      <a:r>
                        <a:rPr lang="en-GB" sz="1600" noProof="0" dirty="0">
                          <a:effectLst/>
                        </a:rPr>
                        <a:t>1.4. The teacher does not exhibit bias (</a:t>
                      </a:r>
                      <a:r>
                        <a:rPr lang="en-GB" sz="1600" i="1" noProof="0" dirty="0">
                          <a:effectLst/>
                        </a:rPr>
                        <a:t>relating to  gender, disability, colour, ethnicity, linguistic or socio-economic background etc.).</a:t>
                      </a:r>
                      <a:endParaRPr lang="en-GB" sz="1800" i="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1577020506"/>
                  </a:ext>
                </a:extLst>
              </a:tr>
              <a:tr h="709683">
                <a:tc vMerge="1">
                  <a:txBody>
                    <a:bodyPr/>
                    <a:lstStyle/>
                    <a:p>
                      <a:endParaRPr lang="en-GB"/>
                    </a:p>
                  </a:txBody>
                  <a:tcPr/>
                </a:tc>
                <a:tc vMerge="1">
                  <a:txBody>
                    <a:bodyPr/>
                    <a:lstStyle/>
                    <a:p>
                      <a:endParaRPr lang="en-GB"/>
                    </a:p>
                  </a:txBody>
                  <a:tcPr/>
                </a:tc>
                <a:tc>
                  <a:txBody>
                    <a:bodyPr/>
                    <a:lstStyle/>
                    <a:p>
                      <a:pPr marL="0" lvl="0" indent="0">
                        <a:lnSpc>
                          <a:spcPct val="107000"/>
                        </a:lnSpc>
                        <a:spcAft>
                          <a:spcPts val="800"/>
                        </a:spcAft>
                        <a:buFont typeface="+mj-lt"/>
                        <a:buNone/>
                      </a:pPr>
                      <a:r>
                        <a:rPr lang="en-GB" sz="1600" noProof="0" dirty="0">
                          <a:effectLst/>
                        </a:rPr>
                        <a:t>1.5. The teacher challenges stereotypes </a:t>
                      </a:r>
                      <a:r>
                        <a:rPr lang="en-GB" sz="1600" i="1" noProof="0" dirty="0">
                          <a:effectLst/>
                        </a:rPr>
                        <a:t>(relating to gender, disability, colour, ethnicity, linguistic or socio-economic background etc.</a:t>
                      </a:r>
                      <a:r>
                        <a:rPr lang="en-GB" sz="1600" noProof="0" dirty="0">
                          <a:effectLst/>
                        </a:rPr>
                        <a:t>).</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700191213"/>
                  </a:ext>
                </a:extLst>
              </a:tr>
              <a:tr h="690871">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GB" sz="1600" noProof="0" dirty="0">
                          <a:effectLst/>
                        </a:rPr>
                        <a:t>1.6. Students demonstrate sensitivity, empathy and respect towards each other and are willing to help peers.</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2354281093"/>
                  </a:ext>
                </a:extLst>
              </a:tr>
              <a:tr h="558631">
                <a:tc vMerge="1">
                  <a:txBody>
                    <a:bodyPr/>
                    <a:lstStyle/>
                    <a:p>
                      <a:endParaRPr lang="en-US"/>
                    </a:p>
                  </a:txBody>
                  <a:tcPr/>
                </a:tc>
                <a:tc rowSpan="5">
                  <a:txBody>
                    <a:bodyPr/>
                    <a:lstStyle/>
                    <a:p>
                      <a:pPr marL="0" lvl="0" indent="0">
                        <a:lnSpc>
                          <a:spcPct val="107000"/>
                        </a:lnSpc>
                        <a:spcAft>
                          <a:spcPts val="800"/>
                        </a:spcAft>
                        <a:buFont typeface="+mj-lt"/>
                        <a:buNone/>
                      </a:pPr>
                      <a:endParaRPr lang="en-GB" sz="1800" b="1" noProof="0" dirty="0">
                        <a:effectLst/>
                      </a:endParaRPr>
                    </a:p>
                    <a:p>
                      <a:pPr marL="0" lvl="0" indent="0">
                        <a:lnSpc>
                          <a:spcPct val="107000"/>
                        </a:lnSpc>
                        <a:spcAft>
                          <a:spcPts val="800"/>
                        </a:spcAft>
                        <a:buFont typeface="+mj-lt"/>
                        <a:buNone/>
                      </a:pPr>
                      <a:endParaRPr lang="en-GB" sz="1800" b="1" noProof="0" dirty="0">
                        <a:effectLst/>
                      </a:endParaRPr>
                    </a:p>
                    <a:p>
                      <a:pPr marL="0" lvl="0" indent="0">
                        <a:lnSpc>
                          <a:spcPct val="107000"/>
                        </a:lnSpc>
                        <a:spcAft>
                          <a:spcPts val="800"/>
                        </a:spcAft>
                        <a:buFont typeface="+mj-lt"/>
                        <a:buNone/>
                      </a:pPr>
                      <a:r>
                        <a:rPr lang="en-GB" sz="1800" b="1" noProof="0" dirty="0">
                          <a:effectLst/>
                        </a:rPr>
                        <a:t>2. HIGH EXPECTATIONS</a:t>
                      </a:r>
                    </a:p>
                    <a:p>
                      <a:pPr>
                        <a:lnSpc>
                          <a:spcPct val="107000"/>
                        </a:lnSpc>
                        <a:spcAft>
                          <a:spcPts val="800"/>
                        </a:spcAft>
                      </a:pPr>
                      <a:r>
                        <a:rPr lang="en-GB" sz="1800" noProof="0" dirty="0">
                          <a:effectLst/>
                        </a:rPr>
                        <a:t> </a:t>
                      </a:r>
                      <a:endParaRPr lang="en-GB" sz="1800" noProof="0" dirty="0">
                        <a:effectLst/>
                        <a:latin typeface="Calibri" panose="020F0502020204030204" pitchFamily="34" charset="0"/>
                        <a:cs typeface="Times New Roman" panose="02020603050405020304" pitchFamily="18" charset="0"/>
                      </a:endParaRPr>
                    </a:p>
                  </a:txBody>
                  <a:tcPr marL="54579" marR="54579" marT="0" marB="0">
                    <a:solidFill>
                      <a:schemeClr val="accent1">
                        <a:lumMod val="20000"/>
                        <a:lumOff val="80000"/>
                      </a:schemeClr>
                    </a:solidFill>
                  </a:tcPr>
                </a:tc>
                <a:tc>
                  <a:txBody>
                    <a:bodyPr/>
                    <a:lstStyle/>
                    <a:p>
                      <a:pPr>
                        <a:lnSpc>
                          <a:spcPct val="107000"/>
                        </a:lnSpc>
                        <a:spcAft>
                          <a:spcPts val="800"/>
                        </a:spcAft>
                      </a:pPr>
                      <a:r>
                        <a:rPr lang="en-GB" sz="1600" noProof="0" dirty="0">
                          <a:effectLst/>
                        </a:rPr>
                        <a:t>2.1. The teacher communicates the highest  behavioural expectations for learning activities.</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4043390610"/>
                  </a:ext>
                </a:extLst>
              </a:tr>
              <a:tr h="379787">
                <a:tc vMerge="1">
                  <a:txBody>
                    <a:bodyPr/>
                    <a:lstStyle/>
                    <a:p>
                      <a:endParaRPr lang="en-US"/>
                    </a:p>
                  </a:txBody>
                  <a:tcPr/>
                </a:tc>
                <a:tc vMerge="1">
                  <a:txBody>
                    <a:bodyPr/>
                    <a:lstStyle/>
                    <a:p>
                      <a:pPr>
                        <a:lnSpc>
                          <a:spcPct val="107000"/>
                        </a:lnSpc>
                        <a:spcAft>
                          <a:spcPts val="80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solidFill>
                      <a:schemeClr val="accent5">
                        <a:lumMod val="20000"/>
                        <a:lumOff val="80000"/>
                      </a:schemeClr>
                    </a:solidFill>
                  </a:tcPr>
                </a:tc>
                <a:tc>
                  <a:txBody>
                    <a:bodyPr/>
                    <a:lstStyle/>
                    <a:p>
                      <a:pPr>
                        <a:lnSpc>
                          <a:spcPct val="107000"/>
                        </a:lnSpc>
                        <a:spcAft>
                          <a:spcPts val="800"/>
                        </a:spcAft>
                      </a:pPr>
                      <a:r>
                        <a:rPr lang="en-GB" sz="1600" noProof="0" dirty="0">
                          <a:effectLst/>
                        </a:rPr>
                        <a:t>2.2. The teacher acknowledges positive student behaviour.</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3509514852"/>
                  </a:ext>
                </a:extLst>
              </a:tr>
              <a:tr h="433888">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GB" sz="1600" noProof="0" dirty="0">
                          <a:effectLst/>
                        </a:rPr>
                        <a:t>2.3. The teacher  redirects misbehaviour by focusing on the expected behaviour.</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2561694393"/>
                  </a:ext>
                </a:extLst>
              </a:tr>
              <a:tr h="382023">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GB" sz="1600" noProof="0" dirty="0">
                          <a:effectLst/>
                        </a:rPr>
                        <a:t>2.4. The teacher helps students  make ethical and socially acceptable choices.</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559983837"/>
                  </a:ext>
                </a:extLst>
              </a:tr>
              <a:tr h="734979">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GB" sz="1600" noProof="0" dirty="0">
                          <a:effectLst/>
                        </a:rPr>
                        <a:t>2.5. The teacher provides opportunities for students to take on meaningful roles in the classroom.</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3662302729"/>
                  </a:ext>
                </a:extLst>
              </a:tr>
            </a:tbl>
          </a:graphicData>
        </a:graphic>
      </p:graphicFrame>
      <p:pic>
        <p:nvPicPr>
          <p:cNvPr id="6" name="Picture 5">
            <a:extLst>
              <a:ext uri="{FF2B5EF4-FFF2-40B4-BE49-F238E27FC236}">
                <a16:creationId xmlns:a16="http://schemas.microsoft.com/office/drawing/2014/main" id="{505C40FA-90F4-4EFF-BE24-FF08759B47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786" y="1"/>
            <a:ext cx="630852" cy="630852"/>
          </a:xfrm>
          <a:prstGeom prst="rect">
            <a:avLst/>
          </a:prstGeom>
        </p:spPr>
      </p:pic>
      <p:pic>
        <p:nvPicPr>
          <p:cNvPr id="7" name="Picture 6">
            <a:extLst>
              <a:ext uri="{FF2B5EF4-FFF2-40B4-BE49-F238E27FC236}">
                <a16:creationId xmlns:a16="http://schemas.microsoft.com/office/drawing/2014/main" id="{F6CD4ECA-9666-4337-99E1-9E4D0544CAF4}"/>
              </a:ext>
            </a:extLst>
          </p:cNvPr>
          <p:cNvPicPr>
            <a:picLocks noChangeAspect="1"/>
          </p:cNvPicPr>
          <p:nvPr/>
        </p:nvPicPr>
        <p:blipFill>
          <a:blip r:embed="rId4"/>
          <a:stretch>
            <a:fillRect/>
          </a:stretch>
        </p:blipFill>
        <p:spPr>
          <a:xfrm>
            <a:off x="10962600" y="80710"/>
            <a:ext cx="914479" cy="469433"/>
          </a:xfrm>
          <a:prstGeom prst="rect">
            <a:avLst/>
          </a:prstGeom>
        </p:spPr>
      </p:pic>
      <p:pic>
        <p:nvPicPr>
          <p:cNvPr id="2" name="Picture 1">
            <a:extLst>
              <a:ext uri="{FF2B5EF4-FFF2-40B4-BE49-F238E27FC236}">
                <a16:creationId xmlns:a16="http://schemas.microsoft.com/office/drawing/2014/main" id="{EDB3FE0B-09C9-2FED-69DC-46BD82A384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850" y="3783426"/>
            <a:ext cx="2306531" cy="2699935"/>
          </a:xfrm>
          <a:prstGeom prst="diamond">
            <a:avLst/>
          </a:prstGeom>
        </p:spPr>
      </p:pic>
    </p:spTree>
    <p:extLst>
      <p:ext uri="{BB962C8B-B14F-4D97-AF65-F5344CB8AC3E}">
        <p14:creationId xmlns:p14="http://schemas.microsoft.com/office/powerpoint/2010/main" val="2227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6D121-E685-49B2-B186-2BA458197B41}"/>
              </a:ext>
            </a:extLst>
          </p:cNvPr>
          <p:cNvSpPr txBox="1"/>
          <p:nvPr/>
        </p:nvSpPr>
        <p:spPr>
          <a:xfrm>
            <a:off x="3238498" y="0"/>
            <a:ext cx="5019677" cy="461665"/>
          </a:xfrm>
          <a:prstGeom prst="rect">
            <a:avLst/>
          </a:prstGeom>
          <a:noFill/>
        </p:spPr>
        <p:txBody>
          <a:bodyPr wrap="square" rtlCol="0">
            <a:spAutoFit/>
          </a:bodyPr>
          <a:lstStyle/>
          <a:p>
            <a:pPr algn="ctr"/>
            <a:r>
              <a:rPr lang="en-US" sz="2400" b="1" dirty="0">
                <a:solidFill>
                  <a:schemeClr val="accent5">
                    <a:lumMod val="75000"/>
                  </a:schemeClr>
                </a:solidFill>
              </a:rPr>
              <a:t>DIMENSIONS &amp; BEHAVIOURS 12-23 </a:t>
            </a:r>
          </a:p>
        </p:txBody>
      </p:sp>
      <p:graphicFrame>
        <p:nvGraphicFramePr>
          <p:cNvPr id="5" name="Table 4">
            <a:extLst>
              <a:ext uri="{FF2B5EF4-FFF2-40B4-BE49-F238E27FC236}">
                <a16:creationId xmlns:a16="http://schemas.microsoft.com/office/drawing/2014/main" id="{EBCC6325-C355-4858-8C52-247693400E96}"/>
              </a:ext>
            </a:extLst>
          </p:cNvPr>
          <p:cNvGraphicFramePr>
            <a:graphicFrameLocks noGrp="1"/>
          </p:cNvGraphicFramePr>
          <p:nvPr>
            <p:extLst>
              <p:ext uri="{D42A27DB-BD31-4B8C-83A1-F6EECF244321}">
                <p14:modId xmlns:p14="http://schemas.microsoft.com/office/powerpoint/2010/main" val="2280600005"/>
              </p:ext>
            </p:extLst>
          </p:nvPr>
        </p:nvGraphicFramePr>
        <p:xfrm>
          <a:off x="123824" y="462297"/>
          <a:ext cx="11944351" cy="6273041"/>
        </p:xfrm>
        <a:graphic>
          <a:graphicData uri="http://schemas.openxmlformats.org/drawingml/2006/table">
            <a:tbl>
              <a:tblPr firstRow="1" firstCol="1" bandRow="1">
                <a:tableStyleId>{5C22544A-7EE6-4342-B048-85BDC9FD1C3A}</a:tableStyleId>
              </a:tblPr>
              <a:tblGrid>
                <a:gridCol w="2036208">
                  <a:extLst>
                    <a:ext uri="{9D8B030D-6E8A-4147-A177-3AD203B41FA5}">
                      <a16:colId xmlns:a16="http://schemas.microsoft.com/office/drawing/2014/main" val="85829119"/>
                    </a:ext>
                  </a:extLst>
                </a:gridCol>
                <a:gridCol w="1640443">
                  <a:extLst>
                    <a:ext uri="{9D8B030D-6E8A-4147-A177-3AD203B41FA5}">
                      <a16:colId xmlns:a16="http://schemas.microsoft.com/office/drawing/2014/main" val="4028612215"/>
                    </a:ext>
                  </a:extLst>
                </a:gridCol>
                <a:gridCol w="8267700">
                  <a:extLst>
                    <a:ext uri="{9D8B030D-6E8A-4147-A177-3AD203B41FA5}">
                      <a16:colId xmlns:a16="http://schemas.microsoft.com/office/drawing/2014/main" val="1531053239"/>
                    </a:ext>
                  </a:extLst>
                </a:gridCol>
              </a:tblGrid>
              <a:tr h="603514">
                <a:tc rowSpan="12">
                  <a:txBody>
                    <a:bodyPr/>
                    <a:lstStyle/>
                    <a:p>
                      <a:pPr marL="342900" lvl="0" indent="-342900" algn="ctr">
                        <a:lnSpc>
                          <a:spcPct val="107000"/>
                        </a:lnSpc>
                        <a:buFont typeface="+mj-lt"/>
                        <a:buAutoNum type="alphaUcPeriod"/>
                      </a:pPr>
                      <a:endParaRPr lang="en-US" sz="1800">
                        <a:effectLst/>
                      </a:endParaRPr>
                    </a:p>
                    <a:p>
                      <a:pPr marL="0" lvl="0" indent="0" algn="ctr">
                        <a:lnSpc>
                          <a:spcPct val="107000"/>
                        </a:lnSpc>
                        <a:buFont typeface="+mj-lt"/>
                        <a:buNone/>
                      </a:pPr>
                      <a:endParaRPr lang="en-US" sz="2800">
                        <a:effectLst/>
                      </a:endParaRPr>
                    </a:p>
                    <a:p>
                      <a:pPr marL="342900" lvl="0" indent="-342900" algn="ctr">
                        <a:lnSpc>
                          <a:spcPct val="107000"/>
                        </a:lnSpc>
                        <a:buFont typeface="+mj-lt"/>
                        <a:buAutoNum type="alphaUcPeriod"/>
                      </a:pPr>
                      <a:endParaRPr lang="en-US" sz="1800">
                        <a:effectLst/>
                      </a:endParaRPr>
                    </a:p>
                    <a:p>
                      <a:pPr marL="342900" lvl="0" indent="-342900" algn="ctr">
                        <a:lnSpc>
                          <a:spcPct val="107000"/>
                        </a:lnSpc>
                        <a:buFont typeface="+mj-lt"/>
                        <a:buAutoNum type="alphaUcPeriod"/>
                      </a:pPr>
                      <a:endParaRPr lang="en-US" sz="1800">
                        <a:effectLst/>
                      </a:endParaRPr>
                    </a:p>
                    <a:p>
                      <a:pPr marL="342900" lvl="0" indent="-342900" algn="ctr">
                        <a:lnSpc>
                          <a:spcPct val="107000"/>
                        </a:lnSpc>
                        <a:buFont typeface="+mj-lt"/>
                        <a:buAutoNum type="alphaUcPeriod"/>
                      </a:pPr>
                      <a:endParaRPr lang="en-US" sz="1800">
                        <a:effectLst/>
                      </a:endParaRPr>
                    </a:p>
                    <a:p>
                      <a:pPr marL="342900" lvl="0" indent="-342900" algn="ctr">
                        <a:lnSpc>
                          <a:spcPct val="107000"/>
                        </a:lnSpc>
                        <a:buFont typeface="+mj-lt"/>
                        <a:buAutoNum type="alphaUcPeriod"/>
                      </a:pPr>
                      <a:endParaRPr lang="en-US" sz="1800">
                        <a:effectLst/>
                      </a:endParaRPr>
                    </a:p>
                    <a:p>
                      <a:pPr marL="0" lvl="0" indent="0" algn="ctr">
                        <a:lnSpc>
                          <a:spcPct val="107000"/>
                        </a:lnSpc>
                        <a:buFont typeface="+mj-lt"/>
                        <a:buNone/>
                      </a:pPr>
                      <a:r>
                        <a:rPr lang="en-US" sz="2000">
                          <a:effectLst/>
                        </a:rPr>
                        <a:t>B. QUALITY TEACHING AND LEARNING PRACTICES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tc rowSpan="8">
                  <a:txBody>
                    <a:bodyPr/>
                    <a:lstStyle/>
                    <a:p>
                      <a:pPr marL="0" lvl="0" indent="0">
                        <a:lnSpc>
                          <a:spcPct val="107000"/>
                        </a:lnSpc>
                        <a:spcAft>
                          <a:spcPts val="800"/>
                        </a:spcAft>
                        <a:buFont typeface="+mj-lt"/>
                        <a:buNone/>
                      </a:pPr>
                      <a:endParaRPr lang="en-US" sz="1800" dirty="0">
                        <a:solidFill>
                          <a:schemeClr val="tx1"/>
                        </a:solidFill>
                        <a:effectLst/>
                      </a:endParaRPr>
                    </a:p>
                    <a:p>
                      <a:pPr marL="0" lvl="0" indent="0">
                        <a:lnSpc>
                          <a:spcPct val="107000"/>
                        </a:lnSpc>
                        <a:spcAft>
                          <a:spcPts val="800"/>
                        </a:spcAft>
                        <a:buFont typeface="+mj-lt"/>
                        <a:buNone/>
                      </a:pPr>
                      <a:endParaRPr lang="en-US" sz="1800" dirty="0">
                        <a:solidFill>
                          <a:schemeClr val="tx1"/>
                        </a:solidFill>
                        <a:effectLst/>
                      </a:endParaRPr>
                    </a:p>
                    <a:p>
                      <a:pPr marL="0" lvl="0" indent="0">
                        <a:lnSpc>
                          <a:spcPct val="107000"/>
                        </a:lnSpc>
                        <a:spcAft>
                          <a:spcPts val="800"/>
                        </a:spcAft>
                        <a:buFont typeface="+mj-lt"/>
                        <a:buNone/>
                      </a:pPr>
                      <a:endParaRPr lang="en-US" sz="1800" dirty="0">
                        <a:solidFill>
                          <a:schemeClr val="tx1"/>
                        </a:solidFill>
                        <a:effectLst/>
                      </a:endParaRPr>
                    </a:p>
                    <a:p>
                      <a:pPr marL="0" lvl="0" indent="0">
                        <a:lnSpc>
                          <a:spcPct val="107000"/>
                        </a:lnSpc>
                        <a:spcAft>
                          <a:spcPts val="800"/>
                        </a:spcAft>
                        <a:buFont typeface="+mj-lt"/>
                        <a:buNone/>
                      </a:pPr>
                      <a:endParaRPr lang="en-US" sz="1800" dirty="0">
                        <a:solidFill>
                          <a:schemeClr val="tx1"/>
                        </a:solidFill>
                        <a:effectLst/>
                      </a:endParaRPr>
                    </a:p>
                    <a:p>
                      <a:pPr marL="0" lvl="0" indent="0">
                        <a:lnSpc>
                          <a:spcPct val="107000"/>
                        </a:lnSpc>
                        <a:spcAft>
                          <a:spcPts val="800"/>
                        </a:spcAft>
                        <a:buFont typeface="+mj-lt"/>
                        <a:buNone/>
                      </a:pPr>
                      <a:r>
                        <a:rPr lang="en-US" sz="1800" dirty="0">
                          <a:solidFill>
                            <a:schemeClr val="tx1"/>
                          </a:solidFill>
                          <a:effectLst/>
                        </a:rPr>
                        <a:t>3. FACILITATING LEARNING </a:t>
                      </a:r>
                    </a:p>
                    <a:p>
                      <a:pPr>
                        <a:lnSpc>
                          <a:spcPct val="107000"/>
                        </a:lnSpc>
                        <a:spcAft>
                          <a:spcPts val="800"/>
                        </a:spcAft>
                      </a:pPr>
                      <a:r>
                        <a:rPr lang="en-US" sz="1800" dirty="0">
                          <a:effectLst/>
                        </a:rPr>
                        <a:t> </a:t>
                      </a:r>
                      <a:endParaRPr lang="en-US" sz="1800" dirty="0">
                        <a:effectLst/>
                        <a:latin typeface="Calibri" panose="020F0502020204030204" pitchFamily="34" charset="0"/>
                        <a:cs typeface="Times New Roman" panose="02020603050405020304" pitchFamily="18" charset="0"/>
                      </a:endParaRPr>
                    </a:p>
                  </a:txBody>
                  <a:tcPr marL="54579" marR="54579" marT="0" marB="0">
                    <a:solidFill>
                      <a:schemeClr val="accent5">
                        <a:lumMod val="20000"/>
                        <a:lumOff val="80000"/>
                      </a:schemeClr>
                    </a:solidFill>
                  </a:tcPr>
                </a:tc>
                <a:tc>
                  <a:txBody>
                    <a:bodyPr/>
                    <a:lstStyle/>
                    <a:p>
                      <a:pPr>
                        <a:lnSpc>
                          <a:spcPct val="107000"/>
                        </a:lnSpc>
                        <a:spcAft>
                          <a:spcPts val="800"/>
                        </a:spcAft>
                      </a:pPr>
                      <a:r>
                        <a:rPr lang="en-US" sz="1600" b="0" dirty="0">
                          <a:solidFill>
                            <a:schemeClr val="tx1"/>
                          </a:solidFill>
                          <a:effectLst/>
                        </a:rPr>
                        <a:t>3.1. The teacher explicitly articulates the expected learning outcomes of the lesson and relates learning  activities to these outcomes.</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solidFill>
                      <a:schemeClr val="accent1">
                        <a:lumMod val="20000"/>
                        <a:lumOff val="80000"/>
                      </a:schemeClr>
                    </a:solidFill>
                  </a:tcPr>
                </a:tc>
                <a:extLst>
                  <a:ext uri="{0D108BD9-81ED-4DB2-BD59-A6C34878D82A}">
                    <a16:rowId xmlns:a16="http://schemas.microsoft.com/office/drawing/2014/main" val="930647282"/>
                  </a:ext>
                </a:extLst>
              </a:tr>
              <a:tr h="294884">
                <a:tc vMerge="1">
                  <a:txBody>
                    <a:bodyPr/>
                    <a:lstStyle/>
                    <a:p>
                      <a:endParaRPr lang="en-US"/>
                    </a:p>
                  </a:txBody>
                  <a:tcPr/>
                </a:tc>
                <a:tc vMerge="1">
                  <a:txBody>
                    <a:bodyPr/>
                    <a:lstStyle/>
                    <a:p>
                      <a:pPr>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solidFill>
                      <a:schemeClr val="accent5">
                        <a:lumMod val="40000"/>
                        <a:lumOff val="60000"/>
                      </a:schemeClr>
                    </a:solidFill>
                  </a:tcPr>
                </a:tc>
                <a:tc>
                  <a:txBody>
                    <a:bodyPr/>
                    <a:lstStyle/>
                    <a:p>
                      <a:pPr algn="just">
                        <a:lnSpc>
                          <a:spcPct val="107000"/>
                        </a:lnSpc>
                        <a:spcAft>
                          <a:spcPts val="800"/>
                        </a:spcAft>
                      </a:pPr>
                      <a:r>
                        <a:rPr lang="en-US" sz="1600" dirty="0">
                          <a:effectLst/>
                        </a:rPr>
                        <a:t>3.2. The teacher explains concepts and content clearly. </a:t>
                      </a:r>
                    </a:p>
                  </a:txBody>
                  <a:tcPr marL="54579" marR="54579" marT="0" marB="0"/>
                </a:tc>
                <a:extLst>
                  <a:ext uri="{0D108BD9-81ED-4DB2-BD59-A6C34878D82A}">
                    <a16:rowId xmlns:a16="http://schemas.microsoft.com/office/drawing/2014/main" val="2974914297"/>
                  </a:ext>
                </a:extLst>
              </a:tr>
              <a:tr h="413634">
                <a:tc vMerge="1">
                  <a:txBody>
                    <a:bodyPr/>
                    <a:lstStyle/>
                    <a:p>
                      <a:endParaRPr lang="en-GB"/>
                    </a:p>
                  </a:txBody>
                  <a:tcPr/>
                </a:tc>
                <a:tc vMerge="1">
                  <a:txBody>
                    <a:bodyPr/>
                    <a:lstStyle/>
                    <a:p>
                      <a:endParaRPr lang="en-GB"/>
                    </a:p>
                  </a:txBody>
                  <a:tcPr/>
                </a:tc>
                <a:tc>
                  <a:txBody>
                    <a:bodyPr/>
                    <a:lstStyle/>
                    <a:p>
                      <a:pPr>
                        <a:lnSpc>
                          <a:spcPct val="107000"/>
                        </a:lnSpc>
                        <a:spcAft>
                          <a:spcPts val="800"/>
                        </a:spcAft>
                      </a:pPr>
                      <a:r>
                        <a:rPr lang="en-US" sz="1600" dirty="0">
                          <a:effectLst/>
                        </a:rPr>
                        <a:t>3.3. The teacher relates content to previous learning, other content and /or students’ daily lives.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516896623"/>
                  </a:ext>
                </a:extLst>
              </a:tr>
              <a:tr h="84335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3.3. The teacher uses a variety of appropriate learning  strategies,  tasks and materials </a:t>
                      </a:r>
                      <a:r>
                        <a:rPr lang="en-US" sz="1600" i="1" dirty="0">
                          <a:effectLst/>
                        </a:rPr>
                        <a:t>(e.g., auditory, visual, movement, play, role-play, multisensory,  discussion, presentation, digital technologies etc.,  and uses low -cost materials and those from the contexts/environment).</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3345246958"/>
                  </a:ext>
                </a:extLst>
              </a:tr>
              <a:tr h="258337">
                <a:tc vMerge="1">
                  <a:txBody>
                    <a:bodyPr/>
                    <a:lstStyle/>
                    <a:p>
                      <a:endParaRPr lang="en-US"/>
                    </a:p>
                  </a:txBody>
                  <a:tcPr/>
                </a:tc>
                <a:tc vMerge="1">
                  <a:txBody>
                    <a:bodyPr/>
                    <a:lstStyle/>
                    <a:p>
                      <a:endParaRPr lang="en-US"/>
                    </a:p>
                  </a:txBody>
                  <a:tcPr/>
                </a:tc>
                <a:tc>
                  <a:txBody>
                    <a:bodyPr/>
                    <a:lstStyle/>
                    <a:p>
                      <a:pPr algn="just">
                        <a:lnSpc>
                          <a:spcPct val="107000"/>
                        </a:lnSpc>
                        <a:spcAft>
                          <a:spcPts val="800"/>
                        </a:spcAft>
                      </a:pPr>
                      <a:r>
                        <a:rPr lang="en-US" sz="1600" dirty="0">
                          <a:effectLst/>
                        </a:rPr>
                        <a:t>3.4. The teacher provides students with choices.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3294824778"/>
                  </a:ext>
                </a:extLst>
              </a:tr>
              <a:tr h="3809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3.6. The teacher adjusts and provides activities relevant to the levels of the students.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2994619339"/>
                  </a:ext>
                </a:extLst>
              </a:tr>
              <a:tr h="528716">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3.7. The teacher provides a beginning, middle and end to the lesson with good sequencing and pacing.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847444146"/>
                  </a:ext>
                </a:extLst>
              </a:tr>
              <a:tr h="405596">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3.8. Students are engaged in learning activities.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2266362924"/>
                  </a:ext>
                </a:extLst>
              </a:tr>
              <a:tr h="528716">
                <a:tc vMerge="1">
                  <a:txBody>
                    <a:bodyPr/>
                    <a:lstStyle/>
                    <a:p>
                      <a:endParaRPr lang="en-US"/>
                    </a:p>
                  </a:txBody>
                  <a:tcPr/>
                </a:tc>
                <a:tc rowSpan="4">
                  <a:txBody>
                    <a:bodyPr/>
                    <a:lstStyle/>
                    <a:p>
                      <a:pPr marL="0" lvl="0" indent="0">
                        <a:lnSpc>
                          <a:spcPct val="107000"/>
                        </a:lnSpc>
                        <a:spcAft>
                          <a:spcPts val="800"/>
                        </a:spcAft>
                        <a:buFont typeface="+mj-lt"/>
                        <a:buNone/>
                      </a:pPr>
                      <a:endParaRPr lang="en-US" sz="1800" b="1">
                        <a:solidFill>
                          <a:schemeClr val="tx1"/>
                        </a:solidFill>
                        <a:effectLst/>
                      </a:endParaRPr>
                    </a:p>
                    <a:p>
                      <a:pPr marL="0" lvl="0" indent="0">
                        <a:lnSpc>
                          <a:spcPct val="107000"/>
                        </a:lnSpc>
                        <a:spcAft>
                          <a:spcPts val="800"/>
                        </a:spcAft>
                        <a:buFont typeface="+mj-lt"/>
                        <a:buNone/>
                      </a:pPr>
                      <a:endParaRPr lang="en-US" sz="1800" b="1">
                        <a:solidFill>
                          <a:schemeClr val="tx1"/>
                        </a:solidFill>
                        <a:effectLst/>
                      </a:endParaRPr>
                    </a:p>
                    <a:p>
                      <a:pPr marL="0" lvl="0" indent="0">
                        <a:lnSpc>
                          <a:spcPct val="107000"/>
                        </a:lnSpc>
                        <a:spcAft>
                          <a:spcPts val="800"/>
                        </a:spcAft>
                        <a:buFont typeface="+mj-lt"/>
                        <a:buNone/>
                      </a:pPr>
                      <a:r>
                        <a:rPr lang="en-US" sz="1800" b="1">
                          <a:solidFill>
                            <a:schemeClr val="tx1"/>
                          </a:solidFill>
                          <a:effectLst/>
                        </a:rPr>
                        <a:t>4. CRITICAL THINKING &amp; CREATIVITY</a:t>
                      </a:r>
                    </a:p>
                    <a:p>
                      <a:pPr>
                        <a:lnSpc>
                          <a:spcPct val="107000"/>
                        </a:lnSpc>
                        <a:spcAft>
                          <a:spcPts val="800"/>
                        </a:spcAft>
                      </a:pPr>
                      <a:r>
                        <a:rPr lang="en-US" sz="1800">
                          <a:effectLst/>
                        </a:rPr>
                        <a:t> </a:t>
                      </a:r>
                      <a:endParaRPr lang="en-US" sz="1800">
                        <a:effectLst/>
                        <a:latin typeface="Calibri" panose="020F0502020204030204" pitchFamily="34" charset="0"/>
                        <a:cs typeface="Times New Roman" panose="02020603050405020304" pitchFamily="18" charset="0"/>
                      </a:endParaRPr>
                    </a:p>
                  </a:txBody>
                  <a:tcPr marL="54579" marR="54579" marT="0" marB="0"/>
                </a:tc>
                <a:tc>
                  <a:txBody>
                    <a:bodyPr/>
                    <a:lstStyle/>
                    <a:p>
                      <a:pPr>
                        <a:lnSpc>
                          <a:spcPct val="107000"/>
                        </a:lnSpc>
                        <a:spcAft>
                          <a:spcPts val="800"/>
                        </a:spcAft>
                      </a:pPr>
                      <a:r>
                        <a:rPr lang="en-US" sz="1600" dirty="0">
                          <a:effectLst/>
                        </a:rPr>
                        <a:t>4.1. The teacher asks open-ended questions (</a:t>
                      </a:r>
                      <a:r>
                        <a:rPr lang="en-US" sz="1600" i="1" dirty="0">
                          <a:effectLst/>
                        </a:rPr>
                        <a:t>that require reasoning, explanation, generalization or have more than one correct answer)</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4290265599"/>
                  </a:ext>
                </a:extLst>
              </a:tr>
              <a:tr h="294884">
                <a:tc vMerge="1">
                  <a:txBody>
                    <a:bodyPr/>
                    <a:lstStyle/>
                    <a:p>
                      <a:endParaRPr lang="en-US"/>
                    </a:p>
                  </a:txBody>
                  <a:tcPr/>
                </a:tc>
                <a:tc vMerge="1">
                  <a:txBody>
                    <a:bodyPr/>
                    <a:lstStyle/>
                    <a:p>
                      <a:pPr>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tc>
                  <a:txBody>
                    <a:bodyPr/>
                    <a:lstStyle/>
                    <a:p>
                      <a:pPr algn="just">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4.2. </a:t>
                      </a:r>
                      <a:r>
                        <a:rPr lang="en-US" sz="1600" dirty="0">
                          <a:effectLst/>
                        </a:rPr>
                        <a:t>Students are happy to ask questions, including open-ended questions.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2798654938"/>
                  </a:ext>
                </a:extLst>
              </a:tr>
              <a:tr h="528716">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dirty="0">
                          <a:effectLst/>
                        </a:rPr>
                        <a:t>4.3.The teacher provides thinking tasks (</a:t>
                      </a:r>
                      <a:r>
                        <a:rPr lang="en-US" sz="1600" i="1" dirty="0">
                          <a:effectLst/>
                        </a:rPr>
                        <a:t>that require students to actively </a:t>
                      </a:r>
                      <a:r>
                        <a:rPr lang="en-GB" sz="1600" i="1" noProof="0" dirty="0">
                          <a:effectLst/>
                        </a:rPr>
                        <a:t>analyse</a:t>
                      </a:r>
                      <a:r>
                        <a:rPr lang="en-US" sz="1600" i="1" dirty="0">
                          <a:effectLst/>
                        </a:rPr>
                        <a:t> content as opposed to rote learning or building fluency)</a:t>
                      </a:r>
                      <a:r>
                        <a:rPr lang="en-GB" sz="1600" noProof="0" dirty="0">
                          <a:effectLst/>
                        </a:rPr>
                        <a:t>.</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2190687033"/>
                  </a:ext>
                </a:extLst>
              </a:tr>
              <a:tr h="1191794">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4.4. The teacher provides activities that encourage student initiative, curiosity, imagination, creativity and learning through play, </a:t>
                      </a:r>
                      <a:r>
                        <a:rPr lang="en-US" sz="1600" i="1" dirty="0">
                          <a:effectLst/>
                        </a:rPr>
                        <a:t>(e.g., use of art, craft and design, mime, movement, drama, music, poetry and playful pedagogies such as experiential learning, games, inquiry, problem-solving, project-based learning; use of outdoor activities).</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54579" marR="54579" marT="0" marB="0"/>
                </a:tc>
                <a:extLst>
                  <a:ext uri="{0D108BD9-81ED-4DB2-BD59-A6C34878D82A}">
                    <a16:rowId xmlns:a16="http://schemas.microsoft.com/office/drawing/2014/main" val="3303564978"/>
                  </a:ext>
                </a:extLst>
              </a:tr>
            </a:tbl>
          </a:graphicData>
        </a:graphic>
      </p:graphicFrame>
      <p:pic>
        <p:nvPicPr>
          <p:cNvPr id="7" name="Picture 6">
            <a:extLst>
              <a:ext uri="{FF2B5EF4-FFF2-40B4-BE49-F238E27FC236}">
                <a16:creationId xmlns:a16="http://schemas.microsoft.com/office/drawing/2014/main" id="{08F4F4C3-1213-484A-B02F-9C496ED8FD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4" y="0"/>
            <a:ext cx="542925" cy="542925"/>
          </a:xfrm>
          <a:prstGeom prst="rect">
            <a:avLst/>
          </a:prstGeom>
        </p:spPr>
      </p:pic>
      <p:pic>
        <p:nvPicPr>
          <p:cNvPr id="8" name="Picture 7">
            <a:extLst>
              <a:ext uri="{FF2B5EF4-FFF2-40B4-BE49-F238E27FC236}">
                <a16:creationId xmlns:a16="http://schemas.microsoft.com/office/drawing/2014/main" id="{0E39895E-128E-4729-92CC-29FFB7D9B2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8828" y="0"/>
            <a:ext cx="899347" cy="461665"/>
          </a:xfrm>
          <a:prstGeom prst="rect">
            <a:avLst/>
          </a:prstGeom>
        </p:spPr>
      </p:pic>
      <p:pic>
        <p:nvPicPr>
          <p:cNvPr id="2" name="Picture 1">
            <a:extLst>
              <a:ext uri="{FF2B5EF4-FFF2-40B4-BE49-F238E27FC236}">
                <a16:creationId xmlns:a16="http://schemas.microsoft.com/office/drawing/2014/main" id="{B8372016-1D10-41CD-83A7-FEC4FF3887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824" y="4295775"/>
            <a:ext cx="2087809" cy="1588816"/>
          </a:xfrm>
          <a:prstGeom prst="pentagon">
            <a:avLst/>
          </a:prstGeom>
        </p:spPr>
      </p:pic>
    </p:spTree>
    <p:extLst>
      <p:ext uri="{BB962C8B-B14F-4D97-AF65-F5344CB8AC3E}">
        <p14:creationId xmlns:p14="http://schemas.microsoft.com/office/powerpoint/2010/main" val="1870334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C84F80-C030-4CDF-9E27-E896E7457CEA}"/>
              </a:ext>
            </a:extLst>
          </p:cNvPr>
          <p:cNvSpPr txBox="1"/>
          <p:nvPr/>
        </p:nvSpPr>
        <p:spPr>
          <a:xfrm>
            <a:off x="3238498" y="0"/>
            <a:ext cx="5019677" cy="461665"/>
          </a:xfrm>
          <a:prstGeom prst="rect">
            <a:avLst/>
          </a:prstGeom>
          <a:noFill/>
        </p:spPr>
        <p:txBody>
          <a:bodyPr wrap="square" rtlCol="0">
            <a:spAutoFit/>
          </a:bodyPr>
          <a:lstStyle/>
          <a:p>
            <a:pPr algn="ctr"/>
            <a:r>
              <a:rPr lang="en-US" sz="2400" b="1" dirty="0">
                <a:solidFill>
                  <a:schemeClr val="accent5">
                    <a:lumMod val="75000"/>
                  </a:schemeClr>
                </a:solidFill>
              </a:rPr>
              <a:t>DIMENSIONS &amp; BEHAVIOURS 24-37 </a:t>
            </a:r>
          </a:p>
        </p:txBody>
      </p:sp>
      <p:graphicFrame>
        <p:nvGraphicFramePr>
          <p:cNvPr id="5" name="Table 4">
            <a:extLst>
              <a:ext uri="{FF2B5EF4-FFF2-40B4-BE49-F238E27FC236}">
                <a16:creationId xmlns:a16="http://schemas.microsoft.com/office/drawing/2014/main" id="{9B3B6F8B-3151-4399-8BCF-A0B7F482C4DE}"/>
              </a:ext>
            </a:extLst>
          </p:cNvPr>
          <p:cNvGraphicFramePr>
            <a:graphicFrameLocks noGrp="1"/>
          </p:cNvGraphicFramePr>
          <p:nvPr>
            <p:extLst>
              <p:ext uri="{D42A27DB-BD31-4B8C-83A1-F6EECF244321}">
                <p14:modId xmlns:p14="http://schemas.microsoft.com/office/powerpoint/2010/main" val="3963101971"/>
              </p:ext>
            </p:extLst>
          </p:nvPr>
        </p:nvGraphicFramePr>
        <p:xfrm>
          <a:off x="100360" y="461666"/>
          <a:ext cx="12009863" cy="6354001"/>
        </p:xfrm>
        <a:graphic>
          <a:graphicData uri="http://schemas.openxmlformats.org/drawingml/2006/table">
            <a:tbl>
              <a:tblPr firstRow="1" firstCol="1" bandRow="1">
                <a:tableStyleId>{5C22544A-7EE6-4342-B048-85BDC9FD1C3A}</a:tableStyleId>
              </a:tblPr>
              <a:tblGrid>
                <a:gridCol w="2197872">
                  <a:extLst>
                    <a:ext uri="{9D8B030D-6E8A-4147-A177-3AD203B41FA5}">
                      <a16:colId xmlns:a16="http://schemas.microsoft.com/office/drawing/2014/main" val="2692152464"/>
                    </a:ext>
                  </a:extLst>
                </a:gridCol>
                <a:gridCol w="1792110">
                  <a:extLst>
                    <a:ext uri="{9D8B030D-6E8A-4147-A177-3AD203B41FA5}">
                      <a16:colId xmlns:a16="http://schemas.microsoft.com/office/drawing/2014/main" val="2739917550"/>
                    </a:ext>
                  </a:extLst>
                </a:gridCol>
                <a:gridCol w="8019881">
                  <a:extLst>
                    <a:ext uri="{9D8B030D-6E8A-4147-A177-3AD203B41FA5}">
                      <a16:colId xmlns:a16="http://schemas.microsoft.com/office/drawing/2014/main" val="3200811886"/>
                    </a:ext>
                  </a:extLst>
                </a:gridCol>
              </a:tblGrid>
              <a:tr h="281748">
                <a:tc rowSpan="14">
                  <a:txBody>
                    <a:bodyPr/>
                    <a:lstStyle/>
                    <a:p>
                      <a:endParaRPr lang="en-US"/>
                    </a:p>
                    <a:p>
                      <a:endParaRPr lang="en-US"/>
                    </a:p>
                    <a:p>
                      <a:endParaRPr lang="en-US"/>
                    </a:p>
                    <a:p>
                      <a:endParaRPr lang="en-US"/>
                    </a:p>
                    <a:p>
                      <a:endParaRPr lang="en-US"/>
                    </a:p>
                    <a:p>
                      <a:endParaRPr lang="en-US"/>
                    </a:p>
                    <a:p>
                      <a:endParaRPr lang="en-US"/>
                    </a:p>
                    <a:p>
                      <a:endParaRPr lang="en-US"/>
                    </a:p>
                    <a:p>
                      <a:r>
                        <a:rPr lang="en-US"/>
                        <a:t>B. QUALITY TEACHING &amp; LEARNING PRACTICES</a:t>
                      </a:r>
                    </a:p>
                  </a:txBody>
                  <a:tcPr/>
                </a:tc>
                <a:tc rowSpan="3">
                  <a:txBody>
                    <a:bodyPr/>
                    <a:lstStyle/>
                    <a:p>
                      <a:pPr marL="0" lvl="0" indent="0">
                        <a:lnSpc>
                          <a:spcPct val="107000"/>
                        </a:lnSpc>
                        <a:spcAft>
                          <a:spcPts val="800"/>
                        </a:spcAft>
                        <a:buFont typeface="+mj-lt"/>
                        <a:buNone/>
                      </a:pPr>
                      <a:r>
                        <a:rPr lang="en-US" sz="1800" b="1" dirty="0">
                          <a:solidFill>
                            <a:schemeClr val="tx1"/>
                          </a:solidFill>
                          <a:effectLst/>
                        </a:rPr>
                        <a:t>5. SOCIAL &amp; COLLABORATIVE LEARNING </a:t>
                      </a:r>
                      <a:r>
                        <a:rPr lang="en-US" sz="1800" b="1" dirty="0">
                          <a:effectLst/>
                        </a:rPr>
                        <a:t> </a:t>
                      </a:r>
                      <a:endParaRPr lang="en-US" sz="1800" b="1" dirty="0">
                        <a:effectLst/>
                        <a:latin typeface="Calibri" panose="020F0502020204030204" pitchFamily="34" charset="0"/>
                        <a:cs typeface="Times New Roman" panose="02020603050405020304" pitchFamily="18" charset="0"/>
                      </a:endParaRPr>
                    </a:p>
                  </a:txBody>
                  <a:tcPr marL="38876" marR="38876" marT="0" marB="0">
                    <a:solidFill>
                      <a:schemeClr val="accent5">
                        <a:lumMod val="20000"/>
                        <a:lumOff val="80000"/>
                      </a:schemeClr>
                    </a:solidFill>
                  </a:tcPr>
                </a:tc>
                <a:tc>
                  <a:txBody>
                    <a:bodyPr/>
                    <a:lstStyle/>
                    <a:p>
                      <a:pPr>
                        <a:lnSpc>
                          <a:spcPct val="107000"/>
                        </a:lnSpc>
                        <a:spcAft>
                          <a:spcPts val="800"/>
                        </a:spcAft>
                      </a:pPr>
                      <a:r>
                        <a:rPr lang="en-US" sz="1600" b="0">
                          <a:solidFill>
                            <a:schemeClr val="tx1"/>
                          </a:solidFill>
                          <a:effectLst/>
                        </a:rPr>
                        <a:t>5.1. The teacher uses collaborative pair and group work effectively.</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solidFill>
                      <a:schemeClr val="accent1">
                        <a:lumMod val="20000"/>
                        <a:lumOff val="80000"/>
                      </a:schemeClr>
                    </a:solidFill>
                  </a:tcPr>
                </a:tc>
                <a:extLst>
                  <a:ext uri="{0D108BD9-81ED-4DB2-BD59-A6C34878D82A}">
                    <a16:rowId xmlns:a16="http://schemas.microsoft.com/office/drawing/2014/main" val="3908125435"/>
                  </a:ext>
                </a:extLst>
              </a:tr>
              <a:tr h="344763">
                <a:tc vMerge="1">
                  <a:txBody>
                    <a:bodyPr/>
                    <a:lstStyle/>
                    <a:p>
                      <a:endParaRPr lang="en-US"/>
                    </a:p>
                  </a:txBody>
                  <a:tcPr/>
                </a:tc>
                <a:tc vMerge="1">
                  <a:txBody>
                    <a:bodyPr/>
                    <a:lstStyle/>
                    <a:p>
                      <a:pPr>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tc>
                  <a:txBody>
                    <a:bodyPr/>
                    <a:lstStyle/>
                    <a:p>
                      <a:pPr>
                        <a:lnSpc>
                          <a:spcPct val="107000"/>
                        </a:lnSpc>
                        <a:spcAft>
                          <a:spcPts val="800"/>
                        </a:spcAft>
                      </a:pPr>
                      <a:r>
                        <a:rPr lang="en-US" sz="1600" dirty="0">
                          <a:effectLst/>
                        </a:rPr>
                        <a:t>5.2. The teacher helps students find ways to resolve conflict and reach agreements.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4284470248"/>
                  </a:ext>
                </a:extLst>
              </a:tr>
              <a:tr h="818521">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5.3 The teacher integrates a respect for diversity into lesson content and delivery </a:t>
                      </a:r>
                      <a:r>
                        <a:rPr lang="en-US" sz="1600" i="1" dirty="0">
                          <a:effectLst/>
                        </a:rPr>
                        <a:t>(e.g., respect for diverse perspectives, opinions, peoples,  ethnicities, genders, abilities/’disabilities’, neurodiversity, geographies, cultures, contexts, beliefs, languages etc.).</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168719380"/>
                  </a:ext>
                </a:extLst>
              </a:tr>
              <a:tr h="541570">
                <a:tc vMerge="1">
                  <a:txBody>
                    <a:bodyPr/>
                    <a:lstStyle/>
                    <a:p>
                      <a:endParaRPr lang="en-US"/>
                    </a:p>
                  </a:txBody>
                  <a:tcPr/>
                </a:tc>
                <a:tc rowSpan="5">
                  <a:txBody>
                    <a:bodyPr/>
                    <a:lstStyle/>
                    <a:p>
                      <a:pPr marL="0" lvl="0" indent="0">
                        <a:lnSpc>
                          <a:spcPct val="107000"/>
                        </a:lnSpc>
                        <a:spcAft>
                          <a:spcPts val="800"/>
                        </a:spcAft>
                        <a:buFont typeface="+mj-lt"/>
                        <a:buNone/>
                      </a:pPr>
                      <a:endParaRPr lang="en-US" sz="1800" b="1" dirty="0">
                        <a:effectLst/>
                      </a:endParaRPr>
                    </a:p>
                    <a:p>
                      <a:pPr marL="0" lvl="0" indent="0">
                        <a:lnSpc>
                          <a:spcPct val="107000"/>
                        </a:lnSpc>
                        <a:spcAft>
                          <a:spcPts val="800"/>
                        </a:spcAft>
                        <a:buFont typeface="+mj-lt"/>
                        <a:buNone/>
                      </a:pPr>
                      <a:endParaRPr lang="en-US" sz="1800" b="1" dirty="0">
                        <a:effectLst/>
                      </a:endParaRPr>
                    </a:p>
                    <a:p>
                      <a:pPr marL="0" lvl="0" indent="0">
                        <a:lnSpc>
                          <a:spcPct val="107000"/>
                        </a:lnSpc>
                        <a:spcAft>
                          <a:spcPts val="800"/>
                        </a:spcAft>
                        <a:buFont typeface="+mj-lt"/>
                        <a:buNone/>
                      </a:pPr>
                      <a:r>
                        <a:rPr lang="en-US" sz="1800" b="1" dirty="0">
                          <a:effectLst/>
                        </a:rPr>
                        <a:t>6. LEARNING TO LEARN</a:t>
                      </a:r>
                    </a:p>
                    <a:p>
                      <a:pPr>
                        <a:lnSpc>
                          <a:spcPct val="107000"/>
                        </a:lnSpc>
                        <a:spcAft>
                          <a:spcPts val="800"/>
                        </a:spcAft>
                      </a:pPr>
                      <a:r>
                        <a:rPr lang="en-US" sz="1800" b="1" dirty="0">
                          <a:effectLst/>
                        </a:rPr>
                        <a:t> </a:t>
                      </a:r>
                      <a:endParaRPr lang="en-US" sz="1800" b="1" dirty="0">
                        <a:effectLst/>
                        <a:latin typeface="Calibri" panose="020F0502020204030204" pitchFamily="34" charset="0"/>
                        <a:cs typeface="Times New Roman" panose="02020603050405020304" pitchFamily="18" charset="0"/>
                      </a:endParaRPr>
                    </a:p>
                  </a:txBody>
                  <a:tcPr marL="38876" marR="38876" marT="0" marB="0"/>
                </a:tc>
                <a:tc>
                  <a:txBody>
                    <a:bodyPr/>
                    <a:lstStyle/>
                    <a:p>
                      <a:pPr>
                        <a:lnSpc>
                          <a:spcPct val="107000"/>
                        </a:lnSpc>
                        <a:spcAft>
                          <a:spcPts val="800"/>
                        </a:spcAft>
                      </a:pPr>
                      <a:r>
                        <a:rPr lang="en-US" sz="1600">
                          <a:effectLst/>
                        </a:rPr>
                        <a:t>6.1. The teacher models learning to learn and/or offers guided instruction to help students think through how they will approach a task.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665923582"/>
                  </a:ext>
                </a:extLst>
              </a:tr>
              <a:tr h="277649">
                <a:tc vMerge="1">
                  <a:txBody>
                    <a:bodyPr/>
                    <a:lstStyle/>
                    <a:p>
                      <a:endParaRPr lang="en-US"/>
                    </a:p>
                  </a:txBody>
                  <a:tcPr/>
                </a:tc>
                <a:tc vMerge="1">
                  <a:txBody>
                    <a:bodyPr/>
                    <a:lstStyle/>
                    <a:p>
                      <a:pPr>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tc>
                  <a:txBody>
                    <a:bodyPr/>
                    <a:lstStyle/>
                    <a:p>
                      <a:pPr>
                        <a:lnSpc>
                          <a:spcPct val="107000"/>
                        </a:lnSpc>
                        <a:spcAft>
                          <a:spcPts val="800"/>
                        </a:spcAft>
                      </a:pPr>
                      <a:r>
                        <a:rPr lang="en-US" sz="1600" dirty="0">
                          <a:effectLst/>
                        </a:rPr>
                        <a:t>6.2. The teacher responds positively to student challenges.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884959015"/>
                  </a:ext>
                </a:extLst>
              </a:tr>
              <a:tr h="316213">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6.3. Students seek clarification and support.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1760752250"/>
                  </a:ext>
                </a:extLst>
              </a:tr>
              <a:tr h="264617">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6.4. The teacher provides opportunities for self-assessment and /or peer assessment.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855668919"/>
                  </a:ext>
                </a:extLst>
              </a:tr>
              <a:tr h="467304">
                <a:tc vMerge="1">
                  <a:txBody>
                    <a:bodyPr/>
                    <a:lstStyle/>
                    <a:p>
                      <a:endParaRPr lang="en-GB"/>
                    </a:p>
                  </a:txBody>
                  <a:tcPr/>
                </a:tc>
                <a:tc vMerge="1">
                  <a:txBody>
                    <a:bodyPr/>
                    <a:lstStyle/>
                    <a:p>
                      <a:pPr>
                        <a:lnSpc>
                          <a:spcPct val="107000"/>
                        </a:lnSpc>
                        <a:spcAft>
                          <a:spcPts val="800"/>
                        </a:spcAft>
                      </a:pPr>
                      <a:endParaRPr lang="en-US" sz="1800" b="1" dirty="0">
                        <a:effectLst/>
                        <a:latin typeface="Calibri" panose="020F0502020204030204" pitchFamily="34" charset="0"/>
                        <a:cs typeface="Times New Roman" panose="02020603050405020304" pitchFamily="18" charset="0"/>
                      </a:endParaRPr>
                    </a:p>
                  </a:txBody>
                  <a:tcPr marL="38876" marR="38876" marT="0" marB="0"/>
                </a:tc>
                <a:tc>
                  <a:txBody>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6.5. The teacher provides opportunities </a:t>
                      </a:r>
                      <a:r>
                        <a:rPr lang="en-US" sz="1600" dirty="0">
                          <a:effectLst/>
                        </a:rPr>
                        <a:t>for students to set their own goals.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992710992"/>
                  </a:ext>
                </a:extLst>
              </a:tr>
              <a:tr h="541570">
                <a:tc vMerge="1">
                  <a:txBody>
                    <a:bodyPr/>
                    <a:lstStyle/>
                    <a:p>
                      <a:endParaRPr lang="en-US"/>
                    </a:p>
                  </a:txBody>
                  <a:tcPr/>
                </a:tc>
                <a:tc rowSpan="3">
                  <a:txBody>
                    <a:bodyPr/>
                    <a:lstStyle/>
                    <a:p>
                      <a:pPr marL="0" lvl="0" indent="0">
                        <a:lnSpc>
                          <a:spcPct val="107000"/>
                        </a:lnSpc>
                        <a:spcAft>
                          <a:spcPts val="800"/>
                        </a:spcAft>
                        <a:buFont typeface="+mj-lt"/>
                        <a:buNone/>
                      </a:pPr>
                      <a:endParaRPr lang="en-US" sz="1800" b="1">
                        <a:effectLst/>
                      </a:endParaRPr>
                    </a:p>
                    <a:p>
                      <a:pPr marL="0" lvl="0" indent="0">
                        <a:lnSpc>
                          <a:spcPct val="107000"/>
                        </a:lnSpc>
                        <a:spcAft>
                          <a:spcPts val="800"/>
                        </a:spcAft>
                        <a:buFont typeface="+mj-lt"/>
                        <a:buNone/>
                      </a:pPr>
                      <a:r>
                        <a:rPr lang="en-US" sz="1800" b="1">
                          <a:effectLst/>
                        </a:rPr>
                        <a:t>7. CHECKS FOR UNDERSTANDING </a:t>
                      </a:r>
                    </a:p>
                    <a:p>
                      <a:pPr>
                        <a:lnSpc>
                          <a:spcPct val="107000"/>
                        </a:lnSpc>
                        <a:spcAft>
                          <a:spcPts val="800"/>
                        </a:spcAft>
                      </a:pPr>
                      <a:r>
                        <a:rPr lang="en-US" sz="1800" b="1">
                          <a:effectLst/>
                        </a:rPr>
                        <a:t> </a:t>
                      </a:r>
                      <a:endParaRPr lang="en-US" sz="1800" b="1">
                        <a:effectLst/>
                        <a:latin typeface="Calibri" panose="020F0502020204030204" pitchFamily="34" charset="0"/>
                        <a:cs typeface="Times New Roman" panose="02020603050405020304" pitchFamily="18" charset="0"/>
                      </a:endParaRPr>
                    </a:p>
                  </a:txBody>
                  <a:tcPr marL="38876" marR="38876" marT="0" marB="0">
                    <a:solidFill>
                      <a:schemeClr val="accent5">
                        <a:lumMod val="20000"/>
                        <a:lumOff val="80000"/>
                      </a:schemeClr>
                    </a:solidFill>
                  </a:tcPr>
                </a:tc>
                <a:tc>
                  <a:txBody>
                    <a:bodyPr/>
                    <a:lstStyle/>
                    <a:p>
                      <a:pPr>
                        <a:lnSpc>
                          <a:spcPct val="107000"/>
                        </a:lnSpc>
                        <a:spcAft>
                          <a:spcPts val="800"/>
                        </a:spcAft>
                      </a:pPr>
                      <a:r>
                        <a:rPr lang="en-US" sz="1600" dirty="0">
                          <a:effectLst/>
                        </a:rPr>
                        <a:t>7.1. The teacher uses questions, prompts, or other strategies to determine students’ level of understanding.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2229229306"/>
                  </a:ext>
                </a:extLst>
              </a:tr>
              <a:tr h="300787">
                <a:tc vMerge="1">
                  <a:txBody>
                    <a:bodyPr/>
                    <a:lstStyle/>
                    <a:p>
                      <a:endParaRPr lang="en-US"/>
                    </a:p>
                  </a:txBody>
                  <a:tcPr/>
                </a:tc>
                <a:tc vMerge="1">
                  <a:txBody>
                    <a:bodyPr/>
                    <a:lstStyle/>
                    <a:p>
                      <a:pPr>
                        <a:lnSpc>
                          <a:spcPct val="107000"/>
                        </a:lnSpc>
                        <a:spcAft>
                          <a:spcPts val="800"/>
                        </a:spcAft>
                      </a:pPr>
                      <a:r>
                        <a:rPr lang="en-US" sz="1600" b="1">
                          <a:effectLst/>
                        </a:rPr>
                        <a:t> </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tc>
                  <a:txBody>
                    <a:bodyPr/>
                    <a:lstStyle/>
                    <a:p>
                      <a:pPr>
                        <a:lnSpc>
                          <a:spcPct val="107000"/>
                        </a:lnSpc>
                        <a:spcAft>
                          <a:spcPts val="800"/>
                        </a:spcAft>
                      </a:pPr>
                      <a:r>
                        <a:rPr lang="en-US" sz="1600" dirty="0">
                          <a:effectLst/>
                        </a:rPr>
                        <a:t>7.2. The teacher monitors students during independent and group 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4082032301"/>
                  </a:ext>
                </a:extLst>
              </a:tr>
              <a:tr h="605625">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7.3. The teacher acknowledges and focuses on students’ efforts and </a:t>
                      </a:r>
                      <a:r>
                        <a:rPr lang="en-US" sz="1600" i="0" u="none" dirty="0">
                          <a:effectLst/>
                        </a:rPr>
                        <a:t>attitudes (</a:t>
                      </a:r>
                      <a:r>
                        <a:rPr lang="en-US" sz="1600" i="1" dirty="0">
                          <a:effectLst/>
                        </a:rPr>
                        <a:t>rather than focusing on results, perceived intelligence or ‘natural’ abilities’).</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359194353"/>
                  </a:ext>
                </a:extLst>
              </a:tr>
              <a:tr h="427282">
                <a:tc vMerge="1">
                  <a:txBody>
                    <a:bodyPr/>
                    <a:lstStyle/>
                    <a:p>
                      <a:endParaRPr lang="en-US"/>
                    </a:p>
                  </a:txBody>
                  <a:tcPr/>
                </a:tc>
                <a:tc rowSpan="3">
                  <a:txBody>
                    <a:bodyPr/>
                    <a:lstStyle/>
                    <a:p>
                      <a:pPr marL="0" lvl="0" indent="0">
                        <a:lnSpc>
                          <a:spcPct val="107000"/>
                        </a:lnSpc>
                        <a:spcAft>
                          <a:spcPts val="800"/>
                        </a:spcAft>
                        <a:buFont typeface="+mj-lt"/>
                        <a:buNone/>
                      </a:pPr>
                      <a:endParaRPr lang="en-US" sz="1800" b="1">
                        <a:effectLst/>
                      </a:endParaRPr>
                    </a:p>
                    <a:p>
                      <a:pPr marL="0" lvl="0" indent="0">
                        <a:lnSpc>
                          <a:spcPct val="107000"/>
                        </a:lnSpc>
                        <a:spcAft>
                          <a:spcPts val="800"/>
                        </a:spcAft>
                        <a:buFont typeface="+mj-lt"/>
                        <a:buNone/>
                      </a:pPr>
                      <a:endParaRPr lang="en-US" sz="1800" b="1">
                        <a:effectLst/>
                      </a:endParaRPr>
                    </a:p>
                    <a:p>
                      <a:pPr marL="0" lvl="0" indent="0">
                        <a:lnSpc>
                          <a:spcPct val="107000"/>
                        </a:lnSpc>
                        <a:spcAft>
                          <a:spcPts val="800"/>
                        </a:spcAft>
                        <a:buFont typeface="+mj-lt"/>
                        <a:buNone/>
                      </a:pPr>
                      <a:r>
                        <a:rPr lang="en-US" sz="1800" b="1">
                          <a:effectLst/>
                        </a:rPr>
                        <a:t>8. FEEDBACK</a:t>
                      </a:r>
                    </a:p>
                    <a:p>
                      <a:pPr>
                        <a:lnSpc>
                          <a:spcPct val="107000"/>
                        </a:lnSpc>
                        <a:spcAft>
                          <a:spcPts val="800"/>
                        </a:spcAft>
                      </a:pPr>
                      <a:r>
                        <a:rPr lang="en-US" sz="1800" b="1">
                          <a:effectLst/>
                        </a:rPr>
                        <a:t> </a:t>
                      </a:r>
                      <a:endParaRPr lang="en-US" sz="1800" b="1">
                        <a:effectLst/>
                        <a:latin typeface="Calibri" panose="020F0502020204030204" pitchFamily="34" charset="0"/>
                        <a:cs typeface="Times New Roman" panose="02020603050405020304" pitchFamily="18" charset="0"/>
                      </a:endParaRPr>
                    </a:p>
                  </a:txBody>
                  <a:tcPr marL="38876" marR="38876" marT="0" marB="0">
                    <a:solidFill>
                      <a:schemeClr val="accent5">
                        <a:lumMod val="40000"/>
                        <a:lumOff val="60000"/>
                      </a:schemeClr>
                    </a:solidFill>
                  </a:tcPr>
                </a:tc>
                <a:tc>
                  <a:txBody>
                    <a:bodyPr/>
                    <a:lstStyle/>
                    <a:p>
                      <a:pPr>
                        <a:lnSpc>
                          <a:spcPct val="107000"/>
                        </a:lnSpc>
                        <a:spcAft>
                          <a:spcPts val="800"/>
                        </a:spcAft>
                      </a:pPr>
                      <a:r>
                        <a:rPr lang="en-US" sz="1600" dirty="0">
                          <a:effectLst/>
                        </a:rPr>
                        <a:t>8.1. The teacher provides specific comments that help identify students’ successes.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237332434"/>
                  </a:ext>
                </a:extLst>
              </a:tr>
              <a:tr h="330095">
                <a:tc vMerge="1">
                  <a:txBody>
                    <a:bodyPr/>
                    <a:lstStyle/>
                    <a:p>
                      <a:endParaRPr lang="en-US"/>
                    </a:p>
                  </a:txBody>
                  <a:tcPr/>
                </a:tc>
                <a:tc vMerge="1">
                  <a:txBody>
                    <a:bodyPr/>
                    <a:lstStyle/>
                    <a:p>
                      <a:pPr>
                        <a:lnSpc>
                          <a:spcPct val="107000"/>
                        </a:lnSpc>
                        <a:spcAft>
                          <a:spcPts val="800"/>
                        </a:spcAft>
                      </a:pPr>
                      <a:r>
                        <a:rPr lang="en-US" sz="1600" b="1">
                          <a:effectLst/>
                        </a:rPr>
                        <a:t> </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tc>
                  <a:txBody>
                    <a:bodyPr/>
                    <a:lstStyle/>
                    <a:p>
                      <a:pPr>
                        <a:lnSpc>
                          <a:spcPct val="107000"/>
                        </a:lnSpc>
                        <a:spcAft>
                          <a:spcPts val="800"/>
                        </a:spcAft>
                      </a:pPr>
                      <a:r>
                        <a:rPr lang="en-US" sz="1600" dirty="0">
                          <a:effectLst/>
                        </a:rPr>
                        <a:t>8.2. The teacher provides specific comments or prompts to clarify students’ misunderstandings.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2275676334"/>
                  </a:ext>
                </a:extLst>
              </a:tr>
              <a:tr h="836257">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600" dirty="0">
                          <a:effectLst/>
                        </a:rPr>
                        <a:t>8.3. The teacher provides opportunities for students to give constructive feedback to one another.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876" marR="38876" marT="0" marB="0"/>
                </a:tc>
                <a:extLst>
                  <a:ext uri="{0D108BD9-81ED-4DB2-BD59-A6C34878D82A}">
                    <a16:rowId xmlns:a16="http://schemas.microsoft.com/office/drawing/2014/main" val="377057450"/>
                  </a:ext>
                </a:extLst>
              </a:tr>
            </a:tbl>
          </a:graphicData>
        </a:graphic>
      </p:graphicFrame>
      <p:pic>
        <p:nvPicPr>
          <p:cNvPr id="6" name="Picture 5">
            <a:extLst>
              <a:ext uri="{FF2B5EF4-FFF2-40B4-BE49-F238E27FC236}">
                <a16:creationId xmlns:a16="http://schemas.microsoft.com/office/drawing/2014/main" id="{C97714E5-9A79-49DA-B8BE-4682B958E0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09" y="4298795"/>
            <a:ext cx="2320664" cy="2186430"/>
          </a:xfrm>
          <a:prstGeom prst="rect">
            <a:avLst/>
          </a:prstGeom>
        </p:spPr>
      </p:pic>
      <p:pic>
        <p:nvPicPr>
          <p:cNvPr id="7" name="Picture 6">
            <a:extLst>
              <a:ext uri="{FF2B5EF4-FFF2-40B4-BE49-F238E27FC236}">
                <a16:creationId xmlns:a16="http://schemas.microsoft.com/office/drawing/2014/main" id="{3AFB6A43-7ED3-4267-96E7-3975D7AAA8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6715"/>
            <a:ext cx="628583" cy="628583"/>
          </a:xfrm>
          <a:prstGeom prst="rect">
            <a:avLst/>
          </a:prstGeom>
        </p:spPr>
      </p:pic>
      <p:pic>
        <p:nvPicPr>
          <p:cNvPr id="8" name="Picture 7">
            <a:extLst>
              <a:ext uri="{FF2B5EF4-FFF2-40B4-BE49-F238E27FC236}">
                <a16:creationId xmlns:a16="http://schemas.microsoft.com/office/drawing/2014/main" id="{7863EA7B-5D60-45C3-8205-8CABA8A11874}"/>
              </a:ext>
            </a:extLst>
          </p:cNvPr>
          <p:cNvPicPr>
            <a:picLocks noChangeAspect="1"/>
          </p:cNvPicPr>
          <p:nvPr/>
        </p:nvPicPr>
        <p:blipFill>
          <a:blip r:embed="rId5"/>
          <a:stretch>
            <a:fillRect/>
          </a:stretch>
        </p:blipFill>
        <p:spPr>
          <a:xfrm>
            <a:off x="11067971" y="42333"/>
            <a:ext cx="914479" cy="469433"/>
          </a:xfrm>
          <a:prstGeom prst="rect">
            <a:avLst/>
          </a:prstGeom>
        </p:spPr>
      </p:pic>
    </p:spTree>
    <p:extLst>
      <p:ext uri="{BB962C8B-B14F-4D97-AF65-F5344CB8AC3E}">
        <p14:creationId xmlns:p14="http://schemas.microsoft.com/office/powerpoint/2010/main" val="3189918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87B4-EFA3-4995-A283-17CD4D476CBE}"/>
              </a:ext>
            </a:extLst>
          </p:cNvPr>
          <p:cNvSpPr>
            <a:spLocks noGrp="1"/>
          </p:cNvSpPr>
          <p:nvPr>
            <p:ph type="title"/>
          </p:nvPr>
        </p:nvSpPr>
        <p:spPr>
          <a:xfrm>
            <a:off x="838200" y="1586262"/>
            <a:ext cx="10515600" cy="3087338"/>
          </a:xfrm>
        </p:spPr>
        <p:txBody>
          <a:bodyPr>
            <a:normAutofit fontScale="90000"/>
          </a:bodyP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Matching </a:t>
            </a:r>
            <a:br>
              <a:rPr lang="en-GB" b="1" dirty="0">
                <a:latin typeface="Open Sans" panose="020B0606030504020204" pitchFamily="34" charset="0"/>
                <a:ea typeface="Open Sans" panose="020B0606030504020204" pitchFamily="34" charset="0"/>
                <a:cs typeface="Open Sans" panose="020B0606030504020204" pitchFamily="34" charset="0"/>
              </a:rPr>
            </a:br>
            <a:br>
              <a:rPr lang="en-GB" b="1" dirty="0">
                <a:latin typeface="Open Sans" panose="020B0606030504020204" pitchFamily="34" charset="0"/>
                <a:ea typeface="Open Sans" panose="020B0606030504020204" pitchFamily="34" charset="0"/>
                <a:cs typeface="Open Sans" panose="020B0606030504020204" pitchFamily="34" charset="0"/>
              </a:rPr>
            </a:br>
            <a:r>
              <a:rPr lang="en-GB" b="1" dirty="0">
                <a:latin typeface="Open Sans" panose="020B0606030504020204" pitchFamily="34" charset="0"/>
                <a:ea typeface="Open Sans" panose="020B0606030504020204" pitchFamily="34" charset="0"/>
                <a:cs typeface="Open Sans" panose="020B0606030504020204" pitchFamily="34" charset="0"/>
              </a:rPr>
              <a:t>Behaviours to Dimensions</a:t>
            </a:r>
            <a:br>
              <a:rPr lang="en-GB" b="1" dirty="0">
                <a:latin typeface="Open Sans" panose="020B0606030504020204" pitchFamily="34" charset="0"/>
                <a:ea typeface="Open Sans" panose="020B0606030504020204" pitchFamily="34" charset="0"/>
                <a:cs typeface="Open Sans" panose="020B0606030504020204" pitchFamily="34" charset="0"/>
              </a:rPr>
            </a:br>
            <a:br>
              <a:rPr lang="en-GB" b="1" dirty="0">
                <a:latin typeface="Open Sans" panose="020B0606030504020204" pitchFamily="34" charset="0"/>
                <a:ea typeface="Open Sans" panose="020B0606030504020204" pitchFamily="34" charset="0"/>
                <a:cs typeface="Open Sans" panose="020B0606030504020204" pitchFamily="34" charset="0"/>
              </a:rPr>
            </a:b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Game</a:t>
            </a:r>
            <a:br>
              <a:rPr lang="en-GB" b="1" dirty="0">
                <a:latin typeface="Open Sans" panose="020B0606030504020204" pitchFamily="34" charset="0"/>
                <a:ea typeface="Open Sans" panose="020B0606030504020204" pitchFamily="34" charset="0"/>
                <a:cs typeface="Open Sans" panose="020B0606030504020204" pitchFamily="34" charset="0"/>
              </a:rPr>
            </a:b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8F56C480-F5D0-4111-BC46-A22CBBF7A388}"/>
              </a:ext>
            </a:extLst>
          </p:cNvPr>
          <p:cNvPicPr>
            <a:picLocks noChangeAspect="1"/>
          </p:cNvPicPr>
          <p:nvPr/>
        </p:nvPicPr>
        <p:blipFill>
          <a:blip r:embed="rId3"/>
          <a:stretch>
            <a:fillRect/>
          </a:stretch>
        </p:blipFill>
        <p:spPr>
          <a:xfrm>
            <a:off x="10096941" y="255997"/>
            <a:ext cx="1548518" cy="798645"/>
          </a:xfrm>
          <a:prstGeom prst="rect">
            <a:avLst/>
          </a:prstGeom>
        </p:spPr>
      </p:pic>
    </p:spTree>
    <p:extLst>
      <p:ext uri="{BB962C8B-B14F-4D97-AF65-F5344CB8AC3E}">
        <p14:creationId xmlns:p14="http://schemas.microsoft.com/office/powerpoint/2010/main" val="2922441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217E27-838A-0DA5-9159-EF97BE1778AA}"/>
              </a:ext>
            </a:extLst>
          </p:cNvPr>
          <p:cNvSpPr txBox="1"/>
          <p:nvPr/>
        </p:nvSpPr>
        <p:spPr>
          <a:xfrm>
            <a:off x="669073" y="178419"/>
            <a:ext cx="7527074" cy="954107"/>
          </a:xfrm>
          <a:prstGeom prst="rect">
            <a:avLst/>
          </a:prstGeom>
          <a:noFill/>
        </p:spPr>
        <p:txBody>
          <a:bodyPr wrap="square" rtlCol="0">
            <a:spAutoFit/>
          </a:bodyPr>
          <a:lstStyle/>
          <a:p>
            <a:r>
              <a:rPr lang="en-GB" sz="2800" dirty="0"/>
              <a:t>What do you observe the teacher Murad and the learners doing?  </a:t>
            </a:r>
            <a:r>
              <a:rPr lang="en-GB" sz="2800" dirty="0">
                <a:solidFill>
                  <a:srgbClr val="C00000"/>
                </a:solidFill>
              </a:rPr>
              <a:t>(insert video)</a:t>
            </a:r>
            <a:endParaRPr lang="en-GB" sz="2800" dirty="0"/>
          </a:p>
        </p:txBody>
      </p:sp>
      <p:sp>
        <p:nvSpPr>
          <p:cNvPr id="3" name="TextBox 2">
            <a:extLst>
              <a:ext uri="{FF2B5EF4-FFF2-40B4-BE49-F238E27FC236}">
                <a16:creationId xmlns:a16="http://schemas.microsoft.com/office/drawing/2014/main" id="{7A9ACEBB-63FE-BA11-C160-6469A0AB48DE}"/>
              </a:ext>
            </a:extLst>
          </p:cNvPr>
          <p:cNvSpPr txBox="1"/>
          <p:nvPr/>
        </p:nvSpPr>
        <p:spPr>
          <a:xfrm>
            <a:off x="3048000" y="3109463"/>
            <a:ext cx="6096000" cy="646331"/>
          </a:xfrm>
          <a:prstGeom prst="rect">
            <a:avLst/>
          </a:prstGeom>
          <a:noFill/>
        </p:spPr>
        <p:txBody>
          <a:bodyPr wrap="square">
            <a:spAutoFit/>
          </a:bodyPr>
          <a:lstStyle/>
          <a:p>
            <a:r>
              <a:rPr lang="en-GB" u="sng" dirty="0">
                <a:hlinkClick r:id="rId3"/>
              </a:rPr>
              <a:t>https://vimeo.com/user70288799/download/413068810/2853904769</a:t>
            </a:r>
            <a:endParaRPr lang="en-GB" u="sng" dirty="0"/>
          </a:p>
        </p:txBody>
      </p:sp>
    </p:spTree>
    <p:extLst>
      <p:ext uri="{BB962C8B-B14F-4D97-AF65-F5344CB8AC3E}">
        <p14:creationId xmlns:p14="http://schemas.microsoft.com/office/powerpoint/2010/main" val="2881207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F37D5-D43B-32A0-5985-EB5D1D7FC108}"/>
              </a:ext>
            </a:extLst>
          </p:cNvPr>
          <p:cNvSpPr>
            <a:spLocks noGrp="1"/>
          </p:cNvSpPr>
          <p:nvPr>
            <p:ph type="title"/>
          </p:nvPr>
        </p:nvSpPr>
        <p:spPr>
          <a:xfrm>
            <a:off x="638882" y="395659"/>
            <a:ext cx="3571810" cy="3817050"/>
          </a:xfrm>
        </p:spPr>
        <p:txBody>
          <a:bodyPr vert="horz" lIns="91440" tIns="45720" rIns="91440" bIns="45720" rtlCol="0" anchor="b">
            <a:normAutofit fontScale="90000"/>
          </a:bodyPr>
          <a:lstStyle/>
          <a:p>
            <a:r>
              <a:rPr lang="en-US" sz="4600" kern="1200" dirty="0">
                <a:solidFill>
                  <a:schemeClr val="tx1"/>
                </a:solidFill>
                <a:latin typeface="+mj-lt"/>
                <a:ea typeface="+mj-ea"/>
                <a:cs typeface="+mj-cs"/>
              </a:rPr>
              <a:t>What is Observation?</a:t>
            </a:r>
            <a:br>
              <a:rPr lang="en-US" sz="4600" kern="1200" dirty="0">
                <a:solidFill>
                  <a:schemeClr val="tx1"/>
                </a:solidFill>
                <a:latin typeface="+mj-lt"/>
                <a:ea typeface="+mj-ea"/>
                <a:cs typeface="+mj-cs"/>
              </a:rPr>
            </a:br>
            <a:br>
              <a:rPr lang="en-US" sz="4600" kern="1200" dirty="0">
                <a:solidFill>
                  <a:schemeClr val="tx1"/>
                </a:solidFill>
                <a:latin typeface="+mj-lt"/>
                <a:ea typeface="+mj-ea"/>
                <a:cs typeface="+mj-cs"/>
              </a:rPr>
            </a:br>
            <a:r>
              <a:rPr lang="en-US" sz="4600" kern="1200" dirty="0">
                <a:solidFill>
                  <a:schemeClr val="tx1"/>
                </a:solidFill>
                <a:latin typeface="+mj-lt"/>
                <a:ea typeface="+mj-ea"/>
                <a:cs typeface="+mj-cs"/>
              </a:rPr>
              <a:t>How does it feel to be observed?</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Eyes with solid fill">
            <a:extLst>
              <a:ext uri="{FF2B5EF4-FFF2-40B4-BE49-F238E27FC236}">
                <a16:creationId xmlns:a16="http://schemas.microsoft.com/office/drawing/2014/main" id="{FEA5F745-64F2-1F9A-77A0-C31B2962D0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400" y="640080"/>
            <a:ext cx="5550408" cy="5550408"/>
          </a:xfrm>
          <a:prstGeom prst="rect">
            <a:avLst/>
          </a:prstGeom>
        </p:spPr>
      </p:pic>
      <p:pic>
        <p:nvPicPr>
          <p:cNvPr id="6" name="Picture 5">
            <a:extLst>
              <a:ext uri="{FF2B5EF4-FFF2-40B4-BE49-F238E27FC236}">
                <a16:creationId xmlns:a16="http://schemas.microsoft.com/office/drawing/2014/main" id="{99FA2D14-2125-51B6-5A3A-F0FEEA81ADDC}"/>
              </a:ext>
            </a:extLst>
          </p:cNvPr>
          <p:cNvPicPr>
            <a:picLocks noChangeAspect="1"/>
          </p:cNvPicPr>
          <p:nvPr/>
        </p:nvPicPr>
        <p:blipFill>
          <a:blip r:embed="rId5"/>
          <a:stretch>
            <a:fillRect/>
          </a:stretch>
        </p:blipFill>
        <p:spPr>
          <a:xfrm>
            <a:off x="10314655" y="170363"/>
            <a:ext cx="1548518" cy="798645"/>
          </a:xfrm>
          <a:prstGeom prst="rect">
            <a:avLst/>
          </a:prstGeom>
        </p:spPr>
      </p:pic>
    </p:spTree>
    <p:extLst>
      <p:ext uri="{BB962C8B-B14F-4D97-AF65-F5344CB8AC3E}">
        <p14:creationId xmlns:p14="http://schemas.microsoft.com/office/powerpoint/2010/main" val="86788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53214-F706-426B-84FD-2A535E50B100}"/>
              </a:ext>
            </a:extLst>
          </p:cNvPr>
          <p:cNvSpPr txBox="1"/>
          <p:nvPr/>
        </p:nvSpPr>
        <p:spPr>
          <a:xfrm>
            <a:off x="2692717" y="0"/>
            <a:ext cx="7010402" cy="461665"/>
          </a:xfrm>
          <a:prstGeom prst="rect">
            <a:avLst/>
          </a:prstGeom>
          <a:noFill/>
        </p:spPr>
        <p:txBody>
          <a:bodyPr wrap="square" rtlCol="0">
            <a:spAutoFit/>
          </a:bodyPr>
          <a:lstStyle/>
          <a:p>
            <a:pPr algn="ctr"/>
            <a:r>
              <a:rPr lang="en-US" sz="2400" b="1">
                <a:solidFill>
                  <a:schemeClr val="accent5">
                    <a:lumMod val="75000"/>
                  </a:schemeClr>
                </a:solidFill>
              </a:rPr>
              <a:t>CLASSROOM OBSERVATION FORM: EXTRACT</a:t>
            </a:r>
          </a:p>
        </p:txBody>
      </p:sp>
      <p:sp>
        <p:nvSpPr>
          <p:cNvPr id="3" name="TextBox 2">
            <a:extLst>
              <a:ext uri="{FF2B5EF4-FFF2-40B4-BE49-F238E27FC236}">
                <a16:creationId xmlns:a16="http://schemas.microsoft.com/office/drawing/2014/main" id="{B99122F5-B4B2-4101-AD58-150B41DE27D7}"/>
              </a:ext>
            </a:extLst>
          </p:cNvPr>
          <p:cNvSpPr txBox="1"/>
          <p:nvPr/>
        </p:nvSpPr>
        <p:spPr>
          <a:xfrm>
            <a:off x="939166" y="447051"/>
            <a:ext cx="3783330" cy="1209370"/>
          </a:xfrm>
          <a:prstGeom prst="rect">
            <a:avLst/>
          </a:prstGeom>
          <a:noFill/>
        </p:spPr>
        <p:txBody>
          <a:bodyPr wrap="square" rtlCol="0">
            <a:spAutoFit/>
          </a:bodyPr>
          <a:lstStyle/>
          <a:p>
            <a:pPr marL="342900" indent="-342900">
              <a:lnSpc>
                <a:spcPct val="107000"/>
              </a:lnSpc>
              <a:spcAft>
                <a:spcPts val="800"/>
              </a:spcAft>
              <a:buFont typeface="+mj-lt"/>
              <a:buAutoNum type="arabicPeriod"/>
            </a:pPr>
            <a:r>
              <a:rPr lang="en-US" sz="1400" b="1" dirty="0">
                <a:effectLst/>
                <a:latin typeface="Calibri" panose="020F0502020204030204" pitchFamily="34" charset="0"/>
                <a:ea typeface="Calibri" panose="020F0502020204030204" pitchFamily="34" charset="0"/>
                <a:cs typeface="Times New Roman" panose="02020603050405020304" pitchFamily="18" charset="0"/>
              </a:rPr>
              <a:t>General Information </a:t>
            </a:r>
          </a:p>
          <a:p>
            <a:pPr marL="342900" indent="-342900">
              <a:lnSpc>
                <a:spcPct val="107000"/>
              </a:lnSpc>
              <a:spcAft>
                <a:spcPts val="80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Summary notes: what went well/could have been better</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Mentoring/Coaching 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E419CDB-B7CE-4A4D-B845-34E35C7FBFF8}"/>
              </a:ext>
            </a:extLst>
          </p:cNvPr>
          <p:cNvSpPr txBox="1"/>
          <p:nvPr/>
        </p:nvSpPr>
        <p:spPr>
          <a:xfrm>
            <a:off x="7909603" y="476948"/>
            <a:ext cx="3507103" cy="1439881"/>
          </a:xfrm>
          <a:prstGeom prst="rect">
            <a:avLst/>
          </a:prstGeom>
          <a:noFill/>
        </p:spPr>
        <p:txBody>
          <a:bodyPr wrap="square" rtlCol="0">
            <a:spAutoFit/>
          </a:bodyPr>
          <a:lstStyle/>
          <a:p>
            <a:pPr algn="just">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7. Observation Level Allocation Form</a:t>
            </a:r>
          </a:p>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8. Additional optional form- impt.info:</a:t>
            </a:r>
          </a:p>
          <a:p>
            <a:pPr marL="285750" indent="-285750" algn="just">
              <a:lnSpc>
                <a:spcPct val="107000"/>
              </a:lnSpc>
              <a:spcAft>
                <a:spcPts val="80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Picture, School, languages, special educational needs, resources, physical environment.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84C5D43-F514-45B4-A6F4-3C1C8DA2077B}"/>
              </a:ext>
            </a:extLst>
          </p:cNvPr>
          <p:cNvPicPr>
            <a:picLocks noChangeAspect="1"/>
          </p:cNvPicPr>
          <p:nvPr/>
        </p:nvPicPr>
        <p:blipFill>
          <a:blip r:embed="rId3"/>
          <a:stretch>
            <a:fillRect/>
          </a:stretch>
        </p:blipFill>
        <p:spPr>
          <a:xfrm>
            <a:off x="50692" y="65000"/>
            <a:ext cx="844658" cy="638194"/>
          </a:xfrm>
          <a:prstGeom prst="rect">
            <a:avLst/>
          </a:prstGeom>
        </p:spPr>
      </p:pic>
      <p:pic>
        <p:nvPicPr>
          <p:cNvPr id="7" name="Picture 6">
            <a:extLst>
              <a:ext uri="{FF2B5EF4-FFF2-40B4-BE49-F238E27FC236}">
                <a16:creationId xmlns:a16="http://schemas.microsoft.com/office/drawing/2014/main" id="{F13494FD-0C86-42A6-8EE1-BD126FC08426}"/>
              </a:ext>
            </a:extLst>
          </p:cNvPr>
          <p:cNvPicPr>
            <a:picLocks noChangeAspect="1"/>
          </p:cNvPicPr>
          <p:nvPr/>
        </p:nvPicPr>
        <p:blipFill>
          <a:blip r:embed="rId4"/>
          <a:stretch>
            <a:fillRect/>
          </a:stretch>
        </p:blipFill>
        <p:spPr>
          <a:xfrm>
            <a:off x="10959467" y="149380"/>
            <a:ext cx="914479" cy="469433"/>
          </a:xfrm>
          <a:prstGeom prst="rect">
            <a:avLst/>
          </a:prstGeom>
        </p:spPr>
      </p:pic>
      <p:sp>
        <p:nvSpPr>
          <p:cNvPr id="8" name="TextBox 7">
            <a:extLst>
              <a:ext uri="{FF2B5EF4-FFF2-40B4-BE49-F238E27FC236}">
                <a16:creationId xmlns:a16="http://schemas.microsoft.com/office/drawing/2014/main" id="{B1A077AE-D368-4BAC-9BD2-D17CF7C273DC}"/>
              </a:ext>
            </a:extLst>
          </p:cNvPr>
          <p:cNvSpPr txBox="1"/>
          <p:nvPr/>
        </p:nvSpPr>
        <p:spPr>
          <a:xfrm>
            <a:off x="4137661" y="431768"/>
            <a:ext cx="3783330" cy="312650"/>
          </a:xfrm>
          <a:prstGeom prst="rect">
            <a:avLst/>
          </a:prstGeom>
          <a:noFill/>
        </p:spPr>
        <p:txBody>
          <a:bodyPr wrap="square" rtlCol="0">
            <a:spAutoFit/>
          </a:bodyPr>
          <a:lstStyle/>
          <a:p>
            <a:pPr marL="342900" indent="-342900">
              <a:lnSpc>
                <a:spcPct val="107000"/>
              </a:lnSpc>
              <a:spcAft>
                <a:spcPts val="800"/>
              </a:spcAft>
              <a:buFont typeface="+mj-lt"/>
              <a:buAutoNum type="arabicPeriod"/>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D259F53-0001-4AD9-B734-6DB342FBD424}"/>
              </a:ext>
            </a:extLst>
          </p:cNvPr>
          <p:cNvSpPr txBox="1"/>
          <p:nvPr/>
        </p:nvSpPr>
        <p:spPr>
          <a:xfrm>
            <a:off x="4613394" y="476948"/>
            <a:ext cx="3169048" cy="1209370"/>
          </a:xfrm>
          <a:prstGeom prst="rect">
            <a:avLst/>
          </a:prstGeom>
          <a:noFill/>
        </p:spPr>
        <p:txBody>
          <a:bodyPr wrap="square">
            <a:spAutoFit/>
          </a:bodyPr>
          <a:lstStyle/>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4</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Focus of Next Classroom Observation</a:t>
            </a:r>
          </a:p>
          <a:p>
            <a:pP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5. Notes on Teacher Reflection</a:t>
            </a:r>
          </a:p>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6.Space for Observation Notes- use during observation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screenshot of a computer screen&#10;&#10;AI-generated content may be incorrect.">
            <a:extLst>
              <a:ext uri="{FF2B5EF4-FFF2-40B4-BE49-F238E27FC236}">
                <a16:creationId xmlns:a16="http://schemas.microsoft.com/office/drawing/2014/main" id="{B2FF60CA-22EF-D392-8CBA-89F708AE22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09763" y="1686318"/>
            <a:ext cx="8239125" cy="4429125"/>
          </a:xfrm>
          <a:prstGeom prst="rect">
            <a:avLst/>
          </a:prstGeom>
        </p:spPr>
      </p:pic>
    </p:spTree>
    <p:extLst>
      <p:ext uri="{BB962C8B-B14F-4D97-AF65-F5344CB8AC3E}">
        <p14:creationId xmlns:p14="http://schemas.microsoft.com/office/powerpoint/2010/main" val="1715918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DE15DB-CCEF-4F15-A1A9-77E9017E5138}"/>
              </a:ext>
            </a:extLst>
          </p:cNvPr>
          <p:cNvSpPr txBox="1"/>
          <p:nvPr/>
        </p:nvSpPr>
        <p:spPr>
          <a:xfrm>
            <a:off x="1028700" y="1967266"/>
            <a:ext cx="2718110" cy="2627036"/>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FFFFFF"/>
                </a:solidFill>
                <a:latin typeface="+mj-lt"/>
                <a:ea typeface="+mj-ea"/>
                <a:cs typeface="+mj-cs"/>
              </a:rPr>
              <a:t>FOUR LEVELS OF BEHAVIOURS: EXAMPLE 1 </a:t>
            </a:r>
          </a:p>
        </p:txBody>
      </p:sp>
      <p:pic>
        <p:nvPicPr>
          <p:cNvPr id="7" name="Picture 6" descr="A screenshot of a computer&#10;&#10;AI-generated content may be incorrect.">
            <a:extLst>
              <a:ext uri="{FF2B5EF4-FFF2-40B4-BE49-F238E27FC236}">
                <a16:creationId xmlns:a16="http://schemas.microsoft.com/office/drawing/2014/main" id="{E76A743A-2E42-908A-22AE-9E1054FE52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16526" y="699511"/>
            <a:ext cx="7678579" cy="5458977"/>
          </a:xfrm>
          <a:prstGeom prst="rect">
            <a:avLst/>
          </a:prstGeom>
          <a:ln>
            <a:solidFill>
              <a:schemeClr val="tx1"/>
            </a:solidFill>
          </a:ln>
        </p:spPr>
      </p:pic>
      <p:pic>
        <p:nvPicPr>
          <p:cNvPr id="4" name="Picture 3">
            <a:extLst>
              <a:ext uri="{FF2B5EF4-FFF2-40B4-BE49-F238E27FC236}">
                <a16:creationId xmlns:a16="http://schemas.microsoft.com/office/drawing/2014/main" id="{C5C8FA12-A078-409F-A19A-A9754B5435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29" y="0"/>
            <a:ext cx="457240" cy="457240"/>
          </a:xfrm>
          <a:prstGeom prst="rect">
            <a:avLst/>
          </a:prstGeom>
        </p:spPr>
      </p:pic>
      <p:pic>
        <p:nvPicPr>
          <p:cNvPr id="5" name="Picture 4">
            <a:extLst>
              <a:ext uri="{FF2B5EF4-FFF2-40B4-BE49-F238E27FC236}">
                <a16:creationId xmlns:a16="http://schemas.microsoft.com/office/drawing/2014/main" id="{FCA2A2A3-1436-4A3B-8237-A5BEF07CEA62}"/>
              </a:ext>
            </a:extLst>
          </p:cNvPr>
          <p:cNvPicPr>
            <a:picLocks noChangeAspect="1"/>
          </p:cNvPicPr>
          <p:nvPr/>
        </p:nvPicPr>
        <p:blipFill>
          <a:blip r:embed="rId5"/>
          <a:stretch>
            <a:fillRect/>
          </a:stretch>
        </p:blipFill>
        <p:spPr>
          <a:xfrm>
            <a:off x="11080332" y="28575"/>
            <a:ext cx="914479" cy="469433"/>
          </a:xfrm>
          <a:prstGeom prst="rect">
            <a:avLst/>
          </a:prstGeom>
        </p:spPr>
      </p:pic>
      <p:sp>
        <p:nvSpPr>
          <p:cNvPr id="2" name="TextBox 1">
            <a:extLst>
              <a:ext uri="{FF2B5EF4-FFF2-40B4-BE49-F238E27FC236}">
                <a16:creationId xmlns:a16="http://schemas.microsoft.com/office/drawing/2014/main" id="{784F3F5D-C8A3-8F53-6964-ED2CA5EC7875}"/>
              </a:ext>
            </a:extLst>
          </p:cNvPr>
          <p:cNvSpPr txBox="1"/>
          <p:nvPr/>
        </p:nvSpPr>
        <p:spPr>
          <a:xfrm>
            <a:off x="945985" y="228620"/>
            <a:ext cx="2580986" cy="923330"/>
          </a:xfrm>
          <a:prstGeom prst="rect">
            <a:avLst/>
          </a:prstGeom>
          <a:noFill/>
        </p:spPr>
        <p:txBody>
          <a:bodyPr wrap="square" rtlCol="0">
            <a:spAutoFit/>
          </a:bodyPr>
          <a:lstStyle/>
          <a:p>
            <a:pPr algn="ctr"/>
            <a:r>
              <a:rPr lang="en-GB" b="1" dirty="0">
                <a:solidFill>
                  <a:srgbClr val="C00000"/>
                </a:solidFill>
              </a:rPr>
              <a:t>VITAL LEARNING ENVIRONMENT OBSERVATION RUBRIC </a:t>
            </a:r>
          </a:p>
        </p:txBody>
      </p:sp>
    </p:spTree>
    <p:extLst>
      <p:ext uri="{BB962C8B-B14F-4D97-AF65-F5344CB8AC3E}">
        <p14:creationId xmlns:p14="http://schemas.microsoft.com/office/powerpoint/2010/main" val="718599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21C533C-9C02-40BF-8D13-E82F1B67CB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4726" y="187285"/>
            <a:ext cx="1674848" cy="8649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6911C0-B223-4ACE-B1AE-5883EB6C43AE}"/>
              </a:ext>
            </a:extLst>
          </p:cNvPr>
          <p:cNvSpPr txBox="1"/>
          <p:nvPr/>
        </p:nvSpPr>
        <p:spPr>
          <a:xfrm>
            <a:off x="6096000" y="2608064"/>
            <a:ext cx="4967261" cy="4062651"/>
          </a:xfrm>
          <a:prstGeom prst="rect">
            <a:avLst/>
          </a:prstGeom>
          <a:noFill/>
        </p:spPr>
        <p:txBody>
          <a:bodyPr wrap="square" rtlCol="0">
            <a:spAutoFit/>
          </a:bodyPr>
          <a:lstStyle/>
          <a:p>
            <a:pPr algn="ctr"/>
            <a:r>
              <a:rPr lang="en-US" sz="2800"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LEARNING ENVIRONMENT OBSERVATION &amp; TEACHER REFLECTION TOOLKIT</a:t>
            </a:r>
          </a:p>
          <a:p>
            <a:pPr algn="ctr"/>
            <a:r>
              <a:rPr lang="en-US" sz="2800"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 Primary/ Secondary) </a:t>
            </a:r>
          </a:p>
          <a:p>
            <a:pPr algn="ctr"/>
            <a:r>
              <a:rPr lang="en-US" sz="2800"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en-US"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ORIENTATION &amp; TRAINING </a:t>
            </a:r>
          </a:p>
          <a:p>
            <a:pPr algn="ctr"/>
            <a:endParaRPr lang="en-US"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Prepared by Dr. Sughra Choudhry Khan</a:t>
            </a:r>
          </a:p>
          <a:p>
            <a:pPr algn="ctr"/>
            <a:r>
              <a:rPr lang="en-US" sz="16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Global Assessment Partner </a:t>
            </a:r>
          </a:p>
          <a:p>
            <a:pPr algn="ctr"/>
            <a:r>
              <a:rPr lang="en-US" sz="16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October  2025</a:t>
            </a:r>
          </a:p>
          <a:p>
            <a:pPr algn="ctr"/>
            <a:endParaRPr lang="en-US" sz="16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95480B5-10F5-6F64-671E-D66CC0ECBC25}"/>
              </a:ext>
            </a:extLst>
          </p:cNvPr>
          <p:cNvSpPr txBox="1"/>
          <p:nvPr/>
        </p:nvSpPr>
        <p:spPr>
          <a:xfrm>
            <a:off x="6463751" y="1229995"/>
            <a:ext cx="4231758" cy="1200329"/>
          </a:xfrm>
          <a:prstGeom prst="rect">
            <a:avLst/>
          </a:prstGeom>
          <a:noFill/>
        </p:spPr>
        <p:txBody>
          <a:bodyPr wrap="square" rtlCol="0">
            <a:spAutoFit/>
          </a:bodyPr>
          <a:lstStyle/>
          <a:p>
            <a:pPr algn="ctr"/>
            <a:r>
              <a:rPr lang="en-GB" sz="2400" b="1" i="1" dirty="0">
                <a:solidFill>
                  <a:srgbClr val="C00000"/>
                </a:solidFill>
                <a:latin typeface="Open Sans" panose="020B0606030504020204" pitchFamily="34" charset="0"/>
                <a:ea typeface="Open Sans" panose="020B0606030504020204" pitchFamily="34" charset="0"/>
                <a:cs typeface="Open Sans" panose="020B0606030504020204" pitchFamily="34" charset="0"/>
              </a:rPr>
              <a:t>VALUING INCLUSIVE TEACHING AND LEARNING (VITAL) </a:t>
            </a:r>
          </a:p>
        </p:txBody>
      </p:sp>
      <p:pic>
        <p:nvPicPr>
          <p:cNvPr id="4" name="Picture 3">
            <a:extLst>
              <a:ext uri="{FF2B5EF4-FFF2-40B4-BE49-F238E27FC236}">
                <a16:creationId xmlns:a16="http://schemas.microsoft.com/office/drawing/2014/main" id="{3234D9BA-8A33-898D-3ED8-A10547B5F8CA}"/>
              </a:ext>
            </a:extLst>
          </p:cNvPr>
          <p:cNvPicPr>
            <a:picLocks noChangeAspect="1"/>
          </p:cNvPicPr>
          <p:nvPr/>
        </p:nvPicPr>
        <p:blipFill>
          <a:blip r:embed="rId4"/>
          <a:srcRect t="27790" r="1123" b="6065"/>
          <a:stretch>
            <a:fillRect/>
          </a:stretch>
        </p:blipFill>
        <p:spPr>
          <a:xfrm>
            <a:off x="0" y="-31776"/>
            <a:ext cx="5438203" cy="6889776"/>
          </a:xfrm>
          <a:prstGeom prst="rect">
            <a:avLst/>
          </a:prstGeom>
        </p:spPr>
      </p:pic>
    </p:spTree>
    <p:extLst>
      <p:ext uri="{BB962C8B-B14F-4D97-AF65-F5344CB8AC3E}">
        <p14:creationId xmlns:p14="http://schemas.microsoft.com/office/powerpoint/2010/main" val="3116886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51DF42-3EB7-4F4D-A59C-F0A875942D5E}"/>
              </a:ext>
            </a:extLst>
          </p:cNvPr>
          <p:cNvSpPr txBox="1"/>
          <p:nvPr/>
        </p:nvSpPr>
        <p:spPr>
          <a:xfrm>
            <a:off x="717422" y="1967265"/>
            <a:ext cx="2810107"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FFFFFF"/>
                </a:solidFill>
                <a:latin typeface="+mj-lt"/>
                <a:ea typeface="+mj-ea"/>
                <a:cs typeface="+mj-cs"/>
              </a:rPr>
              <a:t>FOUR LEVELS OF BEHAVIOURS: EXAMPLE 2 </a:t>
            </a:r>
          </a:p>
        </p:txBody>
      </p:sp>
      <p:pic>
        <p:nvPicPr>
          <p:cNvPr id="9" name="Picture 8" descr="A screenshot of a computer&#10;&#10;AI-generated content may be incorrect.">
            <a:extLst>
              <a:ext uri="{FF2B5EF4-FFF2-40B4-BE49-F238E27FC236}">
                <a16:creationId xmlns:a16="http://schemas.microsoft.com/office/drawing/2014/main" id="{ED6D6B11-B7FD-3FD5-5070-2D694F062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2818" y="813680"/>
            <a:ext cx="8006918" cy="5659001"/>
          </a:xfrm>
          <a:prstGeom prst="rect">
            <a:avLst/>
          </a:prstGeom>
          <a:ln>
            <a:solidFill>
              <a:schemeClr val="tx1"/>
            </a:solidFill>
          </a:ln>
        </p:spPr>
      </p:pic>
      <p:pic>
        <p:nvPicPr>
          <p:cNvPr id="5" name="Picture 4">
            <a:extLst>
              <a:ext uri="{FF2B5EF4-FFF2-40B4-BE49-F238E27FC236}">
                <a16:creationId xmlns:a16="http://schemas.microsoft.com/office/drawing/2014/main" id="{72C938CC-04FD-47FF-870A-2005F0F80B77}"/>
              </a:ext>
            </a:extLst>
          </p:cNvPr>
          <p:cNvPicPr>
            <a:picLocks noChangeAspect="1"/>
          </p:cNvPicPr>
          <p:nvPr/>
        </p:nvPicPr>
        <p:blipFill>
          <a:blip r:embed="rId4"/>
          <a:stretch>
            <a:fillRect/>
          </a:stretch>
        </p:blipFill>
        <p:spPr>
          <a:xfrm>
            <a:off x="128567" y="19010"/>
            <a:ext cx="457240" cy="457240"/>
          </a:xfrm>
          <a:prstGeom prst="rect">
            <a:avLst/>
          </a:prstGeom>
        </p:spPr>
      </p:pic>
      <p:pic>
        <p:nvPicPr>
          <p:cNvPr id="6" name="Picture 5">
            <a:extLst>
              <a:ext uri="{FF2B5EF4-FFF2-40B4-BE49-F238E27FC236}">
                <a16:creationId xmlns:a16="http://schemas.microsoft.com/office/drawing/2014/main" id="{86F6A539-BAD8-4908-9652-E7412ED0D600}"/>
              </a:ext>
            </a:extLst>
          </p:cNvPr>
          <p:cNvPicPr>
            <a:picLocks noChangeAspect="1"/>
          </p:cNvPicPr>
          <p:nvPr/>
        </p:nvPicPr>
        <p:blipFill>
          <a:blip r:embed="rId5"/>
          <a:stretch>
            <a:fillRect/>
          </a:stretch>
        </p:blipFill>
        <p:spPr>
          <a:xfrm>
            <a:off x="10920334" y="109691"/>
            <a:ext cx="914479" cy="469433"/>
          </a:xfrm>
          <a:prstGeom prst="rect">
            <a:avLst/>
          </a:prstGeom>
        </p:spPr>
      </p:pic>
      <p:sp>
        <p:nvSpPr>
          <p:cNvPr id="2" name="TextBox 1">
            <a:extLst>
              <a:ext uri="{FF2B5EF4-FFF2-40B4-BE49-F238E27FC236}">
                <a16:creationId xmlns:a16="http://schemas.microsoft.com/office/drawing/2014/main" id="{4360A4B4-6116-5C6C-D328-8025308CF2F6}"/>
              </a:ext>
            </a:extLst>
          </p:cNvPr>
          <p:cNvSpPr txBox="1"/>
          <p:nvPr/>
        </p:nvSpPr>
        <p:spPr>
          <a:xfrm>
            <a:off x="945985" y="385648"/>
            <a:ext cx="2274848" cy="923330"/>
          </a:xfrm>
          <a:prstGeom prst="rect">
            <a:avLst/>
          </a:prstGeom>
          <a:noFill/>
        </p:spPr>
        <p:txBody>
          <a:bodyPr wrap="square" rtlCol="0">
            <a:spAutoFit/>
          </a:bodyPr>
          <a:lstStyle/>
          <a:p>
            <a:pPr algn="ctr"/>
            <a:r>
              <a:rPr lang="en-GB" b="1" dirty="0">
                <a:solidFill>
                  <a:srgbClr val="C00000"/>
                </a:solidFill>
              </a:rPr>
              <a:t>VITAL LEARNING ENVIRONMENT  RUBRIC </a:t>
            </a:r>
          </a:p>
        </p:txBody>
      </p:sp>
    </p:spTree>
    <p:extLst>
      <p:ext uri="{BB962C8B-B14F-4D97-AF65-F5344CB8AC3E}">
        <p14:creationId xmlns:p14="http://schemas.microsoft.com/office/powerpoint/2010/main" val="3758821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C5CA55-B758-4F99-A41F-D26C4191AE91}"/>
              </a:ext>
            </a:extLst>
          </p:cNvPr>
          <p:cNvSpPr txBox="1"/>
          <p:nvPr/>
        </p:nvSpPr>
        <p:spPr>
          <a:xfrm>
            <a:off x="836341" y="1967266"/>
            <a:ext cx="2821259"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FFFFFF"/>
                </a:solidFill>
                <a:latin typeface="+mj-lt"/>
                <a:ea typeface="+mj-ea"/>
                <a:cs typeface="+mj-cs"/>
              </a:rPr>
              <a:t>FOUR LEVELS OF BEHAVIOURS: EXAMPLE 3</a:t>
            </a:r>
          </a:p>
        </p:txBody>
      </p:sp>
      <p:pic>
        <p:nvPicPr>
          <p:cNvPr id="7" name="Picture 6" descr="A screenshot of a computer&#10;&#10;AI-generated content may be incorrect.">
            <a:extLst>
              <a:ext uri="{FF2B5EF4-FFF2-40B4-BE49-F238E27FC236}">
                <a16:creationId xmlns:a16="http://schemas.microsoft.com/office/drawing/2014/main" id="{93E347A9-ABA3-31CF-A9BB-7597894561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1405" y="1308978"/>
            <a:ext cx="8581064" cy="4612320"/>
          </a:xfrm>
          <a:prstGeom prst="rect">
            <a:avLst/>
          </a:prstGeom>
          <a:ln>
            <a:solidFill>
              <a:schemeClr val="tx1"/>
            </a:solidFill>
          </a:ln>
        </p:spPr>
      </p:pic>
      <p:pic>
        <p:nvPicPr>
          <p:cNvPr id="4" name="Picture 3">
            <a:extLst>
              <a:ext uri="{FF2B5EF4-FFF2-40B4-BE49-F238E27FC236}">
                <a16:creationId xmlns:a16="http://schemas.microsoft.com/office/drawing/2014/main" id="{485EB11A-61B3-44FC-8EE2-9AD3DB071FCD}"/>
              </a:ext>
            </a:extLst>
          </p:cNvPr>
          <p:cNvPicPr>
            <a:picLocks noChangeAspect="1"/>
          </p:cNvPicPr>
          <p:nvPr/>
        </p:nvPicPr>
        <p:blipFill>
          <a:blip r:embed="rId4"/>
          <a:stretch>
            <a:fillRect/>
          </a:stretch>
        </p:blipFill>
        <p:spPr>
          <a:xfrm>
            <a:off x="119063" y="0"/>
            <a:ext cx="457240" cy="457240"/>
          </a:xfrm>
          <a:prstGeom prst="rect">
            <a:avLst/>
          </a:prstGeom>
        </p:spPr>
      </p:pic>
      <p:pic>
        <p:nvPicPr>
          <p:cNvPr id="5" name="Picture 4">
            <a:extLst>
              <a:ext uri="{FF2B5EF4-FFF2-40B4-BE49-F238E27FC236}">
                <a16:creationId xmlns:a16="http://schemas.microsoft.com/office/drawing/2014/main" id="{12394FE6-E122-4DA6-AB1A-F0ACB5161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6508" y="77701"/>
            <a:ext cx="816428" cy="419100"/>
          </a:xfrm>
          <a:prstGeom prst="rect">
            <a:avLst/>
          </a:prstGeom>
        </p:spPr>
      </p:pic>
      <p:sp>
        <p:nvSpPr>
          <p:cNvPr id="2" name="TextBox 1">
            <a:extLst>
              <a:ext uri="{FF2B5EF4-FFF2-40B4-BE49-F238E27FC236}">
                <a16:creationId xmlns:a16="http://schemas.microsoft.com/office/drawing/2014/main" id="{4FF6B610-F6A8-965F-C9B7-A8C3EE68A6FB}"/>
              </a:ext>
            </a:extLst>
          </p:cNvPr>
          <p:cNvSpPr txBox="1"/>
          <p:nvPr/>
        </p:nvSpPr>
        <p:spPr>
          <a:xfrm>
            <a:off x="945985" y="385648"/>
            <a:ext cx="2274848" cy="923330"/>
          </a:xfrm>
          <a:prstGeom prst="rect">
            <a:avLst/>
          </a:prstGeom>
          <a:noFill/>
        </p:spPr>
        <p:txBody>
          <a:bodyPr wrap="square" rtlCol="0">
            <a:spAutoFit/>
          </a:bodyPr>
          <a:lstStyle/>
          <a:p>
            <a:pPr algn="ctr"/>
            <a:r>
              <a:rPr lang="en-GB" b="1" dirty="0">
                <a:solidFill>
                  <a:srgbClr val="C00000"/>
                </a:solidFill>
              </a:rPr>
              <a:t>VITAL LEARNING ENVIRONMENT  RUBRIC </a:t>
            </a:r>
          </a:p>
        </p:txBody>
      </p:sp>
    </p:spTree>
    <p:extLst>
      <p:ext uri="{BB962C8B-B14F-4D97-AF65-F5344CB8AC3E}">
        <p14:creationId xmlns:p14="http://schemas.microsoft.com/office/powerpoint/2010/main" val="224645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4">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6">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8" name="Freeform: Shape 17">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Freeform: Shape 18">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Freeform: Shape 19">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22">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24" name="Freeform: Shape 23">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9E9F69B-295F-4DFB-9022-455C4ED9B70C}"/>
              </a:ext>
            </a:extLst>
          </p:cNvPr>
          <p:cNvPicPr>
            <a:picLocks noChangeAspect="1"/>
          </p:cNvPicPr>
          <p:nvPr/>
        </p:nvPicPr>
        <p:blipFill>
          <a:blip r:embed="rId3"/>
          <a:stretch>
            <a:fillRect/>
          </a:stretch>
        </p:blipFill>
        <p:spPr>
          <a:xfrm>
            <a:off x="10529649" y="265723"/>
            <a:ext cx="1433165" cy="732746"/>
          </a:xfrm>
          <a:prstGeom prst="rect">
            <a:avLst/>
          </a:prstGeom>
        </p:spPr>
      </p:pic>
      <p:sp>
        <p:nvSpPr>
          <p:cNvPr id="2" name="Text Box 2">
            <a:extLst>
              <a:ext uri="{FF2B5EF4-FFF2-40B4-BE49-F238E27FC236}">
                <a16:creationId xmlns:a16="http://schemas.microsoft.com/office/drawing/2014/main" id="{39169230-DC01-4608-BC86-3A4407ECC340}"/>
              </a:ext>
            </a:extLst>
          </p:cNvPr>
          <p:cNvSpPr txBox="1">
            <a:spLocks noChangeArrowheads="1"/>
          </p:cNvSpPr>
          <p:nvPr/>
        </p:nvSpPr>
        <p:spPr bwMode="auto">
          <a:xfrm>
            <a:off x="510542" y="1697915"/>
            <a:ext cx="5298574" cy="2530986"/>
          </a:xfrm>
          <a:prstGeom prst="rect">
            <a:avLst/>
          </a:prstGeom>
        </p:spPr>
        <p:txBody>
          <a:bodyPr rot="0" vert="horz" lIns="91440" tIns="45720" rIns="91440" bIns="45720" rtlCol="0" anchor="ctr" anchorCtr="0">
            <a:normAutofit/>
          </a:bodyPr>
          <a:lstStyle/>
          <a:p>
            <a:pPr algn="just">
              <a:lnSpc>
                <a:spcPct val="90000"/>
              </a:lnSpc>
              <a:spcAft>
                <a:spcPts val="800"/>
              </a:spcAft>
            </a:pPr>
            <a:r>
              <a:rPr lang="en-US" sz="2000" i="1">
                <a:solidFill>
                  <a:schemeClr val="tx2"/>
                </a:solidFill>
                <a:effectLst/>
              </a:rPr>
              <a:t>Classroom observation is the formal or informal observation of the teaching and learning activities and interactions occurring during instruction in a classroom or other learning environment (AITSL 2014).</a:t>
            </a:r>
          </a:p>
        </p:txBody>
      </p:sp>
      <p:pic>
        <p:nvPicPr>
          <p:cNvPr id="4" name="Picture 3">
            <a:extLst>
              <a:ext uri="{FF2B5EF4-FFF2-40B4-BE49-F238E27FC236}">
                <a16:creationId xmlns:a16="http://schemas.microsoft.com/office/drawing/2014/main" id="{8C7435AD-89A7-46FA-9F08-E83838699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6434" y="4000500"/>
            <a:ext cx="3064951" cy="2298714"/>
          </a:xfrm>
          <a:prstGeom prst="rect">
            <a:avLst/>
          </a:prstGeom>
        </p:spPr>
      </p:pic>
      <p:sp>
        <p:nvSpPr>
          <p:cNvPr id="5" name="TextBox 4">
            <a:extLst>
              <a:ext uri="{FF2B5EF4-FFF2-40B4-BE49-F238E27FC236}">
                <a16:creationId xmlns:a16="http://schemas.microsoft.com/office/drawing/2014/main" id="{72FECDEF-F1BC-4D3E-82F5-E0F4C5F76E28}"/>
              </a:ext>
            </a:extLst>
          </p:cNvPr>
          <p:cNvSpPr txBox="1"/>
          <p:nvPr/>
        </p:nvSpPr>
        <p:spPr>
          <a:xfrm>
            <a:off x="5977859" y="532224"/>
            <a:ext cx="2952874" cy="1077218"/>
          </a:xfrm>
          <a:prstGeom prst="rect">
            <a:avLst/>
          </a:prstGeom>
          <a:noFill/>
        </p:spPr>
        <p:txBody>
          <a:bodyPr wrap="square" rtlCol="0">
            <a:spAutoFit/>
          </a:bodyPr>
          <a:lstStyle/>
          <a:p>
            <a:pPr algn="ctr"/>
            <a:r>
              <a:rPr lang="en-GB" sz="3200">
                <a:latin typeface="Open Sans" panose="020B0606030504020204" pitchFamily="34" charset="0"/>
                <a:ea typeface="Open Sans" panose="020B0606030504020204" pitchFamily="34" charset="0"/>
                <a:cs typeface="Open Sans" panose="020B0606030504020204" pitchFamily="34" charset="0"/>
              </a:rPr>
              <a:t> CLASSROOM OBSERVATION</a:t>
            </a:r>
          </a:p>
        </p:txBody>
      </p:sp>
      <p:sp>
        <p:nvSpPr>
          <p:cNvPr id="28" name="Text Box 2">
            <a:extLst>
              <a:ext uri="{FF2B5EF4-FFF2-40B4-BE49-F238E27FC236}">
                <a16:creationId xmlns:a16="http://schemas.microsoft.com/office/drawing/2014/main" id="{9B1530E2-06A5-4095-A526-4DBCA8D479FF}"/>
              </a:ext>
            </a:extLst>
          </p:cNvPr>
          <p:cNvSpPr txBox="1">
            <a:spLocks noChangeArrowheads="1"/>
          </p:cNvSpPr>
          <p:nvPr/>
        </p:nvSpPr>
        <p:spPr bwMode="auto">
          <a:xfrm>
            <a:off x="511383" y="3790061"/>
            <a:ext cx="6990424" cy="2530986"/>
          </a:xfrm>
          <a:prstGeom prst="rect">
            <a:avLst/>
          </a:prstGeom>
        </p:spPr>
        <p:txBody>
          <a:bodyPr rot="0" vert="horz" lIns="91440" tIns="45720" rIns="91440" bIns="45720" rtlCol="0" anchor="ctr" anchorCtr="0">
            <a:normAutofit/>
          </a:bodyPr>
          <a:lstStyle/>
          <a:p>
            <a:pPr marR="0" lvl="0" algn="just" defTabSz="914400" rtl="0" eaLnBrk="1" fontAlgn="auto" latinLnBrk="0" hangingPunct="1">
              <a:lnSpc>
                <a:spcPct val="90000"/>
              </a:lnSpc>
              <a:spcBef>
                <a:spcPts val="0"/>
              </a:spcBef>
              <a:spcAft>
                <a:spcPts val="800"/>
              </a:spcAft>
              <a:buClrTx/>
              <a:buSzTx/>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GB" sz="2000" b="0" i="1" u="none" strike="noStrike" kern="1200" cap="none" spc="0" normalizeH="0" baseline="0" dirty="0">
                <a:ln>
                  <a:noFill/>
                </a:ln>
                <a:solidFill>
                  <a:srgbClr val="44546A"/>
                </a:solidFill>
                <a:effectLst/>
                <a:uLnTx/>
                <a:uFillTx/>
                <a:latin typeface="Calibri" panose="020F0502020204030204"/>
                <a:ea typeface="+mn-ea"/>
                <a:cs typeface="+mn-cs"/>
              </a:rPr>
              <a:t>Skilfully</a:t>
            </a:r>
            <a:r>
              <a:rPr kumimoji="0" lang="en-US" sz="2000" b="0" i="1" u="none" strike="noStrike" kern="1200" cap="none" spc="0" normalizeH="0" baseline="0" noProof="0" dirty="0">
                <a:ln>
                  <a:noFill/>
                </a:ln>
                <a:solidFill>
                  <a:srgbClr val="44546A"/>
                </a:solidFill>
                <a:effectLst/>
                <a:uLnTx/>
                <a:uFillTx/>
                <a:latin typeface="Calibri" panose="020F0502020204030204"/>
                <a:ea typeface="+mn-ea"/>
                <a:cs typeface="+mn-cs"/>
              </a:rPr>
              <a:t> handled classroom observation can benefit both the observer, and the person observed, serving to inform and enhance the professional skill of both people. Badly handled, however, it becomes counterproductive, at its worst arousing hostility, resistance and suspicion.’  </a:t>
            </a:r>
          </a:p>
          <a:p>
            <a:pPr marL="0" marR="0" lvl="0" indent="-228600" algn="just"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44546A"/>
                </a:solidFill>
                <a:effectLst/>
                <a:uLnTx/>
                <a:uFillTx/>
                <a:latin typeface="Calibri" panose="020F0502020204030204"/>
                <a:ea typeface="+mn-ea"/>
                <a:cs typeface="+mn-cs"/>
              </a:rPr>
              <a:t>Wragg, E.C. 2012 cited in AITSL (2014)</a:t>
            </a:r>
            <a:endParaRPr lang="en-US" sz="2000" dirty="0">
              <a:solidFill>
                <a:schemeClr val="tx2"/>
              </a:solidFill>
              <a:effectLst/>
            </a:endParaRPr>
          </a:p>
        </p:txBody>
      </p:sp>
      <p:sp>
        <p:nvSpPr>
          <p:cNvPr id="32" name="Text Box 2">
            <a:extLst>
              <a:ext uri="{FF2B5EF4-FFF2-40B4-BE49-F238E27FC236}">
                <a16:creationId xmlns:a16="http://schemas.microsoft.com/office/drawing/2014/main" id="{AAF20CA7-E44D-4E1C-B154-BD2F3D2937A7}"/>
              </a:ext>
            </a:extLst>
          </p:cNvPr>
          <p:cNvSpPr txBox="1">
            <a:spLocks noChangeArrowheads="1"/>
          </p:cNvSpPr>
          <p:nvPr/>
        </p:nvSpPr>
        <p:spPr bwMode="auto">
          <a:xfrm>
            <a:off x="420026" y="3654245"/>
            <a:ext cx="5298574" cy="2530986"/>
          </a:xfrm>
          <a:prstGeom prst="rect">
            <a:avLst/>
          </a:prstGeom>
        </p:spPr>
        <p:txBody>
          <a:bodyPr rot="0" vert="horz" lIns="91440" tIns="45720" rIns="91440" bIns="45720" rtlCol="0" anchor="ctr" anchorCtr="0">
            <a:normAutofit/>
          </a:bodyPr>
          <a:lstStyle/>
          <a:p>
            <a:pPr indent="-228600" algn="just">
              <a:lnSpc>
                <a:spcPct val="90000"/>
              </a:lnSpc>
              <a:spcAft>
                <a:spcPts val="800"/>
              </a:spcAft>
              <a:buFont typeface="Arial" panose="020B0604020202020204" pitchFamily="34" charset="0"/>
              <a:buChar char="•"/>
            </a:pPr>
            <a:endParaRPr lang="en-US" sz="2000">
              <a:solidFill>
                <a:schemeClr val="tx2"/>
              </a:solidFill>
              <a:effectLst/>
            </a:endParaRPr>
          </a:p>
        </p:txBody>
      </p:sp>
    </p:spTree>
    <p:extLst>
      <p:ext uri="{BB962C8B-B14F-4D97-AF65-F5344CB8AC3E}">
        <p14:creationId xmlns:p14="http://schemas.microsoft.com/office/powerpoint/2010/main" val="3448813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7EE6-FA37-4726-A676-6F4D4E4B1B46}"/>
              </a:ext>
            </a:extLst>
          </p:cNvPr>
          <p:cNvSpPr>
            <a:spLocks noGrp="1"/>
          </p:cNvSpPr>
          <p:nvPr>
            <p:ph type="title"/>
          </p:nvPr>
        </p:nvSpPr>
        <p:spPr>
          <a:xfrm>
            <a:off x="5148127" y="0"/>
            <a:ext cx="6422849" cy="1676603"/>
          </a:xfrm>
        </p:spPr>
        <p:txBody>
          <a:bodyPr>
            <a:normAutofit/>
          </a:bodyPr>
          <a:lstStyle/>
          <a:p>
            <a:pPr algn="ctr"/>
            <a:r>
              <a:rPr lang="en-GB" sz="4100" b="1" dirty="0"/>
              <a:t>HOW TO CONDUCT CLASSROOM OBSERVATIONS</a:t>
            </a:r>
          </a:p>
        </p:txBody>
      </p:sp>
      <p:sp>
        <p:nvSpPr>
          <p:cNvPr id="10" name="Rectangle 9">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E3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162CDB-6D80-4196-B344-CA18D49D48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51" y="803049"/>
            <a:ext cx="2642505" cy="2470743"/>
          </a:xfrm>
          <a:prstGeom prst="rect">
            <a:avLst/>
          </a:prstGeom>
        </p:spPr>
      </p:pic>
      <p:pic>
        <p:nvPicPr>
          <p:cNvPr id="5" name="Picture 4">
            <a:extLst>
              <a:ext uri="{FF2B5EF4-FFF2-40B4-BE49-F238E27FC236}">
                <a16:creationId xmlns:a16="http://schemas.microsoft.com/office/drawing/2014/main" id="{828D14AD-5A6D-4927-8747-C036B35F9BC9}"/>
              </a:ext>
            </a:extLst>
          </p:cNvPr>
          <p:cNvPicPr>
            <a:picLocks noChangeAspect="1"/>
          </p:cNvPicPr>
          <p:nvPr/>
        </p:nvPicPr>
        <p:blipFill>
          <a:blip r:embed="rId4"/>
          <a:stretch>
            <a:fillRect/>
          </a:stretch>
        </p:blipFill>
        <p:spPr>
          <a:xfrm>
            <a:off x="804672" y="3903700"/>
            <a:ext cx="3026663" cy="1553688"/>
          </a:xfrm>
          <a:prstGeom prst="rect">
            <a:avLst/>
          </a:prstGeom>
          <a:effectLst/>
        </p:spPr>
      </p:pic>
      <p:sp>
        <p:nvSpPr>
          <p:cNvPr id="3" name="Content Placeholder 2">
            <a:extLst>
              <a:ext uri="{FF2B5EF4-FFF2-40B4-BE49-F238E27FC236}">
                <a16:creationId xmlns:a16="http://schemas.microsoft.com/office/drawing/2014/main" id="{1D085566-60DD-4126-9427-335C5E0CE8E9}"/>
              </a:ext>
            </a:extLst>
          </p:cNvPr>
          <p:cNvSpPr>
            <a:spLocks noGrp="1"/>
          </p:cNvSpPr>
          <p:nvPr>
            <p:ph idx="1"/>
          </p:nvPr>
        </p:nvSpPr>
        <p:spPr>
          <a:xfrm>
            <a:off x="5120640" y="1534400"/>
            <a:ext cx="6505530" cy="5006665"/>
          </a:xfrm>
        </p:spPr>
        <p:txBody>
          <a:bodyPr>
            <a:normAutofit fontScale="92500" lnSpcReduction="20000"/>
          </a:bodyPr>
          <a:lstStyle/>
          <a:p>
            <a:pPr marL="0" indent="0">
              <a:buNone/>
            </a:pPr>
            <a:r>
              <a:rPr lang="en-GB" sz="1700" b="1" dirty="0"/>
              <a:t>WHO?</a:t>
            </a:r>
          </a:p>
          <a:p>
            <a:r>
              <a:rPr lang="en-GB" sz="1700" dirty="0"/>
              <a:t>Schools2030 team,  learning/assessment partners, mentors, head teacher, peer teachers. </a:t>
            </a:r>
          </a:p>
          <a:p>
            <a:pPr marL="0" indent="0">
              <a:buNone/>
            </a:pPr>
            <a:r>
              <a:rPr lang="en-GB" sz="1700" b="1" dirty="0"/>
              <a:t>WHY?</a:t>
            </a:r>
          </a:p>
          <a:p>
            <a:r>
              <a:rPr lang="en-GB" sz="1700" dirty="0"/>
              <a:t>Help the teacher to create a supportive learning environment and improve teaching and learning practices.</a:t>
            </a:r>
          </a:p>
          <a:p>
            <a:r>
              <a:rPr lang="en-GB" sz="1700" dirty="0"/>
              <a:t>Observe, describe actions and behaviours so they can be analysed and discussed.</a:t>
            </a:r>
          </a:p>
          <a:p>
            <a:r>
              <a:rPr lang="en-GB" sz="1700" dirty="0"/>
              <a:t>Increase teacher self-awareness and reflection- critically analyse and improve.</a:t>
            </a:r>
          </a:p>
          <a:p>
            <a:pPr marL="0" indent="0">
              <a:buNone/>
            </a:pPr>
            <a:r>
              <a:rPr lang="en-GB" sz="1700" b="1" dirty="0"/>
              <a:t>WHEN? </a:t>
            </a:r>
          </a:p>
          <a:p>
            <a:r>
              <a:rPr lang="en-GB" sz="1700" dirty="0"/>
              <a:t>Before the HCD training, once/twice during the year, at the end of the year.</a:t>
            </a:r>
          </a:p>
          <a:p>
            <a:pPr marL="0" indent="0">
              <a:buNone/>
            </a:pPr>
            <a:r>
              <a:rPr lang="en-GB" sz="1700" b="1" dirty="0"/>
              <a:t>HOW?</a:t>
            </a:r>
          </a:p>
          <a:p>
            <a:r>
              <a:rPr lang="en-GB" sz="1700" dirty="0"/>
              <a:t>Refer to as ‘visit’ not inspection; encourage peer observations, offer help, e.g. model, co-teach. </a:t>
            </a:r>
          </a:p>
          <a:p>
            <a:r>
              <a:rPr lang="en-GB" sz="1700" dirty="0"/>
              <a:t>In the first and last  visit – observe all dimensions. </a:t>
            </a:r>
          </a:p>
          <a:p>
            <a:r>
              <a:rPr lang="en-GB" sz="1700" dirty="0"/>
              <a:t>Twice in the year: Observe the 2-3 behaviours selected aligned with micro-innovation during HCD process. </a:t>
            </a:r>
          </a:p>
        </p:txBody>
      </p:sp>
    </p:spTree>
    <p:extLst>
      <p:ext uri="{BB962C8B-B14F-4D97-AF65-F5344CB8AC3E}">
        <p14:creationId xmlns:p14="http://schemas.microsoft.com/office/powerpoint/2010/main" val="2245283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867764-369C-4DFA-A265-8AFBCB2C5191}"/>
              </a:ext>
            </a:extLst>
          </p:cNvPr>
          <p:cNvSpPr>
            <a:spLocks noGrp="1"/>
          </p:cNvSpPr>
          <p:nvPr>
            <p:ph idx="1"/>
          </p:nvPr>
        </p:nvSpPr>
        <p:spPr>
          <a:xfrm>
            <a:off x="581025" y="1175167"/>
            <a:ext cx="3577590" cy="5457825"/>
          </a:xfrm>
        </p:spPr>
        <p:txBody>
          <a:bodyPr>
            <a:normAutofit/>
          </a:bodyPr>
          <a:lstStyle/>
          <a:p>
            <a:r>
              <a:rPr lang="en-US" sz="2000" dirty="0"/>
              <a:t>Gain permission, dates and times. Observe the </a:t>
            </a:r>
            <a:r>
              <a:rPr lang="en-US" sz="2000" dirty="0">
                <a:solidFill>
                  <a:srgbClr val="C00000"/>
                </a:solidFill>
              </a:rPr>
              <a:t>whole lesson </a:t>
            </a:r>
            <a:r>
              <a:rPr lang="en-US" sz="2000" dirty="0"/>
              <a:t>at different times of day. </a:t>
            </a:r>
          </a:p>
          <a:p>
            <a:r>
              <a:rPr lang="en-US" sz="2000" dirty="0"/>
              <a:t>Ensure the head teacher, teacher and observer </a:t>
            </a:r>
            <a:r>
              <a:rPr lang="en-US" sz="2000" dirty="0">
                <a:solidFill>
                  <a:srgbClr val="C00000"/>
                </a:solidFill>
              </a:rPr>
              <a:t>understand the purpose. </a:t>
            </a:r>
          </a:p>
          <a:p>
            <a:r>
              <a:rPr lang="en-US" sz="2000" dirty="0"/>
              <a:t>Teacher- develop effective </a:t>
            </a:r>
            <a:r>
              <a:rPr lang="en-US" sz="2000" dirty="0">
                <a:solidFill>
                  <a:srgbClr val="C00000"/>
                </a:solidFill>
              </a:rPr>
              <a:t>trust and communication. </a:t>
            </a:r>
            <a:r>
              <a:rPr lang="en-US" sz="2000" dirty="0"/>
              <a:t>Not an evaluation but professional opportunity to learn. </a:t>
            </a:r>
          </a:p>
          <a:p>
            <a:r>
              <a:rPr lang="en-US" sz="2000" dirty="0">
                <a:solidFill>
                  <a:srgbClr val="C00000"/>
                </a:solidFill>
              </a:rPr>
              <a:t>Agree </a:t>
            </a:r>
            <a:r>
              <a:rPr lang="en-US" sz="2000" dirty="0"/>
              <a:t>with the teacher how you will be introduced to the class. Stress that s/he is to teach as normal.  Say you will be taking notes. </a:t>
            </a:r>
          </a:p>
          <a:p>
            <a:endParaRPr lang="en-US" sz="2000" dirty="0">
              <a:solidFill>
                <a:srgbClr val="C00000"/>
              </a:solidFill>
            </a:endParaRPr>
          </a:p>
          <a:p>
            <a:endParaRPr lang="en-GB" sz="2000" dirty="0"/>
          </a:p>
        </p:txBody>
      </p:sp>
      <p:sp>
        <p:nvSpPr>
          <p:cNvPr id="4" name="Title 1">
            <a:extLst>
              <a:ext uri="{FF2B5EF4-FFF2-40B4-BE49-F238E27FC236}">
                <a16:creationId xmlns:a16="http://schemas.microsoft.com/office/drawing/2014/main" id="{7964D11E-0D4C-483C-A9C0-3F68147847D9}"/>
              </a:ext>
            </a:extLst>
          </p:cNvPr>
          <p:cNvSpPr>
            <a:spLocks noGrp="1"/>
          </p:cNvSpPr>
          <p:nvPr>
            <p:ph type="title"/>
          </p:nvPr>
        </p:nvSpPr>
        <p:spPr>
          <a:xfrm>
            <a:off x="838200" y="365125"/>
            <a:ext cx="10515600" cy="739775"/>
          </a:xfrm>
        </p:spPr>
        <p:txBody>
          <a:bodyPr>
            <a:normAutofit/>
          </a:bodyPr>
          <a:lstStyle/>
          <a:p>
            <a:pPr algn="ctr"/>
            <a:r>
              <a:rPr lang="en-GB" b="1">
                <a:solidFill>
                  <a:schemeClr val="accent6">
                    <a:lumMod val="75000"/>
                  </a:schemeClr>
                </a:solidFill>
              </a:rPr>
              <a:t>BEFORE THE OBSERVATION</a:t>
            </a:r>
          </a:p>
        </p:txBody>
      </p:sp>
      <p:sp>
        <p:nvSpPr>
          <p:cNvPr id="5" name="Content Placeholder 2">
            <a:extLst>
              <a:ext uri="{FF2B5EF4-FFF2-40B4-BE49-F238E27FC236}">
                <a16:creationId xmlns:a16="http://schemas.microsoft.com/office/drawing/2014/main" id="{E03FF8E3-A686-4431-AE96-A75B5800DDD5}"/>
              </a:ext>
            </a:extLst>
          </p:cNvPr>
          <p:cNvSpPr txBox="1">
            <a:spLocks/>
          </p:cNvSpPr>
          <p:nvPr/>
        </p:nvSpPr>
        <p:spPr>
          <a:xfrm>
            <a:off x="8119234" y="1307000"/>
            <a:ext cx="3923030" cy="4926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Discuss safeguarding and what to do should you observe any harm.</a:t>
            </a:r>
          </a:p>
          <a:p>
            <a:r>
              <a:rPr lang="en-US" sz="2000" dirty="0"/>
              <a:t>Ensure you have </a:t>
            </a:r>
            <a:r>
              <a:rPr lang="en-US" sz="2000" dirty="0">
                <a:solidFill>
                  <a:srgbClr val="C00000"/>
                </a:solidFill>
              </a:rPr>
              <a:t>all the equipment</a:t>
            </a:r>
            <a:r>
              <a:rPr lang="en-US" sz="2000" dirty="0"/>
              <a:t>: observation form, pens, watch, phone on silent.</a:t>
            </a:r>
          </a:p>
          <a:p>
            <a:r>
              <a:rPr lang="en-US" sz="2000" dirty="0"/>
              <a:t>Ensure you are familiar with the </a:t>
            </a:r>
            <a:r>
              <a:rPr lang="en-US" sz="2000" dirty="0">
                <a:solidFill>
                  <a:srgbClr val="C00000"/>
                </a:solidFill>
              </a:rPr>
              <a:t>Observation Form &amp; Rubric.</a:t>
            </a:r>
          </a:p>
          <a:p>
            <a:r>
              <a:rPr lang="en-US" sz="2000" dirty="0">
                <a:solidFill>
                  <a:srgbClr val="C00000"/>
                </a:solidFill>
              </a:rPr>
              <a:t>Rubric</a:t>
            </a:r>
            <a:r>
              <a:rPr lang="en-US" sz="2000" dirty="0">
                <a:solidFill>
                  <a:schemeClr val="tx2"/>
                </a:solidFill>
              </a:rPr>
              <a:t> </a:t>
            </a:r>
            <a:r>
              <a:rPr lang="en-US" sz="2000" dirty="0"/>
              <a:t>will be needed </a:t>
            </a:r>
            <a:r>
              <a:rPr lang="en-US" sz="2000" dirty="0">
                <a:solidFill>
                  <a:srgbClr val="C00000"/>
                </a:solidFill>
              </a:rPr>
              <a:t>AFTER</a:t>
            </a:r>
            <a:r>
              <a:rPr lang="en-US" sz="2000" dirty="0">
                <a:solidFill>
                  <a:schemeClr val="tx2"/>
                </a:solidFill>
              </a:rPr>
              <a:t> </a:t>
            </a:r>
            <a:r>
              <a:rPr lang="en-US" sz="2000" dirty="0"/>
              <a:t>the observation. </a:t>
            </a:r>
          </a:p>
          <a:p>
            <a:r>
              <a:rPr lang="en-US" sz="2000" dirty="0"/>
              <a:t>Ask the teacher to fill in the </a:t>
            </a:r>
            <a:r>
              <a:rPr lang="en-US" sz="2000" dirty="0">
                <a:solidFill>
                  <a:srgbClr val="C00000"/>
                </a:solidFill>
              </a:rPr>
              <a:t>Teacher Self-reflection form before</a:t>
            </a:r>
            <a:r>
              <a:rPr lang="en-US" sz="2000" dirty="0">
                <a:solidFill>
                  <a:schemeClr val="tx2"/>
                </a:solidFill>
              </a:rPr>
              <a:t>, </a:t>
            </a:r>
            <a:r>
              <a:rPr lang="en-US" sz="2000" dirty="0"/>
              <a:t>having gone through it if you are using it. </a:t>
            </a:r>
          </a:p>
          <a:p>
            <a:r>
              <a:rPr lang="en-US" sz="2000" dirty="0"/>
              <a:t>Decide on </a:t>
            </a:r>
            <a:r>
              <a:rPr lang="en-US" sz="2000" dirty="0">
                <a:solidFill>
                  <a:srgbClr val="C00000"/>
                </a:solidFill>
              </a:rPr>
              <a:t>where </a:t>
            </a:r>
            <a:r>
              <a:rPr lang="en-US" sz="2000" dirty="0"/>
              <a:t>the mentoring session will take place.</a:t>
            </a:r>
          </a:p>
          <a:p>
            <a:endParaRPr lang="en-US" sz="2000" dirty="0">
              <a:solidFill>
                <a:srgbClr val="C00000"/>
              </a:solidFill>
            </a:endParaRPr>
          </a:p>
          <a:p>
            <a:endParaRPr lang="en-GB" sz="2000" dirty="0"/>
          </a:p>
        </p:txBody>
      </p:sp>
      <p:pic>
        <p:nvPicPr>
          <p:cNvPr id="2" name="Picture 1">
            <a:extLst>
              <a:ext uri="{FF2B5EF4-FFF2-40B4-BE49-F238E27FC236}">
                <a16:creationId xmlns:a16="http://schemas.microsoft.com/office/drawing/2014/main" id="{4A972F43-59ED-4DE2-84E9-8F5CC78A69F8}"/>
              </a:ext>
            </a:extLst>
          </p:cNvPr>
          <p:cNvPicPr>
            <a:picLocks noChangeAspect="1"/>
          </p:cNvPicPr>
          <p:nvPr/>
        </p:nvPicPr>
        <p:blipFill>
          <a:blip r:embed="rId3"/>
          <a:stretch>
            <a:fillRect/>
          </a:stretch>
        </p:blipFill>
        <p:spPr>
          <a:xfrm>
            <a:off x="10620296" y="358775"/>
            <a:ext cx="914479" cy="469433"/>
          </a:xfrm>
          <a:prstGeom prst="rect">
            <a:avLst/>
          </a:prstGeom>
        </p:spPr>
      </p:pic>
      <p:pic>
        <p:nvPicPr>
          <p:cNvPr id="6" name="Picture 5">
            <a:extLst>
              <a:ext uri="{FF2B5EF4-FFF2-40B4-BE49-F238E27FC236}">
                <a16:creationId xmlns:a16="http://schemas.microsoft.com/office/drawing/2014/main" id="{4F1D1B60-79E7-4E43-A0E1-714D2C2A930C}"/>
              </a:ext>
            </a:extLst>
          </p:cNvPr>
          <p:cNvPicPr>
            <a:picLocks noChangeAspect="1"/>
          </p:cNvPicPr>
          <p:nvPr/>
        </p:nvPicPr>
        <p:blipFill>
          <a:blip r:embed="rId4"/>
          <a:stretch>
            <a:fillRect/>
          </a:stretch>
        </p:blipFill>
        <p:spPr>
          <a:xfrm>
            <a:off x="4072766" y="2123067"/>
            <a:ext cx="4046468" cy="3036680"/>
          </a:xfrm>
          <a:prstGeom prst="ellipse">
            <a:avLst/>
          </a:prstGeom>
        </p:spPr>
      </p:pic>
    </p:spTree>
    <p:extLst>
      <p:ext uri="{BB962C8B-B14F-4D97-AF65-F5344CB8AC3E}">
        <p14:creationId xmlns:p14="http://schemas.microsoft.com/office/powerpoint/2010/main" val="2886277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867764-369C-4DFA-A265-8AFBCB2C5191}"/>
              </a:ext>
            </a:extLst>
          </p:cNvPr>
          <p:cNvSpPr>
            <a:spLocks noGrp="1"/>
          </p:cNvSpPr>
          <p:nvPr>
            <p:ph idx="1"/>
          </p:nvPr>
        </p:nvSpPr>
        <p:spPr>
          <a:xfrm>
            <a:off x="438150" y="1552573"/>
            <a:ext cx="3771900" cy="3990977"/>
          </a:xfrm>
        </p:spPr>
        <p:txBody>
          <a:bodyPr>
            <a:normAutofit/>
          </a:bodyPr>
          <a:lstStyle/>
          <a:p>
            <a:r>
              <a:rPr lang="en-US" sz="2400" dirty="0">
                <a:solidFill>
                  <a:srgbClr val="C00000"/>
                </a:solidFill>
              </a:rPr>
              <a:t>Arrive early </a:t>
            </a:r>
            <a:r>
              <a:rPr lang="en-US" sz="2400" dirty="0"/>
              <a:t>– 10 mins before the start. Get a feel of the school ethos. </a:t>
            </a:r>
          </a:p>
          <a:p>
            <a:r>
              <a:rPr lang="en-US" sz="2400" dirty="0"/>
              <a:t>Ask the teacher to </a:t>
            </a:r>
            <a:r>
              <a:rPr lang="en-US" sz="2400" dirty="0">
                <a:solidFill>
                  <a:srgbClr val="C00000"/>
                </a:solidFill>
              </a:rPr>
              <a:t>introduce </a:t>
            </a:r>
            <a:r>
              <a:rPr lang="en-US" sz="2400" dirty="0"/>
              <a:t>you to the class or agree that you do this. </a:t>
            </a:r>
          </a:p>
          <a:p>
            <a:r>
              <a:rPr lang="en-US" sz="2400" dirty="0"/>
              <a:t>Sit at/near the back where you can </a:t>
            </a:r>
            <a:r>
              <a:rPr lang="en-US" sz="2400" dirty="0">
                <a:solidFill>
                  <a:srgbClr val="C00000"/>
                </a:solidFill>
              </a:rPr>
              <a:t>see the whole class </a:t>
            </a:r>
            <a:r>
              <a:rPr lang="en-US" sz="2400" dirty="0"/>
              <a:t>and not be in the way. </a:t>
            </a:r>
          </a:p>
          <a:p>
            <a:pPr marL="0" indent="0">
              <a:buNone/>
            </a:pPr>
            <a:endParaRPr lang="en-GB" sz="2400" dirty="0"/>
          </a:p>
        </p:txBody>
      </p:sp>
      <p:sp>
        <p:nvSpPr>
          <p:cNvPr id="4" name="Title 1">
            <a:extLst>
              <a:ext uri="{FF2B5EF4-FFF2-40B4-BE49-F238E27FC236}">
                <a16:creationId xmlns:a16="http://schemas.microsoft.com/office/drawing/2014/main" id="{7964D11E-0D4C-483C-A9C0-3F68147847D9}"/>
              </a:ext>
            </a:extLst>
          </p:cNvPr>
          <p:cNvSpPr>
            <a:spLocks noGrp="1"/>
          </p:cNvSpPr>
          <p:nvPr>
            <p:ph type="title"/>
          </p:nvPr>
        </p:nvSpPr>
        <p:spPr>
          <a:xfrm>
            <a:off x="861060" y="403855"/>
            <a:ext cx="10469880" cy="691519"/>
          </a:xfrm>
        </p:spPr>
        <p:txBody>
          <a:bodyPr>
            <a:normAutofit fontScale="90000"/>
          </a:bodyPr>
          <a:lstStyle/>
          <a:p>
            <a:pPr algn="ctr"/>
            <a:r>
              <a:rPr lang="en-GB" b="1" dirty="0">
                <a:solidFill>
                  <a:schemeClr val="accent6">
                    <a:lumMod val="75000"/>
                  </a:schemeClr>
                </a:solidFill>
              </a:rPr>
              <a:t>DURING and AFTER  THE OBSERVATION</a:t>
            </a:r>
          </a:p>
        </p:txBody>
      </p:sp>
      <p:sp>
        <p:nvSpPr>
          <p:cNvPr id="5" name="Content Placeholder 2">
            <a:extLst>
              <a:ext uri="{FF2B5EF4-FFF2-40B4-BE49-F238E27FC236}">
                <a16:creationId xmlns:a16="http://schemas.microsoft.com/office/drawing/2014/main" id="{0B147B49-A962-458C-A758-8754DF3CCF00}"/>
              </a:ext>
            </a:extLst>
          </p:cNvPr>
          <p:cNvSpPr txBox="1">
            <a:spLocks/>
          </p:cNvSpPr>
          <p:nvPr/>
        </p:nvSpPr>
        <p:spPr>
          <a:xfrm>
            <a:off x="4362450" y="1571622"/>
            <a:ext cx="3695700" cy="48825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Observe and listen </a:t>
            </a:r>
            <a:r>
              <a:rPr lang="en-US" sz="2400" dirty="0">
                <a:solidFill>
                  <a:srgbClr val="C00000"/>
                </a:solidFill>
              </a:rPr>
              <a:t>carefully with respect</a:t>
            </a:r>
            <a:r>
              <a:rPr lang="en-US" sz="2400" dirty="0"/>
              <a:t>. Do not answer phone or distract others.  Do not use negative expressions. </a:t>
            </a:r>
          </a:p>
          <a:p>
            <a:r>
              <a:rPr lang="en-US" sz="2400" dirty="0"/>
              <a:t>Observe from when the lesson was </a:t>
            </a:r>
            <a:r>
              <a:rPr lang="en-US" sz="2400" dirty="0">
                <a:solidFill>
                  <a:srgbClr val="C00000"/>
                </a:solidFill>
              </a:rPr>
              <a:t>due to start- </a:t>
            </a:r>
            <a:r>
              <a:rPr lang="en-US" sz="2400" dirty="0"/>
              <a:t>note if it is late. </a:t>
            </a:r>
          </a:p>
          <a:p>
            <a:r>
              <a:rPr lang="en-US" sz="2400" dirty="0"/>
              <a:t>Only talk to students if you have gained the </a:t>
            </a:r>
            <a:r>
              <a:rPr lang="en-US" sz="2400" dirty="0">
                <a:solidFill>
                  <a:srgbClr val="C00000"/>
                </a:solidFill>
              </a:rPr>
              <a:t>teacher’s permission</a:t>
            </a:r>
            <a:r>
              <a:rPr lang="en-US" sz="2400" dirty="0"/>
              <a:t>. </a:t>
            </a:r>
          </a:p>
          <a:p>
            <a:r>
              <a:rPr lang="en-US" sz="2400" dirty="0"/>
              <a:t>Do not criticize the teacher.</a:t>
            </a:r>
          </a:p>
          <a:p>
            <a:endParaRPr lang="en-US" sz="2400" dirty="0"/>
          </a:p>
          <a:p>
            <a:pPr marL="0" indent="0">
              <a:buFont typeface="Arial" panose="020B0604020202020204" pitchFamily="34" charset="0"/>
              <a:buNone/>
            </a:pPr>
            <a:endParaRPr lang="en-GB" sz="2400" dirty="0"/>
          </a:p>
        </p:txBody>
      </p:sp>
      <p:sp>
        <p:nvSpPr>
          <p:cNvPr id="6" name="Content Placeholder 2">
            <a:extLst>
              <a:ext uri="{FF2B5EF4-FFF2-40B4-BE49-F238E27FC236}">
                <a16:creationId xmlns:a16="http://schemas.microsoft.com/office/drawing/2014/main" id="{5B4B86E9-3341-4349-87ED-CBEF7ABB4803}"/>
              </a:ext>
            </a:extLst>
          </p:cNvPr>
          <p:cNvSpPr txBox="1">
            <a:spLocks/>
          </p:cNvSpPr>
          <p:nvPr/>
        </p:nvSpPr>
        <p:spPr>
          <a:xfrm>
            <a:off x="8210550" y="1571621"/>
            <a:ext cx="3695700" cy="48825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C00000"/>
                </a:solidFill>
              </a:rPr>
              <a:t>Make running notes </a:t>
            </a:r>
            <a:r>
              <a:rPr lang="en-US" sz="2400" dirty="0"/>
              <a:t>with examples of what teachers and students say and do. </a:t>
            </a:r>
          </a:p>
          <a:p>
            <a:r>
              <a:rPr lang="en-US" sz="2400" dirty="0"/>
              <a:t>Leave with </a:t>
            </a:r>
            <a:r>
              <a:rPr lang="en-US" sz="2400" dirty="0">
                <a:solidFill>
                  <a:srgbClr val="C00000"/>
                </a:solidFill>
              </a:rPr>
              <a:t>encouraging comments </a:t>
            </a:r>
            <a:r>
              <a:rPr lang="en-US" sz="2400" dirty="0"/>
              <a:t>and thanks. </a:t>
            </a:r>
          </a:p>
          <a:p>
            <a:endParaRPr lang="en-US" sz="2400" dirty="0"/>
          </a:p>
          <a:p>
            <a:r>
              <a:rPr lang="en-US" sz="2400" b="1" dirty="0">
                <a:solidFill>
                  <a:schemeClr val="accent6">
                    <a:lumMod val="75000"/>
                  </a:schemeClr>
                </a:solidFill>
              </a:rPr>
              <a:t>AFTER THE OBSERVATION</a:t>
            </a:r>
            <a:r>
              <a:rPr lang="en-US" sz="2400" dirty="0">
                <a:solidFill>
                  <a:schemeClr val="accent6">
                    <a:lumMod val="75000"/>
                  </a:schemeClr>
                </a:solidFill>
              </a:rPr>
              <a:t>:</a:t>
            </a:r>
          </a:p>
          <a:p>
            <a:pPr lvl="1"/>
            <a:r>
              <a:rPr lang="en-US" sz="2000" dirty="0"/>
              <a:t>Assign the allocation for levels 1-4 </a:t>
            </a:r>
            <a:r>
              <a:rPr lang="en-US" sz="2000" b="1" dirty="0">
                <a:solidFill>
                  <a:srgbClr val="C00000"/>
                </a:solidFill>
              </a:rPr>
              <a:t>that best fits</a:t>
            </a:r>
            <a:r>
              <a:rPr lang="en-US" sz="2000" b="1" dirty="0"/>
              <a:t>. </a:t>
            </a:r>
            <a:r>
              <a:rPr lang="en-US" sz="2000" dirty="0">
                <a:solidFill>
                  <a:schemeClr val="accent5">
                    <a:lumMod val="75000"/>
                  </a:schemeClr>
                </a:solidFill>
              </a:rPr>
              <a:t>This can be done immediately after the observation takes place. </a:t>
            </a:r>
            <a:endParaRPr lang="en-US" sz="2000" b="1" dirty="0">
              <a:solidFill>
                <a:schemeClr val="accent5">
                  <a:lumMod val="75000"/>
                </a:schemeClr>
              </a:solidFill>
            </a:endParaRPr>
          </a:p>
          <a:p>
            <a:endParaRPr lang="en-US" sz="2400" dirty="0"/>
          </a:p>
          <a:p>
            <a:endParaRPr lang="en-US" sz="2400" dirty="0"/>
          </a:p>
          <a:p>
            <a:endParaRPr lang="en-GB" sz="2400" dirty="0"/>
          </a:p>
        </p:txBody>
      </p:sp>
      <p:pic>
        <p:nvPicPr>
          <p:cNvPr id="2" name="Picture 1">
            <a:extLst>
              <a:ext uri="{FF2B5EF4-FFF2-40B4-BE49-F238E27FC236}">
                <a16:creationId xmlns:a16="http://schemas.microsoft.com/office/drawing/2014/main" id="{F7542DDA-5B3C-4130-BEC8-295D6D7B9CA1}"/>
              </a:ext>
            </a:extLst>
          </p:cNvPr>
          <p:cNvPicPr>
            <a:picLocks noChangeAspect="1"/>
          </p:cNvPicPr>
          <p:nvPr/>
        </p:nvPicPr>
        <p:blipFill>
          <a:blip r:embed="rId3"/>
          <a:stretch>
            <a:fillRect/>
          </a:stretch>
        </p:blipFill>
        <p:spPr>
          <a:xfrm>
            <a:off x="10850840" y="162560"/>
            <a:ext cx="914479" cy="469433"/>
          </a:xfrm>
          <a:prstGeom prst="rect">
            <a:avLst/>
          </a:prstGeom>
        </p:spPr>
      </p:pic>
    </p:spTree>
    <p:extLst>
      <p:ext uri="{BB962C8B-B14F-4D97-AF65-F5344CB8AC3E}">
        <p14:creationId xmlns:p14="http://schemas.microsoft.com/office/powerpoint/2010/main" val="3555022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447C2C-B174-43B9-91F8-09E99900E500}"/>
              </a:ext>
            </a:extLst>
          </p:cNvPr>
          <p:cNvSpPr>
            <a:spLocks noGrp="1"/>
          </p:cNvSpPr>
          <p:nvPr>
            <p:ph type="title"/>
          </p:nvPr>
        </p:nvSpPr>
        <p:spPr>
          <a:xfrm>
            <a:off x="542925" y="561975"/>
            <a:ext cx="2743200" cy="2743200"/>
          </a:xfrm>
          <a:prstGeom prst="ellipse">
            <a:avLst/>
          </a:prstGeom>
          <a:solidFill>
            <a:srgbClr val="262626"/>
          </a:solidFill>
          <a:ln w="174625" cmpd="thinThick">
            <a:solidFill>
              <a:srgbClr val="262626"/>
            </a:solidFill>
          </a:ln>
        </p:spPr>
        <p:txBody>
          <a:bodyPr anchor="ctr">
            <a:normAutofit/>
          </a:bodyPr>
          <a:lstStyle/>
          <a:p>
            <a:pPr algn="ctr"/>
            <a:r>
              <a:rPr lang="en-GB" sz="2600" b="1">
                <a:solidFill>
                  <a:srgbClr val="FFFFFF"/>
                </a:solidFill>
              </a:rPr>
              <a:t>Taking Observer Notes</a:t>
            </a:r>
          </a:p>
        </p:txBody>
      </p:sp>
      <p:graphicFrame>
        <p:nvGraphicFramePr>
          <p:cNvPr id="4" name="Content Placeholder 3">
            <a:extLst>
              <a:ext uri="{FF2B5EF4-FFF2-40B4-BE49-F238E27FC236}">
                <a16:creationId xmlns:a16="http://schemas.microsoft.com/office/drawing/2014/main" id="{BB421F56-93AA-4AC2-8BD0-A0902E94C5DB}"/>
              </a:ext>
            </a:extLst>
          </p:cNvPr>
          <p:cNvGraphicFramePr>
            <a:graphicFrameLocks noGrp="1"/>
          </p:cNvGraphicFramePr>
          <p:nvPr>
            <p:ph idx="1"/>
            <p:extLst>
              <p:ext uri="{D42A27DB-BD31-4B8C-83A1-F6EECF244321}">
                <p14:modId xmlns:p14="http://schemas.microsoft.com/office/powerpoint/2010/main" val="4155774466"/>
              </p:ext>
            </p:extLst>
          </p:nvPr>
        </p:nvGraphicFramePr>
        <p:xfrm>
          <a:off x="3434576" y="671794"/>
          <a:ext cx="8482128" cy="6093664"/>
        </p:xfrm>
        <a:graphic>
          <a:graphicData uri="http://schemas.openxmlformats.org/drawingml/2006/table">
            <a:tbl>
              <a:tblPr firstRow="1" firstCol="1" bandRow="1"/>
              <a:tblGrid>
                <a:gridCol w="1725209">
                  <a:extLst>
                    <a:ext uri="{9D8B030D-6E8A-4147-A177-3AD203B41FA5}">
                      <a16:colId xmlns:a16="http://schemas.microsoft.com/office/drawing/2014/main" val="3503593064"/>
                    </a:ext>
                  </a:extLst>
                </a:gridCol>
                <a:gridCol w="4479891">
                  <a:extLst>
                    <a:ext uri="{9D8B030D-6E8A-4147-A177-3AD203B41FA5}">
                      <a16:colId xmlns:a16="http://schemas.microsoft.com/office/drawing/2014/main" val="2170840453"/>
                    </a:ext>
                  </a:extLst>
                </a:gridCol>
                <a:gridCol w="2277028">
                  <a:extLst>
                    <a:ext uri="{9D8B030D-6E8A-4147-A177-3AD203B41FA5}">
                      <a16:colId xmlns:a16="http://schemas.microsoft.com/office/drawing/2014/main" val="1532016807"/>
                    </a:ext>
                  </a:extLst>
                </a:gridCol>
              </a:tblGrid>
              <a:tr h="412035">
                <a:tc gridSpan="3">
                  <a:txBody>
                    <a:bodyPr/>
                    <a:lstStyle/>
                    <a:p>
                      <a:pPr algn="ctr" fontAlgn="t">
                        <a:lnSpc>
                          <a:spcPct val="107000"/>
                        </a:lnSpc>
                        <a:spcBef>
                          <a:spcPts val="0"/>
                        </a:spcBef>
                        <a:spcAft>
                          <a:spcPts val="800"/>
                        </a:spcAft>
                      </a:pPr>
                      <a:r>
                        <a:rPr lang="en-GB" sz="1400" b="1" i="1" u="none" strike="noStrike">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Taking Observer Notes (WB TEACH 2019)</a:t>
                      </a:r>
                      <a:endParaRPr lang="en-GB" sz="2800" b="0" i="0" u="none" strike="noStrike">
                        <a:solidFill>
                          <a:srgbClr val="C00000"/>
                        </a:solidFill>
                        <a:effectLst/>
                        <a:latin typeface="Arial" panose="020B0604020202020204" pitchFamily="34" charset="0"/>
                      </a:endParaRPr>
                    </a:p>
                  </a:txBody>
                  <a:tcPr marL="102218" marR="102218" marT="51109" marB="51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95911374"/>
                  </a:ext>
                </a:extLst>
              </a:tr>
              <a:tr h="296084">
                <a:tc>
                  <a:txBody>
                    <a:bodyPr/>
                    <a:lstStyle/>
                    <a:p>
                      <a:pPr algn="ctr" fontAlgn="t">
                        <a:lnSpc>
                          <a:spcPct val="107000"/>
                        </a:lnSpc>
                        <a:spcBef>
                          <a:spcPts val="0"/>
                        </a:spcBef>
                        <a:spcAft>
                          <a:spcPts val="800"/>
                        </a:spcAft>
                      </a:pPr>
                      <a:r>
                        <a:rPr lang="en-GB" sz="14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TECHNIQUE</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7000"/>
                        </a:lnSpc>
                        <a:spcBef>
                          <a:spcPts val="0"/>
                        </a:spcBef>
                        <a:spcAft>
                          <a:spcPts val="800"/>
                        </a:spcAft>
                      </a:pPr>
                      <a:r>
                        <a:rPr lang="en-GB" sz="14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IS OBSERVED</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7000"/>
                        </a:lnSpc>
                        <a:spcBef>
                          <a:spcPts val="0"/>
                        </a:spcBef>
                        <a:spcAft>
                          <a:spcPts val="800"/>
                        </a:spcAft>
                      </a:pPr>
                      <a:r>
                        <a:rPr lang="en-GB" sz="14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IS WRITTEN</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34704842"/>
                  </a:ext>
                </a:extLst>
              </a:tr>
              <a:tr h="1839409">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SCRIPTING: </a:t>
                      </a:r>
                      <a:endParaRPr lang="en-GB" sz="2800" b="0" i="0" u="none" strike="noStrike">
                        <a:effectLst/>
                        <a:latin typeface="Arial" panose="020B0604020202020204" pitchFamily="34" charset="0"/>
                      </a:endParaRPr>
                    </a:p>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quotes by teachers (T) or students (S)</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dirty="0">
                          <a:effectLst/>
                          <a:latin typeface="Calibri" panose="020F0502020204030204" pitchFamily="34" charset="0"/>
                          <a:ea typeface="Calibri" panose="020F0502020204030204" pitchFamily="34" charset="0"/>
                          <a:cs typeface="Times New Roman" panose="02020603050405020304" pitchFamily="18" charset="0"/>
                        </a:rPr>
                        <a:t>After a lesson on forming past tense sentences, the teacher asks students to relate the current lesson to a previous one on action verbs by forming a sentence using both strategies. She asks, </a:t>
                      </a:r>
                      <a:r>
                        <a:rPr lang="en-GB" sz="1400" b="0" i="1" u="none" strike="noStrike" dirty="0">
                          <a:effectLst/>
                          <a:latin typeface="Calibri" panose="020F0502020204030204" pitchFamily="34" charset="0"/>
                          <a:ea typeface="Calibri" panose="020F0502020204030204" pitchFamily="34" charset="0"/>
                          <a:cs typeface="Times New Roman" panose="02020603050405020304" pitchFamily="18" charset="0"/>
                        </a:rPr>
                        <a:t>“Who can take an action verb from yesterday and create a past tense sentence?” </a:t>
                      </a:r>
                      <a:r>
                        <a:rPr lang="en-GB" sz="1400" b="0" i="0" u="none" strike="noStrike" dirty="0">
                          <a:effectLst/>
                          <a:latin typeface="Calibri" panose="020F0502020204030204" pitchFamily="34" charset="0"/>
                          <a:ea typeface="Calibri" panose="020F0502020204030204" pitchFamily="34" charset="0"/>
                          <a:cs typeface="Times New Roman" panose="02020603050405020304" pitchFamily="18" charset="0"/>
                        </a:rPr>
                        <a:t>A student raises her hand and responds, “</a:t>
                      </a:r>
                      <a:r>
                        <a:rPr lang="en-GB" sz="1400" b="0" i="1" u="none" strike="noStrike" dirty="0">
                          <a:effectLst/>
                          <a:latin typeface="Calibri" panose="020F0502020204030204" pitchFamily="34" charset="0"/>
                          <a:ea typeface="Calibri" panose="020F0502020204030204" pitchFamily="34" charset="0"/>
                          <a:cs typeface="Times New Roman" panose="02020603050405020304" pitchFamily="18" charset="0"/>
                        </a:rPr>
                        <a:t>Amna jumped over the puddle</a:t>
                      </a:r>
                      <a:r>
                        <a:rPr lang="en-GB" sz="1400" b="0" i="0" u="none" strike="noStrike" dirty="0">
                          <a:effectLst/>
                          <a:latin typeface="Calibri" panose="020F0502020204030204" pitchFamily="34" charset="0"/>
                          <a:ea typeface="Calibri" panose="020F0502020204030204" pitchFamily="34" charset="0"/>
                          <a:cs typeface="Times New Roman" panose="02020603050405020304" pitchFamily="18" charset="0"/>
                        </a:rPr>
                        <a:t>.”</a:t>
                      </a:r>
                      <a:endParaRPr lang="en-GB" sz="2800" b="0" i="0" u="none" strike="noStrike" dirty="0">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T: Who can take an action verb from yesterday and create a past tense sentence? </a:t>
                      </a:r>
                      <a:endParaRPr lang="en-GB" sz="2800" b="0" i="0" u="none" strike="noStrike">
                        <a:effectLst/>
                        <a:latin typeface="Arial" panose="020B0604020202020204" pitchFamily="34" charset="0"/>
                      </a:endParaRPr>
                    </a:p>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S: Amna jumped over the puddle.</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0254966"/>
                  </a:ext>
                </a:extLst>
              </a:tr>
              <a:tr h="1172485">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TALLIES:</a:t>
                      </a:r>
                      <a:endParaRPr lang="en-GB" sz="2800" b="0" i="0" u="none" strike="noStrike">
                        <a:effectLst/>
                        <a:latin typeface="Arial" panose="020B0604020202020204" pitchFamily="34" charset="0"/>
                      </a:endParaRPr>
                    </a:p>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 shortcuts for frequently used words or phrases</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dirty="0">
                          <a:effectLst/>
                          <a:latin typeface="Calibri" panose="020F0502020204030204" pitchFamily="34" charset="0"/>
                          <a:ea typeface="Calibri" panose="020F0502020204030204" pitchFamily="34" charset="0"/>
                          <a:cs typeface="Times New Roman" panose="02020603050405020304" pitchFamily="18" charset="0"/>
                        </a:rPr>
                        <a:t>Throughout the lesson, the teacher says “very good” 8 times in response to student participation and answers.</a:t>
                      </a:r>
                      <a:endParaRPr lang="en-GB" sz="2800" b="0" i="0" u="none" strike="noStrike" dirty="0">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“Very good” </a:t>
                      </a:r>
                      <a:r>
                        <a:rPr lang="en-GB" sz="1400" b="0" i="0" u="none" strike="noStrike">
                          <a:effectLst/>
                          <a:latin typeface="Calibri" panose="020F0502020204030204" pitchFamily="34" charset="0"/>
                          <a:ea typeface="Calibri" panose="020F0502020204030204" pitchFamily="34" charset="0"/>
                          <a:cs typeface="Calibri" panose="020F0502020204030204" pitchFamily="34" charset="0"/>
                        </a:rPr>
                        <a:t>√√√√√√√√</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352311"/>
                  </a:ext>
                </a:extLst>
              </a:tr>
              <a:tr h="1056308">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SHORTHAND: specific symbols or letters to represent behaviors</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The teacher reviews a student’s paragraph and provides feedback by saying, “</a:t>
                      </a:r>
                      <a:r>
                        <a:rPr lang="en-GB" sz="1400" b="0" i="1" u="none" strike="noStrike">
                          <a:effectLst/>
                          <a:latin typeface="Calibri" panose="020F0502020204030204" pitchFamily="34" charset="0"/>
                          <a:ea typeface="Calibri" panose="020F0502020204030204" pitchFamily="34" charset="0"/>
                          <a:cs typeface="Times New Roman" panose="02020603050405020304" pitchFamily="18" charset="0"/>
                        </a:rPr>
                        <a:t>Great job on the first paragraph. The way you open with a personal story is very compelling.”</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FB- T: opening paragraph is compelling b/c of personal story</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9647456"/>
                  </a:ext>
                </a:extLst>
              </a:tr>
              <a:tr h="1317343">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ANECDOTES: summaries of what was seen or heard</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At the start of an activity, the teacher asks if everyone has a textbook. Six students raise their hands to indicate they do not. The teacher continues teaching at the board. Meanwhile, 3 students are playing with a ball of paper and distracting others.</a:t>
                      </a:r>
                      <a:endParaRPr lang="en-GB" sz="2800" b="0" i="0" u="none" strike="noStrike">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dirty="0">
                          <a:effectLst/>
                          <a:latin typeface="Calibri" panose="020F0502020204030204" pitchFamily="34" charset="0"/>
                          <a:ea typeface="Calibri" panose="020F0502020204030204" pitchFamily="34" charset="0"/>
                          <a:cs typeface="Times New Roman" panose="02020603050405020304" pitchFamily="18" charset="0"/>
                        </a:rPr>
                        <a:t>6 Ss no book, T cont. teaching at board, </a:t>
                      </a:r>
                      <a:endParaRPr lang="en-GB" sz="2800" b="0" i="0" u="none" strike="noStrike" dirty="0">
                        <a:effectLst/>
                        <a:latin typeface="Arial" panose="020B0604020202020204" pitchFamily="34" charset="0"/>
                      </a:endParaRPr>
                    </a:p>
                    <a:p>
                      <a:pPr algn="l" fontAlgn="t">
                        <a:lnSpc>
                          <a:spcPct val="107000"/>
                        </a:lnSpc>
                        <a:spcBef>
                          <a:spcPts val="0"/>
                        </a:spcBef>
                        <a:spcAft>
                          <a:spcPts val="800"/>
                        </a:spcAft>
                      </a:pPr>
                      <a:r>
                        <a:rPr lang="en-GB" sz="1400" b="0" i="0" u="none" strike="noStrike" dirty="0">
                          <a:effectLst/>
                          <a:latin typeface="Calibri" panose="020F0502020204030204" pitchFamily="34" charset="0"/>
                          <a:ea typeface="Calibri" panose="020F0502020204030204" pitchFamily="34" charset="0"/>
                          <a:cs typeface="Times New Roman" panose="02020603050405020304" pitchFamily="18" charset="0"/>
                        </a:rPr>
                        <a:t>3 Ss playing (disruptive).</a:t>
                      </a:r>
                      <a:endParaRPr lang="en-GB" sz="2800" b="0" i="0" u="none" strike="noStrike" dirty="0">
                        <a:effectLst/>
                        <a:latin typeface="Arial" panose="020B0604020202020204" pitchFamily="34" charset="0"/>
                      </a:endParaRPr>
                    </a:p>
                  </a:txBody>
                  <a:tcPr marL="76663" marR="76663" marT="1064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136339"/>
                  </a:ext>
                </a:extLst>
              </a:tr>
            </a:tbl>
          </a:graphicData>
        </a:graphic>
      </p:graphicFrame>
      <p:sp>
        <p:nvSpPr>
          <p:cNvPr id="7" name="Title 1">
            <a:extLst>
              <a:ext uri="{FF2B5EF4-FFF2-40B4-BE49-F238E27FC236}">
                <a16:creationId xmlns:a16="http://schemas.microsoft.com/office/drawing/2014/main" id="{E61701E1-8D29-4D55-9B70-9E65B2067FCA}"/>
              </a:ext>
            </a:extLst>
          </p:cNvPr>
          <p:cNvSpPr txBox="1">
            <a:spLocks/>
          </p:cNvSpPr>
          <p:nvPr/>
        </p:nvSpPr>
        <p:spPr>
          <a:xfrm>
            <a:off x="837219" y="3833450"/>
            <a:ext cx="2352675" cy="2419350"/>
          </a:xfrm>
          <a:prstGeom prst="ellipse">
            <a:avLst/>
          </a:prstGeom>
          <a:solidFill>
            <a:schemeClr val="accent5">
              <a:lumMod val="40000"/>
              <a:lumOff val="60000"/>
            </a:schemeClr>
          </a:solidFill>
          <a:ln w="174625" cmpd="thinThick">
            <a:solidFill>
              <a:srgbClr val="262626"/>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C00000"/>
                </a:solidFill>
              </a:rPr>
              <a:t>What do they say?</a:t>
            </a:r>
          </a:p>
          <a:p>
            <a:pPr algn="ctr"/>
            <a:r>
              <a:rPr lang="en-GB" sz="2600" b="1" dirty="0">
                <a:solidFill>
                  <a:srgbClr val="C00000"/>
                </a:solidFill>
              </a:rPr>
              <a:t>Do?</a:t>
            </a:r>
          </a:p>
          <a:p>
            <a:pPr algn="ctr"/>
            <a:r>
              <a:rPr lang="en-GB" sz="2600" b="1" dirty="0">
                <a:solidFill>
                  <a:srgbClr val="C00000"/>
                </a:solidFill>
              </a:rPr>
              <a:t>Interact?</a:t>
            </a:r>
          </a:p>
          <a:p>
            <a:pPr algn="ctr"/>
            <a:r>
              <a:rPr lang="en-GB" sz="2600" b="1" dirty="0">
                <a:solidFill>
                  <a:srgbClr val="C00000"/>
                </a:solidFill>
              </a:rPr>
              <a:t> Be Exact</a:t>
            </a:r>
            <a:r>
              <a:rPr lang="en-GB" sz="2600" b="1" dirty="0"/>
              <a:t> </a:t>
            </a:r>
          </a:p>
        </p:txBody>
      </p:sp>
      <p:pic>
        <p:nvPicPr>
          <p:cNvPr id="3" name="Picture 2">
            <a:extLst>
              <a:ext uri="{FF2B5EF4-FFF2-40B4-BE49-F238E27FC236}">
                <a16:creationId xmlns:a16="http://schemas.microsoft.com/office/drawing/2014/main" id="{CA7C02BB-D450-4F57-ACAE-B9C97D28F3B3}"/>
              </a:ext>
            </a:extLst>
          </p:cNvPr>
          <p:cNvPicPr>
            <a:picLocks noChangeAspect="1"/>
          </p:cNvPicPr>
          <p:nvPr/>
        </p:nvPicPr>
        <p:blipFill>
          <a:blip r:embed="rId3"/>
          <a:stretch>
            <a:fillRect/>
          </a:stretch>
        </p:blipFill>
        <p:spPr>
          <a:xfrm>
            <a:off x="11086862" y="92542"/>
            <a:ext cx="914479" cy="469433"/>
          </a:xfrm>
          <a:prstGeom prst="rect">
            <a:avLst/>
          </a:prstGeom>
        </p:spPr>
      </p:pic>
    </p:spTree>
    <p:extLst>
      <p:ext uri="{BB962C8B-B14F-4D97-AF65-F5344CB8AC3E}">
        <p14:creationId xmlns:p14="http://schemas.microsoft.com/office/powerpoint/2010/main" val="2100960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BF12-F40A-41BE-BF96-EF4D0BA33CA2}"/>
              </a:ext>
            </a:extLst>
          </p:cNvPr>
          <p:cNvSpPr>
            <a:spLocks noGrp="1"/>
          </p:cNvSpPr>
          <p:nvPr>
            <p:ph type="title"/>
          </p:nvPr>
        </p:nvSpPr>
        <p:spPr>
          <a:xfrm>
            <a:off x="914400" y="165100"/>
            <a:ext cx="10515600" cy="911225"/>
          </a:xfrm>
        </p:spPr>
        <p:txBody>
          <a:bodyPr/>
          <a:lstStyle/>
          <a:p>
            <a:pPr algn="ctr"/>
            <a:r>
              <a:rPr lang="en-GB" b="1">
                <a:solidFill>
                  <a:srgbClr val="C00000"/>
                </a:solidFill>
              </a:rPr>
              <a:t>IMPORTANT TO REMEMBER! </a:t>
            </a:r>
          </a:p>
        </p:txBody>
      </p:sp>
      <p:sp>
        <p:nvSpPr>
          <p:cNvPr id="3" name="Content Placeholder 2">
            <a:extLst>
              <a:ext uri="{FF2B5EF4-FFF2-40B4-BE49-F238E27FC236}">
                <a16:creationId xmlns:a16="http://schemas.microsoft.com/office/drawing/2014/main" id="{9891FBC1-74A3-42FA-9F19-9BEC65F5D84B}"/>
              </a:ext>
            </a:extLst>
          </p:cNvPr>
          <p:cNvSpPr>
            <a:spLocks noGrp="1"/>
          </p:cNvSpPr>
          <p:nvPr>
            <p:ph idx="1"/>
          </p:nvPr>
        </p:nvSpPr>
        <p:spPr>
          <a:xfrm>
            <a:off x="6448424" y="1221196"/>
            <a:ext cx="5543552" cy="5382696"/>
          </a:xfrm>
        </p:spPr>
        <p:txBody>
          <a:bodyPr>
            <a:normAutofit/>
          </a:bodyPr>
          <a:lstStyle/>
          <a:p>
            <a:r>
              <a:rPr lang="en-GB" dirty="0"/>
              <a:t>Takes notes to rely on as </a:t>
            </a:r>
            <a:r>
              <a:rPr lang="en-GB" dirty="0">
                <a:solidFill>
                  <a:srgbClr val="C00000"/>
                </a:solidFill>
              </a:rPr>
              <a:t>evidence</a:t>
            </a:r>
            <a:r>
              <a:rPr lang="en-GB" dirty="0"/>
              <a:t>. </a:t>
            </a:r>
          </a:p>
          <a:p>
            <a:r>
              <a:rPr lang="en-GB" dirty="0"/>
              <a:t>Afterwards: </a:t>
            </a:r>
          </a:p>
          <a:p>
            <a:pPr lvl="1"/>
            <a:r>
              <a:rPr lang="en-GB" dirty="0"/>
              <a:t>Do not worry about high or low levels</a:t>
            </a:r>
            <a:r>
              <a:rPr lang="en-GB" dirty="0">
                <a:solidFill>
                  <a:srgbClr val="C00000"/>
                </a:solidFill>
              </a:rPr>
              <a:t>-assign the best fi</a:t>
            </a:r>
            <a:r>
              <a:rPr lang="en-GB" dirty="0"/>
              <a:t>t.</a:t>
            </a:r>
          </a:p>
          <a:p>
            <a:pPr lvl="1"/>
            <a:r>
              <a:rPr lang="en-GB" dirty="0"/>
              <a:t>Assign a level </a:t>
            </a:r>
            <a:r>
              <a:rPr lang="en-GB" dirty="0">
                <a:solidFill>
                  <a:srgbClr val="C00000"/>
                </a:solidFill>
              </a:rPr>
              <a:t>according to the behaviour description </a:t>
            </a:r>
            <a:r>
              <a:rPr lang="en-GB" dirty="0"/>
              <a:t>not examples.</a:t>
            </a:r>
          </a:p>
          <a:p>
            <a:r>
              <a:rPr lang="en-GB" dirty="0"/>
              <a:t>6.5. Goals- </a:t>
            </a:r>
            <a:r>
              <a:rPr lang="en-GB" dirty="0">
                <a:solidFill>
                  <a:srgbClr val="C00000"/>
                </a:solidFill>
              </a:rPr>
              <a:t>not in every lesson, can be N/A. </a:t>
            </a:r>
          </a:p>
          <a:p>
            <a:r>
              <a:rPr lang="en-GB" dirty="0"/>
              <a:t>All other behaviours need to be assigned a level. </a:t>
            </a:r>
          </a:p>
          <a:p>
            <a:r>
              <a:rPr lang="en-GB" dirty="0"/>
              <a:t>Allocate a level to each behaviour individually. </a:t>
            </a:r>
          </a:p>
          <a:p>
            <a:endParaRPr lang="en-GB" dirty="0">
              <a:solidFill>
                <a:srgbClr val="C00000"/>
              </a:solidFill>
            </a:endParaRPr>
          </a:p>
        </p:txBody>
      </p:sp>
      <p:sp>
        <p:nvSpPr>
          <p:cNvPr id="4" name="Content Placeholder 2">
            <a:extLst>
              <a:ext uri="{FF2B5EF4-FFF2-40B4-BE49-F238E27FC236}">
                <a16:creationId xmlns:a16="http://schemas.microsoft.com/office/drawing/2014/main" id="{BDCC7D11-53D6-4635-9E37-DA19255E9AFC}"/>
              </a:ext>
            </a:extLst>
          </p:cNvPr>
          <p:cNvSpPr txBox="1">
            <a:spLocks/>
          </p:cNvSpPr>
          <p:nvPr/>
        </p:nvSpPr>
        <p:spPr>
          <a:xfrm>
            <a:off x="6172200" y="1390648"/>
            <a:ext cx="5257800" cy="4329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pic>
        <p:nvPicPr>
          <p:cNvPr id="6" name="Picture 5">
            <a:extLst>
              <a:ext uri="{FF2B5EF4-FFF2-40B4-BE49-F238E27FC236}">
                <a16:creationId xmlns:a16="http://schemas.microsoft.com/office/drawing/2014/main" id="{D05D0457-4723-4A0D-87E9-9AD087E6D2DC}"/>
              </a:ext>
            </a:extLst>
          </p:cNvPr>
          <p:cNvPicPr>
            <a:picLocks noChangeAspect="1"/>
          </p:cNvPicPr>
          <p:nvPr/>
        </p:nvPicPr>
        <p:blipFill>
          <a:blip r:embed="rId3"/>
          <a:stretch>
            <a:fillRect/>
          </a:stretch>
        </p:blipFill>
        <p:spPr>
          <a:xfrm>
            <a:off x="10820360" y="279633"/>
            <a:ext cx="914479" cy="469433"/>
          </a:xfrm>
          <a:prstGeom prst="rect">
            <a:avLst/>
          </a:prstGeom>
        </p:spPr>
      </p:pic>
      <p:graphicFrame>
        <p:nvGraphicFramePr>
          <p:cNvPr id="8" name="Content Placeholder 2">
            <a:extLst>
              <a:ext uri="{FF2B5EF4-FFF2-40B4-BE49-F238E27FC236}">
                <a16:creationId xmlns:a16="http://schemas.microsoft.com/office/drawing/2014/main" id="{3FF49C83-A7B3-390A-ED2C-9E2CD13D8114}"/>
              </a:ext>
            </a:extLst>
          </p:cNvPr>
          <p:cNvGraphicFramePr/>
          <p:nvPr>
            <p:extLst>
              <p:ext uri="{D42A27DB-BD31-4B8C-83A1-F6EECF244321}">
                <p14:modId xmlns:p14="http://schemas.microsoft.com/office/powerpoint/2010/main" val="3513717727"/>
              </p:ext>
            </p:extLst>
          </p:nvPr>
        </p:nvGraphicFramePr>
        <p:xfrm>
          <a:off x="200024" y="967089"/>
          <a:ext cx="5943561" cy="5890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9130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children in a classroom&#10;&#10;AI-generated content may be incorrect.">
            <a:extLst>
              <a:ext uri="{FF2B5EF4-FFF2-40B4-BE49-F238E27FC236}">
                <a16:creationId xmlns:a16="http://schemas.microsoft.com/office/drawing/2014/main" id="{09C921E1-26EC-42A9-A572-BA46005CAD9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2"/>
            <a:ext cx="5410198" cy="6858002"/>
          </a:xfrm>
          <a:prstGeom prst="rect">
            <a:avLst/>
          </a:prstGeom>
        </p:spPr>
      </p:pic>
      <p:sp useBgFill="1">
        <p:nvSpPr>
          <p:cNvPr id="18" name="Rectangle 17">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D2261-0FC3-414E-BF62-1C58EB3CDD39}"/>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b="1" dirty="0"/>
              <a:t> HAVE A GO AT WRITING OBSERVATION NOTES! </a:t>
            </a:r>
          </a:p>
        </p:txBody>
      </p:sp>
      <p:sp>
        <p:nvSpPr>
          <p:cNvPr id="6" name="TextBox 5">
            <a:extLst>
              <a:ext uri="{FF2B5EF4-FFF2-40B4-BE49-F238E27FC236}">
                <a16:creationId xmlns:a16="http://schemas.microsoft.com/office/drawing/2014/main" id="{D4AA0A00-BD95-41B5-8073-00E7D95E7F41}"/>
              </a:ext>
            </a:extLst>
          </p:cNvPr>
          <p:cNvSpPr txBox="1"/>
          <p:nvPr/>
        </p:nvSpPr>
        <p:spPr>
          <a:xfrm>
            <a:off x="6115317" y="2743200"/>
            <a:ext cx="5247340" cy="3496878"/>
          </a:xfrm>
          <a:prstGeom prst="rect">
            <a:avLst/>
          </a:prstGeom>
        </p:spPr>
        <p:txBody>
          <a:bodyPr vert="horz" lIns="91440" tIns="45720" rIns="91440" bIns="45720" rtlCol="0" anchor="ctr">
            <a:normAutofit/>
          </a:bodyPr>
          <a:lstStyle/>
          <a:p>
            <a:pPr>
              <a:lnSpc>
                <a:spcPct val="90000"/>
              </a:lnSpc>
              <a:spcAft>
                <a:spcPts val="600"/>
              </a:spcAft>
            </a:pPr>
            <a:r>
              <a:rPr lang="en-US" sz="2800" dirty="0"/>
              <a:t>AKF Inclusive Guide Videos:  </a:t>
            </a:r>
          </a:p>
          <a:p>
            <a:pPr marL="457200" indent="-228600">
              <a:lnSpc>
                <a:spcPct val="90000"/>
              </a:lnSpc>
              <a:spcAft>
                <a:spcPts val="600"/>
              </a:spcAft>
              <a:buFont typeface="Arial" panose="020B0604020202020204" pitchFamily="34" charset="0"/>
              <a:buChar char="•"/>
            </a:pPr>
            <a:r>
              <a:rPr lang="en-US" sz="2800" dirty="0"/>
              <a:t>Pakistan: 16.2 Nargis</a:t>
            </a:r>
          </a:p>
          <a:p>
            <a:pPr marL="457200" indent="-228600">
              <a:lnSpc>
                <a:spcPct val="90000"/>
              </a:lnSpc>
              <a:spcAft>
                <a:spcPts val="600"/>
              </a:spcAft>
              <a:buFont typeface="Arial" panose="020B0604020202020204" pitchFamily="34" charset="0"/>
              <a:buChar char="•"/>
            </a:pPr>
            <a:endParaRPr lang="en-US" sz="2800" dirty="0"/>
          </a:p>
          <a:p>
            <a:pPr marL="457200"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2A88C4FD-0FD4-B38B-D7A7-CA0753723432}"/>
              </a:ext>
            </a:extLst>
          </p:cNvPr>
          <p:cNvPicPr>
            <a:picLocks noChangeAspect="1"/>
          </p:cNvPicPr>
          <p:nvPr/>
        </p:nvPicPr>
        <p:blipFill>
          <a:blip r:embed="rId4"/>
          <a:stretch>
            <a:fillRect/>
          </a:stretch>
        </p:blipFill>
        <p:spPr>
          <a:xfrm>
            <a:off x="10478199" y="5876693"/>
            <a:ext cx="1341698" cy="688739"/>
          </a:xfrm>
          <a:prstGeom prst="rect">
            <a:avLst/>
          </a:prstGeom>
        </p:spPr>
      </p:pic>
    </p:spTree>
    <p:extLst>
      <p:ext uri="{BB962C8B-B14F-4D97-AF65-F5344CB8AC3E}">
        <p14:creationId xmlns:p14="http://schemas.microsoft.com/office/powerpoint/2010/main" val="4064124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9D2257-E589-0304-475E-399981BD2913}"/>
              </a:ext>
            </a:extLst>
          </p:cNvPr>
          <p:cNvSpPr txBox="1"/>
          <p:nvPr/>
        </p:nvSpPr>
        <p:spPr>
          <a:xfrm>
            <a:off x="4806514" y="365126"/>
            <a:ext cx="2075379" cy="369332"/>
          </a:xfrm>
          <a:prstGeom prst="rect">
            <a:avLst/>
          </a:prstGeom>
          <a:noFill/>
        </p:spPr>
        <p:txBody>
          <a:bodyPr wrap="square" rtlCol="0">
            <a:spAutoFit/>
          </a:bodyPr>
          <a:lstStyle/>
          <a:p>
            <a:r>
              <a:rPr lang="en-GB" dirty="0"/>
              <a:t>Pakistan Nargis16.2</a:t>
            </a:r>
          </a:p>
        </p:txBody>
      </p:sp>
      <p:sp>
        <p:nvSpPr>
          <p:cNvPr id="3" name="TextBox 2">
            <a:extLst>
              <a:ext uri="{FF2B5EF4-FFF2-40B4-BE49-F238E27FC236}">
                <a16:creationId xmlns:a16="http://schemas.microsoft.com/office/drawing/2014/main" id="{DC2C4EC1-3344-96A5-5C9B-590393F8052D}"/>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en-US" sz="1800" u="sng" dirty="0">
                <a:solidFill>
                  <a:srgbClr val="0563C1"/>
                </a:solidFill>
                <a:effectLst/>
                <a:latin typeface="Calibri" panose="020F0502020204030204" pitchFamily="34" charset="0"/>
                <a:ea typeface="Calibri" panose="020F0502020204030204" pitchFamily="34" charset="0"/>
                <a:hlinkClick r:id="rId3" tooltip="https://vimeo.com/user70288799/download/413067793/8ce69d34ad"/>
              </a:rPr>
              <a:t>https://vimeo.com/user70288799/download/413067793/8ce69d34ad</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51603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18"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2348587-390C-4568-8BCD-5FAE57D7B8A5}"/>
              </a:ext>
            </a:extLst>
          </p:cNvPr>
          <p:cNvSpPr>
            <a:spLocks noGrp="1"/>
          </p:cNvSpPr>
          <p:nvPr>
            <p:ph type="title"/>
          </p:nvPr>
        </p:nvSpPr>
        <p:spPr>
          <a:xfrm>
            <a:off x="701041" y="1753422"/>
            <a:ext cx="4988364" cy="1709673"/>
          </a:xfrm>
        </p:spPr>
        <p:txBody>
          <a:bodyPr vert="horz" lIns="91440" tIns="45720" rIns="91440" bIns="45720" rtlCol="0" anchor="b">
            <a:normAutofit/>
          </a:bodyPr>
          <a:lstStyle/>
          <a:p>
            <a:pPr algn="ctr"/>
            <a:r>
              <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WELCOME! </a:t>
            </a:r>
            <a:br>
              <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br>
              <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Day 1 </a:t>
            </a:r>
            <a:br>
              <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endPar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Shape 20">
            <a:extLst>
              <a:ext uri="{FF2B5EF4-FFF2-40B4-BE49-F238E27FC236}">
                <a16:creationId xmlns:a16="http://schemas.microsoft.com/office/drawing/2014/main" id="{A9456821-26B9-4181-B181-305FB820D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9641" y="2134209"/>
            <a:ext cx="4840399" cy="429045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useBgFill="1">
        <p:nvSpPr>
          <p:cNvPr id="23" name="Freeform: Shape 22">
            <a:extLst>
              <a:ext uri="{FF2B5EF4-FFF2-40B4-BE49-F238E27FC236}">
                <a16:creationId xmlns:a16="http://schemas.microsoft.com/office/drawing/2014/main" id="{0035D6FE-7FA2-4D67-8767-6F7E98AB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0608" y="421767"/>
            <a:ext cx="2847251" cy="2523756"/>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8" name="Graphic 7" descr="Volleyball with solid fill">
            <a:extLst>
              <a:ext uri="{FF2B5EF4-FFF2-40B4-BE49-F238E27FC236}">
                <a16:creationId xmlns:a16="http://schemas.microsoft.com/office/drawing/2014/main" id="{A33CB75D-470F-4DC7-B9A8-FDFFD687EE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8862" y="888274"/>
            <a:ext cx="1590742" cy="1590742"/>
          </a:xfrm>
          <a:prstGeom prst="rect">
            <a:avLst/>
          </a:prstGeom>
        </p:spPr>
      </p:pic>
      <p:sp useBgFill="1">
        <p:nvSpPr>
          <p:cNvPr id="25" name="Freeform: Shape 24">
            <a:extLst>
              <a:ext uri="{FF2B5EF4-FFF2-40B4-BE49-F238E27FC236}">
                <a16:creationId xmlns:a16="http://schemas.microsoft.com/office/drawing/2014/main" id="{0381C401-8AFE-4396-B195-C21EA1C7F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8854" y="4490695"/>
            <a:ext cx="2071275" cy="1835943"/>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 name="Title 1">
            <a:extLst>
              <a:ext uri="{FF2B5EF4-FFF2-40B4-BE49-F238E27FC236}">
                <a16:creationId xmlns:a16="http://schemas.microsoft.com/office/drawing/2014/main" id="{27EE43B2-D75C-433B-8CB4-87017BCF893C}"/>
              </a:ext>
            </a:extLst>
          </p:cNvPr>
          <p:cNvSpPr txBox="1">
            <a:spLocks/>
          </p:cNvSpPr>
          <p:nvPr/>
        </p:nvSpPr>
        <p:spPr>
          <a:xfrm>
            <a:off x="955548" y="3497291"/>
            <a:ext cx="4193655" cy="2122674"/>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400" dirty="0">
                <a:latin typeface="+mn-lt"/>
                <a:ea typeface="+mn-ea"/>
                <a:cs typeface="+mn-cs"/>
              </a:rPr>
              <a:t>Pass the Ball!</a:t>
            </a:r>
          </a:p>
          <a:p>
            <a:pPr indent="-228600">
              <a:spcAft>
                <a:spcPts val="600"/>
              </a:spcAft>
              <a:buFont typeface="Arial" panose="020B0604020202020204" pitchFamily="34" charset="0"/>
              <a:buChar char="•"/>
            </a:pPr>
            <a:r>
              <a:rPr lang="en-US" sz="2400" dirty="0">
                <a:latin typeface="+mn-lt"/>
                <a:ea typeface="+mn-ea"/>
                <a:cs typeface="+mn-cs"/>
              </a:rPr>
              <a:t>Your name </a:t>
            </a:r>
          </a:p>
          <a:p>
            <a:pPr indent="-228600">
              <a:spcAft>
                <a:spcPts val="600"/>
              </a:spcAft>
              <a:buFont typeface="Arial" panose="020B0604020202020204" pitchFamily="34" charset="0"/>
              <a:buChar char="•"/>
            </a:pPr>
            <a:r>
              <a:rPr lang="en-US" sz="2400" dirty="0">
                <a:latin typeface="+mn-lt"/>
                <a:ea typeface="+mn-ea"/>
                <a:cs typeface="+mn-cs"/>
              </a:rPr>
              <a:t>What’s the one thing you would love to see happening in the classroom?</a:t>
            </a:r>
          </a:p>
        </p:txBody>
      </p:sp>
      <p:pic>
        <p:nvPicPr>
          <p:cNvPr id="6" name="Graphic 5" descr="Sport balls with solid fill">
            <a:extLst>
              <a:ext uri="{FF2B5EF4-FFF2-40B4-BE49-F238E27FC236}">
                <a16:creationId xmlns:a16="http://schemas.microsoft.com/office/drawing/2014/main" id="{E9CB71E8-E423-421C-85A3-2A6AF25297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1163" y="4805338"/>
            <a:ext cx="1206656" cy="1206656"/>
          </a:xfrm>
          <a:prstGeom prst="rect">
            <a:avLst/>
          </a:prstGeom>
        </p:spPr>
      </p:pic>
      <p:pic>
        <p:nvPicPr>
          <p:cNvPr id="10" name="Picture 9" descr="Group of smiling children at school">
            <a:extLst>
              <a:ext uri="{FF2B5EF4-FFF2-40B4-BE49-F238E27FC236}">
                <a16:creationId xmlns:a16="http://schemas.microsoft.com/office/drawing/2014/main" id="{792B9CB3-7721-4FF1-AA3F-2256F1E359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2537" y="3151730"/>
            <a:ext cx="3528188" cy="2355065"/>
          </a:xfrm>
          <a:prstGeom prst="rect">
            <a:avLst/>
          </a:prstGeom>
        </p:spPr>
      </p:pic>
      <p:pic>
        <p:nvPicPr>
          <p:cNvPr id="3" name="Picture 2">
            <a:extLst>
              <a:ext uri="{FF2B5EF4-FFF2-40B4-BE49-F238E27FC236}">
                <a16:creationId xmlns:a16="http://schemas.microsoft.com/office/drawing/2014/main" id="{8363DF39-4CAF-415B-810E-78F8788681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87635" y="267135"/>
            <a:ext cx="1551953" cy="800819"/>
          </a:xfrm>
          <a:prstGeom prst="rect">
            <a:avLst/>
          </a:prstGeom>
        </p:spPr>
      </p:pic>
    </p:spTree>
    <p:extLst>
      <p:ext uri="{BB962C8B-B14F-4D97-AF65-F5344CB8AC3E}">
        <p14:creationId xmlns:p14="http://schemas.microsoft.com/office/powerpoint/2010/main" val="15817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83324-E2A9-EEEB-E3B8-484716AAA6AA}"/>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b="1" dirty="0">
                <a:solidFill>
                  <a:srgbClr val="C00000"/>
                </a:solidFill>
              </a:rPr>
              <a:t>WHAT DID YOU SEE, HEAR, OBSERVE?</a:t>
            </a:r>
          </a:p>
        </p:txBody>
      </p:sp>
      <p:sp>
        <p:nvSpPr>
          <p:cNvPr id="3" name="Content Placeholder 2">
            <a:extLst>
              <a:ext uri="{FF2B5EF4-FFF2-40B4-BE49-F238E27FC236}">
                <a16:creationId xmlns:a16="http://schemas.microsoft.com/office/drawing/2014/main" id="{EC585CB2-4662-0AF4-9BCA-53B92036E1F7}"/>
              </a:ext>
            </a:extLst>
          </p:cNvPr>
          <p:cNvSpPr>
            <a:spLocks noGrp="1"/>
          </p:cNvSpPr>
          <p:nvPr>
            <p:ph sz="half" idx="1"/>
          </p:nvPr>
        </p:nvSpPr>
        <p:spPr>
          <a:xfrm>
            <a:off x="434898" y="2324912"/>
            <a:ext cx="5542155" cy="3719203"/>
          </a:xfrm>
        </p:spPr>
        <p:txBody>
          <a:bodyPr vert="horz" lIns="91440" tIns="45720" rIns="91440" bIns="45720" rtlCol="0" anchor="ctr">
            <a:normAutofit lnSpcReduction="10000"/>
          </a:bodyPr>
          <a:lstStyle/>
          <a:p>
            <a:r>
              <a:rPr lang="en-US" sz="2000" dirty="0"/>
              <a:t>What kind of notes did you take? Share visually</a:t>
            </a:r>
          </a:p>
          <a:p>
            <a:endParaRPr lang="en-US" sz="2000" dirty="0"/>
          </a:p>
          <a:p>
            <a:r>
              <a:rPr lang="en-US" sz="2000" dirty="0"/>
              <a:t>What dimensions did you see?</a:t>
            </a:r>
          </a:p>
          <a:p>
            <a:pPr marL="0" indent="0">
              <a:buNone/>
            </a:pPr>
            <a:endParaRPr lang="en-US" sz="2000" dirty="0"/>
          </a:p>
          <a:p>
            <a:r>
              <a:rPr lang="en-US" sz="2000" dirty="0"/>
              <a:t>What </a:t>
            </a:r>
            <a:r>
              <a:rPr lang="en-US" sz="2000" dirty="0" err="1"/>
              <a:t>behaviours</a:t>
            </a:r>
            <a:r>
              <a:rPr lang="en-US" sz="2000" dirty="0"/>
              <a:t> did you see?   </a:t>
            </a:r>
          </a:p>
          <a:p>
            <a:endParaRPr lang="en-US" sz="2000" dirty="0"/>
          </a:p>
          <a:p>
            <a:r>
              <a:rPr lang="en-US" sz="2000" dirty="0"/>
              <a:t>For Emotional Climate what level would you allocate? ‘The teacher treats all students respectfully’ ? Why? </a:t>
            </a:r>
          </a:p>
          <a:p>
            <a:r>
              <a:rPr lang="en-US" sz="2000" dirty="0"/>
              <a:t>For ‘The teacher challenges stereotypes?’</a:t>
            </a:r>
          </a:p>
        </p:txBody>
      </p:sp>
      <p:pic>
        <p:nvPicPr>
          <p:cNvPr id="6" name="Content Placeholder 5" descr="A person in a classroom&#10;&#10;AI-generated content may be incorrect.">
            <a:extLst>
              <a:ext uri="{FF2B5EF4-FFF2-40B4-BE49-F238E27FC236}">
                <a16:creationId xmlns:a16="http://schemas.microsoft.com/office/drawing/2014/main" id="{0CFBD4B2-90C4-BB6C-8BE1-C4D291EA1CA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2"/>
          <a:stretch/>
        </p:blipFill>
        <p:spPr>
          <a:xfrm>
            <a:off x="6096000" y="1"/>
            <a:ext cx="6102825" cy="6858000"/>
          </a:xfrm>
          <a:prstGeom prst="rect">
            <a:avLst/>
          </a:prstGeom>
        </p:spPr>
      </p:pic>
      <p:pic>
        <p:nvPicPr>
          <p:cNvPr id="7" name="Picture 6">
            <a:extLst>
              <a:ext uri="{FF2B5EF4-FFF2-40B4-BE49-F238E27FC236}">
                <a16:creationId xmlns:a16="http://schemas.microsoft.com/office/drawing/2014/main" id="{C4C1F7E0-28EF-98BC-2F30-871149365FB3}"/>
              </a:ext>
            </a:extLst>
          </p:cNvPr>
          <p:cNvPicPr>
            <a:picLocks noChangeAspect="1"/>
          </p:cNvPicPr>
          <p:nvPr/>
        </p:nvPicPr>
        <p:blipFill>
          <a:blip r:embed="rId4"/>
          <a:stretch>
            <a:fillRect/>
          </a:stretch>
        </p:blipFill>
        <p:spPr>
          <a:xfrm>
            <a:off x="196964" y="5954751"/>
            <a:ext cx="1302336" cy="668533"/>
          </a:xfrm>
          <a:prstGeom prst="rect">
            <a:avLst/>
          </a:prstGeom>
        </p:spPr>
      </p:pic>
    </p:spTree>
    <p:extLst>
      <p:ext uri="{BB962C8B-B14F-4D97-AF65-F5344CB8AC3E}">
        <p14:creationId xmlns:p14="http://schemas.microsoft.com/office/powerpoint/2010/main" val="556639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69DFB-322E-6AA6-8A06-ABC227D93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9176F-0EB3-2E34-6DD5-011708638212}"/>
              </a:ext>
            </a:extLst>
          </p:cNvPr>
          <p:cNvSpPr>
            <a:spLocks noGrp="1"/>
          </p:cNvSpPr>
          <p:nvPr>
            <p:ph type="title"/>
          </p:nvPr>
        </p:nvSpPr>
        <p:spPr>
          <a:xfrm>
            <a:off x="871537" y="193675"/>
            <a:ext cx="10448925" cy="1460500"/>
          </a:xfrm>
        </p:spPr>
        <p:txBody>
          <a:bodyPr>
            <a:normAutofit/>
          </a:bodyPr>
          <a:lstStyle/>
          <a:p>
            <a:pPr algn="ctr"/>
            <a:r>
              <a:rPr lang="en-GB" b="1">
                <a:solidFill>
                  <a:srgbClr val="C00000"/>
                </a:solidFill>
                <a:latin typeface="Open Sans" panose="020B0606030504020204" pitchFamily="34" charset="0"/>
                <a:ea typeface="Open Sans" panose="020B0606030504020204" pitchFamily="34" charset="0"/>
                <a:cs typeface="Open Sans" panose="020B0606030504020204" pitchFamily="34" charset="0"/>
              </a:rPr>
              <a:t> WHICH BEHAVIOURS &amp; LEVELS DO YOU SEE? HAVE A GO!  </a:t>
            </a:r>
          </a:p>
        </p:txBody>
      </p:sp>
      <p:sp>
        <p:nvSpPr>
          <p:cNvPr id="5" name="TextBox 4">
            <a:extLst>
              <a:ext uri="{FF2B5EF4-FFF2-40B4-BE49-F238E27FC236}">
                <a16:creationId xmlns:a16="http://schemas.microsoft.com/office/drawing/2014/main" id="{48A9C778-EE40-0574-2519-7BB26999C68C}"/>
              </a:ext>
            </a:extLst>
          </p:cNvPr>
          <p:cNvSpPr txBox="1"/>
          <p:nvPr/>
        </p:nvSpPr>
        <p:spPr>
          <a:xfrm>
            <a:off x="487682" y="1939924"/>
            <a:ext cx="3427094" cy="4156075"/>
          </a:xfrm>
          <a:prstGeom prst="rect">
            <a:avLst/>
          </a:prstGeom>
          <a:noFill/>
        </p:spPr>
        <p:txBody>
          <a:bodyPr wrap="square" rtlCol="0">
            <a:spAutoFit/>
          </a:bodyPr>
          <a:lstStyle/>
          <a:p>
            <a:endParaRPr lang="en-GB"/>
          </a:p>
        </p:txBody>
      </p:sp>
      <p:sp>
        <p:nvSpPr>
          <p:cNvPr id="6" name="TextBox 5">
            <a:extLst>
              <a:ext uri="{FF2B5EF4-FFF2-40B4-BE49-F238E27FC236}">
                <a16:creationId xmlns:a16="http://schemas.microsoft.com/office/drawing/2014/main" id="{6E7B2422-036A-2EA4-EDF2-9EAAC591EDF6}"/>
              </a:ext>
            </a:extLst>
          </p:cNvPr>
          <p:cNvSpPr txBox="1"/>
          <p:nvPr/>
        </p:nvSpPr>
        <p:spPr>
          <a:xfrm>
            <a:off x="638176" y="2125135"/>
            <a:ext cx="3655044" cy="3046988"/>
          </a:xfrm>
          <a:prstGeom prst="rect">
            <a:avLst/>
          </a:prstGeom>
          <a:noFill/>
        </p:spPr>
        <p:txBody>
          <a:bodyPr wrap="square" rtlCol="0">
            <a:spAutoFit/>
          </a:bodyPr>
          <a:lstStyle/>
          <a:p>
            <a:r>
              <a:rPr lang="en-GB" sz="2400" dirty="0"/>
              <a:t> AKF Inclusive Guide Videos</a:t>
            </a:r>
          </a:p>
          <a:p>
            <a:r>
              <a:rPr lang="en-GB" sz="2400" dirty="0"/>
              <a:t> </a:t>
            </a:r>
          </a:p>
          <a:p>
            <a:pPr marL="457200" indent="-457200">
              <a:buFont typeface="+mj-lt"/>
              <a:buAutoNum type="arabicPeriod"/>
            </a:pPr>
            <a:r>
              <a:rPr lang="en-GB" sz="2400" dirty="0"/>
              <a:t>Portugal: 28.5 Marta</a:t>
            </a:r>
          </a:p>
          <a:p>
            <a:pPr marL="457200" indent="-457200">
              <a:buFont typeface="+mj-lt"/>
              <a:buAutoNum type="arabicPeriod"/>
            </a:pPr>
            <a:r>
              <a:rPr lang="en-GB" sz="2400" dirty="0"/>
              <a:t>Kenya: 36.7 Fatuma</a:t>
            </a:r>
          </a:p>
          <a:p>
            <a:pPr marL="457200" indent="-457200">
              <a:buFont typeface="+mj-lt"/>
              <a:buAutoNum type="arabicPeriod"/>
            </a:pPr>
            <a:r>
              <a:rPr lang="en-GB" sz="2400" dirty="0"/>
              <a:t>Portugal: 32.6 Marta</a:t>
            </a:r>
          </a:p>
          <a:p>
            <a:pPr marL="457200" indent="-457200">
              <a:buFont typeface="+mj-lt"/>
              <a:buAutoNum type="arabicPeriod"/>
            </a:pPr>
            <a:endParaRPr lang="en-GB" sz="2400" dirty="0"/>
          </a:p>
          <a:p>
            <a:pPr marL="457200" indent="-457200">
              <a:buFont typeface="+mj-lt"/>
              <a:buAutoNum type="arabicPeriod"/>
            </a:pPr>
            <a:endParaRPr lang="en-GB" sz="2400" dirty="0"/>
          </a:p>
          <a:p>
            <a:endParaRPr lang="en-GB" sz="2400" dirty="0"/>
          </a:p>
        </p:txBody>
      </p:sp>
      <p:sp>
        <p:nvSpPr>
          <p:cNvPr id="9" name="TextBox 8">
            <a:extLst>
              <a:ext uri="{FF2B5EF4-FFF2-40B4-BE49-F238E27FC236}">
                <a16:creationId xmlns:a16="http://schemas.microsoft.com/office/drawing/2014/main" id="{C4340DB5-0715-5543-D34B-0D01DD8DE275}"/>
              </a:ext>
            </a:extLst>
          </p:cNvPr>
          <p:cNvSpPr txBox="1"/>
          <p:nvPr/>
        </p:nvSpPr>
        <p:spPr>
          <a:xfrm>
            <a:off x="8043862" y="2125135"/>
            <a:ext cx="3910245" cy="2308324"/>
          </a:xfrm>
          <a:prstGeom prst="rect">
            <a:avLst/>
          </a:prstGeom>
          <a:noFill/>
        </p:spPr>
        <p:txBody>
          <a:bodyPr wrap="square" rtlCol="0">
            <a:spAutoFit/>
          </a:bodyPr>
          <a:lstStyle/>
          <a:p>
            <a:r>
              <a:rPr lang="en-GB" sz="2400" dirty="0"/>
              <a:t> </a:t>
            </a:r>
          </a:p>
          <a:p>
            <a:endParaRPr lang="en-GB" sz="2400" dirty="0"/>
          </a:p>
          <a:p>
            <a:r>
              <a:rPr lang="en-GB" sz="2400" dirty="0"/>
              <a:t>4. Pakistan: 40.8 Sher Zaman</a:t>
            </a:r>
          </a:p>
          <a:p>
            <a:pPr marL="457200" indent="-457200">
              <a:buFont typeface="+mj-lt"/>
              <a:buAutoNum type="arabicPeriod" startAt="5"/>
            </a:pPr>
            <a:r>
              <a:rPr lang="en-GB" sz="2400" dirty="0"/>
              <a:t>Portugal: 48.10 Marta</a:t>
            </a:r>
          </a:p>
          <a:p>
            <a:pPr marL="457200" indent="-457200">
              <a:buFont typeface="+mj-lt"/>
              <a:buAutoNum type="arabicPeriod" startAt="5"/>
            </a:pPr>
            <a:r>
              <a:rPr lang="en-GB" sz="2400" dirty="0"/>
              <a:t>Pakistan: 12.1 </a:t>
            </a:r>
            <a:r>
              <a:rPr lang="en-GB" sz="2400" dirty="0" err="1"/>
              <a:t>Shakeela</a:t>
            </a:r>
            <a:endParaRPr lang="en-GB" sz="2400" dirty="0"/>
          </a:p>
          <a:p>
            <a:pPr marL="457200" indent="-457200">
              <a:buFont typeface="+mj-lt"/>
              <a:buAutoNum type="arabicPeriod" startAt="5"/>
            </a:pPr>
            <a:endParaRPr lang="en-GB" sz="2400" dirty="0"/>
          </a:p>
        </p:txBody>
      </p:sp>
      <p:pic>
        <p:nvPicPr>
          <p:cNvPr id="11" name="Picture 10">
            <a:extLst>
              <a:ext uri="{FF2B5EF4-FFF2-40B4-BE49-F238E27FC236}">
                <a16:creationId xmlns:a16="http://schemas.microsoft.com/office/drawing/2014/main" id="{9DF29456-2019-BCBC-9D10-58A5C88E8969}"/>
              </a:ext>
            </a:extLst>
          </p:cNvPr>
          <p:cNvPicPr>
            <a:picLocks noChangeAspect="1"/>
          </p:cNvPicPr>
          <p:nvPr/>
        </p:nvPicPr>
        <p:blipFill>
          <a:blip r:embed="rId3"/>
          <a:stretch>
            <a:fillRect/>
          </a:stretch>
        </p:blipFill>
        <p:spPr>
          <a:xfrm>
            <a:off x="4710259" y="1535859"/>
            <a:ext cx="2616479" cy="4969716"/>
          </a:xfrm>
          <a:prstGeom prst="rect">
            <a:avLst/>
          </a:prstGeom>
        </p:spPr>
      </p:pic>
    </p:spTree>
    <p:extLst>
      <p:ext uri="{BB962C8B-B14F-4D97-AF65-F5344CB8AC3E}">
        <p14:creationId xmlns:p14="http://schemas.microsoft.com/office/powerpoint/2010/main" val="1043149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049891-3DE5-4474-8B32-5A2B31B188D1}"/>
              </a:ext>
            </a:extLst>
          </p:cNvPr>
          <p:cNvSpPr txBox="1"/>
          <p:nvPr/>
        </p:nvSpPr>
        <p:spPr>
          <a:xfrm>
            <a:off x="5037312" y="287677"/>
            <a:ext cx="2117375" cy="369332"/>
          </a:xfrm>
          <a:prstGeom prst="rect">
            <a:avLst/>
          </a:prstGeom>
          <a:noFill/>
        </p:spPr>
        <p:txBody>
          <a:bodyPr wrap="none" rtlCol="0">
            <a:spAutoFit/>
          </a:bodyPr>
          <a:lstStyle/>
          <a:p>
            <a:r>
              <a:rPr lang="en-GB" dirty="0"/>
              <a:t>Portugal: Marta 28.5</a:t>
            </a:r>
          </a:p>
        </p:txBody>
      </p:sp>
      <p:sp>
        <p:nvSpPr>
          <p:cNvPr id="3" name="TextBox 2">
            <a:extLst>
              <a:ext uri="{FF2B5EF4-FFF2-40B4-BE49-F238E27FC236}">
                <a16:creationId xmlns:a16="http://schemas.microsoft.com/office/drawing/2014/main" id="{BE6352D4-3A26-AD01-6CC8-A12A62663965}"/>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en-US" sz="1800" u="sng" dirty="0">
                <a:solidFill>
                  <a:srgbClr val="0563C1"/>
                </a:solidFill>
                <a:effectLst/>
                <a:latin typeface="Calibri" panose="020F0502020204030204" pitchFamily="34" charset="0"/>
                <a:ea typeface="Calibri" panose="020F0502020204030204" pitchFamily="34" charset="0"/>
                <a:hlinkClick r:id="rId3" tooltip="https://vimeo.com/user70288799/download/413074673/0b1cb2e2f4"/>
              </a:rPr>
              <a:t>https://vimeo.com/user70288799/download/413074673/0b1cb2e2f4</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33516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15EE8B-C5F3-8689-BD64-411B0FABB2FB}"/>
              </a:ext>
            </a:extLst>
          </p:cNvPr>
          <p:cNvSpPr txBox="1"/>
          <p:nvPr/>
        </p:nvSpPr>
        <p:spPr>
          <a:xfrm>
            <a:off x="5037312" y="287677"/>
            <a:ext cx="2007857" cy="369332"/>
          </a:xfrm>
          <a:prstGeom prst="rect">
            <a:avLst/>
          </a:prstGeom>
          <a:noFill/>
        </p:spPr>
        <p:txBody>
          <a:bodyPr wrap="none" rtlCol="0">
            <a:spAutoFit/>
          </a:bodyPr>
          <a:lstStyle/>
          <a:p>
            <a:r>
              <a:rPr lang="en-GB" dirty="0"/>
              <a:t>Kenya: Fatima 36.7 </a:t>
            </a:r>
          </a:p>
        </p:txBody>
      </p:sp>
      <p:sp>
        <p:nvSpPr>
          <p:cNvPr id="6" name="TextBox 5">
            <a:extLst>
              <a:ext uri="{FF2B5EF4-FFF2-40B4-BE49-F238E27FC236}">
                <a16:creationId xmlns:a16="http://schemas.microsoft.com/office/drawing/2014/main" id="{181CEC0C-78D9-D307-84B3-EA018E15FC74}"/>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en-US" sz="1800" u="sng" dirty="0">
                <a:solidFill>
                  <a:srgbClr val="0563C1"/>
                </a:solidFill>
                <a:effectLst/>
                <a:latin typeface="Calibri" panose="020F0502020204030204" pitchFamily="34" charset="0"/>
                <a:ea typeface="Calibri" panose="020F0502020204030204" pitchFamily="34" charset="0"/>
                <a:hlinkClick r:id="rId3" tooltip="https://vimeo.com/user70288799/download/413077814/c36c6fd5de"/>
              </a:rPr>
              <a:t>https://vimeo.com/user70288799/download/413077814/c36c6fd5de</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10388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2C4E6A-DA69-203E-EA52-B7F1CCA884BA}"/>
              </a:ext>
            </a:extLst>
          </p:cNvPr>
          <p:cNvSpPr txBox="1"/>
          <p:nvPr/>
        </p:nvSpPr>
        <p:spPr>
          <a:xfrm>
            <a:off x="4407614" y="431515"/>
            <a:ext cx="2547990" cy="369332"/>
          </a:xfrm>
          <a:prstGeom prst="rect">
            <a:avLst/>
          </a:prstGeom>
          <a:noFill/>
        </p:spPr>
        <p:txBody>
          <a:bodyPr wrap="square" rtlCol="0">
            <a:spAutoFit/>
          </a:bodyPr>
          <a:lstStyle/>
          <a:p>
            <a:r>
              <a:rPr lang="en-GB" dirty="0"/>
              <a:t>Portugal Marta 32.6</a:t>
            </a:r>
          </a:p>
        </p:txBody>
      </p:sp>
      <p:sp>
        <p:nvSpPr>
          <p:cNvPr id="5" name="TextBox 4">
            <a:extLst>
              <a:ext uri="{FF2B5EF4-FFF2-40B4-BE49-F238E27FC236}">
                <a16:creationId xmlns:a16="http://schemas.microsoft.com/office/drawing/2014/main" id="{E6AFA938-AF1A-B9BE-68D2-3003432C9899}"/>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en-US" sz="1800" u="sng" dirty="0">
                <a:solidFill>
                  <a:srgbClr val="0563C1"/>
                </a:solidFill>
                <a:effectLst/>
                <a:latin typeface="Calibri" panose="020F0502020204030204" pitchFamily="34" charset="0"/>
                <a:ea typeface="Calibri" panose="020F0502020204030204" pitchFamily="34" charset="0"/>
                <a:hlinkClick r:id="rId3" tooltip="https://vimeo.com/user70288799/download/413075575/cb60e23427"/>
              </a:rPr>
              <a:t>https://vimeo.com/user70288799/download/413075575/cb60e23427</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7439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DC1B5D-0199-D800-1DF0-158FFFB7859C}"/>
              </a:ext>
            </a:extLst>
          </p:cNvPr>
          <p:cNvSpPr txBox="1"/>
          <p:nvPr/>
        </p:nvSpPr>
        <p:spPr>
          <a:xfrm>
            <a:off x="4736386" y="503434"/>
            <a:ext cx="3133618" cy="369332"/>
          </a:xfrm>
          <a:prstGeom prst="rect">
            <a:avLst/>
          </a:prstGeom>
          <a:noFill/>
        </p:spPr>
        <p:txBody>
          <a:bodyPr wrap="square" rtlCol="0">
            <a:spAutoFit/>
          </a:bodyPr>
          <a:lstStyle/>
          <a:p>
            <a:r>
              <a:rPr lang="en-GB" dirty="0"/>
              <a:t>Pakistan Sher Zaman 40.8</a:t>
            </a:r>
          </a:p>
        </p:txBody>
      </p:sp>
      <p:sp>
        <p:nvSpPr>
          <p:cNvPr id="5" name="TextBox 4">
            <a:extLst>
              <a:ext uri="{FF2B5EF4-FFF2-40B4-BE49-F238E27FC236}">
                <a16:creationId xmlns:a16="http://schemas.microsoft.com/office/drawing/2014/main" id="{3EEC0CA7-1F44-C62E-8C42-3D9E520F721F}"/>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en-US" sz="1800" u="sng" dirty="0">
                <a:solidFill>
                  <a:srgbClr val="0563C1"/>
                </a:solidFill>
                <a:effectLst/>
                <a:latin typeface="Calibri" panose="020F0502020204030204" pitchFamily="34" charset="0"/>
                <a:ea typeface="Calibri" panose="020F0502020204030204" pitchFamily="34" charset="0"/>
                <a:hlinkClick r:id="rId3" tooltip="https://vimeo.com/user70288799/download/413079345/2f3c4a5841"/>
              </a:rPr>
              <a:t>https://vimeo.com/user70288799/download/413079345/2f3c4a5841</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84036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91F384-87BF-2E39-F25C-E11C50BE548B}"/>
              </a:ext>
            </a:extLst>
          </p:cNvPr>
          <p:cNvSpPr txBox="1"/>
          <p:nvPr/>
        </p:nvSpPr>
        <p:spPr>
          <a:xfrm>
            <a:off x="3801438" y="513706"/>
            <a:ext cx="3873357" cy="369332"/>
          </a:xfrm>
          <a:prstGeom prst="rect">
            <a:avLst/>
          </a:prstGeom>
          <a:noFill/>
        </p:spPr>
        <p:txBody>
          <a:bodyPr wrap="square" rtlCol="0">
            <a:spAutoFit/>
          </a:bodyPr>
          <a:lstStyle/>
          <a:p>
            <a:r>
              <a:rPr lang="en-GB"/>
              <a:t>Portugal Marta 48.10</a:t>
            </a:r>
            <a:endParaRPr lang="en-GB" dirty="0"/>
          </a:p>
        </p:txBody>
      </p:sp>
      <p:sp>
        <p:nvSpPr>
          <p:cNvPr id="4" name="TextBox 3">
            <a:extLst>
              <a:ext uri="{FF2B5EF4-FFF2-40B4-BE49-F238E27FC236}">
                <a16:creationId xmlns:a16="http://schemas.microsoft.com/office/drawing/2014/main" id="{4AA43DC1-25D5-76FA-4C5D-57A70923D7DB}"/>
              </a:ext>
            </a:extLst>
          </p:cNvPr>
          <p:cNvSpPr txBox="1"/>
          <p:nvPr/>
        </p:nvSpPr>
        <p:spPr>
          <a:xfrm>
            <a:off x="3048000" y="3109463"/>
            <a:ext cx="6096000" cy="646331"/>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tooltip="https://vimeo.com/user70288799/download/413080222/6540c3e4f8"/>
              </a:rPr>
              <a:t>https://vimeo.com/user70288799/download/413080222/6540c3e4f8</a:t>
            </a:r>
            <a:endParaRPr lang="en-GB" dirty="0"/>
          </a:p>
        </p:txBody>
      </p:sp>
    </p:spTree>
    <p:extLst>
      <p:ext uri="{BB962C8B-B14F-4D97-AF65-F5344CB8AC3E}">
        <p14:creationId xmlns:p14="http://schemas.microsoft.com/office/powerpoint/2010/main" val="2700130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161C7-B14E-2C86-578D-3696FDD9F670}"/>
              </a:ext>
            </a:extLst>
          </p:cNvPr>
          <p:cNvSpPr txBox="1"/>
          <p:nvPr/>
        </p:nvSpPr>
        <p:spPr>
          <a:xfrm>
            <a:off x="4441860" y="186813"/>
            <a:ext cx="3308279" cy="646331"/>
          </a:xfrm>
          <a:prstGeom prst="rect">
            <a:avLst/>
          </a:prstGeom>
          <a:noFill/>
        </p:spPr>
        <p:txBody>
          <a:bodyPr wrap="square" rtlCol="0">
            <a:spAutoFit/>
          </a:bodyPr>
          <a:lstStyle/>
          <a:p>
            <a:r>
              <a:rPr lang="en-GB" dirty="0"/>
              <a:t>12.1 </a:t>
            </a:r>
            <a:r>
              <a:rPr lang="en-GB" dirty="0" err="1"/>
              <a:t>Shakeela</a:t>
            </a:r>
            <a:r>
              <a:rPr lang="en-GB" dirty="0"/>
              <a:t> Pakistan: Learning Objectives </a:t>
            </a:r>
          </a:p>
        </p:txBody>
      </p:sp>
      <p:sp>
        <p:nvSpPr>
          <p:cNvPr id="4" name="TextBox 3">
            <a:extLst>
              <a:ext uri="{FF2B5EF4-FFF2-40B4-BE49-F238E27FC236}">
                <a16:creationId xmlns:a16="http://schemas.microsoft.com/office/drawing/2014/main" id="{D54998C7-5C5B-388E-EC4F-C70BE6A8351B}"/>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en-US" sz="1800" u="sng" dirty="0">
                <a:solidFill>
                  <a:srgbClr val="0563C1"/>
                </a:solidFill>
                <a:effectLst/>
                <a:latin typeface="Calibri" panose="020F0502020204030204" pitchFamily="34" charset="0"/>
                <a:ea typeface="Calibri" panose="020F0502020204030204" pitchFamily="34" charset="0"/>
                <a:hlinkClick r:id="rId3" tooltip="https://vimeo.com/user70288799/download/413446771/fa3e137be2"/>
              </a:rPr>
              <a:t>https://vimeo.com/user70288799/download/413446771/fa3e137be2</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97945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3"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2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5DB1686-B32B-F37C-5986-771B33FA10C7}"/>
              </a:ext>
            </a:extLst>
          </p:cNvPr>
          <p:cNvSpPr>
            <a:spLocks noGrp="1"/>
          </p:cNvSpPr>
          <p:nvPr>
            <p:ph type="title"/>
          </p:nvPr>
        </p:nvSpPr>
        <p:spPr>
          <a:xfrm>
            <a:off x="786385" y="841248"/>
            <a:ext cx="3515244" cy="5340097"/>
          </a:xfrm>
        </p:spPr>
        <p:txBody>
          <a:bodyPr vert="horz" lIns="91440" tIns="45720" rIns="91440" bIns="45720" rtlCol="0" anchor="ctr">
            <a:normAutofit/>
          </a:bodyPr>
          <a:lstStyle/>
          <a:p>
            <a:r>
              <a:rPr lang="en-US" sz="4100" b="1" kern="1200">
                <a:solidFill>
                  <a:schemeClr val="bg1"/>
                </a:solidFill>
                <a:latin typeface="+mj-lt"/>
                <a:ea typeface="+mj-ea"/>
                <a:cs typeface="+mj-cs"/>
              </a:rPr>
              <a:t>SAFEGUARDING</a:t>
            </a:r>
            <a:r>
              <a:rPr lang="en-US" sz="4100" kern="1200">
                <a:solidFill>
                  <a:schemeClr val="bg1"/>
                </a:solidFill>
                <a:latin typeface="+mj-lt"/>
                <a:ea typeface="+mj-ea"/>
                <a:cs typeface="+mj-cs"/>
              </a:rPr>
              <a:t> </a:t>
            </a:r>
          </a:p>
        </p:txBody>
      </p:sp>
      <p:pic>
        <p:nvPicPr>
          <p:cNvPr id="9" name="Content Placeholder 8" descr="Shield Tick with solid fill">
            <a:extLst>
              <a:ext uri="{FF2B5EF4-FFF2-40B4-BE49-F238E27FC236}">
                <a16:creationId xmlns:a16="http://schemas.microsoft.com/office/drawing/2014/main" id="{CF58D0B2-D5D4-5570-CB26-6A8DDAD4F55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1023640" y="5731996"/>
            <a:ext cx="914400" cy="914400"/>
          </a:xfrm>
        </p:spPr>
      </p:pic>
      <p:pic>
        <p:nvPicPr>
          <p:cNvPr id="7" name="Picture 6">
            <a:extLst>
              <a:ext uri="{FF2B5EF4-FFF2-40B4-BE49-F238E27FC236}">
                <a16:creationId xmlns:a16="http://schemas.microsoft.com/office/drawing/2014/main" id="{AD0A8C85-CA77-6F3F-02AB-EFBB8B12E632}"/>
              </a:ext>
            </a:extLst>
          </p:cNvPr>
          <p:cNvPicPr>
            <a:picLocks noChangeAspect="1"/>
          </p:cNvPicPr>
          <p:nvPr/>
        </p:nvPicPr>
        <p:blipFill>
          <a:blip r:embed="rId5"/>
          <a:stretch>
            <a:fillRect/>
          </a:stretch>
        </p:blipFill>
        <p:spPr>
          <a:xfrm>
            <a:off x="278140" y="5798001"/>
            <a:ext cx="1764926" cy="905996"/>
          </a:xfrm>
          <a:prstGeom prst="rect">
            <a:avLst/>
          </a:prstGeom>
        </p:spPr>
      </p:pic>
      <p:pic>
        <p:nvPicPr>
          <p:cNvPr id="11" name="Graphic 10" descr="Smiling with hearts face outline with solid fill">
            <a:extLst>
              <a:ext uri="{FF2B5EF4-FFF2-40B4-BE49-F238E27FC236}">
                <a16:creationId xmlns:a16="http://schemas.microsoft.com/office/drawing/2014/main" id="{8023BF51-1EF8-AA59-F163-2C9BBAEF0E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903" y="426811"/>
            <a:ext cx="914400" cy="914400"/>
          </a:xfrm>
          <a:prstGeom prst="rect">
            <a:avLst/>
          </a:prstGeom>
        </p:spPr>
      </p:pic>
      <p:graphicFrame>
        <p:nvGraphicFramePr>
          <p:cNvPr id="14" name="TextBox 11">
            <a:extLst>
              <a:ext uri="{FF2B5EF4-FFF2-40B4-BE49-F238E27FC236}">
                <a16:creationId xmlns:a16="http://schemas.microsoft.com/office/drawing/2014/main" id="{D55E717E-EB17-9E9F-1ACD-E56D494530D7}"/>
              </a:ext>
            </a:extLst>
          </p:cNvPr>
          <p:cNvGraphicFramePr/>
          <p:nvPr>
            <p:extLst>
              <p:ext uri="{D42A27DB-BD31-4B8C-83A1-F6EECF244321}">
                <p14:modId xmlns:p14="http://schemas.microsoft.com/office/powerpoint/2010/main" val="3483465637"/>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68068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4C1F-3030-40C8-AD08-ED927C039859}"/>
              </a:ext>
            </a:extLst>
          </p:cNvPr>
          <p:cNvSpPr>
            <a:spLocks noGrp="1"/>
          </p:cNvSpPr>
          <p:nvPr>
            <p:ph type="title"/>
          </p:nvPr>
        </p:nvSpPr>
        <p:spPr>
          <a:xfrm>
            <a:off x="206299" y="163845"/>
            <a:ext cx="4496503" cy="3727220"/>
          </a:xfrm>
        </p:spPr>
        <p:txBody>
          <a:bodyPr>
            <a:noAutofit/>
          </a:bodyPr>
          <a:lstStyle/>
          <a:p>
            <a:pPr algn="ctr"/>
            <a:br>
              <a:rPr lang="en-GB" sz="3200" b="1" dirty="0"/>
            </a:br>
            <a:br>
              <a:rPr lang="en-GB" sz="3200" b="1" dirty="0"/>
            </a:br>
            <a:r>
              <a:rPr lang="en-GB" sz="3600" b="1" dirty="0"/>
              <a:t>DAY 1  </a:t>
            </a:r>
            <a:br>
              <a:rPr lang="en-GB" sz="3600" b="1" dirty="0"/>
            </a:br>
            <a:r>
              <a:rPr lang="en-GB" sz="3600" b="1" dirty="0"/>
              <a:t>CLOSING ROUND</a:t>
            </a:r>
            <a:br>
              <a:rPr lang="en-GB" sz="3600" b="1" dirty="0"/>
            </a:br>
            <a:br>
              <a:rPr lang="en-GB" sz="3200" b="1" dirty="0"/>
            </a:br>
            <a:r>
              <a:rPr lang="en-GB" sz="2400" b="1" i="1" dirty="0">
                <a:solidFill>
                  <a:schemeClr val="accent5">
                    <a:lumMod val="75000"/>
                  </a:schemeClr>
                </a:solidFill>
              </a:rPr>
              <a:t>Choose </a:t>
            </a:r>
            <a:r>
              <a:rPr lang="en-GB" sz="2400" b="1" i="1" dirty="0">
                <a:solidFill>
                  <a:srgbClr val="C00000"/>
                </a:solidFill>
              </a:rPr>
              <a:t>2 dimensions to observe </a:t>
            </a:r>
            <a:r>
              <a:rPr lang="en-GB" sz="2400" b="1" i="1" dirty="0">
                <a:solidFill>
                  <a:schemeClr val="accent5">
                    <a:lumMod val="75000"/>
                  </a:schemeClr>
                </a:solidFill>
              </a:rPr>
              <a:t>in the classroom tomorrow morning</a:t>
            </a:r>
            <a:br>
              <a:rPr lang="en-GB" sz="2400" b="1" i="1" dirty="0">
                <a:solidFill>
                  <a:schemeClr val="accent5">
                    <a:lumMod val="75000"/>
                  </a:schemeClr>
                </a:solidFill>
              </a:rPr>
            </a:br>
            <a:br>
              <a:rPr lang="en-GB" sz="2400" b="1" i="1" dirty="0">
                <a:solidFill>
                  <a:schemeClr val="accent5">
                    <a:lumMod val="75000"/>
                  </a:schemeClr>
                </a:solidFill>
              </a:rPr>
            </a:br>
            <a:r>
              <a:rPr lang="en-GB" sz="2400" b="1" i="1" dirty="0">
                <a:solidFill>
                  <a:srgbClr val="C00000"/>
                </a:solidFill>
              </a:rPr>
              <a:t>Bring your observation notes </a:t>
            </a:r>
            <a:r>
              <a:rPr lang="en-GB" sz="2400" b="1" i="1" dirty="0">
                <a:solidFill>
                  <a:schemeClr val="accent5">
                    <a:lumMod val="75000"/>
                  </a:schemeClr>
                </a:solidFill>
              </a:rPr>
              <a:t>to the afternoon session.  </a:t>
            </a:r>
            <a:br>
              <a:rPr lang="en-GB" sz="2400" b="1" i="1" dirty="0">
                <a:solidFill>
                  <a:schemeClr val="accent5">
                    <a:lumMod val="75000"/>
                  </a:schemeClr>
                </a:solidFill>
              </a:rPr>
            </a:br>
            <a:br>
              <a:rPr lang="en-GB" sz="3200" b="1" dirty="0"/>
            </a:br>
            <a:endParaRPr lang="en-GB" sz="3200" b="1" dirty="0"/>
          </a:p>
        </p:txBody>
      </p:sp>
      <p:pic>
        <p:nvPicPr>
          <p:cNvPr id="3" name="Picture 2">
            <a:extLst>
              <a:ext uri="{FF2B5EF4-FFF2-40B4-BE49-F238E27FC236}">
                <a16:creationId xmlns:a16="http://schemas.microsoft.com/office/drawing/2014/main" id="{08D399A9-0235-43FA-9EC3-7ED365CADCCD}"/>
              </a:ext>
            </a:extLst>
          </p:cNvPr>
          <p:cNvPicPr>
            <a:picLocks noChangeAspect="1"/>
          </p:cNvPicPr>
          <p:nvPr/>
        </p:nvPicPr>
        <p:blipFill>
          <a:blip r:embed="rId3"/>
          <a:stretch>
            <a:fillRect/>
          </a:stretch>
        </p:blipFill>
        <p:spPr>
          <a:xfrm>
            <a:off x="10850840" y="410443"/>
            <a:ext cx="914479" cy="469433"/>
          </a:xfrm>
          <a:prstGeom prst="rect">
            <a:avLst/>
          </a:prstGeom>
        </p:spPr>
      </p:pic>
      <p:sp>
        <p:nvSpPr>
          <p:cNvPr id="6" name="Title 1">
            <a:extLst>
              <a:ext uri="{FF2B5EF4-FFF2-40B4-BE49-F238E27FC236}">
                <a16:creationId xmlns:a16="http://schemas.microsoft.com/office/drawing/2014/main" id="{81B455A1-B57F-4C89-9FA1-0258504FB9C0}"/>
              </a:ext>
            </a:extLst>
          </p:cNvPr>
          <p:cNvSpPr txBox="1">
            <a:spLocks/>
          </p:cNvSpPr>
          <p:nvPr/>
        </p:nvSpPr>
        <p:spPr>
          <a:xfrm>
            <a:off x="359982" y="4118321"/>
            <a:ext cx="4189135" cy="2358307"/>
          </a:xfrm>
          <a:prstGeom prst="rect">
            <a:avLst/>
          </a:prstGeom>
          <a:ln>
            <a:solidFill>
              <a:srgbClr val="FF0000"/>
            </a:solidFill>
          </a:ln>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GB" sz="2800" b="1" i="1" dirty="0"/>
            </a:br>
            <a:endParaRPr lang="en-GB" sz="2800" b="1" i="1" dirty="0"/>
          </a:p>
          <a:p>
            <a:pPr algn="ctr"/>
            <a:endParaRPr lang="en-GB" sz="2800" b="1" i="1" dirty="0">
              <a:solidFill>
                <a:srgbClr val="C00000"/>
              </a:solidFill>
            </a:endParaRPr>
          </a:p>
          <a:p>
            <a:pPr algn="ctr"/>
            <a:r>
              <a:rPr lang="en-GB" sz="2800" b="1" dirty="0"/>
              <a:t>Please remember to read the Observation Form and Rubric for your chosen dimensions carefully before your Observation! </a:t>
            </a:r>
          </a:p>
        </p:txBody>
      </p:sp>
      <p:pic>
        <p:nvPicPr>
          <p:cNvPr id="8" name="Graphic 7" descr="Glasses with solid fill">
            <a:extLst>
              <a:ext uri="{FF2B5EF4-FFF2-40B4-BE49-F238E27FC236}">
                <a16:creationId xmlns:a16="http://schemas.microsoft.com/office/drawing/2014/main" id="{DFE06E43-B11C-4954-BC08-E08B2A989D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97350" y="4118321"/>
            <a:ext cx="914400" cy="914400"/>
          </a:xfrm>
          <a:prstGeom prst="rect">
            <a:avLst/>
          </a:prstGeom>
        </p:spPr>
      </p:pic>
      <p:pic>
        <p:nvPicPr>
          <p:cNvPr id="7" name="Picture 6">
            <a:extLst>
              <a:ext uri="{FF2B5EF4-FFF2-40B4-BE49-F238E27FC236}">
                <a16:creationId xmlns:a16="http://schemas.microsoft.com/office/drawing/2014/main" id="{0A73872C-AEA6-486B-ACE4-3E46CD9793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0533" y="994304"/>
            <a:ext cx="6419531" cy="4869392"/>
          </a:xfrm>
          <a:prstGeom prst="ellipse">
            <a:avLst/>
          </a:prstGeom>
        </p:spPr>
      </p:pic>
      <p:sp>
        <p:nvSpPr>
          <p:cNvPr id="4" name="TextBox 3">
            <a:extLst>
              <a:ext uri="{FF2B5EF4-FFF2-40B4-BE49-F238E27FC236}">
                <a16:creationId xmlns:a16="http://schemas.microsoft.com/office/drawing/2014/main" id="{E11F57F4-3A01-D051-C69D-949A0F8BEBC7}"/>
              </a:ext>
            </a:extLst>
          </p:cNvPr>
          <p:cNvSpPr txBox="1"/>
          <p:nvPr/>
        </p:nvSpPr>
        <p:spPr>
          <a:xfrm>
            <a:off x="6371771" y="5978124"/>
            <a:ext cx="4479069" cy="461665"/>
          </a:xfrm>
          <a:prstGeom prst="rect">
            <a:avLst/>
          </a:prstGeom>
          <a:noFill/>
        </p:spPr>
        <p:txBody>
          <a:bodyPr wrap="square" rtlCol="0">
            <a:spAutoFit/>
          </a:bodyPr>
          <a:lstStyle/>
          <a:p>
            <a:pPr algn="ctr"/>
            <a:r>
              <a:rPr lang="en-GB" sz="2400" i="1" dirty="0">
                <a:solidFill>
                  <a:srgbClr val="C00000"/>
                </a:solidFill>
              </a:rPr>
              <a:t>One Takeaway from Day 1!</a:t>
            </a:r>
          </a:p>
        </p:txBody>
      </p:sp>
    </p:spTree>
    <p:extLst>
      <p:ext uri="{BB962C8B-B14F-4D97-AF65-F5344CB8AC3E}">
        <p14:creationId xmlns:p14="http://schemas.microsoft.com/office/powerpoint/2010/main" val="166794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7EB1-5C4F-44CF-9567-C29BC7B7EC27}"/>
              </a:ext>
            </a:extLst>
          </p:cNvPr>
          <p:cNvSpPr>
            <a:spLocks noGrp="1"/>
          </p:cNvSpPr>
          <p:nvPr>
            <p:ph type="title"/>
          </p:nvPr>
        </p:nvSpPr>
        <p:spPr>
          <a:xfrm>
            <a:off x="3069211" y="165033"/>
            <a:ext cx="6205978" cy="633413"/>
          </a:xfrm>
        </p:spPr>
        <p:txBody>
          <a:bodyPr>
            <a:normAutofit fontScale="90000"/>
          </a:bodyPr>
          <a:lstStyle/>
          <a:p>
            <a:pPr algn="ctr"/>
            <a:r>
              <a:rPr lang="en-GB" b="1">
                <a:solidFill>
                  <a:srgbClr val="C00000"/>
                </a:solidFill>
              </a:rPr>
              <a:t>EXPECTED OUTCOMES OF THE TRAINING</a:t>
            </a:r>
          </a:p>
        </p:txBody>
      </p:sp>
      <p:pic>
        <p:nvPicPr>
          <p:cNvPr id="8" name="Content Placeholder 7">
            <a:extLst>
              <a:ext uri="{FF2B5EF4-FFF2-40B4-BE49-F238E27FC236}">
                <a16:creationId xmlns:a16="http://schemas.microsoft.com/office/drawing/2014/main" id="{44BE46FE-B385-49D9-BCB9-5C01598D3AE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62700" y="980407"/>
            <a:ext cx="5699126" cy="3799417"/>
          </a:xfrm>
          <a:prstGeom prst="diamond">
            <a:avLst/>
          </a:prstGeom>
        </p:spPr>
      </p:pic>
      <p:sp>
        <p:nvSpPr>
          <p:cNvPr id="4" name="Text Placeholder 3">
            <a:extLst>
              <a:ext uri="{FF2B5EF4-FFF2-40B4-BE49-F238E27FC236}">
                <a16:creationId xmlns:a16="http://schemas.microsoft.com/office/drawing/2014/main" id="{2C6C8942-AAF4-4234-A713-FD0EC183916A}"/>
              </a:ext>
            </a:extLst>
          </p:cNvPr>
          <p:cNvSpPr>
            <a:spLocks noGrp="1"/>
          </p:cNvSpPr>
          <p:nvPr>
            <p:ph type="body" sz="half" idx="2"/>
          </p:nvPr>
        </p:nvSpPr>
        <p:spPr>
          <a:xfrm>
            <a:off x="571500" y="943672"/>
            <a:ext cx="5600700" cy="5581650"/>
          </a:xfrm>
        </p:spPr>
        <p:txBody>
          <a:bodyPr>
            <a:normAutofit/>
          </a:bodyPr>
          <a:lstStyle/>
          <a:p>
            <a:pPr marL="342900" indent="-342900">
              <a:buFont typeface="+mj-lt"/>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Shared understanding of the purpose of the Toolkit.</a:t>
            </a:r>
          </a:p>
          <a:p>
            <a:pPr marL="342900" indent="-342900">
              <a:buFont typeface="+mj-lt"/>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Understanding of VITAL components, areas, dimensions, behaviours and four levels.</a:t>
            </a:r>
          </a:p>
          <a:p>
            <a:pPr marL="342900" indent="-342900">
              <a:buFont typeface="+mj-lt"/>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Experience of observing and assessing classroom teaching  from videos and real classrooms. </a:t>
            </a:r>
          </a:p>
          <a:p>
            <a:pPr marL="342900" indent="-342900">
              <a:buFont typeface="+mj-lt"/>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Reflect on and critique key mentoring skills</a:t>
            </a:r>
            <a:r>
              <a:rPr lang="en-GB" sz="2400"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mj-lt"/>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Ability to contextualise and implement the Toolkit.</a:t>
            </a:r>
          </a:p>
        </p:txBody>
      </p:sp>
      <p:pic>
        <p:nvPicPr>
          <p:cNvPr id="5" name="Picture 4">
            <a:extLst>
              <a:ext uri="{FF2B5EF4-FFF2-40B4-BE49-F238E27FC236}">
                <a16:creationId xmlns:a16="http://schemas.microsoft.com/office/drawing/2014/main" id="{AB899473-B978-4C49-9B6A-B4942944B092}"/>
              </a:ext>
            </a:extLst>
          </p:cNvPr>
          <p:cNvPicPr>
            <a:picLocks noChangeAspect="1"/>
          </p:cNvPicPr>
          <p:nvPr/>
        </p:nvPicPr>
        <p:blipFill>
          <a:blip r:embed="rId4"/>
          <a:stretch>
            <a:fillRect/>
          </a:stretch>
        </p:blipFill>
        <p:spPr>
          <a:xfrm>
            <a:off x="10293791" y="82418"/>
            <a:ext cx="1548518" cy="798645"/>
          </a:xfrm>
          <a:prstGeom prst="rect">
            <a:avLst/>
          </a:prstGeom>
        </p:spPr>
      </p:pic>
      <p:sp>
        <p:nvSpPr>
          <p:cNvPr id="6" name="Content Placeholder 2">
            <a:extLst>
              <a:ext uri="{FF2B5EF4-FFF2-40B4-BE49-F238E27FC236}">
                <a16:creationId xmlns:a16="http://schemas.microsoft.com/office/drawing/2014/main" id="{E89A318D-7557-4210-9830-DC05A29EEAD4}"/>
              </a:ext>
            </a:extLst>
          </p:cNvPr>
          <p:cNvSpPr txBox="1">
            <a:spLocks/>
          </p:cNvSpPr>
          <p:nvPr/>
        </p:nvSpPr>
        <p:spPr>
          <a:xfrm>
            <a:off x="7192521" y="5133975"/>
            <a:ext cx="4649788" cy="1400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endParaRPr lang="en-GB"/>
          </a:p>
        </p:txBody>
      </p:sp>
      <p:sp>
        <p:nvSpPr>
          <p:cNvPr id="7" name="TextBox 6">
            <a:extLst>
              <a:ext uri="{FF2B5EF4-FFF2-40B4-BE49-F238E27FC236}">
                <a16:creationId xmlns:a16="http://schemas.microsoft.com/office/drawing/2014/main" id="{295BE5BB-7CB0-40BB-B22E-6210ADA13A25}"/>
              </a:ext>
            </a:extLst>
          </p:cNvPr>
          <p:cNvSpPr txBox="1"/>
          <p:nvPr/>
        </p:nvSpPr>
        <p:spPr>
          <a:xfrm>
            <a:off x="6887369" y="4820292"/>
            <a:ext cx="4649788" cy="1938992"/>
          </a:xfrm>
          <a:prstGeom prst="rect">
            <a:avLst/>
          </a:prstGeom>
          <a:noFill/>
        </p:spPr>
        <p:txBody>
          <a:bodyPr wrap="square" rtlCol="0">
            <a:spAutoFit/>
          </a:bodyPr>
          <a:lstStyle/>
          <a:p>
            <a:pPr algn="just"/>
            <a:r>
              <a:rPr lang="en-GB" sz="2000" i="1" dirty="0">
                <a:solidFill>
                  <a:schemeClr val="accent5">
                    <a:lumMod val="75000"/>
                  </a:schemeClr>
                </a:solidFill>
              </a:rPr>
              <a:t>Designing ‘learning environments which are both serious and focused on one hand, but which are also joyous and inspiring places, operating on the cutting edge of pedagogy and knowledge’.  </a:t>
            </a:r>
          </a:p>
          <a:p>
            <a:pPr algn="r"/>
            <a:r>
              <a:rPr lang="en-GB" sz="2000" i="1" dirty="0">
                <a:solidFill>
                  <a:schemeClr val="accent5">
                    <a:lumMod val="75000"/>
                  </a:schemeClr>
                </a:solidFill>
              </a:rPr>
              <a:t>HH Aga Khan IV 2008</a:t>
            </a:r>
          </a:p>
        </p:txBody>
      </p:sp>
    </p:spTree>
    <p:extLst>
      <p:ext uri="{BB962C8B-B14F-4D97-AF65-F5344CB8AC3E}">
        <p14:creationId xmlns:p14="http://schemas.microsoft.com/office/powerpoint/2010/main" val="1953523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8587-390C-4568-8BCD-5FAE57D7B8A5}"/>
              </a:ext>
            </a:extLst>
          </p:cNvPr>
          <p:cNvSpPr>
            <a:spLocks noGrp="1"/>
          </p:cNvSpPr>
          <p:nvPr>
            <p:ph type="title"/>
          </p:nvPr>
        </p:nvSpPr>
        <p:spPr>
          <a:xfrm>
            <a:off x="62704" y="132830"/>
            <a:ext cx="6322758" cy="562795"/>
          </a:xfrm>
        </p:spPr>
        <p:txBody>
          <a:bodyPr vert="horz" lIns="91440" tIns="45720" rIns="91440" bIns="45720" rtlCol="0" anchor="b">
            <a:noAutofit/>
          </a:bodyPr>
          <a:lstStyle/>
          <a:p>
            <a:b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b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b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Day 2  AM: Classroom Observation in Schools</a:t>
            </a:r>
          </a:p>
        </p:txBody>
      </p:sp>
      <p:pic>
        <p:nvPicPr>
          <p:cNvPr id="10" name="Picture 9" descr="Group of smiling children at school">
            <a:extLst>
              <a:ext uri="{FF2B5EF4-FFF2-40B4-BE49-F238E27FC236}">
                <a16:creationId xmlns:a16="http://schemas.microsoft.com/office/drawing/2014/main" id="{792B9CB3-7721-4FF1-AA3F-2256F1E359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4052" y="2221170"/>
            <a:ext cx="3874294" cy="2586091"/>
          </a:xfrm>
          <a:prstGeom prst="rect">
            <a:avLst/>
          </a:prstGeom>
        </p:spPr>
      </p:pic>
      <p:pic>
        <p:nvPicPr>
          <p:cNvPr id="3" name="Picture 2">
            <a:extLst>
              <a:ext uri="{FF2B5EF4-FFF2-40B4-BE49-F238E27FC236}">
                <a16:creationId xmlns:a16="http://schemas.microsoft.com/office/drawing/2014/main" id="{8363DF39-4CAF-415B-810E-78F8788681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7635" y="267135"/>
            <a:ext cx="1551953" cy="800819"/>
          </a:xfrm>
          <a:prstGeom prst="rect">
            <a:avLst/>
          </a:prstGeom>
        </p:spPr>
      </p:pic>
      <p:pic>
        <p:nvPicPr>
          <p:cNvPr id="6" name="Graphic 5" descr="Convertible with solid fill">
            <a:extLst>
              <a:ext uri="{FF2B5EF4-FFF2-40B4-BE49-F238E27FC236}">
                <a16:creationId xmlns:a16="http://schemas.microsoft.com/office/drawing/2014/main" id="{183EEB77-4E0B-454F-8A6B-9EB2CFF91F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2320" y="5411281"/>
            <a:ext cx="914400" cy="914400"/>
          </a:xfrm>
          <a:prstGeom prst="rect">
            <a:avLst/>
          </a:prstGeom>
        </p:spPr>
      </p:pic>
      <p:pic>
        <p:nvPicPr>
          <p:cNvPr id="9" name="Graphic 8" descr="Motorcycle outline">
            <a:extLst>
              <a:ext uri="{FF2B5EF4-FFF2-40B4-BE49-F238E27FC236}">
                <a16:creationId xmlns:a16="http://schemas.microsoft.com/office/drawing/2014/main" id="{B6DEC970-E3C0-40F3-8E58-B6F89C7776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827" y="3318009"/>
            <a:ext cx="914400" cy="914400"/>
          </a:xfrm>
          <a:prstGeom prst="rect">
            <a:avLst/>
          </a:prstGeom>
        </p:spPr>
      </p:pic>
      <p:pic>
        <p:nvPicPr>
          <p:cNvPr id="14" name="Graphic 13" descr="Taxi with solid fill">
            <a:extLst>
              <a:ext uri="{FF2B5EF4-FFF2-40B4-BE49-F238E27FC236}">
                <a16:creationId xmlns:a16="http://schemas.microsoft.com/office/drawing/2014/main" id="{10512C38-DEDD-42BB-A391-D5450FFF96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5234" y="2206770"/>
            <a:ext cx="914400" cy="914400"/>
          </a:xfrm>
          <a:prstGeom prst="rect">
            <a:avLst/>
          </a:prstGeom>
        </p:spPr>
      </p:pic>
      <p:pic>
        <p:nvPicPr>
          <p:cNvPr id="17" name="Graphic 16" descr="Car outline">
            <a:extLst>
              <a:ext uri="{FF2B5EF4-FFF2-40B4-BE49-F238E27FC236}">
                <a16:creationId xmlns:a16="http://schemas.microsoft.com/office/drawing/2014/main" id="{9139F5D5-E243-48C4-80A3-DF1A9144E4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903" y="5546715"/>
            <a:ext cx="914400" cy="914400"/>
          </a:xfrm>
          <a:prstGeom prst="rect">
            <a:avLst/>
          </a:prstGeom>
        </p:spPr>
      </p:pic>
      <p:pic>
        <p:nvPicPr>
          <p:cNvPr id="21" name="Graphic 20" descr="Delivery outline">
            <a:extLst>
              <a:ext uri="{FF2B5EF4-FFF2-40B4-BE49-F238E27FC236}">
                <a16:creationId xmlns:a16="http://schemas.microsoft.com/office/drawing/2014/main" id="{CAEB750F-B619-44BC-8172-0D8A4A16546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87635" y="5428459"/>
            <a:ext cx="914400" cy="914400"/>
          </a:xfrm>
          <a:prstGeom prst="rect">
            <a:avLst/>
          </a:prstGeom>
        </p:spPr>
      </p:pic>
      <p:pic>
        <p:nvPicPr>
          <p:cNvPr id="24" name="Graphic 23" descr="Submarine outline">
            <a:extLst>
              <a:ext uri="{FF2B5EF4-FFF2-40B4-BE49-F238E27FC236}">
                <a16:creationId xmlns:a16="http://schemas.microsoft.com/office/drawing/2014/main" id="{545C5F35-AABE-453B-AAC9-53E79351FF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35306" y="309697"/>
            <a:ext cx="914400" cy="914400"/>
          </a:xfrm>
          <a:prstGeom prst="rect">
            <a:avLst/>
          </a:prstGeom>
        </p:spPr>
      </p:pic>
      <p:pic>
        <p:nvPicPr>
          <p:cNvPr id="27" name="Graphic 26" descr="Bus with solid fill">
            <a:extLst>
              <a:ext uri="{FF2B5EF4-FFF2-40B4-BE49-F238E27FC236}">
                <a16:creationId xmlns:a16="http://schemas.microsoft.com/office/drawing/2014/main" id="{ADAA84F9-0D10-4046-9D06-71872AB6F97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3611" y="2516370"/>
            <a:ext cx="914400" cy="914400"/>
          </a:xfrm>
          <a:prstGeom prst="rect">
            <a:avLst/>
          </a:prstGeom>
        </p:spPr>
      </p:pic>
      <p:pic>
        <p:nvPicPr>
          <p:cNvPr id="101" name="Graphic 100" descr="Travel outline">
            <a:extLst>
              <a:ext uri="{FF2B5EF4-FFF2-40B4-BE49-F238E27FC236}">
                <a16:creationId xmlns:a16="http://schemas.microsoft.com/office/drawing/2014/main" id="{D220D5E5-339B-4119-96DA-621C0E52CC7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80025" y="1023853"/>
            <a:ext cx="914400" cy="914400"/>
          </a:xfrm>
          <a:prstGeom prst="rect">
            <a:avLst/>
          </a:prstGeom>
        </p:spPr>
      </p:pic>
      <p:pic>
        <p:nvPicPr>
          <p:cNvPr id="103" name="Graphic 102" descr="Tricycle outline">
            <a:extLst>
              <a:ext uri="{FF2B5EF4-FFF2-40B4-BE49-F238E27FC236}">
                <a16:creationId xmlns:a16="http://schemas.microsoft.com/office/drawing/2014/main" id="{67043FEA-19AC-4D4B-A248-7031D895D43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799297" y="5477251"/>
            <a:ext cx="914400" cy="914400"/>
          </a:xfrm>
          <a:prstGeom prst="rect">
            <a:avLst/>
          </a:prstGeom>
        </p:spPr>
      </p:pic>
      <p:pic>
        <p:nvPicPr>
          <p:cNvPr id="107" name="Graphic 106" descr="Rocket with solid fill">
            <a:extLst>
              <a:ext uri="{FF2B5EF4-FFF2-40B4-BE49-F238E27FC236}">
                <a16:creationId xmlns:a16="http://schemas.microsoft.com/office/drawing/2014/main" id="{6C6A542C-FC64-4BA1-9E67-E0EC1E4FE82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765625" y="530875"/>
            <a:ext cx="914400" cy="914400"/>
          </a:xfrm>
          <a:prstGeom prst="rect">
            <a:avLst/>
          </a:prstGeom>
        </p:spPr>
      </p:pic>
      <p:pic>
        <p:nvPicPr>
          <p:cNvPr id="109" name="Graphic 108" descr="Steering Wheel outline">
            <a:extLst>
              <a:ext uri="{FF2B5EF4-FFF2-40B4-BE49-F238E27FC236}">
                <a16:creationId xmlns:a16="http://schemas.microsoft.com/office/drawing/2014/main" id="{6DC9FB6F-C0C5-49D6-9881-D2F39FC51C4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917951" y="5479114"/>
            <a:ext cx="914400" cy="914400"/>
          </a:xfrm>
          <a:prstGeom prst="rect">
            <a:avLst/>
          </a:prstGeom>
        </p:spPr>
      </p:pic>
      <p:pic>
        <p:nvPicPr>
          <p:cNvPr id="111" name="Graphic 110" descr="Helicopter with solid fill">
            <a:extLst>
              <a:ext uri="{FF2B5EF4-FFF2-40B4-BE49-F238E27FC236}">
                <a16:creationId xmlns:a16="http://schemas.microsoft.com/office/drawing/2014/main" id="{7C3329DC-B401-4EF5-9159-AC24784A3F5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078106" y="5411281"/>
            <a:ext cx="914400" cy="914400"/>
          </a:xfrm>
          <a:prstGeom prst="rect">
            <a:avLst/>
          </a:prstGeom>
        </p:spPr>
      </p:pic>
      <p:pic>
        <p:nvPicPr>
          <p:cNvPr id="113" name="Graphic 112" descr="Ski Gondola outline">
            <a:extLst>
              <a:ext uri="{FF2B5EF4-FFF2-40B4-BE49-F238E27FC236}">
                <a16:creationId xmlns:a16="http://schemas.microsoft.com/office/drawing/2014/main" id="{83977AF3-5DC3-415D-99A6-104B3F93C51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933338" y="5021914"/>
            <a:ext cx="914400" cy="914400"/>
          </a:xfrm>
          <a:prstGeom prst="rect">
            <a:avLst/>
          </a:prstGeom>
        </p:spPr>
      </p:pic>
      <p:pic>
        <p:nvPicPr>
          <p:cNvPr id="115" name="Graphic 114" descr="Hot air balloon with solid fill">
            <a:extLst>
              <a:ext uri="{FF2B5EF4-FFF2-40B4-BE49-F238E27FC236}">
                <a16:creationId xmlns:a16="http://schemas.microsoft.com/office/drawing/2014/main" id="{8D27F286-9477-4449-8E54-978BB399431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50439" y="4632315"/>
            <a:ext cx="914400" cy="914400"/>
          </a:xfrm>
          <a:prstGeom prst="rect">
            <a:avLst/>
          </a:prstGeom>
        </p:spPr>
      </p:pic>
      <p:pic>
        <p:nvPicPr>
          <p:cNvPr id="117" name="Graphic 116" descr="Race Car with solid fill">
            <a:extLst>
              <a:ext uri="{FF2B5EF4-FFF2-40B4-BE49-F238E27FC236}">
                <a16:creationId xmlns:a16="http://schemas.microsoft.com/office/drawing/2014/main" id="{68A8AEF8-5E1E-4441-B16E-356E5268A22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440331" y="740936"/>
            <a:ext cx="914400" cy="914400"/>
          </a:xfrm>
          <a:prstGeom prst="rect">
            <a:avLst/>
          </a:prstGeom>
        </p:spPr>
      </p:pic>
      <p:pic>
        <p:nvPicPr>
          <p:cNvPr id="119" name="Graphic 118" descr="Tug boat outline">
            <a:extLst>
              <a:ext uri="{FF2B5EF4-FFF2-40B4-BE49-F238E27FC236}">
                <a16:creationId xmlns:a16="http://schemas.microsoft.com/office/drawing/2014/main" id="{7A8657DD-6D15-4731-982B-FCAA3F7CDB9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1118060" y="3858390"/>
            <a:ext cx="914400" cy="914400"/>
          </a:xfrm>
          <a:prstGeom prst="rect">
            <a:avLst/>
          </a:prstGeom>
        </p:spPr>
      </p:pic>
      <p:pic>
        <p:nvPicPr>
          <p:cNvPr id="121" name="Graphic 120" descr="UFO Invasion with solid fill">
            <a:extLst>
              <a:ext uri="{FF2B5EF4-FFF2-40B4-BE49-F238E27FC236}">
                <a16:creationId xmlns:a16="http://schemas.microsoft.com/office/drawing/2014/main" id="{6B529E3A-BA80-48EA-927C-8CE135C0D43E}"/>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113895" y="740936"/>
            <a:ext cx="914400" cy="914400"/>
          </a:xfrm>
          <a:prstGeom prst="rect">
            <a:avLst/>
          </a:prstGeom>
        </p:spPr>
      </p:pic>
      <p:pic>
        <p:nvPicPr>
          <p:cNvPr id="123" name="Graphic 122" descr="Freight outline">
            <a:extLst>
              <a:ext uri="{FF2B5EF4-FFF2-40B4-BE49-F238E27FC236}">
                <a16:creationId xmlns:a16="http://schemas.microsoft.com/office/drawing/2014/main" id="{3732F19A-12A4-47DF-8A05-325458EDB2A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849566" y="1237343"/>
            <a:ext cx="914400" cy="914400"/>
          </a:xfrm>
          <a:prstGeom prst="rect">
            <a:avLst/>
          </a:prstGeom>
        </p:spPr>
      </p:pic>
      <p:pic>
        <p:nvPicPr>
          <p:cNvPr id="125" name="Graphic 124" descr="Sail Boat (Like Pirate) with solid fill">
            <a:extLst>
              <a:ext uri="{FF2B5EF4-FFF2-40B4-BE49-F238E27FC236}">
                <a16:creationId xmlns:a16="http://schemas.microsoft.com/office/drawing/2014/main" id="{B6619DA2-0107-4E62-BD42-63B6441E4A52}"/>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535459" y="5142698"/>
            <a:ext cx="914400" cy="914400"/>
          </a:xfrm>
          <a:prstGeom prst="rect">
            <a:avLst/>
          </a:prstGeom>
        </p:spPr>
      </p:pic>
      <p:pic>
        <p:nvPicPr>
          <p:cNvPr id="127" name="Graphic 126" descr="Train outline">
            <a:extLst>
              <a:ext uri="{FF2B5EF4-FFF2-40B4-BE49-F238E27FC236}">
                <a16:creationId xmlns:a16="http://schemas.microsoft.com/office/drawing/2014/main" id="{89E8F22C-A885-4A9D-91E1-0BBDED209A3C}"/>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471062" y="5411281"/>
            <a:ext cx="914400" cy="914400"/>
          </a:xfrm>
          <a:prstGeom prst="rect">
            <a:avLst/>
          </a:prstGeom>
        </p:spPr>
      </p:pic>
      <p:sp>
        <p:nvSpPr>
          <p:cNvPr id="5" name="TextBox 4">
            <a:extLst>
              <a:ext uri="{FF2B5EF4-FFF2-40B4-BE49-F238E27FC236}">
                <a16:creationId xmlns:a16="http://schemas.microsoft.com/office/drawing/2014/main" id="{4C5F3775-BC8E-4604-A17A-493ED80D95BF}"/>
              </a:ext>
            </a:extLst>
          </p:cNvPr>
          <p:cNvSpPr txBox="1"/>
          <p:nvPr/>
        </p:nvSpPr>
        <p:spPr>
          <a:xfrm>
            <a:off x="1733444" y="2031329"/>
            <a:ext cx="4801187" cy="2862322"/>
          </a:xfrm>
          <a:prstGeom prst="rect">
            <a:avLst/>
          </a:prstGeom>
          <a:noFill/>
        </p:spPr>
        <p:txBody>
          <a:bodyPr wrap="square" rtlCol="0">
            <a:spAutoFit/>
          </a:bodyPr>
          <a:lstStyle/>
          <a:p>
            <a:r>
              <a:rPr lang="en-GB" sz="2000" b="1" dirty="0">
                <a:solidFill>
                  <a:schemeClr val="accent5">
                    <a:lumMod val="75000"/>
                  </a:schemeClr>
                </a:solidFill>
              </a:rPr>
              <a:t>OUTCOMES</a:t>
            </a:r>
          </a:p>
          <a:p>
            <a:endParaRPr lang="en-GB" sz="2000" b="1" dirty="0">
              <a:solidFill>
                <a:schemeClr val="accent5">
                  <a:lumMod val="75000"/>
                </a:schemeClr>
              </a:solidFill>
            </a:endParaRPr>
          </a:p>
          <a:p>
            <a:pPr marL="285750" indent="-285750">
              <a:buFont typeface="Arial" panose="020B0604020202020204" pitchFamily="34" charset="0"/>
              <a:buChar char="•"/>
            </a:pPr>
            <a:r>
              <a:rPr lang="en-GB" sz="2000" dirty="0">
                <a:solidFill>
                  <a:schemeClr val="accent5">
                    <a:lumMod val="75000"/>
                  </a:schemeClr>
                </a:solidFill>
              </a:rPr>
              <a:t>Share notes and reflections on real classroom observation.</a:t>
            </a:r>
          </a:p>
          <a:p>
            <a:endParaRPr lang="en-GB" sz="2000" dirty="0">
              <a:solidFill>
                <a:schemeClr val="accent5">
                  <a:lumMod val="75000"/>
                </a:schemeClr>
              </a:solidFill>
            </a:endParaRPr>
          </a:p>
          <a:p>
            <a:pPr marL="285750" indent="-285750">
              <a:buFont typeface="Arial" panose="020B0604020202020204" pitchFamily="34" charset="0"/>
              <a:buChar char="•"/>
            </a:pPr>
            <a:r>
              <a:rPr lang="en-GB" sz="2000" dirty="0">
                <a:solidFill>
                  <a:schemeClr val="accent5">
                    <a:lumMod val="75000"/>
                  </a:schemeClr>
                </a:solidFill>
              </a:rPr>
              <a:t>Discuss and allocated levels to the behaviours within the two dimensions observed. </a:t>
            </a:r>
          </a:p>
          <a:p>
            <a:pPr marL="285750" indent="-285750">
              <a:buFont typeface="Arial" panose="020B0604020202020204" pitchFamily="34" charset="0"/>
              <a:buChar char="•"/>
            </a:pPr>
            <a:endParaRPr lang="en-GB" sz="2000" dirty="0">
              <a:solidFill>
                <a:schemeClr val="accent5">
                  <a:lumMod val="75000"/>
                </a:schemeClr>
              </a:solidFill>
            </a:endParaRPr>
          </a:p>
        </p:txBody>
      </p:sp>
      <p:sp>
        <p:nvSpPr>
          <p:cNvPr id="7" name="Title 1">
            <a:extLst>
              <a:ext uri="{FF2B5EF4-FFF2-40B4-BE49-F238E27FC236}">
                <a16:creationId xmlns:a16="http://schemas.microsoft.com/office/drawing/2014/main" id="{D90757C7-3D4C-D00F-DAEF-F2896EA86DD1}"/>
              </a:ext>
            </a:extLst>
          </p:cNvPr>
          <p:cNvSpPr txBox="1">
            <a:spLocks/>
          </p:cNvSpPr>
          <p:nvPr/>
        </p:nvSpPr>
        <p:spPr>
          <a:xfrm>
            <a:off x="222420" y="956686"/>
            <a:ext cx="4801187" cy="135870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WELCOME to </a:t>
            </a:r>
            <a:r>
              <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Day 2!</a:t>
            </a:r>
            <a:br>
              <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C00000"/>
                </a:solidFill>
                <a:latin typeface="+mn-lt"/>
                <a:ea typeface="+mn-ea"/>
                <a:cs typeface="+mn-cs"/>
              </a:rPr>
              <a:t>How do you feel today? </a:t>
            </a:r>
          </a:p>
          <a:p>
            <a:endPar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10596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7162DE-7DF8-47F3-985E-AB2F87D57945}"/>
              </a:ext>
            </a:extLst>
          </p:cNvPr>
          <p:cNvSpPr>
            <a:spLocks noGrp="1"/>
          </p:cNvSpPr>
          <p:nvPr>
            <p:ph type="title"/>
          </p:nvPr>
        </p:nvSpPr>
        <p:spPr>
          <a:xfrm>
            <a:off x="1286932" y="1204109"/>
            <a:ext cx="10023398" cy="857894"/>
          </a:xfrm>
        </p:spPr>
        <p:txBody>
          <a:bodyPr vert="horz" lIns="91440" tIns="45720" rIns="91440" bIns="45720" rtlCol="0" anchor="ctr">
            <a:normAutofit/>
          </a:bodyPr>
          <a:lstStyle/>
          <a:p>
            <a:r>
              <a:rPr lang="en-US" sz="4000" b="1" kern="1200" dirty="0">
                <a:solidFill>
                  <a:srgbClr val="FFFFFF"/>
                </a:solidFill>
                <a:latin typeface="+mj-lt"/>
                <a:ea typeface="+mj-ea"/>
                <a:cs typeface="+mj-cs"/>
              </a:rPr>
              <a:t>REFLECTIONS FROM DAY 1</a:t>
            </a:r>
          </a:p>
        </p:txBody>
      </p:sp>
      <p:sp>
        <p:nvSpPr>
          <p:cNvPr id="3" name="TextBox 2">
            <a:extLst>
              <a:ext uri="{FF2B5EF4-FFF2-40B4-BE49-F238E27FC236}">
                <a16:creationId xmlns:a16="http://schemas.microsoft.com/office/drawing/2014/main" id="{DB379569-DC41-4338-A8C8-0CD12B49ECC4}"/>
              </a:ext>
            </a:extLst>
          </p:cNvPr>
          <p:cNvSpPr txBox="1"/>
          <p:nvPr/>
        </p:nvSpPr>
        <p:spPr>
          <a:xfrm>
            <a:off x="1286932" y="2423886"/>
            <a:ext cx="5592841" cy="4434114"/>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a:t>An Effective Inclusive Learning Environment</a:t>
            </a:r>
          </a:p>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a:t>Introduction to VITAL Toolkit, Areas, Dimensions &amp; Behaviours</a:t>
            </a:r>
          </a:p>
          <a:p>
            <a:pPr marL="57150">
              <a:lnSpc>
                <a:spcPct val="90000"/>
              </a:lnSpc>
              <a:spcAft>
                <a:spcPts val="600"/>
              </a:spcAft>
            </a:pPr>
            <a:endParaRPr lang="en-US" sz="2400" dirty="0"/>
          </a:p>
          <a:p>
            <a:pPr marL="285750" indent="-228600">
              <a:lnSpc>
                <a:spcPct val="90000"/>
              </a:lnSpc>
              <a:spcAft>
                <a:spcPts val="600"/>
              </a:spcAft>
              <a:buFont typeface="Arial" panose="020B0604020202020204" pitchFamily="34" charset="0"/>
              <a:buChar char="•"/>
            </a:pPr>
            <a:r>
              <a:rPr lang="en-US" sz="2400" dirty="0"/>
              <a:t>Observation Form &amp; Rubric</a:t>
            </a:r>
          </a:p>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a:t>Conducting Observation </a:t>
            </a:r>
          </a:p>
          <a:p>
            <a:pPr marL="285750" indent="-228600">
              <a:lnSpc>
                <a:spcPct val="90000"/>
              </a:lnSpc>
              <a:spcAft>
                <a:spcPts val="600"/>
              </a:spcAft>
              <a:buFont typeface="Arial" panose="020B0604020202020204" pitchFamily="34" charset="0"/>
              <a:buChar char="•"/>
            </a:pPr>
            <a:endParaRPr lang="en-US" sz="2400" dirty="0"/>
          </a:p>
          <a:p>
            <a:pPr marL="400050" indent="-342900">
              <a:lnSpc>
                <a:spcPct val="90000"/>
              </a:lnSpc>
              <a:spcAft>
                <a:spcPts val="600"/>
              </a:spcAft>
              <a:buFont typeface="Arial" panose="020B0604020202020204" pitchFamily="34" charset="0"/>
              <a:buChar char="•"/>
            </a:pPr>
            <a:r>
              <a:rPr lang="en-US" sz="2400" dirty="0"/>
              <a:t>Video observations </a:t>
            </a:r>
          </a:p>
          <a:p>
            <a:pPr marL="400050" indent="-3429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a:t>Safeguarding </a:t>
            </a:r>
          </a:p>
          <a:p>
            <a:pPr marL="285750" indent="-228600">
              <a:lnSpc>
                <a:spcPct val="90000"/>
              </a:lnSpc>
              <a:spcAft>
                <a:spcPts val="600"/>
              </a:spcAft>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5F662729-BC4F-4AE5-8C28-D36709AC4B6E}"/>
              </a:ext>
            </a:extLst>
          </p:cNvPr>
          <p:cNvPicPr>
            <a:picLocks noChangeAspect="1"/>
          </p:cNvPicPr>
          <p:nvPr/>
        </p:nvPicPr>
        <p:blipFill>
          <a:blip r:embed="rId3"/>
          <a:stretch>
            <a:fillRect/>
          </a:stretch>
        </p:blipFill>
        <p:spPr>
          <a:xfrm>
            <a:off x="7326566" y="3046547"/>
            <a:ext cx="3903330" cy="2013134"/>
          </a:xfrm>
          <a:prstGeom prst="rect">
            <a:avLst/>
          </a:prstGeom>
        </p:spPr>
      </p:pic>
    </p:spTree>
    <p:extLst>
      <p:ext uri="{BB962C8B-B14F-4D97-AF65-F5344CB8AC3E}">
        <p14:creationId xmlns:p14="http://schemas.microsoft.com/office/powerpoint/2010/main" val="1732846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7162DE-7DF8-47F3-985E-AB2F87D57945}"/>
              </a:ext>
            </a:extLst>
          </p:cNvPr>
          <p:cNvSpPr>
            <a:spLocks noGrp="1"/>
          </p:cNvSpPr>
          <p:nvPr>
            <p:ph type="title"/>
          </p:nvPr>
        </p:nvSpPr>
        <p:spPr>
          <a:xfrm>
            <a:off x="1053040" y="904668"/>
            <a:ext cx="10173010" cy="1554480"/>
          </a:xfrm>
        </p:spPr>
        <p:txBody>
          <a:bodyPr vert="horz" lIns="91440" tIns="45720" rIns="91440" bIns="45720" rtlCol="0" anchor="ctr">
            <a:normAutofit/>
          </a:bodyPr>
          <a:lstStyle/>
          <a:p>
            <a:pPr algn="ctr"/>
            <a:r>
              <a:rPr lang="en-US" b="1" kern="1200">
                <a:solidFill>
                  <a:schemeClr val="accent5">
                    <a:lumMod val="75000"/>
                  </a:schemeClr>
                </a:solidFill>
                <a:latin typeface="+mj-lt"/>
                <a:ea typeface="+mj-ea"/>
                <a:cs typeface="+mj-cs"/>
              </a:rPr>
              <a:t>HOW DID YOUR OBSERVATION IN SCHOOL</a:t>
            </a:r>
            <a:br>
              <a:rPr lang="en-US" b="1" kern="1200">
                <a:solidFill>
                  <a:schemeClr val="accent5">
                    <a:lumMod val="75000"/>
                  </a:schemeClr>
                </a:solidFill>
                <a:latin typeface="+mj-lt"/>
                <a:ea typeface="+mj-ea"/>
                <a:cs typeface="+mj-cs"/>
              </a:rPr>
            </a:br>
            <a:r>
              <a:rPr lang="en-US" b="1" kern="1200">
                <a:solidFill>
                  <a:schemeClr val="accent5">
                    <a:lumMod val="75000"/>
                  </a:schemeClr>
                </a:solidFill>
                <a:latin typeface="+mj-lt"/>
                <a:ea typeface="+mj-ea"/>
                <a:cs typeface="+mj-cs"/>
              </a:rPr>
              <a:t>GO? </a:t>
            </a:r>
          </a:p>
        </p:txBody>
      </p:sp>
      <p:cxnSp>
        <p:nvCxnSpPr>
          <p:cNvPr id="30"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914DE7C-C3D0-47FD-A884-FC34CF7F51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7635" y="267135"/>
            <a:ext cx="1551953" cy="800819"/>
          </a:xfrm>
          <a:prstGeom prst="rect">
            <a:avLst/>
          </a:prstGeom>
        </p:spPr>
      </p:pic>
      <p:graphicFrame>
        <p:nvGraphicFramePr>
          <p:cNvPr id="31" name="TextBox 2">
            <a:extLst>
              <a:ext uri="{FF2B5EF4-FFF2-40B4-BE49-F238E27FC236}">
                <a16:creationId xmlns:a16="http://schemas.microsoft.com/office/drawing/2014/main" id="{AE384180-2CF4-983A-7F51-BC6E05D528F1}"/>
              </a:ext>
            </a:extLst>
          </p:cNvPr>
          <p:cNvGraphicFramePr/>
          <p:nvPr>
            <p:extLst>
              <p:ext uri="{D42A27DB-BD31-4B8C-83A1-F6EECF244321}">
                <p14:modId xmlns:p14="http://schemas.microsoft.com/office/powerpoint/2010/main" val="3548389814"/>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667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BF3D1-E942-653B-8233-136CED551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DF1E5-B540-B483-A349-A29495D34D5E}"/>
              </a:ext>
            </a:extLst>
          </p:cNvPr>
          <p:cNvSpPr>
            <a:spLocks noGrp="1"/>
          </p:cNvSpPr>
          <p:nvPr>
            <p:ph type="title"/>
          </p:nvPr>
        </p:nvSpPr>
        <p:spPr>
          <a:xfrm>
            <a:off x="196559" y="261857"/>
            <a:ext cx="10173010" cy="1554480"/>
          </a:xfrm>
        </p:spPr>
        <p:txBody>
          <a:bodyPr vert="horz" lIns="91440" tIns="45720" rIns="91440" bIns="45720" rtlCol="0" anchor="ctr">
            <a:normAutofit/>
          </a:bodyPr>
          <a:lstStyle/>
          <a:p>
            <a:pPr algn="ctr"/>
            <a:r>
              <a:rPr lang="en-US" b="1" kern="1200" dirty="0">
                <a:solidFill>
                  <a:schemeClr val="accent5">
                    <a:lumMod val="75000"/>
                  </a:schemeClr>
                </a:solidFill>
                <a:latin typeface="+mj-lt"/>
                <a:ea typeface="+mj-ea"/>
                <a:cs typeface="+mj-cs"/>
              </a:rPr>
              <a:t>REFLECTING ON LESSON OBSERVATIONS</a:t>
            </a:r>
          </a:p>
        </p:txBody>
      </p:sp>
      <p:pic>
        <p:nvPicPr>
          <p:cNvPr id="4" name="Picture 3">
            <a:extLst>
              <a:ext uri="{FF2B5EF4-FFF2-40B4-BE49-F238E27FC236}">
                <a16:creationId xmlns:a16="http://schemas.microsoft.com/office/drawing/2014/main" id="{D30CDE19-CED9-C4F1-AB80-521FFFC20A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7635" y="267135"/>
            <a:ext cx="1551953" cy="800819"/>
          </a:xfrm>
          <a:prstGeom prst="rect">
            <a:avLst/>
          </a:prstGeom>
        </p:spPr>
      </p:pic>
      <p:grpSp>
        <p:nvGrpSpPr>
          <p:cNvPr id="3" name="Group 2">
            <a:extLst>
              <a:ext uri="{FF2B5EF4-FFF2-40B4-BE49-F238E27FC236}">
                <a16:creationId xmlns:a16="http://schemas.microsoft.com/office/drawing/2014/main" id="{D27DA847-80BD-5A99-2847-E463A59D9E6E}"/>
              </a:ext>
            </a:extLst>
          </p:cNvPr>
          <p:cNvGrpSpPr/>
          <p:nvPr/>
        </p:nvGrpSpPr>
        <p:grpSpPr>
          <a:xfrm>
            <a:off x="1260616" y="1992992"/>
            <a:ext cx="10073915" cy="4216473"/>
            <a:chOff x="1414799" y="1892385"/>
            <a:chExt cx="9439057" cy="3917315"/>
          </a:xfrm>
        </p:grpSpPr>
        <p:sp>
          <p:nvSpPr>
            <p:cNvPr id="5" name="Rectangle: Diagonal Corners Rounded 4">
              <a:extLst>
                <a:ext uri="{FF2B5EF4-FFF2-40B4-BE49-F238E27FC236}">
                  <a16:creationId xmlns:a16="http://schemas.microsoft.com/office/drawing/2014/main" id="{FDF27A58-66DB-A543-FA85-CD170B109F41}"/>
                </a:ext>
              </a:extLst>
            </p:cNvPr>
            <p:cNvSpPr/>
            <p:nvPr/>
          </p:nvSpPr>
          <p:spPr>
            <a:xfrm>
              <a:off x="1414799" y="1892385"/>
              <a:ext cx="1261526" cy="1261526"/>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6" name="Rectangle 5" descr="Eye">
              <a:extLst>
                <a:ext uri="{FF2B5EF4-FFF2-40B4-BE49-F238E27FC236}">
                  <a16:creationId xmlns:a16="http://schemas.microsoft.com/office/drawing/2014/main" id="{9C0B49D9-4806-9196-4B09-E8429B0E3030}"/>
                </a:ext>
              </a:extLst>
            </p:cNvPr>
            <p:cNvSpPr/>
            <p:nvPr/>
          </p:nvSpPr>
          <p:spPr>
            <a:xfrm>
              <a:off x="1683649" y="2161235"/>
              <a:ext cx="723826" cy="7238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7" name="Freeform: Shape 6">
              <a:extLst>
                <a:ext uri="{FF2B5EF4-FFF2-40B4-BE49-F238E27FC236}">
                  <a16:creationId xmlns:a16="http://schemas.microsoft.com/office/drawing/2014/main" id="{1DCA75F9-2FD0-9659-E577-82B73AC8A59E}"/>
                </a:ext>
              </a:extLst>
            </p:cNvPr>
            <p:cNvSpPr/>
            <p:nvPr/>
          </p:nvSpPr>
          <p:spPr>
            <a:xfrm>
              <a:off x="1414799" y="5089700"/>
              <a:ext cx="2068076" cy="720000"/>
            </a:xfrm>
            <a:custGeom>
              <a:avLst/>
              <a:gdLst>
                <a:gd name="connsiteX0" fmla="*/ 0 w 2068076"/>
                <a:gd name="connsiteY0" fmla="*/ 0 h 720000"/>
                <a:gd name="connsiteX1" fmla="*/ 2068076 w 2068076"/>
                <a:gd name="connsiteY1" fmla="*/ 0 h 720000"/>
                <a:gd name="connsiteX2" fmla="*/ 2068076 w 2068076"/>
                <a:gd name="connsiteY2" fmla="*/ 720000 h 720000"/>
                <a:gd name="connsiteX3" fmla="*/ 0 w 2068076"/>
                <a:gd name="connsiteY3" fmla="*/ 720000 h 720000"/>
                <a:gd name="connsiteX4" fmla="*/ 0 w 206807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076" h="720000">
                  <a:moveTo>
                    <a:pt x="0" y="0"/>
                  </a:moveTo>
                  <a:lnTo>
                    <a:pt x="2068076" y="0"/>
                  </a:lnTo>
                  <a:lnTo>
                    <a:pt x="2068076"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endParaRPr lang="en-US" sz="1800" kern="1200" dirty="0"/>
            </a:p>
          </p:txBody>
        </p:sp>
        <p:sp>
          <p:nvSpPr>
            <p:cNvPr id="8" name="Rectangle: Diagonal Corners Rounded 7">
              <a:extLst>
                <a:ext uri="{FF2B5EF4-FFF2-40B4-BE49-F238E27FC236}">
                  <a16:creationId xmlns:a16="http://schemas.microsoft.com/office/drawing/2014/main" id="{09BD7D9B-D4BC-29C5-3F01-8CB0622F0ABE}"/>
                </a:ext>
              </a:extLst>
            </p:cNvPr>
            <p:cNvSpPr/>
            <p:nvPr/>
          </p:nvSpPr>
          <p:spPr>
            <a:xfrm>
              <a:off x="1414799" y="3573147"/>
              <a:ext cx="1261526" cy="1261526"/>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GB"/>
            </a:p>
          </p:txBody>
        </p:sp>
        <p:sp>
          <p:nvSpPr>
            <p:cNvPr id="9" name="Rectangle 8" descr="Pencil">
              <a:extLst>
                <a:ext uri="{FF2B5EF4-FFF2-40B4-BE49-F238E27FC236}">
                  <a16:creationId xmlns:a16="http://schemas.microsoft.com/office/drawing/2014/main" id="{D1F96322-C186-0234-B333-C08B8CF983E1}"/>
                </a:ext>
              </a:extLst>
            </p:cNvPr>
            <p:cNvSpPr/>
            <p:nvPr/>
          </p:nvSpPr>
          <p:spPr>
            <a:xfrm>
              <a:off x="1683649" y="3876448"/>
              <a:ext cx="723826" cy="72382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Rectangle: Diagonal Corners Rounded 16">
              <a:extLst>
                <a:ext uri="{FF2B5EF4-FFF2-40B4-BE49-F238E27FC236}">
                  <a16:creationId xmlns:a16="http://schemas.microsoft.com/office/drawing/2014/main" id="{930301B3-7490-250A-FDFF-9A85BCD3501C}"/>
                </a:ext>
              </a:extLst>
            </p:cNvPr>
            <p:cNvSpPr/>
            <p:nvPr/>
          </p:nvSpPr>
          <p:spPr>
            <a:xfrm>
              <a:off x="7436359" y="3607597"/>
              <a:ext cx="1261526" cy="1261526"/>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GB"/>
            </a:p>
          </p:txBody>
        </p:sp>
        <p:sp>
          <p:nvSpPr>
            <p:cNvPr id="18" name="Rectangle 17" descr="Thought bubble">
              <a:extLst>
                <a:ext uri="{FF2B5EF4-FFF2-40B4-BE49-F238E27FC236}">
                  <a16:creationId xmlns:a16="http://schemas.microsoft.com/office/drawing/2014/main" id="{4FA6D08A-BA42-107E-2AB5-55313EC08E34}"/>
                </a:ext>
              </a:extLst>
            </p:cNvPr>
            <p:cNvSpPr/>
            <p:nvPr/>
          </p:nvSpPr>
          <p:spPr>
            <a:xfrm>
              <a:off x="7705209" y="3841997"/>
              <a:ext cx="723826" cy="72382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9" name="Freeform: Shape 18">
              <a:extLst>
                <a:ext uri="{FF2B5EF4-FFF2-40B4-BE49-F238E27FC236}">
                  <a16:creationId xmlns:a16="http://schemas.microsoft.com/office/drawing/2014/main" id="{BD14A854-7506-5BD3-62DE-2BEED084E3EE}"/>
                </a:ext>
              </a:extLst>
            </p:cNvPr>
            <p:cNvSpPr/>
            <p:nvPr/>
          </p:nvSpPr>
          <p:spPr>
            <a:xfrm>
              <a:off x="8785780" y="4036531"/>
              <a:ext cx="2068076" cy="720000"/>
            </a:xfrm>
            <a:custGeom>
              <a:avLst/>
              <a:gdLst>
                <a:gd name="connsiteX0" fmla="*/ 0 w 2068076"/>
                <a:gd name="connsiteY0" fmla="*/ 0 h 720000"/>
                <a:gd name="connsiteX1" fmla="*/ 2068076 w 2068076"/>
                <a:gd name="connsiteY1" fmla="*/ 0 h 720000"/>
                <a:gd name="connsiteX2" fmla="*/ 2068076 w 2068076"/>
                <a:gd name="connsiteY2" fmla="*/ 720000 h 720000"/>
                <a:gd name="connsiteX3" fmla="*/ 0 w 2068076"/>
                <a:gd name="connsiteY3" fmla="*/ 720000 h 720000"/>
                <a:gd name="connsiteX4" fmla="*/ 0 w 206807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076" h="720000">
                  <a:moveTo>
                    <a:pt x="0" y="0"/>
                  </a:moveTo>
                  <a:lnTo>
                    <a:pt x="2068076" y="0"/>
                  </a:lnTo>
                  <a:lnTo>
                    <a:pt x="2068076"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kern="1200" dirty="0"/>
                <a:t>Reflections</a:t>
              </a:r>
              <a:endParaRPr lang="en-US" sz="1800" kern="1200" dirty="0"/>
            </a:p>
          </p:txBody>
        </p:sp>
      </p:grpSp>
      <p:sp>
        <p:nvSpPr>
          <p:cNvPr id="21" name="TextBox 20">
            <a:extLst>
              <a:ext uri="{FF2B5EF4-FFF2-40B4-BE49-F238E27FC236}">
                <a16:creationId xmlns:a16="http://schemas.microsoft.com/office/drawing/2014/main" id="{10022546-DB04-BBF4-00DB-C121F63FAE2A}"/>
              </a:ext>
            </a:extLst>
          </p:cNvPr>
          <p:cNvSpPr txBox="1"/>
          <p:nvPr/>
        </p:nvSpPr>
        <p:spPr>
          <a:xfrm>
            <a:off x="2772569" y="2228942"/>
            <a:ext cx="4804923" cy="646331"/>
          </a:xfrm>
          <a:prstGeom prst="rect">
            <a:avLst/>
          </a:prstGeom>
          <a:noFill/>
        </p:spPr>
        <p:txBody>
          <a:bodyPr wrap="square">
            <a:spAutoFit/>
          </a:bodyPr>
          <a:lstStyle/>
          <a:p>
            <a:r>
              <a:rPr lang="en-GB" dirty="0"/>
              <a:t>Reflecting on  the Observation- 1-2 words</a:t>
            </a:r>
            <a:br>
              <a:rPr lang="en-US" dirty="0"/>
            </a:br>
            <a:endParaRPr lang="en-GB" dirty="0"/>
          </a:p>
        </p:txBody>
      </p:sp>
      <p:sp>
        <p:nvSpPr>
          <p:cNvPr id="22" name="TextBox 21">
            <a:extLst>
              <a:ext uri="{FF2B5EF4-FFF2-40B4-BE49-F238E27FC236}">
                <a16:creationId xmlns:a16="http://schemas.microsoft.com/office/drawing/2014/main" id="{70FF0FCE-56F2-FD72-43F8-E5AD2C0C5E60}"/>
              </a:ext>
            </a:extLst>
          </p:cNvPr>
          <p:cNvSpPr txBox="1"/>
          <p:nvPr/>
        </p:nvSpPr>
        <p:spPr>
          <a:xfrm>
            <a:off x="2938994" y="4099554"/>
            <a:ext cx="3547253" cy="369332"/>
          </a:xfrm>
          <a:prstGeom prst="rect">
            <a:avLst/>
          </a:prstGeom>
          <a:noFill/>
        </p:spPr>
        <p:txBody>
          <a:bodyPr wrap="none" rtlCol="0">
            <a:spAutoFit/>
          </a:bodyPr>
          <a:lstStyle/>
          <a:p>
            <a:r>
              <a:rPr lang="en-GB" dirty="0"/>
              <a:t>Share observation notes in 6 groups</a:t>
            </a:r>
          </a:p>
        </p:txBody>
      </p:sp>
    </p:spTree>
    <p:extLst>
      <p:ext uri="{BB962C8B-B14F-4D97-AF65-F5344CB8AC3E}">
        <p14:creationId xmlns:p14="http://schemas.microsoft.com/office/powerpoint/2010/main" val="888068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AC5774-F3FF-DEDD-20A3-BF5016FDFD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2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5242203-41C5-EB94-E648-DAB88926CE4B}"/>
              </a:ext>
            </a:extLst>
          </p:cNvPr>
          <p:cNvSpPr txBox="1"/>
          <p:nvPr/>
        </p:nvSpPr>
        <p:spPr>
          <a:xfrm>
            <a:off x="247649" y="1103972"/>
            <a:ext cx="3111585" cy="436012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400" b="1" kern="1200" dirty="0">
                <a:solidFill>
                  <a:srgbClr val="FFFFFF"/>
                </a:solidFill>
                <a:latin typeface="+mj-lt"/>
                <a:ea typeface="+mj-ea"/>
                <a:cs typeface="+mj-cs"/>
              </a:rPr>
              <a:t>ALLOCATING LEVELS </a:t>
            </a:r>
          </a:p>
          <a:p>
            <a:pPr algn="ctr">
              <a:lnSpc>
                <a:spcPct val="90000"/>
              </a:lnSpc>
              <a:spcBef>
                <a:spcPct val="0"/>
              </a:spcBef>
              <a:spcAft>
                <a:spcPts val="600"/>
              </a:spcAft>
            </a:pPr>
            <a:endParaRPr lang="en-US" sz="2400" b="1" kern="1200" dirty="0">
              <a:solidFill>
                <a:srgbClr val="FFFFFF"/>
              </a:solidFill>
              <a:latin typeface="+mj-lt"/>
              <a:ea typeface="+mj-ea"/>
              <a:cs typeface="+mj-cs"/>
            </a:endParaRPr>
          </a:p>
          <a:p>
            <a:pPr marL="342900" indent="-342900">
              <a:lnSpc>
                <a:spcPct val="90000"/>
              </a:lnSpc>
              <a:spcBef>
                <a:spcPct val="0"/>
              </a:spcBef>
              <a:spcAft>
                <a:spcPts val="600"/>
              </a:spcAft>
              <a:buFont typeface="Arial" panose="020B0604020202020204" pitchFamily="34" charset="0"/>
              <a:buChar char="•"/>
            </a:pPr>
            <a:r>
              <a:rPr lang="en-US" sz="2400" b="1" kern="1200" dirty="0">
                <a:solidFill>
                  <a:srgbClr val="FFFFFF"/>
                </a:solidFill>
                <a:latin typeface="+mj-lt"/>
                <a:ea typeface="+mj-ea"/>
                <a:cs typeface="+mj-cs"/>
              </a:rPr>
              <a:t>Level 1-4  Statements</a:t>
            </a:r>
          </a:p>
          <a:p>
            <a:pPr marL="342900" indent="-342900">
              <a:lnSpc>
                <a:spcPct val="90000"/>
              </a:lnSpc>
              <a:spcBef>
                <a:spcPct val="0"/>
              </a:spcBef>
              <a:spcAft>
                <a:spcPts val="600"/>
              </a:spcAft>
              <a:buFont typeface="Arial" panose="020B0604020202020204" pitchFamily="34" charset="0"/>
              <a:buChar char="•"/>
            </a:pPr>
            <a:r>
              <a:rPr lang="en-US" sz="2400" b="1" dirty="0">
                <a:solidFill>
                  <a:srgbClr val="FFFFFF"/>
                </a:solidFill>
                <a:latin typeface="+mj-lt"/>
                <a:ea typeface="+mj-ea"/>
                <a:cs typeface="+mj-cs"/>
              </a:rPr>
              <a:t>Evidence: your notes!</a:t>
            </a:r>
            <a:endParaRPr lang="en-US" sz="2400" b="1" kern="1200" dirty="0">
              <a:solidFill>
                <a:srgbClr val="FFFFFF"/>
              </a:solidFill>
              <a:latin typeface="+mj-lt"/>
              <a:ea typeface="+mj-ea"/>
              <a:cs typeface="+mj-cs"/>
            </a:endParaRPr>
          </a:p>
          <a:p>
            <a:pPr marL="342900" indent="-342900" algn="ctr">
              <a:lnSpc>
                <a:spcPct val="90000"/>
              </a:lnSpc>
              <a:spcBef>
                <a:spcPct val="0"/>
              </a:spcBef>
              <a:spcAft>
                <a:spcPts val="600"/>
              </a:spcAft>
              <a:buFont typeface="Arial" panose="020B0604020202020204" pitchFamily="34" charset="0"/>
              <a:buChar char="•"/>
            </a:pPr>
            <a:endParaRPr lang="en-US" sz="2400" b="1" kern="1200" dirty="0">
              <a:solidFill>
                <a:srgbClr val="FFFFFF"/>
              </a:solidFill>
              <a:latin typeface="+mj-lt"/>
              <a:ea typeface="+mj-ea"/>
              <a:cs typeface="+mj-cs"/>
            </a:endParaRPr>
          </a:p>
        </p:txBody>
      </p:sp>
      <p:pic>
        <p:nvPicPr>
          <p:cNvPr id="7" name="Picture 6" descr="A screenshot of a computer&#10;&#10;AI-generated content may be incorrect.">
            <a:extLst>
              <a:ext uri="{FF2B5EF4-FFF2-40B4-BE49-F238E27FC236}">
                <a16:creationId xmlns:a16="http://schemas.microsoft.com/office/drawing/2014/main" id="{809E7102-DEB4-36D6-4A49-6B12E0DBC7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78783" y="692992"/>
            <a:ext cx="8602100" cy="5763563"/>
          </a:xfrm>
          <a:prstGeom prst="rect">
            <a:avLst/>
          </a:prstGeom>
        </p:spPr>
      </p:pic>
      <p:pic>
        <p:nvPicPr>
          <p:cNvPr id="5" name="Picture 4">
            <a:extLst>
              <a:ext uri="{FF2B5EF4-FFF2-40B4-BE49-F238E27FC236}">
                <a16:creationId xmlns:a16="http://schemas.microsoft.com/office/drawing/2014/main" id="{EC9B280D-9005-64C5-CE86-14512197ABCC}"/>
              </a:ext>
            </a:extLst>
          </p:cNvPr>
          <p:cNvPicPr>
            <a:picLocks noChangeAspect="1"/>
          </p:cNvPicPr>
          <p:nvPr/>
        </p:nvPicPr>
        <p:blipFill>
          <a:blip r:embed="rId4"/>
          <a:stretch>
            <a:fillRect/>
          </a:stretch>
        </p:blipFill>
        <p:spPr>
          <a:xfrm>
            <a:off x="11080332" y="28575"/>
            <a:ext cx="914479" cy="469433"/>
          </a:xfrm>
          <a:prstGeom prst="rect">
            <a:avLst/>
          </a:prstGeom>
        </p:spPr>
      </p:pic>
      <p:pic>
        <p:nvPicPr>
          <p:cNvPr id="6" name="Picture 5">
            <a:extLst>
              <a:ext uri="{FF2B5EF4-FFF2-40B4-BE49-F238E27FC236}">
                <a16:creationId xmlns:a16="http://schemas.microsoft.com/office/drawing/2014/main" id="{5CF16065-DD59-4623-8F8A-A388D67A19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61" y="28576"/>
            <a:ext cx="774730" cy="729818"/>
          </a:xfrm>
          <a:prstGeom prst="rect">
            <a:avLst/>
          </a:prstGeom>
        </p:spPr>
      </p:pic>
      <p:sp>
        <p:nvSpPr>
          <p:cNvPr id="8" name="Rectangle 7" descr="Table with solid fill">
            <a:extLst>
              <a:ext uri="{FF2B5EF4-FFF2-40B4-BE49-F238E27FC236}">
                <a16:creationId xmlns:a16="http://schemas.microsoft.com/office/drawing/2014/main" id="{36B628E7-B013-9D23-5A64-D935D4E9C1A9}"/>
              </a:ext>
            </a:extLst>
          </p:cNvPr>
          <p:cNvSpPr/>
          <p:nvPr/>
        </p:nvSpPr>
        <p:spPr>
          <a:xfrm>
            <a:off x="75913" y="52484"/>
            <a:ext cx="723826" cy="68200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9" name="Rectangle: Diagonal Corners Rounded 8">
            <a:extLst>
              <a:ext uri="{FF2B5EF4-FFF2-40B4-BE49-F238E27FC236}">
                <a16:creationId xmlns:a16="http://schemas.microsoft.com/office/drawing/2014/main" id="{27BBDB81-AC5F-3FB8-39C3-BDCA8CB13C81}"/>
              </a:ext>
            </a:extLst>
          </p:cNvPr>
          <p:cNvSpPr/>
          <p:nvPr/>
        </p:nvSpPr>
        <p:spPr>
          <a:xfrm>
            <a:off x="50461" y="5854985"/>
            <a:ext cx="1048215" cy="974439"/>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GB"/>
          </a:p>
        </p:txBody>
      </p:sp>
      <p:sp>
        <p:nvSpPr>
          <p:cNvPr id="13" name="Rectangle 12" descr="Thought bubble">
            <a:extLst>
              <a:ext uri="{FF2B5EF4-FFF2-40B4-BE49-F238E27FC236}">
                <a16:creationId xmlns:a16="http://schemas.microsoft.com/office/drawing/2014/main" id="{101F6A01-68B4-350E-43B4-6A177B68B320}"/>
              </a:ext>
            </a:extLst>
          </p:cNvPr>
          <p:cNvSpPr/>
          <p:nvPr/>
        </p:nvSpPr>
        <p:spPr>
          <a:xfrm>
            <a:off x="188313" y="5952652"/>
            <a:ext cx="772510" cy="779103"/>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dirty="0"/>
          </a:p>
        </p:txBody>
      </p:sp>
    </p:spTree>
    <p:extLst>
      <p:ext uri="{BB962C8B-B14F-4D97-AF65-F5344CB8AC3E}">
        <p14:creationId xmlns:p14="http://schemas.microsoft.com/office/powerpoint/2010/main" val="4005833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D9CF2-0935-661E-BC36-7D24F75BDD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5DF0E-FE2E-F7A3-16FA-17C983A66580}"/>
              </a:ext>
            </a:extLst>
          </p:cNvPr>
          <p:cNvSpPr>
            <a:spLocks noGrp="1"/>
          </p:cNvSpPr>
          <p:nvPr>
            <p:ph type="title"/>
          </p:nvPr>
        </p:nvSpPr>
        <p:spPr>
          <a:xfrm>
            <a:off x="114625" y="318995"/>
            <a:ext cx="10173010" cy="893751"/>
          </a:xfrm>
        </p:spPr>
        <p:txBody>
          <a:bodyPr vert="horz" lIns="91440" tIns="45720" rIns="91440" bIns="45720" rtlCol="0" anchor="ctr">
            <a:normAutofit fontScale="90000"/>
          </a:bodyPr>
          <a:lstStyle/>
          <a:p>
            <a:pPr algn="ctr"/>
            <a:r>
              <a:rPr lang="en-US" sz="4000" b="1" kern="1200" dirty="0">
                <a:solidFill>
                  <a:schemeClr val="accent5">
                    <a:lumMod val="75000"/>
                  </a:schemeClr>
                </a:solidFill>
                <a:latin typeface="+mj-lt"/>
                <a:ea typeface="+mj-ea"/>
                <a:cs typeface="+mj-cs"/>
              </a:rPr>
              <a:t>ALLOCATING LEVELS TO OBSERVATIONS: </a:t>
            </a:r>
            <a:br>
              <a:rPr lang="en-US" sz="4000" b="1" kern="1200" dirty="0">
                <a:solidFill>
                  <a:schemeClr val="accent5">
                    <a:lumMod val="75000"/>
                  </a:schemeClr>
                </a:solidFill>
                <a:latin typeface="+mj-lt"/>
                <a:ea typeface="+mj-ea"/>
                <a:cs typeface="+mj-cs"/>
              </a:rPr>
            </a:br>
            <a:r>
              <a:rPr lang="en-US" sz="4000" b="1" kern="1200" dirty="0">
                <a:solidFill>
                  <a:schemeClr val="accent5">
                    <a:lumMod val="75000"/>
                  </a:schemeClr>
                </a:solidFill>
                <a:latin typeface="+mj-lt"/>
                <a:ea typeface="+mj-ea"/>
                <a:cs typeface="+mj-cs"/>
              </a:rPr>
              <a:t>6 groups</a:t>
            </a:r>
          </a:p>
        </p:txBody>
      </p:sp>
      <p:pic>
        <p:nvPicPr>
          <p:cNvPr id="4" name="Picture 3">
            <a:extLst>
              <a:ext uri="{FF2B5EF4-FFF2-40B4-BE49-F238E27FC236}">
                <a16:creationId xmlns:a16="http://schemas.microsoft.com/office/drawing/2014/main" id="{0B31A218-3EA6-FA69-48CF-5B3559A5F0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7635" y="267135"/>
            <a:ext cx="1551953" cy="800819"/>
          </a:xfrm>
          <a:prstGeom prst="rect">
            <a:avLst/>
          </a:prstGeom>
        </p:spPr>
      </p:pic>
      <p:sp>
        <p:nvSpPr>
          <p:cNvPr id="10" name="Rectangle: Diagonal Corners Rounded 9">
            <a:extLst>
              <a:ext uri="{FF2B5EF4-FFF2-40B4-BE49-F238E27FC236}">
                <a16:creationId xmlns:a16="http://schemas.microsoft.com/office/drawing/2014/main" id="{7F79332C-B026-72D8-C6B0-ADBD498C59E7}"/>
              </a:ext>
            </a:extLst>
          </p:cNvPr>
          <p:cNvSpPr/>
          <p:nvPr/>
        </p:nvSpPr>
        <p:spPr>
          <a:xfrm>
            <a:off x="1451275" y="1680547"/>
            <a:ext cx="1261526" cy="1261526"/>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dirty="0"/>
          </a:p>
        </p:txBody>
      </p:sp>
      <p:sp>
        <p:nvSpPr>
          <p:cNvPr id="11" name="Rectangle 10" descr="Table with solid fill">
            <a:extLst>
              <a:ext uri="{FF2B5EF4-FFF2-40B4-BE49-F238E27FC236}">
                <a16:creationId xmlns:a16="http://schemas.microsoft.com/office/drawing/2014/main" id="{4C3ACC32-E42F-8780-3BBE-347FA38D603B}"/>
              </a:ext>
            </a:extLst>
          </p:cNvPr>
          <p:cNvSpPr/>
          <p:nvPr/>
        </p:nvSpPr>
        <p:spPr>
          <a:xfrm>
            <a:off x="1696697" y="1856582"/>
            <a:ext cx="723826" cy="723826"/>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66B614B9-23EB-71C4-E1CF-5BE4C56E5E9D}"/>
              </a:ext>
            </a:extLst>
          </p:cNvPr>
          <p:cNvSpPr txBox="1"/>
          <p:nvPr/>
        </p:nvSpPr>
        <p:spPr>
          <a:xfrm>
            <a:off x="3203024" y="1706111"/>
            <a:ext cx="4705815" cy="2246769"/>
          </a:xfrm>
          <a:prstGeom prst="rect">
            <a:avLst/>
          </a:prstGeom>
          <a:noFill/>
        </p:spPr>
        <p:txBody>
          <a:bodyPr wrap="square" rtlCol="0">
            <a:spAutoFit/>
          </a:bodyPr>
          <a:lstStyle/>
          <a:p>
            <a:pPr marL="342900" indent="-342900">
              <a:buFont typeface="Arial" panose="020B0604020202020204" pitchFamily="34" charset="0"/>
              <a:buChar char="•"/>
            </a:pPr>
            <a:r>
              <a:rPr lang="en-GB" sz="2000" dirty="0"/>
              <a:t>What Level from 1-4 would you allocate to the dimension behaviours you observed?</a:t>
            </a:r>
          </a:p>
          <a:p>
            <a:pPr marL="342900" indent="-342900">
              <a:buFont typeface="Arial" panose="020B0604020202020204" pitchFamily="34" charset="0"/>
              <a:buChar char="•"/>
            </a:pPr>
            <a:r>
              <a:rPr lang="en-GB" sz="2000" dirty="0"/>
              <a:t>Use the behaviour statement in the Rubrics to help you.</a:t>
            </a:r>
          </a:p>
          <a:p>
            <a:pPr marL="342900" indent="-342900">
              <a:buFont typeface="Arial" panose="020B0604020202020204" pitchFamily="34" charset="0"/>
              <a:buChar char="•"/>
            </a:pPr>
            <a:r>
              <a:rPr lang="en-GB" sz="2000" dirty="0"/>
              <a:t>Use your observation notes as evidence. </a:t>
            </a:r>
          </a:p>
          <a:p>
            <a:pPr marL="342900" indent="-342900">
              <a:buFont typeface="Arial" panose="020B0604020202020204" pitchFamily="34" charset="0"/>
              <a:buChar char="•"/>
            </a:pPr>
            <a:r>
              <a:rPr lang="en-GB" sz="2000" dirty="0"/>
              <a:t>Justify your allocation. </a:t>
            </a:r>
          </a:p>
        </p:txBody>
      </p:sp>
      <p:pic>
        <p:nvPicPr>
          <p:cNvPr id="13" name="Picture 12">
            <a:extLst>
              <a:ext uri="{FF2B5EF4-FFF2-40B4-BE49-F238E27FC236}">
                <a16:creationId xmlns:a16="http://schemas.microsoft.com/office/drawing/2014/main" id="{73994AFD-39DD-C097-567B-84C82BF922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54608" y="4243244"/>
            <a:ext cx="1261526" cy="1272942"/>
          </a:xfrm>
          <a:prstGeom prst="rect">
            <a:avLst/>
          </a:prstGeom>
        </p:spPr>
      </p:pic>
      <p:pic>
        <p:nvPicPr>
          <p:cNvPr id="14" name="Picture 13">
            <a:extLst>
              <a:ext uri="{FF2B5EF4-FFF2-40B4-BE49-F238E27FC236}">
                <a16:creationId xmlns:a16="http://schemas.microsoft.com/office/drawing/2014/main" id="{417214F4-19BE-37F4-AF93-DE03A1ADD00B}"/>
              </a:ext>
            </a:extLst>
          </p:cNvPr>
          <p:cNvPicPr>
            <a:picLocks noChangeAspect="1"/>
          </p:cNvPicPr>
          <p:nvPr/>
        </p:nvPicPr>
        <p:blipFill>
          <a:blip r:embed="rId7"/>
          <a:stretch>
            <a:fillRect/>
          </a:stretch>
        </p:blipFill>
        <p:spPr>
          <a:xfrm>
            <a:off x="1841143" y="4446245"/>
            <a:ext cx="774259" cy="780356"/>
          </a:xfrm>
          <a:prstGeom prst="rect">
            <a:avLst/>
          </a:prstGeom>
        </p:spPr>
      </p:pic>
      <p:sp>
        <p:nvSpPr>
          <p:cNvPr id="15" name="TextBox 14">
            <a:extLst>
              <a:ext uri="{FF2B5EF4-FFF2-40B4-BE49-F238E27FC236}">
                <a16:creationId xmlns:a16="http://schemas.microsoft.com/office/drawing/2014/main" id="{16147EC0-4C02-3169-3B80-91F26DE57F04}"/>
              </a:ext>
            </a:extLst>
          </p:cNvPr>
          <p:cNvSpPr txBox="1"/>
          <p:nvPr/>
        </p:nvSpPr>
        <p:spPr>
          <a:xfrm>
            <a:off x="3299988" y="4446245"/>
            <a:ext cx="4705815"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t>Whole group discussion</a:t>
            </a:r>
          </a:p>
        </p:txBody>
      </p:sp>
    </p:spTree>
    <p:extLst>
      <p:ext uri="{BB962C8B-B14F-4D97-AF65-F5344CB8AC3E}">
        <p14:creationId xmlns:p14="http://schemas.microsoft.com/office/powerpoint/2010/main" val="3582192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C06F9-C480-5435-99D7-7EB4C6121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3C3E5-A080-182F-F4FE-96D8F3729D9E}"/>
              </a:ext>
            </a:extLst>
          </p:cNvPr>
          <p:cNvSpPr>
            <a:spLocks noGrp="1"/>
          </p:cNvSpPr>
          <p:nvPr>
            <p:ph type="title"/>
          </p:nvPr>
        </p:nvSpPr>
        <p:spPr>
          <a:xfrm>
            <a:off x="426681" y="372247"/>
            <a:ext cx="4496503" cy="3727220"/>
          </a:xfrm>
        </p:spPr>
        <p:txBody>
          <a:bodyPr>
            <a:noAutofit/>
          </a:bodyPr>
          <a:lstStyle/>
          <a:p>
            <a:pPr algn="ctr"/>
            <a:br>
              <a:rPr lang="en-GB" sz="3200" b="1" dirty="0"/>
            </a:br>
            <a:r>
              <a:rPr lang="en-GB" sz="3600" b="1" dirty="0"/>
              <a:t>Day 2 </a:t>
            </a:r>
            <a:br>
              <a:rPr lang="en-GB" sz="3600" b="1" dirty="0"/>
            </a:br>
            <a:r>
              <a:rPr lang="en-GB" sz="3600" b="1" dirty="0"/>
              <a:t>CLOSING ROUND</a:t>
            </a:r>
            <a:br>
              <a:rPr lang="en-GB" sz="3200" b="1" dirty="0"/>
            </a:br>
            <a:br>
              <a:rPr lang="en-GB" sz="3200" b="1" dirty="0"/>
            </a:br>
            <a:r>
              <a:rPr lang="en-GB" sz="2400" b="1" i="1" dirty="0">
                <a:solidFill>
                  <a:schemeClr val="accent5">
                    <a:lumMod val="75000"/>
                  </a:schemeClr>
                </a:solidFill>
              </a:rPr>
              <a:t>A challenge and an opportunity! </a:t>
            </a:r>
            <a:br>
              <a:rPr lang="en-GB" sz="3200" b="1" dirty="0"/>
            </a:br>
            <a:endParaRPr lang="en-GB" sz="3200" b="1" dirty="0"/>
          </a:p>
        </p:txBody>
      </p:sp>
      <p:pic>
        <p:nvPicPr>
          <p:cNvPr id="3" name="Picture 2">
            <a:extLst>
              <a:ext uri="{FF2B5EF4-FFF2-40B4-BE49-F238E27FC236}">
                <a16:creationId xmlns:a16="http://schemas.microsoft.com/office/drawing/2014/main" id="{EE48D330-8FB2-EF59-D3D1-5C989F488A07}"/>
              </a:ext>
            </a:extLst>
          </p:cNvPr>
          <p:cNvPicPr>
            <a:picLocks noChangeAspect="1"/>
          </p:cNvPicPr>
          <p:nvPr/>
        </p:nvPicPr>
        <p:blipFill>
          <a:blip r:embed="rId3"/>
          <a:stretch>
            <a:fillRect/>
          </a:stretch>
        </p:blipFill>
        <p:spPr>
          <a:xfrm>
            <a:off x="10850840" y="410443"/>
            <a:ext cx="914479" cy="469433"/>
          </a:xfrm>
          <a:prstGeom prst="rect">
            <a:avLst/>
          </a:prstGeom>
        </p:spPr>
      </p:pic>
      <p:sp>
        <p:nvSpPr>
          <p:cNvPr id="6" name="Title 1">
            <a:extLst>
              <a:ext uri="{FF2B5EF4-FFF2-40B4-BE49-F238E27FC236}">
                <a16:creationId xmlns:a16="http://schemas.microsoft.com/office/drawing/2014/main" id="{520400E5-6E91-B8BE-8DDB-E33C2FF3725D}"/>
              </a:ext>
            </a:extLst>
          </p:cNvPr>
          <p:cNvSpPr txBox="1">
            <a:spLocks/>
          </p:cNvSpPr>
          <p:nvPr/>
        </p:nvSpPr>
        <p:spPr>
          <a:xfrm>
            <a:off x="671936" y="3642103"/>
            <a:ext cx="4189135" cy="2631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GB" sz="2800" b="1" i="1" dirty="0"/>
            </a:br>
            <a:endParaRPr lang="en-GB" sz="2800" b="1" i="1" dirty="0"/>
          </a:p>
          <a:p>
            <a:pPr algn="ctr"/>
            <a:endParaRPr lang="en-GB" sz="2800" b="1" i="1" dirty="0">
              <a:solidFill>
                <a:srgbClr val="C00000"/>
              </a:solidFill>
            </a:endParaRPr>
          </a:p>
          <a:p>
            <a:pPr algn="ctr"/>
            <a:r>
              <a:rPr lang="en-GB" sz="2800" i="1" dirty="0">
                <a:solidFill>
                  <a:srgbClr val="C00000"/>
                </a:solidFill>
              </a:rPr>
              <a:t>Please read the </a:t>
            </a:r>
            <a:r>
              <a:rPr lang="en-GB" sz="2800" b="1" i="1" dirty="0">
                <a:solidFill>
                  <a:srgbClr val="C00000"/>
                </a:solidFill>
              </a:rPr>
              <a:t>Teacher Self-Reflection Form and the Observation Dialogue Question Bank  </a:t>
            </a:r>
            <a:r>
              <a:rPr lang="en-GB" sz="2800" i="1" dirty="0">
                <a:solidFill>
                  <a:srgbClr val="C00000"/>
                </a:solidFill>
              </a:rPr>
              <a:t>for tomorrow’s session! </a:t>
            </a:r>
            <a:endParaRPr lang="en-GB" sz="2800" b="1" i="1" dirty="0"/>
          </a:p>
        </p:txBody>
      </p:sp>
      <p:pic>
        <p:nvPicPr>
          <p:cNvPr id="8" name="Graphic 7" descr="Glasses with solid fill">
            <a:extLst>
              <a:ext uri="{FF2B5EF4-FFF2-40B4-BE49-F238E27FC236}">
                <a16:creationId xmlns:a16="http://schemas.microsoft.com/office/drawing/2014/main" id="{0CC2C870-E7FF-5444-06A0-D8ED8AA992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7732" y="3915573"/>
            <a:ext cx="914400" cy="914400"/>
          </a:xfrm>
          <a:prstGeom prst="rect">
            <a:avLst/>
          </a:prstGeom>
        </p:spPr>
      </p:pic>
      <p:pic>
        <p:nvPicPr>
          <p:cNvPr id="7" name="Picture 6">
            <a:extLst>
              <a:ext uri="{FF2B5EF4-FFF2-40B4-BE49-F238E27FC236}">
                <a16:creationId xmlns:a16="http://schemas.microsoft.com/office/drawing/2014/main" id="{E623D1A6-25CF-E759-14F3-A0372FE779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0533" y="994304"/>
            <a:ext cx="6419531" cy="4869392"/>
          </a:xfrm>
          <a:prstGeom prst="ellipse">
            <a:avLst/>
          </a:prstGeom>
        </p:spPr>
      </p:pic>
    </p:spTree>
    <p:extLst>
      <p:ext uri="{BB962C8B-B14F-4D97-AF65-F5344CB8AC3E}">
        <p14:creationId xmlns:p14="http://schemas.microsoft.com/office/powerpoint/2010/main" val="2320257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337E7-FE1B-1649-5013-674679F6D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AEE23-8FB1-AF55-B60A-3BA78DC906B5}"/>
              </a:ext>
            </a:extLst>
          </p:cNvPr>
          <p:cNvSpPr>
            <a:spLocks noGrp="1"/>
          </p:cNvSpPr>
          <p:nvPr>
            <p:ph type="title"/>
          </p:nvPr>
        </p:nvSpPr>
        <p:spPr>
          <a:xfrm>
            <a:off x="1240573" y="1027319"/>
            <a:ext cx="4120198" cy="1561054"/>
          </a:xfrm>
        </p:spPr>
        <p:txBody>
          <a:bodyPr vert="horz" lIns="91440" tIns="45720" rIns="91440" bIns="45720" rtlCol="0" anchor="b">
            <a:noAutofit/>
          </a:bodyPr>
          <a:lstStyle/>
          <a:p>
            <a:pPr algn="ctr"/>
            <a:r>
              <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WELCOME! </a:t>
            </a:r>
            <a:br>
              <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Day 3 </a:t>
            </a:r>
            <a:br>
              <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endPar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7B5798A4-2B6F-5BBE-7A30-7CCB65C56F36}"/>
              </a:ext>
            </a:extLst>
          </p:cNvPr>
          <p:cNvSpPr txBox="1">
            <a:spLocks/>
          </p:cNvSpPr>
          <p:nvPr/>
        </p:nvSpPr>
        <p:spPr>
          <a:xfrm>
            <a:off x="1078935" y="2282285"/>
            <a:ext cx="4193655" cy="435194"/>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ctr">
              <a:spcAft>
                <a:spcPts val="600"/>
              </a:spcAft>
              <a:buFont typeface="Arial" panose="020B0604020202020204" pitchFamily="34" charset="0"/>
              <a:buChar char="•"/>
            </a:pPr>
            <a:r>
              <a:rPr lang="en-US" sz="2400" dirty="0">
                <a:solidFill>
                  <a:srgbClr val="C00000"/>
                </a:solidFill>
                <a:latin typeface="+mn-lt"/>
                <a:ea typeface="+mn-ea"/>
                <a:cs typeface="+mn-cs"/>
              </a:rPr>
              <a:t>How do you feel TODAY? </a:t>
            </a:r>
          </a:p>
        </p:txBody>
      </p:sp>
      <p:pic>
        <p:nvPicPr>
          <p:cNvPr id="10" name="Picture 9" descr="Group of smiling children at school">
            <a:extLst>
              <a:ext uri="{FF2B5EF4-FFF2-40B4-BE49-F238E27FC236}">
                <a16:creationId xmlns:a16="http://schemas.microsoft.com/office/drawing/2014/main" id="{248BC280-AD0E-9190-90E5-DA97D64C12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4052" y="2221170"/>
            <a:ext cx="3874294" cy="2586091"/>
          </a:xfrm>
          <a:prstGeom prst="rect">
            <a:avLst/>
          </a:prstGeom>
        </p:spPr>
      </p:pic>
      <p:pic>
        <p:nvPicPr>
          <p:cNvPr id="3" name="Picture 2">
            <a:extLst>
              <a:ext uri="{FF2B5EF4-FFF2-40B4-BE49-F238E27FC236}">
                <a16:creationId xmlns:a16="http://schemas.microsoft.com/office/drawing/2014/main" id="{707B65AA-2F9B-7967-9D56-5B4F5E3A04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7635" y="267135"/>
            <a:ext cx="1551953" cy="800819"/>
          </a:xfrm>
          <a:prstGeom prst="rect">
            <a:avLst/>
          </a:prstGeom>
        </p:spPr>
      </p:pic>
      <p:pic>
        <p:nvPicPr>
          <p:cNvPr id="7" name="Graphic 6" descr="Goat outline">
            <a:extLst>
              <a:ext uri="{FF2B5EF4-FFF2-40B4-BE49-F238E27FC236}">
                <a16:creationId xmlns:a16="http://schemas.microsoft.com/office/drawing/2014/main" id="{A4D1B258-02B1-C12C-3BB4-6DCB8850E3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536" y="295961"/>
            <a:ext cx="914400" cy="914400"/>
          </a:xfrm>
          <a:prstGeom prst="rect">
            <a:avLst/>
          </a:prstGeom>
        </p:spPr>
      </p:pic>
      <p:pic>
        <p:nvPicPr>
          <p:cNvPr id="11" name="Graphic 10" descr="Dolphin with solid fill">
            <a:extLst>
              <a:ext uri="{FF2B5EF4-FFF2-40B4-BE49-F238E27FC236}">
                <a16:creationId xmlns:a16="http://schemas.microsoft.com/office/drawing/2014/main" id="{CE0C5B1A-3912-F7F7-B2C9-7CDE2EC743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7648" y="1546494"/>
            <a:ext cx="914400" cy="914400"/>
          </a:xfrm>
          <a:prstGeom prst="rect">
            <a:avLst/>
          </a:prstGeom>
        </p:spPr>
      </p:pic>
      <p:pic>
        <p:nvPicPr>
          <p:cNvPr id="13" name="Graphic 12" descr="Camel outline">
            <a:extLst>
              <a:ext uri="{FF2B5EF4-FFF2-40B4-BE49-F238E27FC236}">
                <a16:creationId xmlns:a16="http://schemas.microsoft.com/office/drawing/2014/main" id="{A9788C94-36BE-A985-5527-C7ADF804F7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71111" y="332040"/>
            <a:ext cx="914400" cy="914400"/>
          </a:xfrm>
          <a:prstGeom prst="rect">
            <a:avLst/>
          </a:prstGeom>
        </p:spPr>
      </p:pic>
      <p:pic>
        <p:nvPicPr>
          <p:cNvPr id="16" name="Graphic 15" descr="Bull outline">
            <a:extLst>
              <a:ext uri="{FF2B5EF4-FFF2-40B4-BE49-F238E27FC236}">
                <a16:creationId xmlns:a16="http://schemas.microsoft.com/office/drawing/2014/main" id="{C8165E35-C058-D211-9107-3C0F72DE42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8034" y="2812348"/>
            <a:ext cx="914400" cy="914400"/>
          </a:xfrm>
          <a:prstGeom prst="rect">
            <a:avLst/>
          </a:prstGeom>
        </p:spPr>
      </p:pic>
      <p:pic>
        <p:nvPicPr>
          <p:cNvPr id="22" name="Graphic 21" descr="Owl with solid fill">
            <a:extLst>
              <a:ext uri="{FF2B5EF4-FFF2-40B4-BE49-F238E27FC236}">
                <a16:creationId xmlns:a16="http://schemas.microsoft.com/office/drawing/2014/main" id="{ACA2E240-90DD-4798-F194-9451BFAC889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49462" y="5562549"/>
            <a:ext cx="914400" cy="914400"/>
          </a:xfrm>
          <a:prstGeom prst="rect">
            <a:avLst/>
          </a:prstGeom>
        </p:spPr>
      </p:pic>
      <p:pic>
        <p:nvPicPr>
          <p:cNvPr id="26" name="Graphic 25" descr="Chameleon with solid fill">
            <a:extLst>
              <a:ext uri="{FF2B5EF4-FFF2-40B4-BE49-F238E27FC236}">
                <a16:creationId xmlns:a16="http://schemas.microsoft.com/office/drawing/2014/main" id="{1C8D059A-6DE7-B273-1F33-0C53F77110D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62874" y="-25242"/>
            <a:ext cx="914400" cy="914400"/>
          </a:xfrm>
          <a:prstGeom prst="rect">
            <a:avLst/>
          </a:prstGeom>
        </p:spPr>
      </p:pic>
      <p:pic>
        <p:nvPicPr>
          <p:cNvPr id="28" name="Graphic 27" descr="Penguin with solid fill">
            <a:extLst>
              <a:ext uri="{FF2B5EF4-FFF2-40B4-BE49-F238E27FC236}">
                <a16:creationId xmlns:a16="http://schemas.microsoft.com/office/drawing/2014/main" id="{2C46BB9A-CE01-CDA3-58F9-0E4D428419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5308" y="3814549"/>
            <a:ext cx="914400" cy="914400"/>
          </a:xfrm>
          <a:prstGeom prst="rect">
            <a:avLst/>
          </a:prstGeom>
        </p:spPr>
      </p:pic>
      <p:pic>
        <p:nvPicPr>
          <p:cNvPr id="30" name="Graphic 29" descr="Dove outline">
            <a:extLst>
              <a:ext uri="{FF2B5EF4-FFF2-40B4-BE49-F238E27FC236}">
                <a16:creationId xmlns:a16="http://schemas.microsoft.com/office/drawing/2014/main" id="{6250E0FE-88F2-44E1-A588-EC89DBFABFA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323844" y="5581048"/>
            <a:ext cx="914400" cy="914400"/>
          </a:xfrm>
          <a:prstGeom prst="rect">
            <a:avLst/>
          </a:prstGeom>
        </p:spPr>
      </p:pic>
      <p:pic>
        <p:nvPicPr>
          <p:cNvPr id="32" name="Graphic 31" descr="Sheep with solid fill">
            <a:extLst>
              <a:ext uri="{FF2B5EF4-FFF2-40B4-BE49-F238E27FC236}">
                <a16:creationId xmlns:a16="http://schemas.microsoft.com/office/drawing/2014/main" id="{BD7200BE-BDB7-1124-3C1F-918261DCD67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111227" y="865721"/>
            <a:ext cx="914400" cy="914400"/>
          </a:xfrm>
          <a:prstGeom prst="rect">
            <a:avLst/>
          </a:prstGeom>
        </p:spPr>
      </p:pic>
      <p:pic>
        <p:nvPicPr>
          <p:cNvPr id="34" name="Graphic 33" descr="Turtle with solid fill">
            <a:extLst>
              <a:ext uri="{FF2B5EF4-FFF2-40B4-BE49-F238E27FC236}">
                <a16:creationId xmlns:a16="http://schemas.microsoft.com/office/drawing/2014/main" id="{4F5637C7-46AB-1C36-9117-C1013DDA734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239164" y="243286"/>
            <a:ext cx="914400" cy="914400"/>
          </a:xfrm>
          <a:prstGeom prst="rect">
            <a:avLst/>
          </a:prstGeom>
        </p:spPr>
      </p:pic>
      <p:pic>
        <p:nvPicPr>
          <p:cNvPr id="36" name="Graphic 35" descr="Fishbowl outline">
            <a:extLst>
              <a:ext uri="{FF2B5EF4-FFF2-40B4-BE49-F238E27FC236}">
                <a16:creationId xmlns:a16="http://schemas.microsoft.com/office/drawing/2014/main" id="{FC5795B7-03AA-BD7A-C3A1-5FF696ABA5D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693247" y="261182"/>
            <a:ext cx="914400" cy="914400"/>
          </a:xfrm>
          <a:prstGeom prst="rect">
            <a:avLst/>
          </a:prstGeom>
        </p:spPr>
      </p:pic>
      <p:pic>
        <p:nvPicPr>
          <p:cNvPr id="38" name="Graphic 37" descr="Koi outline">
            <a:extLst>
              <a:ext uri="{FF2B5EF4-FFF2-40B4-BE49-F238E27FC236}">
                <a16:creationId xmlns:a16="http://schemas.microsoft.com/office/drawing/2014/main" id="{24ADC200-F784-3A84-734B-2D2F04CEEC0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53031" y="1704022"/>
            <a:ext cx="914400" cy="914400"/>
          </a:xfrm>
          <a:prstGeom prst="rect">
            <a:avLst/>
          </a:prstGeom>
        </p:spPr>
      </p:pic>
      <p:pic>
        <p:nvPicPr>
          <p:cNvPr id="40" name="Graphic 39" descr="Frog outline">
            <a:extLst>
              <a:ext uri="{FF2B5EF4-FFF2-40B4-BE49-F238E27FC236}">
                <a16:creationId xmlns:a16="http://schemas.microsoft.com/office/drawing/2014/main" id="{DEB8ED65-C77F-E008-34F5-80A9BF2A315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756527" y="2020189"/>
            <a:ext cx="914400" cy="914400"/>
          </a:xfrm>
          <a:prstGeom prst="rect">
            <a:avLst/>
          </a:prstGeom>
        </p:spPr>
      </p:pic>
      <p:pic>
        <p:nvPicPr>
          <p:cNvPr id="42" name="Graphic 41" descr="Orca with solid fill">
            <a:extLst>
              <a:ext uri="{FF2B5EF4-FFF2-40B4-BE49-F238E27FC236}">
                <a16:creationId xmlns:a16="http://schemas.microsoft.com/office/drawing/2014/main" id="{104DAF06-7D4B-4DBE-E1BF-B6A594C360A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277600" y="3225647"/>
            <a:ext cx="914400" cy="914400"/>
          </a:xfrm>
          <a:prstGeom prst="rect">
            <a:avLst/>
          </a:prstGeom>
        </p:spPr>
      </p:pic>
      <p:pic>
        <p:nvPicPr>
          <p:cNvPr id="44" name="Graphic 43" descr="Swan with solid fill">
            <a:extLst>
              <a:ext uri="{FF2B5EF4-FFF2-40B4-BE49-F238E27FC236}">
                <a16:creationId xmlns:a16="http://schemas.microsoft.com/office/drawing/2014/main" id="{74821EC2-3642-9E00-4845-BAC3DCAB22A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16442" y="5645147"/>
            <a:ext cx="914400" cy="914400"/>
          </a:xfrm>
          <a:prstGeom prst="rect">
            <a:avLst/>
          </a:prstGeom>
        </p:spPr>
      </p:pic>
      <p:pic>
        <p:nvPicPr>
          <p:cNvPr id="46" name="Graphic 45" descr="Octopus with solid fill">
            <a:extLst>
              <a:ext uri="{FF2B5EF4-FFF2-40B4-BE49-F238E27FC236}">
                <a16:creationId xmlns:a16="http://schemas.microsoft.com/office/drawing/2014/main" id="{0B3E1981-E410-7BDB-20E0-C8FB37BB4F5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1073106" y="5432354"/>
            <a:ext cx="914400" cy="914400"/>
          </a:xfrm>
          <a:prstGeom prst="rect">
            <a:avLst/>
          </a:prstGeom>
        </p:spPr>
      </p:pic>
      <p:pic>
        <p:nvPicPr>
          <p:cNvPr id="48" name="Graphic 47" descr="Eagle with solid fill">
            <a:extLst>
              <a:ext uri="{FF2B5EF4-FFF2-40B4-BE49-F238E27FC236}">
                <a16:creationId xmlns:a16="http://schemas.microsoft.com/office/drawing/2014/main" id="{20F3CF58-5728-57B9-4D3B-BBDEFE986137}"/>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666296" y="5645147"/>
            <a:ext cx="914400" cy="914400"/>
          </a:xfrm>
          <a:prstGeom prst="rect">
            <a:avLst/>
          </a:prstGeom>
        </p:spPr>
      </p:pic>
      <p:pic>
        <p:nvPicPr>
          <p:cNvPr id="50" name="Graphic 49" descr="Hippo with solid fill">
            <a:extLst>
              <a:ext uri="{FF2B5EF4-FFF2-40B4-BE49-F238E27FC236}">
                <a16:creationId xmlns:a16="http://schemas.microsoft.com/office/drawing/2014/main" id="{348AEA9D-E852-9468-EF54-2CC51CA59CD9}"/>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8584269" y="5710796"/>
            <a:ext cx="914400" cy="914400"/>
          </a:xfrm>
          <a:prstGeom prst="rect">
            <a:avLst/>
          </a:prstGeom>
        </p:spPr>
      </p:pic>
      <p:pic>
        <p:nvPicPr>
          <p:cNvPr id="52" name="Graphic 51" descr="Zebra with solid fill">
            <a:extLst>
              <a:ext uri="{FF2B5EF4-FFF2-40B4-BE49-F238E27FC236}">
                <a16:creationId xmlns:a16="http://schemas.microsoft.com/office/drawing/2014/main" id="{6D81BAB9-24F0-549E-6E6D-79788F5B0A05}"/>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0162477" y="1258070"/>
            <a:ext cx="914400" cy="891905"/>
          </a:xfrm>
          <a:prstGeom prst="rect">
            <a:avLst/>
          </a:prstGeom>
        </p:spPr>
      </p:pic>
      <p:pic>
        <p:nvPicPr>
          <p:cNvPr id="54" name="Graphic 53" descr="Elephant outline">
            <a:extLst>
              <a:ext uri="{FF2B5EF4-FFF2-40B4-BE49-F238E27FC236}">
                <a16:creationId xmlns:a16="http://schemas.microsoft.com/office/drawing/2014/main" id="{55432BA4-97CE-640E-C968-5BA10E786FE1}"/>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025627" y="5710796"/>
            <a:ext cx="914400" cy="914400"/>
          </a:xfrm>
          <a:prstGeom prst="rect">
            <a:avLst/>
          </a:prstGeom>
        </p:spPr>
      </p:pic>
      <p:pic>
        <p:nvPicPr>
          <p:cNvPr id="56" name="Graphic 55" descr="Crab outline">
            <a:extLst>
              <a:ext uri="{FF2B5EF4-FFF2-40B4-BE49-F238E27FC236}">
                <a16:creationId xmlns:a16="http://schemas.microsoft.com/office/drawing/2014/main" id="{FF7EB418-7C10-DEEB-AC6C-11C0A1C9E7F9}"/>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4910714" y="5645147"/>
            <a:ext cx="914400" cy="914400"/>
          </a:xfrm>
          <a:prstGeom prst="rect">
            <a:avLst/>
          </a:prstGeom>
        </p:spPr>
      </p:pic>
      <p:pic>
        <p:nvPicPr>
          <p:cNvPr id="58" name="Graphic 57" descr="Bug outline">
            <a:extLst>
              <a:ext uri="{FF2B5EF4-FFF2-40B4-BE49-F238E27FC236}">
                <a16:creationId xmlns:a16="http://schemas.microsoft.com/office/drawing/2014/main" id="{43360708-57D1-32EF-4DF0-651EA93605D0}"/>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1213727" y="4296221"/>
            <a:ext cx="914400" cy="914400"/>
          </a:xfrm>
          <a:prstGeom prst="rect">
            <a:avLst/>
          </a:prstGeom>
        </p:spPr>
      </p:pic>
      <p:pic>
        <p:nvPicPr>
          <p:cNvPr id="60" name="Graphic 59" descr="Chick outline">
            <a:extLst>
              <a:ext uri="{FF2B5EF4-FFF2-40B4-BE49-F238E27FC236}">
                <a16:creationId xmlns:a16="http://schemas.microsoft.com/office/drawing/2014/main" id="{3EBCC2E1-4E95-7902-5950-E855EA2F842B}"/>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73968" y="4796396"/>
            <a:ext cx="914400" cy="914400"/>
          </a:xfrm>
          <a:prstGeom prst="rect">
            <a:avLst/>
          </a:prstGeom>
        </p:spPr>
      </p:pic>
      <p:pic>
        <p:nvPicPr>
          <p:cNvPr id="62" name="Graphic 61" descr="Balloon animal with solid fill">
            <a:extLst>
              <a:ext uri="{FF2B5EF4-FFF2-40B4-BE49-F238E27FC236}">
                <a16:creationId xmlns:a16="http://schemas.microsoft.com/office/drawing/2014/main" id="{28D218C7-9FA9-6C62-DBA5-E884FE1D45AE}"/>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7202197" y="5688775"/>
            <a:ext cx="914400" cy="914400"/>
          </a:xfrm>
          <a:prstGeom prst="rect">
            <a:avLst/>
          </a:prstGeom>
        </p:spPr>
      </p:pic>
      <p:sp>
        <p:nvSpPr>
          <p:cNvPr id="31" name="Title 1">
            <a:extLst>
              <a:ext uri="{FF2B5EF4-FFF2-40B4-BE49-F238E27FC236}">
                <a16:creationId xmlns:a16="http://schemas.microsoft.com/office/drawing/2014/main" id="{8198540C-BD85-6B87-43BC-A9E6BCDCC34F}"/>
              </a:ext>
            </a:extLst>
          </p:cNvPr>
          <p:cNvSpPr txBox="1">
            <a:spLocks/>
          </p:cNvSpPr>
          <p:nvPr/>
        </p:nvSpPr>
        <p:spPr>
          <a:xfrm>
            <a:off x="1951688" y="3023060"/>
            <a:ext cx="3574233" cy="2557988"/>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000" dirty="0">
              <a:solidFill>
                <a:schemeClr val="accent5">
                  <a:lumMod val="75000"/>
                </a:schemeClr>
              </a:solidFill>
              <a:latin typeface="+mn-lt"/>
              <a:ea typeface="+mn-ea"/>
              <a:cs typeface="+mn-cs"/>
            </a:endParaRPr>
          </a:p>
        </p:txBody>
      </p:sp>
      <p:sp>
        <p:nvSpPr>
          <p:cNvPr id="5" name="TextBox 4">
            <a:extLst>
              <a:ext uri="{FF2B5EF4-FFF2-40B4-BE49-F238E27FC236}">
                <a16:creationId xmlns:a16="http://schemas.microsoft.com/office/drawing/2014/main" id="{D9D91D32-F834-1CE1-0434-DE0F187546DF}"/>
              </a:ext>
            </a:extLst>
          </p:cNvPr>
          <p:cNvSpPr txBox="1"/>
          <p:nvPr/>
        </p:nvSpPr>
        <p:spPr>
          <a:xfrm>
            <a:off x="1495066" y="2686699"/>
            <a:ext cx="5210805" cy="3170099"/>
          </a:xfrm>
          <a:prstGeom prst="rect">
            <a:avLst/>
          </a:prstGeom>
          <a:noFill/>
        </p:spPr>
        <p:txBody>
          <a:bodyPr wrap="square" rtlCol="0">
            <a:spAutoFit/>
          </a:bodyPr>
          <a:lstStyle/>
          <a:p>
            <a:r>
              <a:rPr lang="en-GB" sz="2000" b="1" dirty="0">
                <a:solidFill>
                  <a:schemeClr val="accent5">
                    <a:lumMod val="75000"/>
                  </a:schemeClr>
                </a:solidFill>
              </a:rPr>
              <a:t>OUTCOMES</a:t>
            </a:r>
          </a:p>
          <a:p>
            <a:endParaRPr lang="en-GB" sz="2000" b="1" dirty="0">
              <a:solidFill>
                <a:schemeClr val="accent5">
                  <a:lumMod val="75000"/>
                </a:schemeClr>
              </a:solidFill>
            </a:endParaRPr>
          </a:p>
          <a:p>
            <a:pPr marL="285750" indent="-285750">
              <a:buFont typeface="Arial" panose="020B0604020202020204" pitchFamily="34" charset="0"/>
              <a:buChar char="•"/>
            </a:pPr>
            <a:r>
              <a:rPr lang="en-GB" sz="2000" dirty="0">
                <a:solidFill>
                  <a:schemeClr val="accent5">
                    <a:lumMod val="75000"/>
                  </a:schemeClr>
                </a:solidFill>
              </a:rPr>
              <a:t>Purpose and use of Teacher Reflection Tool: Self-reflection Form and Observer Dialogue Question Bank.</a:t>
            </a:r>
          </a:p>
          <a:p>
            <a:pPr marL="285750" indent="-285750">
              <a:buFont typeface="Arial" panose="020B0604020202020204" pitchFamily="34" charset="0"/>
              <a:buChar char="•"/>
            </a:pPr>
            <a:r>
              <a:rPr lang="en-GB" sz="2000" dirty="0">
                <a:solidFill>
                  <a:schemeClr val="accent5">
                    <a:lumMod val="75000"/>
                  </a:schemeClr>
                </a:solidFill>
              </a:rPr>
              <a:t>Reflect on mentoring skills and giving feedback.</a:t>
            </a:r>
          </a:p>
          <a:p>
            <a:pPr marL="285750" indent="-285750">
              <a:buFont typeface="Arial" panose="020B0604020202020204" pitchFamily="34" charset="0"/>
              <a:buChar char="•"/>
            </a:pPr>
            <a:r>
              <a:rPr lang="en-GB" sz="2000" dirty="0">
                <a:solidFill>
                  <a:schemeClr val="accent5">
                    <a:lumMod val="75000"/>
                  </a:schemeClr>
                </a:solidFill>
              </a:rPr>
              <a:t>Reflect on Ethical Dilemmas</a:t>
            </a:r>
          </a:p>
          <a:p>
            <a:pPr marL="285750" indent="-285750">
              <a:buFont typeface="Arial" panose="020B0604020202020204" pitchFamily="34" charset="0"/>
              <a:buChar char="•"/>
            </a:pPr>
            <a:r>
              <a:rPr lang="en-GB" sz="2000" dirty="0">
                <a:solidFill>
                  <a:schemeClr val="accent5">
                    <a:lumMod val="75000"/>
                  </a:schemeClr>
                </a:solidFill>
              </a:rPr>
              <a:t>Key points for contextualisation</a:t>
            </a:r>
          </a:p>
          <a:p>
            <a:pPr marL="285750" indent="-285750">
              <a:buFont typeface="Arial" panose="020B0604020202020204" pitchFamily="34" charset="0"/>
              <a:buChar char="•"/>
            </a:pPr>
            <a:endParaRPr lang="en-GB" sz="2000" dirty="0">
              <a:solidFill>
                <a:schemeClr val="accent5">
                  <a:lumMod val="75000"/>
                </a:schemeClr>
              </a:solidFill>
            </a:endParaRPr>
          </a:p>
        </p:txBody>
      </p:sp>
    </p:spTree>
    <p:extLst>
      <p:ext uri="{BB962C8B-B14F-4D97-AF65-F5344CB8AC3E}">
        <p14:creationId xmlns:p14="http://schemas.microsoft.com/office/powerpoint/2010/main" val="1661387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0FD34-FF2B-DD56-620B-A5D67DE7E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3DCC7-5963-905D-B55D-4EB0E99271F8}"/>
              </a:ext>
            </a:extLst>
          </p:cNvPr>
          <p:cNvSpPr>
            <a:spLocks noGrp="1"/>
          </p:cNvSpPr>
          <p:nvPr>
            <p:ph type="title"/>
          </p:nvPr>
        </p:nvSpPr>
        <p:spPr>
          <a:xfrm>
            <a:off x="1286932" y="1204109"/>
            <a:ext cx="10023398" cy="857894"/>
          </a:xfrm>
        </p:spPr>
        <p:txBody>
          <a:bodyPr vert="horz" lIns="91440" tIns="45720" rIns="91440" bIns="45720" rtlCol="0" anchor="ctr">
            <a:normAutofit/>
          </a:bodyPr>
          <a:lstStyle/>
          <a:p>
            <a:r>
              <a:rPr lang="en-US" sz="4000" b="1" kern="1200" dirty="0">
                <a:solidFill>
                  <a:srgbClr val="FFFFFF"/>
                </a:solidFill>
                <a:latin typeface="+mj-lt"/>
                <a:ea typeface="+mj-ea"/>
                <a:cs typeface="+mj-cs"/>
              </a:rPr>
              <a:t>REFLECTIONS FROM DAY 1</a:t>
            </a:r>
          </a:p>
        </p:txBody>
      </p:sp>
      <p:pic>
        <p:nvPicPr>
          <p:cNvPr id="4" name="Picture 3" descr="A colorful circle with numbers&#10;&#10;AI-generated content may be incorrect.">
            <a:extLst>
              <a:ext uri="{FF2B5EF4-FFF2-40B4-BE49-F238E27FC236}">
                <a16:creationId xmlns:a16="http://schemas.microsoft.com/office/drawing/2014/main" id="{787FCD30-3F01-72D4-255E-82205FC21EBA}"/>
              </a:ext>
            </a:extLst>
          </p:cNvPr>
          <p:cNvPicPr>
            <a:picLocks noChangeAspect="1"/>
          </p:cNvPicPr>
          <p:nvPr/>
        </p:nvPicPr>
        <p:blipFill>
          <a:blip r:embed="rId3"/>
          <a:stretch>
            <a:fillRect/>
          </a:stretch>
        </p:blipFill>
        <p:spPr>
          <a:xfrm>
            <a:off x="7326566" y="3046547"/>
            <a:ext cx="3903330" cy="2013134"/>
          </a:xfrm>
          <a:prstGeom prst="rect">
            <a:avLst/>
          </a:prstGeom>
        </p:spPr>
      </p:pic>
      <p:sp>
        <p:nvSpPr>
          <p:cNvPr id="5" name="Title 1">
            <a:extLst>
              <a:ext uri="{FF2B5EF4-FFF2-40B4-BE49-F238E27FC236}">
                <a16:creationId xmlns:a16="http://schemas.microsoft.com/office/drawing/2014/main" id="{913FA0CA-DF67-4F6F-206C-AAB9DE2D52EA}"/>
              </a:ext>
            </a:extLst>
          </p:cNvPr>
          <p:cNvSpPr txBox="1">
            <a:spLocks/>
          </p:cNvSpPr>
          <p:nvPr/>
        </p:nvSpPr>
        <p:spPr>
          <a:xfrm>
            <a:off x="1206498" y="1073720"/>
            <a:ext cx="10023398" cy="8578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REFLECTIONS</a:t>
            </a:r>
            <a:r>
              <a:rPr lang="en-US" sz="4000" b="1" dirty="0">
                <a:solidFill>
                  <a:srgbClr val="FFFFFF"/>
                </a:solidFill>
              </a:rPr>
              <a:t> </a:t>
            </a:r>
            <a:r>
              <a:rPr lang="en-US" sz="4000" b="1" dirty="0"/>
              <a:t>FROM DAY 2 </a:t>
            </a:r>
            <a:r>
              <a:rPr lang="en-US" sz="4000" b="1" dirty="0">
                <a:solidFill>
                  <a:srgbClr val="FFFFFF"/>
                </a:solidFill>
              </a:rPr>
              <a:t>OM DAY 1</a:t>
            </a:r>
          </a:p>
        </p:txBody>
      </p:sp>
      <p:graphicFrame>
        <p:nvGraphicFramePr>
          <p:cNvPr id="9" name="TextBox 2">
            <a:extLst>
              <a:ext uri="{FF2B5EF4-FFF2-40B4-BE49-F238E27FC236}">
                <a16:creationId xmlns:a16="http://schemas.microsoft.com/office/drawing/2014/main" id="{B86F10F0-27A7-4363-E4C3-53CC14BE477F}"/>
              </a:ext>
            </a:extLst>
          </p:cNvPr>
          <p:cNvGraphicFramePr/>
          <p:nvPr>
            <p:extLst>
              <p:ext uri="{D42A27DB-BD31-4B8C-83A1-F6EECF244321}">
                <p14:modId xmlns:p14="http://schemas.microsoft.com/office/powerpoint/2010/main" val="1996178108"/>
              </p:ext>
            </p:extLst>
          </p:nvPr>
        </p:nvGraphicFramePr>
        <p:xfrm>
          <a:off x="1286932" y="2192392"/>
          <a:ext cx="5592841" cy="3845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2062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E88E-4E57-475F-BA2A-95BAB47C6C05}"/>
              </a:ext>
            </a:extLst>
          </p:cNvPr>
          <p:cNvSpPr>
            <a:spLocks noGrp="1"/>
          </p:cNvSpPr>
          <p:nvPr>
            <p:ph type="title"/>
          </p:nvPr>
        </p:nvSpPr>
        <p:spPr>
          <a:xfrm>
            <a:off x="2029522" y="1543719"/>
            <a:ext cx="8541834" cy="1785103"/>
          </a:xfrm>
        </p:spPr>
        <p:txBody>
          <a:bodyPr>
            <a:normAutofit fontScale="90000"/>
          </a:bodyPr>
          <a:lstStyle/>
          <a:p>
            <a:pPr algn="ct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 MIGHT WE DEFINE REFLECTION?</a:t>
            </a:r>
            <a:b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endPar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C58B3B21-EC81-4466-8B38-E7728A92D927}"/>
              </a:ext>
            </a:extLst>
          </p:cNvPr>
          <p:cNvSpPr txBox="1">
            <a:spLocks/>
          </p:cNvSpPr>
          <p:nvPr/>
        </p:nvSpPr>
        <p:spPr>
          <a:xfrm>
            <a:off x="946227" y="3429000"/>
            <a:ext cx="10515600" cy="169860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dirty="0">
                <a:latin typeface="Open Sans" panose="020B0606030504020204" pitchFamily="34" charset="0"/>
                <a:ea typeface="Open Sans" panose="020B0606030504020204" pitchFamily="34" charset="0"/>
                <a:cs typeface="Open Sans" panose="020B0606030504020204" pitchFamily="34" charset="0"/>
              </a:rPr>
              <a:t>WHY DO WE WANT TEACHERS TO REFLECT ??</a:t>
            </a:r>
          </a:p>
          <a:p>
            <a:pPr algn="ct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BC4ACC78-0ACB-4EDB-826C-E1E692A52995}"/>
              </a:ext>
            </a:extLst>
          </p:cNvPr>
          <p:cNvPicPr>
            <a:picLocks noChangeAspect="1"/>
          </p:cNvPicPr>
          <p:nvPr/>
        </p:nvPicPr>
        <p:blipFill>
          <a:blip r:embed="rId3"/>
          <a:stretch>
            <a:fillRect/>
          </a:stretch>
        </p:blipFill>
        <p:spPr>
          <a:xfrm>
            <a:off x="10265216" y="239579"/>
            <a:ext cx="1548518" cy="798645"/>
          </a:xfrm>
          <a:prstGeom prst="rect">
            <a:avLst/>
          </a:prstGeom>
        </p:spPr>
      </p:pic>
      <p:pic>
        <p:nvPicPr>
          <p:cNvPr id="16" name="Graphic 15" descr="Thought with solid fill">
            <a:extLst>
              <a:ext uri="{FF2B5EF4-FFF2-40B4-BE49-F238E27FC236}">
                <a16:creationId xmlns:a16="http://schemas.microsoft.com/office/drawing/2014/main" id="{32C53E19-05F8-4FBD-977E-8BDAF10045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9334" y="5704021"/>
            <a:ext cx="914400" cy="914400"/>
          </a:xfrm>
          <a:prstGeom prst="rect">
            <a:avLst/>
          </a:prstGeom>
        </p:spPr>
      </p:pic>
      <p:pic>
        <p:nvPicPr>
          <p:cNvPr id="18" name="Graphic 17" descr="Scientific Thought outline">
            <a:extLst>
              <a:ext uri="{FF2B5EF4-FFF2-40B4-BE49-F238E27FC236}">
                <a16:creationId xmlns:a16="http://schemas.microsoft.com/office/drawing/2014/main" id="{449992C4-F60A-4EEF-82AE-FE7DE0F3C7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475" y="5698531"/>
            <a:ext cx="914400" cy="914400"/>
          </a:xfrm>
          <a:prstGeom prst="rect">
            <a:avLst/>
          </a:prstGeom>
        </p:spPr>
      </p:pic>
      <p:pic>
        <p:nvPicPr>
          <p:cNvPr id="20" name="Graphic 19" descr="Group brainstorm with solid fill">
            <a:extLst>
              <a:ext uri="{FF2B5EF4-FFF2-40B4-BE49-F238E27FC236}">
                <a16:creationId xmlns:a16="http://schemas.microsoft.com/office/drawing/2014/main" id="{D9AF6E8D-1FEA-44D5-977F-107C9DFEBF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7899" y="5661721"/>
            <a:ext cx="914400" cy="914400"/>
          </a:xfrm>
          <a:prstGeom prst="rect">
            <a:avLst/>
          </a:prstGeom>
        </p:spPr>
      </p:pic>
    </p:spTree>
    <p:extLst>
      <p:ext uri="{BB962C8B-B14F-4D97-AF65-F5344CB8AC3E}">
        <p14:creationId xmlns:p14="http://schemas.microsoft.com/office/powerpoint/2010/main" val="167935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EB55E-C7FC-F6D3-977D-76184A22449C}"/>
              </a:ext>
            </a:extLst>
          </p:cNvPr>
          <p:cNvSpPr>
            <a:spLocks noGrp="1"/>
          </p:cNvSpPr>
          <p:nvPr>
            <p:ph type="title"/>
          </p:nvPr>
        </p:nvSpPr>
        <p:spPr>
          <a:xfrm>
            <a:off x="890338" y="665653"/>
            <a:ext cx="3734014" cy="3566160"/>
          </a:xfrm>
        </p:spPr>
        <p:txBody>
          <a:bodyPr vert="horz" lIns="91440" tIns="45720" rIns="91440" bIns="45720" rtlCol="0" anchor="b">
            <a:normAutofit/>
          </a:bodyPr>
          <a:lstStyle/>
          <a:p>
            <a:r>
              <a:rPr lang="en-US" sz="5000" b="1" dirty="0"/>
              <a:t>My Teachers</a:t>
            </a:r>
            <a:br>
              <a:rPr lang="en-US" sz="5000" dirty="0"/>
            </a:br>
            <a:br>
              <a:rPr lang="en-US" sz="5000" dirty="0"/>
            </a:br>
            <a:br>
              <a:rPr lang="en-US" sz="5000" dirty="0"/>
            </a:br>
            <a:r>
              <a:rPr lang="en-US" sz="5000" dirty="0"/>
              <a:t>Creative </a:t>
            </a:r>
            <a:r>
              <a:rPr lang="en-US" sz="5000" dirty="0" err="1"/>
              <a:t>Visualisation</a:t>
            </a:r>
            <a:endParaRPr lang="en-US" sz="5000" dirty="0"/>
          </a:p>
        </p:txBody>
      </p:sp>
      <p:sp>
        <p:nvSpPr>
          <p:cNvPr id="2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587353C7-3700-9FD1-7D6C-72646645842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a:extLst>
              <a:ext uri="{FF2B5EF4-FFF2-40B4-BE49-F238E27FC236}">
                <a16:creationId xmlns:a16="http://schemas.microsoft.com/office/drawing/2014/main" id="{1E4989A2-5B13-9776-5EC3-B53E42890E4F}"/>
              </a:ext>
            </a:extLst>
          </p:cNvPr>
          <p:cNvPicPr>
            <a:picLocks noChangeAspect="1"/>
          </p:cNvPicPr>
          <p:nvPr/>
        </p:nvPicPr>
        <p:blipFill>
          <a:blip r:embed="rId4"/>
          <a:stretch>
            <a:fillRect/>
          </a:stretch>
        </p:blipFill>
        <p:spPr>
          <a:xfrm>
            <a:off x="10218033" y="330020"/>
            <a:ext cx="1548518" cy="798645"/>
          </a:xfrm>
          <a:prstGeom prst="rect">
            <a:avLst/>
          </a:prstGeom>
        </p:spPr>
      </p:pic>
    </p:spTree>
    <p:extLst>
      <p:ext uri="{BB962C8B-B14F-4D97-AF65-F5344CB8AC3E}">
        <p14:creationId xmlns:p14="http://schemas.microsoft.com/office/powerpoint/2010/main" val="3415476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36763FD3-D13F-47CB-B18D-7D6AB7257548}"/>
              </a:ext>
            </a:extLst>
          </p:cNvPr>
          <p:cNvSpPr txBox="1">
            <a:spLocks noChangeArrowheads="1"/>
          </p:cNvSpPr>
          <p:nvPr/>
        </p:nvSpPr>
        <p:spPr bwMode="auto">
          <a:xfrm>
            <a:off x="1876424" y="1257300"/>
            <a:ext cx="8086725" cy="3771900"/>
          </a:xfrm>
          <a:prstGeom prst="rect">
            <a:avLst/>
          </a:prstGeom>
          <a:noFill/>
          <a:ln w="9525">
            <a:noFill/>
            <a:miter lim="800000"/>
            <a:headEnd/>
            <a:tailEnd/>
          </a:ln>
        </p:spPr>
        <p:txBody>
          <a:bodyPr rot="0" vert="horz" wrap="square" lIns="91440" tIns="45720" rIns="91440" bIns="45720" anchor="t" anchorCtr="0">
            <a:noAutofit/>
          </a:bodyPr>
          <a:lstStyle/>
          <a:p>
            <a:pPr algn="just">
              <a:lnSpc>
                <a:spcPct val="107000"/>
              </a:lnSpc>
              <a:spcAft>
                <a:spcPts val="800"/>
              </a:spcAft>
            </a:pPr>
            <a:endParaRPr lang="en-GB" sz="2400" i="1">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400" i="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Reflection is a diagnostic skill that helps you evaluate yourself and determine your learning needs, both in the light of your own past performance and, in comparison with recognised experts. Reflections helps you unpack your actions, to refine the component pieces, and then to put those pieces back together in a way that improves your performance.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GB" sz="2400" i="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Christensen et al. (2020)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400" i="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phic 4" descr="Puzzle pieces with solid fill">
            <a:extLst>
              <a:ext uri="{FF2B5EF4-FFF2-40B4-BE49-F238E27FC236}">
                <a16:creationId xmlns:a16="http://schemas.microsoft.com/office/drawing/2014/main" id="{25370EEB-7413-4F9F-ACA2-4D02F79D0E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3490" y="5662930"/>
            <a:ext cx="914400" cy="914400"/>
          </a:xfrm>
          <a:prstGeom prst="rect">
            <a:avLst/>
          </a:prstGeom>
        </p:spPr>
      </p:pic>
      <p:pic>
        <p:nvPicPr>
          <p:cNvPr id="7" name="Graphic 6" descr="Left Brain outline">
            <a:extLst>
              <a:ext uri="{FF2B5EF4-FFF2-40B4-BE49-F238E27FC236}">
                <a16:creationId xmlns:a16="http://schemas.microsoft.com/office/drawing/2014/main" id="{05B92473-E701-4DD6-B381-040975AE3D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7040" y="5686425"/>
            <a:ext cx="914400" cy="914400"/>
          </a:xfrm>
          <a:prstGeom prst="rect">
            <a:avLst/>
          </a:prstGeom>
        </p:spPr>
      </p:pic>
      <p:pic>
        <p:nvPicPr>
          <p:cNvPr id="8" name="Picture 7">
            <a:extLst>
              <a:ext uri="{FF2B5EF4-FFF2-40B4-BE49-F238E27FC236}">
                <a16:creationId xmlns:a16="http://schemas.microsoft.com/office/drawing/2014/main" id="{4B6211B6-49C5-48E1-8A32-975D311E7952}"/>
              </a:ext>
            </a:extLst>
          </p:cNvPr>
          <p:cNvPicPr>
            <a:picLocks noChangeAspect="1"/>
          </p:cNvPicPr>
          <p:nvPr/>
        </p:nvPicPr>
        <p:blipFill>
          <a:blip r:embed="rId7"/>
          <a:stretch>
            <a:fillRect/>
          </a:stretch>
        </p:blipFill>
        <p:spPr>
          <a:xfrm>
            <a:off x="10107101" y="357597"/>
            <a:ext cx="1548518" cy="798645"/>
          </a:xfrm>
          <a:prstGeom prst="rect">
            <a:avLst/>
          </a:prstGeom>
        </p:spPr>
      </p:pic>
    </p:spTree>
    <p:extLst>
      <p:ext uri="{BB962C8B-B14F-4D97-AF65-F5344CB8AC3E}">
        <p14:creationId xmlns:p14="http://schemas.microsoft.com/office/powerpoint/2010/main" val="2920752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46D07-5271-4431-B0BD-A44393E07B14}"/>
              </a:ext>
            </a:extLst>
          </p:cNvPr>
          <p:cNvSpPr txBox="1"/>
          <p:nvPr/>
        </p:nvSpPr>
        <p:spPr>
          <a:xfrm>
            <a:off x="2362200" y="181120"/>
            <a:ext cx="7367994" cy="46943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2400" b="1" dirty="0">
                <a:solidFill>
                  <a:schemeClr val="accent5">
                    <a:lumMod val="75000"/>
                  </a:schemeClr>
                </a:solidFill>
                <a:latin typeface="+mj-lt"/>
                <a:ea typeface="+mj-ea"/>
                <a:cs typeface="+mj-cs"/>
              </a:rPr>
              <a:t>TEACHER SELF-REFLECTION FORM Example 1  </a:t>
            </a:r>
            <a:endParaRPr lang="en-US" sz="2400" b="1" kern="1200" dirty="0">
              <a:solidFill>
                <a:schemeClr val="accent5">
                  <a:lumMod val="75000"/>
                </a:schemeClr>
              </a:solidFill>
              <a:latin typeface="+mj-lt"/>
              <a:ea typeface="+mj-ea"/>
              <a:cs typeface="+mj-cs"/>
            </a:endParaRPr>
          </a:p>
        </p:txBody>
      </p:sp>
      <p:pic>
        <p:nvPicPr>
          <p:cNvPr id="3" name="Picture 2">
            <a:extLst>
              <a:ext uri="{FF2B5EF4-FFF2-40B4-BE49-F238E27FC236}">
                <a16:creationId xmlns:a16="http://schemas.microsoft.com/office/drawing/2014/main" id="{A9BD4F1A-C45C-470C-B3DD-5EE0C65659E4}"/>
              </a:ext>
            </a:extLst>
          </p:cNvPr>
          <p:cNvPicPr>
            <a:picLocks noChangeAspect="1"/>
          </p:cNvPicPr>
          <p:nvPr/>
        </p:nvPicPr>
        <p:blipFill>
          <a:blip r:embed="rId3"/>
          <a:stretch>
            <a:fillRect/>
          </a:stretch>
        </p:blipFill>
        <p:spPr>
          <a:xfrm>
            <a:off x="11115000" y="140903"/>
            <a:ext cx="914479" cy="469433"/>
          </a:xfrm>
          <a:prstGeom prst="rect">
            <a:avLst/>
          </a:prstGeom>
        </p:spPr>
      </p:pic>
      <p:pic>
        <p:nvPicPr>
          <p:cNvPr id="4" name="Picture 3">
            <a:extLst>
              <a:ext uri="{FF2B5EF4-FFF2-40B4-BE49-F238E27FC236}">
                <a16:creationId xmlns:a16="http://schemas.microsoft.com/office/drawing/2014/main" id="{CABEBE0E-21EF-46A6-8248-CA4B6345FF85}"/>
              </a:ext>
            </a:extLst>
          </p:cNvPr>
          <p:cNvPicPr>
            <a:picLocks noChangeAspect="1"/>
          </p:cNvPicPr>
          <p:nvPr/>
        </p:nvPicPr>
        <p:blipFill>
          <a:blip r:embed="rId4"/>
          <a:stretch>
            <a:fillRect/>
          </a:stretch>
        </p:blipFill>
        <p:spPr>
          <a:xfrm>
            <a:off x="339051" y="225264"/>
            <a:ext cx="914479" cy="914479"/>
          </a:xfrm>
          <a:prstGeom prst="rect">
            <a:avLst/>
          </a:prstGeom>
        </p:spPr>
      </p:pic>
      <p:sp>
        <p:nvSpPr>
          <p:cNvPr id="5" name="TextBox 4">
            <a:extLst>
              <a:ext uri="{FF2B5EF4-FFF2-40B4-BE49-F238E27FC236}">
                <a16:creationId xmlns:a16="http://schemas.microsoft.com/office/drawing/2014/main" id="{4CF5F813-9ABD-4715-81E6-7866DB98F41F}"/>
              </a:ext>
            </a:extLst>
          </p:cNvPr>
          <p:cNvSpPr txBox="1"/>
          <p:nvPr/>
        </p:nvSpPr>
        <p:spPr>
          <a:xfrm>
            <a:off x="1419898" y="573703"/>
            <a:ext cx="3002280" cy="607539"/>
          </a:xfrm>
          <a:prstGeom prst="rect">
            <a:avLst/>
          </a:prstGeom>
          <a:noFill/>
        </p:spPr>
        <p:txBody>
          <a:bodyPr wrap="square" rtlCol="0">
            <a:spAutoFit/>
          </a:bodyPr>
          <a:lstStyle/>
          <a:p>
            <a:pPr marL="342900" indent="-342900">
              <a:lnSpc>
                <a:spcPct val="107000"/>
              </a:lnSpc>
              <a:spcAft>
                <a:spcPts val="800"/>
              </a:spcAft>
              <a:buFont typeface="+mj-lt"/>
              <a:buAutoNum type="arabicPeriod"/>
            </a:pPr>
            <a:r>
              <a:rPr lang="en-US" sz="1600" b="1">
                <a:latin typeface="Calibri" panose="020F0502020204030204" pitchFamily="34" charset="0"/>
                <a:ea typeface="Calibri" panose="020F0502020204030204" pitchFamily="34" charset="0"/>
                <a:cs typeface="Times New Roman" panose="02020603050405020304" pitchFamily="18" charset="0"/>
              </a:rPr>
              <a:t>How to use this Teacher Self- Reflection Tool</a:t>
            </a:r>
          </a:p>
        </p:txBody>
      </p:sp>
      <p:sp>
        <p:nvSpPr>
          <p:cNvPr id="7" name="TextBox 6">
            <a:extLst>
              <a:ext uri="{FF2B5EF4-FFF2-40B4-BE49-F238E27FC236}">
                <a16:creationId xmlns:a16="http://schemas.microsoft.com/office/drawing/2014/main" id="{11C4263E-C024-480E-9548-1B603710C7D8}"/>
              </a:ext>
            </a:extLst>
          </p:cNvPr>
          <p:cNvSpPr txBox="1"/>
          <p:nvPr/>
        </p:nvSpPr>
        <p:spPr>
          <a:xfrm>
            <a:off x="7927623" y="560332"/>
            <a:ext cx="3002280" cy="344069"/>
          </a:xfrm>
          <a:prstGeom prst="rect">
            <a:avLst/>
          </a:prstGeom>
          <a:noFill/>
        </p:spPr>
        <p:txBody>
          <a:bodyPr wrap="square" rtlCol="0">
            <a:spAutoFit/>
          </a:bodyPr>
          <a:lstStyle/>
          <a:p>
            <a:pPr marL="342900" indent="-342900">
              <a:lnSpc>
                <a:spcPct val="107000"/>
              </a:lnSpc>
              <a:spcAft>
                <a:spcPts val="800"/>
              </a:spcAft>
              <a:buFont typeface="+mj-lt"/>
              <a:buAutoNum type="arabicPeriod" startAt="3"/>
            </a:pPr>
            <a:r>
              <a:rPr lang="en-US" sz="1600" b="1">
                <a:effectLst/>
                <a:latin typeface="Calibri" panose="020F0502020204030204" pitchFamily="34" charset="0"/>
                <a:ea typeface="Calibri" panose="020F0502020204030204" pitchFamily="34" charset="0"/>
                <a:cs typeface="Times New Roman" panose="02020603050405020304" pitchFamily="18" charset="0"/>
              </a:rPr>
              <a:t>General Information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C6AC8BC-5314-4CAF-BA2A-3078B4B7E978}"/>
              </a:ext>
            </a:extLst>
          </p:cNvPr>
          <p:cNvSpPr txBox="1"/>
          <p:nvPr/>
        </p:nvSpPr>
        <p:spPr>
          <a:xfrm>
            <a:off x="4978100" y="573703"/>
            <a:ext cx="2352676" cy="344069"/>
          </a:xfrm>
          <a:prstGeom prst="rect">
            <a:avLst/>
          </a:prstGeom>
          <a:noFill/>
        </p:spPr>
        <p:txBody>
          <a:bodyPr wrap="square" rtlCol="0">
            <a:spAutoFit/>
          </a:bodyPr>
          <a:lstStyle/>
          <a:p>
            <a:pPr>
              <a:lnSpc>
                <a:spcPct val="107000"/>
              </a:lnSpc>
              <a:spcAft>
                <a:spcPts val="800"/>
              </a:spcAft>
            </a:pPr>
            <a:r>
              <a:rPr lang="en-US" sz="1600" b="1">
                <a:latin typeface="Calibri" panose="020F0502020204030204" pitchFamily="34" charset="0"/>
                <a:ea typeface="Calibri" panose="020F0502020204030204" pitchFamily="34" charset="0"/>
                <a:cs typeface="Times New Roman" panose="02020603050405020304" pitchFamily="18" charset="0"/>
              </a:rPr>
              <a:t>2.   Instructions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26E20420-D3E0-18F8-00BC-9D1C7CB7A1B7}"/>
              </a:ext>
            </a:extLst>
          </p:cNvPr>
          <p:cNvGraphicFramePr>
            <a:graphicFrameLocks noGrp="1"/>
          </p:cNvGraphicFramePr>
          <p:nvPr>
            <p:extLst>
              <p:ext uri="{D42A27DB-BD31-4B8C-83A1-F6EECF244321}">
                <p14:modId xmlns:p14="http://schemas.microsoft.com/office/powerpoint/2010/main" val="2920388418"/>
              </p:ext>
            </p:extLst>
          </p:nvPr>
        </p:nvGraphicFramePr>
        <p:xfrm>
          <a:off x="792807" y="1181242"/>
          <a:ext cx="10606386" cy="5612741"/>
        </p:xfrm>
        <a:graphic>
          <a:graphicData uri="http://schemas.openxmlformats.org/drawingml/2006/table">
            <a:tbl>
              <a:tblPr firstRow="1" firstCol="1" bandRow="1"/>
              <a:tblGrid>
                <a:gridCol w="6999377">
                  <a:extLst>
                    <a:ext uri="{9D8B030D-6E8A-4147-A177-3AD203B41FA5}">
                      <a16:colId xmlns:a16="http://schemas.microsoft.com/office/drawing/2014/main" val="3534135051"/>
                    </a:ext>
                  </a:extLst>
                </a:gridCol>
                <a:gridCol w="887359">
                  <a:extLst>
                    <a:ext uri="{9D8B030D-6E8A-4147-A177-3AD203B41FA5}">
                      <a16:colId xmlns:a16="http://schemas.microsoft.com/office/drawing/2014/main" val="2177503792"/>
                    </a:ext>
                  </a:extLst>
                </a:gridCol>
                <a:gridCol w="835911">
                  <a:extLst>
                    <a:ext uri="{9D8B030D-6E8A-4147-A177-3AD203B41FA5}">
                      <a16:colId xmlns:a16="http://schemas.microsoft.com/office/drawing/2014/main" val="1147385334"/>
                    </a:ext>
                  </a:extLst>
                </a:gridCol>
                <a:gridCol w="869811">
                  <a:extLst>
                    <a:ext uri="{9D8B030D-6E8A-4147-A177-3AD203B41FA5}">
                      <a16:colId xmlns:a16="http://schemas.microsoft.com/office/drawing/2014/main" val="1157866970"/>
                    </a:ext>
                  </a:extLst>
                </a:gridCol>
                <a:gridCol w="1013928">
                  <a:extLst>
                    <a:ext uri="{9D8B030D-6E8A-4147-A177-3AD203B41FA5}">
                      <a16:colId xmlns:a16="http://schemas.microsoft.com/office/drawing/2014/main" val="2239276403"/>
                    </a:ext>
                  </a:extLst>
                </a:gridCol>
              </a:tblGrid>
              <a:tr h="2030002">
                <a:tc gridSpan="5">
                  <a:txBody>
                    <a:bodyPr/>
                    <a:lstStyle/>
                    <a:p>
                      <a:pPr marL="342900" marR="109220" lvl="0" indent="-342900">
                        <a:lnSpc>
                          <a:spcPct val="107000"/>
                        </a:lnSpc>
                        <a:buFont typeface="+mj-lt"/>
                        <a:buAutoNum type="arabicPeriod"/>
                      </a:pPr>
                      <a:r>
                        <a:rPr lang="en-GB" sz="2400" b="1"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EMOTIONAL CLIMATE</a:t>
                      </a:r>
                      <a:endParaRPr lang="en-US" sz="24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228600" marR="109220">
                        <a:lnSpc>
                          <a:spcPct val="107000"/>
                        </a:lnSpc>
                        <a:spcAft>
                          <a:spcPts val="800"/>
                        </a:spcAft>
                        <a:buNone/>
                      </a:pPr>
                      <a:r>
                        <a:rPr lang="en-GB" sz="2400" b="1" i="1"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 </a:t>
                      </a:r>
                      <a:r>
                        <a:rPr lang="en-GB" sz="1800" b="1" i="1"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Students learn best within a supportive, warm, positive and inclusive learning environment in which they all feel safe and are encouraged to take learning risks. This section explores how far you make students feel welcome through treating them with respect, regardless of their background and abilities and attending to their needs. It explores how well you make them feel heard, understood, trusted and valued, and feel a sense of belonging. It looks at your interactions with the students as well as how they interact with each other.</a:t>
                      </a:r>
                      <a:r>
                        <a:rPr lang="en-GB" sz="2400" b="1" dirty="0">
                          <a:solidFill>
                            <a:srgbClr val="FFFFFF"/>
                          </a:solidFill>
                          <a:effectLst/>
                          <a:latin typeface="Calibri" panose="020F0502020204030204" pitchFamily="34" charset="0"/>
                          <a:ea typeface="Aptos" panose="020B0004020202020204" pitchFamily="34" charset="0"/>
                          <a:cs typeface="Times New Roman" panose="02020603050405020304" pitchFamily="18" charset="0"/>
                        </a:rPr>
                        <a:t> </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9806610"/>
                  </a:ext>
                </a:extLst>
              </a:tr>
              <a:tr h="707746">
                <a:tc>
                  <a:txBody>
                    <a:bodyPr/>
                    <a:lstStyle/>
                    <a:p>
                      <a:pPr>
                        <a:lnSpc>
                          <a:spcPct val="107000"/>
                        </a:lnSpc>
                        <a:spcAft>
                          <a:spcPts val="800"/>
                        </a:spcAft>
                        <a:buNone/>
                      </a:pPr>
                      <a:r>
                        <a:rPr lang="en-GB" sz="18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How well do you think you did/do the following?</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lnSpc>
                          <a:spcPct val="107000"/>
                        </a:lnSpc>
                        <a:spcAft>
                          <a:spcPts val="800"/>
                        </a:spcAft>
                        <a:buNone/>
                      </a:pPr>
                      <a:r>
                        <a:rPr lang="en-GB" sz="18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Not well</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lnSpc>
                          <a:spcPct val="107000"/>
                        </a:lnSpc>
                        <a:spcAft>
                          <a:spcPts val="800"/>
                        </a:spcAft>
                        <a:buNone/>
                      </a:pPr>
                      <a:r>
                        <a:rPr lang="en-GB" sz="18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Partly well</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lnSpc>
                          <a:spcPct val="107000"/>
                        </a:lnSpc>
                        <a:spcAft>
                          <a:spcPts val="800"/>
                        </a:spcAft>
                        <a:buNone/>
                      </a:pPr>
                      <a:r>
                        <a:rPr lang="en-GB" sz="18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Well</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lnSpc>
                          <a:spcPct val="107000"/>
                        </a:lnSpc>
                        <a:spcAft>
                          <a:spcPts val="800"/>
                        </a:spcAft>
                        <a:buNone/>
                      </a:pPr>
                      <a:r>
                        <a:rPr lang="en-GB" sz="18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Very well</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extLst>
                  <a:ext uri="{0D108BD9-81ED-4DB2-BD59-A6C34878D82A}">
                    <a16:rowId xmlns:a16="http://schemas.microsoft.com/office/drawing/2014/main" val="1891324100"/>
                  </a:ext>
                </a:extLst>
              </a:tr>
              <a:tr h="959188">
                <a:tc>
                  <a:txBody>
                    <a:bodyPr/>
                    <a:lstStyle/>
                    <a:p>
                      <a:pPr marL="0" lvl="0" indent="0">
                        <a:lnSpc>
                          <a:spcPct val="107000"/>
                        </a:lnSpc>
                        <a:spcAft>
                          <a:spcPts val="800"/>
                        </a:spcAft>
                        <a:buSzPts val="1000"/>
                        <a:buFont typeface="+mj-lt"/>
                        <a:buNone/>
                      </a:pPr>
                      <a:r>
                        <a:rPr lang="en-GB" sz="18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1.1. I treat all students respectfully.</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600"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Use names, polite language, culturally relevant signs of respect and positive body language. Avoid harsh words and punishment.</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b="1"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841375">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841375">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3210714"/>
                  </a:ext>
                </a:extLst>
              </a:tr>
              <a:tr h="959821">
                <a:tc>
                  <a:txBody>
                    <a:bodyPr/>
                    <a:lstStyle/>
                    <a:p>
                      <a:pPr marL="0" lvl="0" indent="0">
                        <a:lnSpc>
                          <a:spcPct val="107000"/>
                        </a:lnSpc>
                        <a:spcAft>
                          <a:spcPts val="800"/>
                        </a:spcAft>
                        <a:buSzPts val="1000"/>
                        <a:buFont typeface="+mj-lt"/>
                        <a:buNone/>
                      </a:pPr>
                      <a:r>
                        <a:rPr lang="en-GB" sz="18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1.2. My interactions with students are positive.</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600"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Greet students, eye contact, talk with them to get to know them, create a welcoming classroom.</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600" b="1"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841375">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841375">
                        <a:lnSpc>
                          <a:spcPct val="107000"/>
                        </a:lnSpc>
                        <a:spcAft>
                          <a:spcPts val="800"/>
                        </a:spcAft>
                        <a:buNone/>
                      </a:pPr>
                      <a:r>
                        <a:rPr lang="en-GB" sz="18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txBody>
                  <a:tcPr marL="66092" marR="66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3568788"/>
                  </a:ext>
                </a:extLst>
              </a:tr>
            </a:tbl>
          </a:graphicData>
        </a:graphic>
      </p:graphicFrame>
    </p:spTree>
    <p:extLst>
      <p:ext uri="{BB962C8B-B14F-4D97-AF65-F5344CB8AC3E}">
        <p14:creationId xmlns:p14="http://schemas.microsoft.com/office/powerpoint/2010/main" val="344646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401D-E125-413C-8574-D7B23BA438E4}"/>
              </a:ext>
            </a:extLst>
          </p:cNvPr>
          <p:cNvSpPr>
            <a:spLocks noGrp="1"/>
          </p:cNvSpPr>
          <p:nvPr>
            <p:ph type="title"/>
          </p:nvPr>
        </p:nvSpPr>
        <p:spPr>
          <a:xfrm>
            <a:off x="838200" y="136525"/>
            <a:ext cx="10515600" cy="434975"/>
          </a:xfrm>
        </p:spPr>
        <p:txBody>
          <a:bodyPr>
            <a:noAutofit/>
          </a:bodyPr>
          <a:lstStyle/>
          <a:p>
            <a:pPr algn="ctr"/>
            <a:r>
              <a:rPr lang="en-US" sz="2000" b="1" dirty="0">
                <a:solidFill>
                  <a:schemeClr val="accent5">
                    <a:lumMod val="75000"/>
                  </a:schemeClr>
                </a:solidFill>
                <a:latin typeface="+mj-lt"/>
                <a:ea typeface="+mj-ea"/>
                <a:cs typeface="+mj-cs"/>
              </a:rPr>
              <a:t>TEACHER SELF- REFLECTION TOOL 1: Example 2</a:t>
            </a:r>
            <a:endParaRPr lang="en-GB" sz="2000" dirty="0"/>
          </a:p>
        </p:txBody>
      </p:sp>
      <p:pic>
        <p:nvPicPr>
          <p:cNvPr id="5" name="Picture 4">
            <a:extLst>
              <a:ext uri="{FF2B5EF4-FFF2-40B4-BE49-F238E27FC236}">
                <a16:creationId xmlns:a16="http://schemas.microsoft.com/office/drawing/2014/main" id="{EBF3A55B-363D-4904-AC47-465826E94D2B}"/>
              </a:ext>
            </a:extLst>
          </p:cNvPr>
          <p:cNvPicPr>
            <a:picLocks noChangeAspect="1"/>
          </p:cNvPicPr>
          <p:nvPr/>
        </p:nvPicPr>
        <p:blipFill>
          <a:blip r:embed="rId3"/>
          <a:stretch>
            <a:fillRect/>
          </a:stretch>
        </p:blipFill>
        <p:spPr>
          <a:xfrm>
            <a:off x="10982285" y="102067"/>
            <a:ext cx="914479" cy="469433"/>
          </a:xfrm>
          <a:prstGeom prst="rect">
            <a:avLst/>
          </a:prstGeom>
        </p:spPr>
      </p:pic>
      <p:graphicFrame>
        <p:nvGraphicFramePr>
          <p:cNvPr id="3" name="Table 2">
            <a:extLst>
              <a:ext uri="{FF2B5EF4-FFF2-40B4-BE49-F238E27FC236}">
                <a16:creationId xmlns:a16="http://schemas.microsoft.com/office/drawing/2014/main" id="{6474ACC8-B42B-6551-DBA2-59BD0804DFB0}"/>
              </a:ext>
            </a:extLst>
          </p:cNvPr>
          <p:cNvGraphicFramePr>
            <a:graphicFrameLocks noGrp="1"/>
          </p:cNvGraphicFramePr>
          <p:nvPr>
            <p:extLst>
              <p:ext uri="{D42A27DB-BD31-4B8C-83A1-F6EECF244321}">
                <p14:modId xmlns:p14="http://schemas.microsoft.com/office/powerpoint/2010/main" val="679426946"/>
              </p:ext>
            </p:extLst>
          </p:nvPr>
        </p:nvGraphicFramePr>
        <p:xfrm>
          <a:off x="609600" y="798286"/>
          <a:ext cx="11287165" cy="5923189"/>
        </p:xfrm>
        <a:graphic>
          <a:graphicData uri="http://schemas.openxmlformats.org/drawingml/2006/table">
            <a:tbl>
              <a:tblPr firstRow="1" firstCol="1" bandRow="1"/>
              <a:tblGrid>
                <a:gridCol w="609911">
                  <a:extLst>
                    <a:ext uri="{9D8B030D-6E8A-4147-A177-3AD203B41FA5}">
                      <a16:colId xmlns:a16="http://schemas.microsoft.com/office/drawing/2014/main" val="1482482097"/>
                    </a:ext>
                  </a:extLst>
                </a:gridCol>
                <a:gridCol w="7235006">
                  <a:extLst>
                    <a:ext uri="{9D8B030D-6E8A-4147-A177-3AD203B41FA5}">
                      <a16:colId xmlns:a16="http://schemas.microsoft.com/office/drawing/2014/main" val="4105125166"/>
                    </a:ext>
                  </a:extLst>
                </a:gridCol>
                <a:gridCol w="905574">
                  <a:extLst>
                    <a:ext uri="{9D8B030D-6E8A-4147-A177-3AD203B41FA5}">
                      <a16:colId xmlns:a16="http://schemas.microsoft.com/office/drawing/2014/main" val="2563174089"/>
                    </a:ext>
                  </a:extLst>
                </a:gridCol>
                <a:gridCol w="906640">
                  <a:extLst>
                    <a:ext uri="{9D8B030D-6E8A-4147-A177-3AD203B41FA5}">
                      <a16:colId xmlns:a16="http://schemas.microsoft.com/office/drawing/2014/main" val="3924721740"/>
                    </a:ext>
                  </a:extLst>
                </a:gridCol>
                <a:gridCol w="723394">
                  <a:extLst>
                    <a:ext uri="{9D8B030D-6E8A-4147-A177-3AD203B41FA5}">
                      <a16:colId xmlns:a16="http://schemas.microsoft.com/office/drawing/2014/main" val="705259782"/>
                    </a:ext>
                  </a:extLst>
                </a:gridCol>
                <a:gridCol w="906640">
                  <a:extLst>
                    <a:ext uri="{9D8B030D-6E8A-4147-A177-3AD203B41FA5}">
                      <a16:colId xmlns:a16="http://schemas.microsoft.com/office/drawing/2014/main" val="529405545"/>
                    </a:ext>
                  </a:extLst>
                </a:gridCol>
              </a:tblGrid>
              <a:tr h="2035352">
                <a:tc gridSpan="6">
                  <a:txBody>
                    <a:bodyPr/>
                    <a:lstStyle/>
                    <a:p>
                      <a:pPr marL="342900" lvl="0" indent="-342900">
                        <a:lnSpc>
                          <a:spcPct val="107000"/>
                        </a:lnSpc>
                        <a:spcAft>
                          <a:spcPts val="800"/>
                        </a:spcAft>
                        <a:buFont typeface="+mj-lt"/>
                        <a:buAutoNum type="arabicPeriod" startAt="2"/>
                      </a:pPr>
                      <a:r>
                        <a:rPr lang="en-GB" sz="18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CRITICAL THINKING &amp; CREATIVITY</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b="1" dirty="0">
                          <a:solidFill>
                            <a:srgbClr val="FFFFFF"/>
                          </a:solidFill>
                          <a:effectLst/>
                          <a:latin typeface="Calibri" panose="020F0502020204030204" pitchFamily="34" charset="0"/>
                          <a:ea typeface="Aptos" panose="020B0004020202020204" pitchFamily="34" charset="0"/>
                          <a:cs typeface="Times New Roman" panose="02020603050405020304" pitchFamily="18" charset="0"/>
                        </a:rPr>
                        <a:t> </a:t>
                      </a:r>
                      <a:r>
                        <a:rPr lang="en-GB" sz="18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Students learn best when teachers help to build their critical thinking and creativity skills so that they can reflect on and use information in different ways, including actively applying and analysing information. This section looks at how well you help students become creative and critical thinkers and include learning through play and activities that encourage students to use their initiative, imagination, curiosity and creativity. It also looks at whether students happily engage in asking questions, including open-ended questions.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A02B93"/>
                      </a:solidFill>
                      <a:prstDash val="solid"/>
                      <a:round/>
                      <a:headEnd type="none" w="med" len="med"/>
                      <a:tailEnd type="none" w="med" len="med"/>
                    </a:lnL>
                    <a:lnR w="12700" cap="flat" cmpd="sng" algn="ctr">
                      <a:solidFill>
                        <a:srgbClr val="A02B9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02B93"/>
                      </a:solidFill>
                      <a:prstDash val="solid"/>
                      <a:round/>
                      <a:headEnd type="none" w="med" len="med"/>
                      <a:tailEnd type="none" w="med" len="med"/>
                    </a:lnB>
                    <a:solidFill>
                      <a:srgbClr val="FF99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63767774"/>
                  </a:ext>
                </a:extLst>
              </a:tr>
              <a:tr h="700205">
                <a:tc gridSpan="2">
                  <a:txBody>
                    <a:bodyPr/>
                    <a:lstStyle/>
                    <a:p>
                      <a:pPr>
                        <a:lnSpc>
                          <a:spcPct val="107000"/>
                        </a:lnSpc>
                        <a:spcAft>
                          <a:spcPts val="800"/>
                        </a:spcAft>
                        <a:buNone/>
                      </a:pPr>
                      <a:r>
                        <a:rPr lang="en-GB" sz="20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How well do you think you did/do the following?  </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02B9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hMerge="1">
                  <a:txBody>
                    <a:bodyPr/>
                    <a:lstStyle/>
                    <a:p>
                      <a:endParaRPr lang="en-GB"/>
                    </a:p>
                  </a:txBody>
                  <a:tcPr/>
                </a:tc>
                <a:tc>
                  <a:txBody>
                    <a:bodyPr/>
                    <a:lstStyle/>
                    <a:p>
                      <a:pPr>
                        <a:lnSpc>
                          <a:spcPct val="107000"/>
                        </a:lnSpc>
                        <a:spcAft>
                          <a:spcPts val="800"/>
                        </a:spcAft>
                        <a:buNone/>
                      </a:pPr>
                      <a:r>
                        <a:rPr lang="en-GB" sz="20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Not well</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02B9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lnSpc>
                          <a:spcPct val="107000"/>
                        </a:lnSpc>
                        <a:spcAft>
                          <a:spcPts val="800"/>
                        </a:spcAft>
                        <a:buNone/>
                      </a:pPr>
                      <a:r>
                        <a:rPr lang="en-GB" sz="20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Partly well</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02B9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lnSpc>
                          <a:spcPct val="107000"/>
                        </a:lnSpc>
                        <a:spcAft>
                          <a:spcPts val="800"/>
                        </a:spcAft>
                        <a:buNone/>
                      </a:pPr>
                      <a:r>
                        <a:rPr lang="en-GB" sz="20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Well</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02B9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lnSpc>
                          <a:spcPct val="107000"/>
                        </a:lnSpc>
                        <a:spcAft>
                          <a:spcPts val="800"/>
                        </a:spcAft>
                        <a:buNone/>
                      </a:pPr>
                      <a:r>
                        <a:rPr lang="en-GB" sz="20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Very well</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02B9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extLst>
                  <a:ext uri="{0D108BD9-81ED-4DB2-BD59-A6C34878D82A}">
                    <a16:rowId xmlns:a16="http://schemas.microsoft.com/office/drawing/2014/main" val="2388600275"/>
                  </a:ext>
                </a:extLst>
              </a:tr>
              <a:tr h="1624447">
                <a:tc>
                  <a:txBody>
                    <a:bodyPr/>
                    <a:lstStyle/>
                    <a:p>
                      <a:pPr>
                        <a:lnSpc>
                          <a:spcPct val="107000"/>
                        </a:lnSpc>
                        <a:spcAft>
                          <a:spcPts val="800"/>
                        </a:spcAft>
                        <a:buNone/>
                      </a:pPr>
                      <a:r>
                        <a:rPr lang="en-GB" sz="18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4.1.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 ask open-ended questions </a:t>
                      </a:r>
                      <a:r>
                        <a:rPr lang="en-GB" sz="18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that require reasoning, explanation, generalisation or have more than one correct answer</a:t>
                      </a:r>
                      <a:r>
                        <a:rPr lang="en-GB" sz="18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600"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Ask 3 or more open-ended questions; ask students to elaborate, justify and clarify. Build upon answers with further questions. </a:t>
                      </a:r>
                      <a:r>
                        <a:rPr lang="en-GB" sz="1600" i="1" dirty="0">
                          <a:effectLst/>
                          <a:latin typeface="Calibri" panose="020F0502020204030204" pitchFamily="34" charset="0"/>
                          <a:ea typeface="Aptos" panose="020B0004020202020204" pitchFamily="34" charset="0"/>
                          <a:cs typeface="Times New Roman" panose="02020603050405020304" pitchFamily="18" charset="0"/>
                        </a:rPr>
                        <a:t> </a:t>
                      </a:r>
                    </a:p>
                    <a:p>
                      <a:pPr>
                        <a:lnSpc>
                          <a:spcPct val="107000"/>
                        </a:lnSpc>
                        <a:spcAft>
                          <a:spcPts val="800"/>
                        </a:spcAft>
                        <a:buNone/>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2513030"/>
                  </a:ext>
                </a:extLst>
              </a:tr>
              <a:tr h="1563185">
                <a:tc>
                  <a:txBody>
                    <a:bodyPr/>
                    <a:lstStyle/>
                    <a:p>
                      <a:pPr>
                        <a:lnSpc>
                          <a:spcPct val="107000"/>
                        </a:lnSpc>
                        <a:spcAft>
                          <a:spcPts val="800"/>
                        </a:spcAft>
                        <a:buNone/>
                      </a:pPr>
                      <a:r>
                        <a:rPr lang="en-GB" sz="1800" b="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4.2.</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My students are happy to ask questions, including open-ended questions.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600"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Help every student ask questions</a:t>
                      </a:r>
                      <a:r>
                        <a:rPr lang="en-GB" sz="1800"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GB" sz="1600"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Ask them to use question words: Why? How? Can? Should? Would? Could?  Will? Invite all sorts of questions on a topic.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a:effectLst/>
                          <a:latin typeface="Calibri" panose="020F050202020403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58632" marR="586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6517320"/>
                  </a:ext>
                </a:extLst>
              </a:tr>
            </a:tbl>
          </a:graphicData>
        </a:graphic>
      </p:graphicFrame>
    </p:spTree>
    <p:extLst>
      <p:ext uri="{BB962C8B-B14F-4D97-AF65-F5344CB8AC3E}">
        <p14:creationId xmlns:p14="http://schemas.microsoft.com/office/powerpoint/2010/main" val="805769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8BBBA4-FFB1-4B0D-B3C3-ABF3E012D655}"/>
              </a:ext>
            </a:extLst>
          </p:cNvPr>
          <p:cNvSpPr>
            <a:spLocks noGrp="1"/>
          </p:cNvSpPr>
          <p:nvPr>
            <p:ph type="title"/>
          </p:nvPr>
        </p:nvSpPr>
        <p:spPr>
          <a:xfrm>
            <a:off x="838200" y="365125"/>
            <a:ext cx="10515600" cy="511175"/>
          </a:xfrm>
        </p:spPr>
        <p:txBody>
          <a:bodyPr>
            <a:noAutofit/>
          </a:bodyPr>
          <a:lstStyle/>
          <a:p>
            <a:pPr algn="ctr"/>
            <a:r>
              <a:rPr lang="en-US" sz="2000" b="1" dirty="0">
                <a:solidFill>
                  <a:schemeClr val="accent5">
                    <a:lumMod val="75000"/>
                  </a:schemeClr>
                </a:solidFill>
                <a:latin typeface="+mj-lt"/>
                <a:ea typeface="+mj-ea"/>
                <a:cs typeface="+mj-cs"/>
              </a:rPr>
              <a:t>TEACHER SELF-REFLECTION FORM : Reflecting on </a:t>
            </a:r>
            <a:r>
              <a:rPr lang="en-US" sz="2000" b="1" dirty="0">
                <a:solidFill>
                  <a:schemeClr val="accent5">
                    <a:lumMod val="75000"/>
                  </a:schemeClr>
                </a:solidFill>
              </a:rPr>
              <a:t>Dimensions &amp;</a:t>
            </a:r>
            <a:r>
              <a:rPr lang="en-GB" sz="2000" b="1" dirty="0">
                <a:solidFill>
                  <a:schemeClr val="accent5">
                    <a:lumMod val="75000"/>
                  </a:schemeClr>
                </a:solidFill>
                <a:latin typeface="+mj-lt"/>
                <a:ea typeface="+mj-ea"/>
                <a:cs typeface="+mj-cs"/>
              </a:rPr>
              <a:t>Behaviours</a:t>
            </a:r>
            <a:r>
              <a:rPr lang="en-US" sz="2000" b="1" dirty="0">
                <a:solidFill>
                  <a:schemeClr val="accent5">
                    <a:lumMod val="75000"/>
                  </a:schemeClr>
                </a:solidFill>
                <a:latin typeface="+mj-lt"/>
                <a:ea typeface="+mj-ea"/>
                <a:cs typeface="+mj-cs"/>
              </a:rPr>
              <a:t> </a:t>
            </a:r>
            <a:endParaRPr lang="en-GB" sz="2000" dirty="0"/>
          </a:p>
        </p:txBody>
      </p:sp>
      <p:pic>
        <p:nvPicPr>
          <p:cNvPr id="5" name="Picture 4">
            <a:extLst>
              <a:ext uri="{FF2B5EF4-FFF2-40B4-BE49-F238E27FC236}">
                <a16:creationId xmlns:a16="http://schemas.microsoft.com/office/drawing/2014/main" id="{8FD0B637-92B6-4483-A075-F6A006E90CE4}"/>
              </a:ext>
            </a:extLst>
          </p:cNvPr>
          <p:cNvPicPr>
            <a:picLocks noChangeAspect="1"/>
          </p:cNvPicPr>
          <p:nvPr/>
        </p:nvPicPr>
        <p:blipFill>
          <a:blip r:embed="rId3"/>
          <a:stretch>
            <a:fillRect/>
          </a:stretch>
        </p:blipFill>
        <p:spPr>
          <a:xfrm>
            <a:off x="11010860" y="232008"/>
            <a:ext cx="914479" cy="469433"/>
          </a:xfrm>
          <a:prstGeom prst="rect">
            <a:avLst/>
          </a:prstGeom>
        </p:spPr>
      </p:pic>
      <p:graphicFrame>
        <p:nvGraphicFramePr>
          <p:cNvPr id="2" name="Table 1">
            <a:extLst>
              <a:ext uri="{FF2B5EF4-FFF2-40B4-BE49-F238E27FC236}">
                <a16:creationId xmlns:a16="http://schemas.microsoft.com/office/drawing/2014/main" id="{2A499F11-3854-44D1-FC79-B437E41B1018}"/>
              </a:ext>
            </a:extLst>
          </p:cNvPr>
          <p:cNvGraphicFramePr>
            <a:graphicFrameLocks noGrp="1"/>
          </p:cNvGraphicFramePr>
          <p:nvPr>
            <p:extLst>
              <p:ext uri="{D42A27DB-BD31-4B8C-83A1-F6EECF244321}">
                <p14:modId xmlns:p14="http://schemas.microsoft.com/office/powerpoint/2010/main" val="2710188244"/>
              </p:ext>
            </p:extLst>
          </p:nvPr>
        </p:nvGraphicFramePr>
        <p:xfrm>
          <a:off x="1494971" y="1364343"/>
          <a:ext cx="9515889" cy="5197648"/>
        </p:xfrm>
        <a:graphic>
          <a:graphicData uri="http://schemas.openxmlformats.org/drawingml/2006/table">
            <a:tbl>
              <a:tblPr firstRow="1" firstCol="1" bandRow="1"/>
              <a:tblGrid>
                <a:gridCol w="4681104">
                  <a:extLst>
                    <a:ext uri="{9D8B030D-6E8A-4147-A177-3AD203B41FA5}">
                      <a16:colId xmlns:a16="http://schemas.microsoft.com/office/drawing/2014/main" val="958900481"/>
                    </a:ext>
                  </a:extLst>
                </a:gridCol>
                <a:gridCol w="4834785">
                  <a:extLst>
                    <a:ext uri="{9D8B030D-6E8A-4147-A177-3AD203B41FA5}">
                      <a16:colId xmlns:a16="http://schemas.microsoft.com/office/drawing/2014/main" val="1296966599"/>
                    </a:ext>
                  </a:extLst>
                </a:gridCol>
              </a:tblGrid>
              <a:tr h="870745">
                <a:tc gridSpan="2">
                  <a:txBody>
                    <a:bodyPr/>
                    <a:lstStyle/>
                    <a:p>
                      <a:pPr algn="ctr">
                        <a:lnSpc>
                          <a:spcPct val="107000"/>
                        </a:lnSpc>
                        <a:spcAft>
                          <a:spcPts val="800"/>
                        </a:spcAft>
                        <a:buNone/>
                      </a:pPr>
                      <a:r>
                        <a:rPr lang="en-GB" sz="2800" b="1" i="1" dirty="0">
                          <a:solidFill>
                            <a:srgbClr val="FFFFFF"/>
                          </a:solidFill>
                          <a:effectLst/>
                          <a:latin typeface="Calibri" panose="020F0502020204030204" pitchFamily="34" charset="0"/>
                          <a:ea typeface="Aptos" panose="020B0004020202020204" pitchFamily="34" charset="0"/>
                          <a:cs typeface="Times New Roman" panose="02020603050405020304" pitchFamily="18" charset="0"/>
                        </a:rPr>
                        <a:t>Reflections on Critical Thinking and Creativity</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en-GB"/>
                    </a:p>
                  </a:txBody>
                  <a:tcPr/>
                </a:tc>
                <a:extLst>
                  <a:ext uri="{0D108BD9-81ED-4DB2-BD59-A6C34878D82A}">
                    <a16:rowId xmlns:a16="http://schemas.microsoft.com/office/drawing/2014/main" val="1928789546"/>
                  </a:ext>
                </a:extLst>
              </a:tr>
              <a:tr h="1161255">
                <a:tc>
                  <a:txBody>
                    <a:bodyPr/>
                    <a:lstStyle/>
                    <a:p>
                      <a:pPr>
                        <a:lnSpc>
                          <a:spcPct val="107000"/>
                        </a:lnSpc>
                        <a:spcAft>
                          <a:spcPts val="800"/>
                        </a:spcAft>
                        <a:buNone/>
                      </a:pPr>
                      <a:r>
                        <a:rPr lang="en-GB" sz="24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My strengths in developing students’ critical thinking and creativity.</a:t>
                      </a:r>
                      <a:endParaRPr lang="en-US" sz="3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24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The behaviours/practices I need to focus on to improve.</a:t>
                      </a:r>
                      <a:endParaRPr lang="en-US" sz="3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333099"/>
                  </a:ext>
                </a:extLst>
              </a:tr>
              <a:tr h="791412">
                <a:tc>
                  <a:txBody>
                    <a:bodyPr/>
                    <a:lstStyle/>
                    <a:p>
                      <a:pPr>
                        <a:lnSpc>
                          <a:spcPct val="107000"/>
                        </a:lnSpc>
                        <a:spcAft>
                          <a:spcPts val="800"/>
                        </a:spcAft>
                        <a:buNone/>
                      </a:pPr>
                      <a:r>
                        <a:rPr lang="en-GB" sz="1800" b="1">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D86DCB"/>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b="1">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D86DCB"/>
                      </a:solidFill>
                      <a:prstDash val="solid"/>
                      <a:round/>
                      <a:headEnd type="none" w="med" len="med"/>
                      <a:tailEnd type="none" w="med" len="med"/>
                    </a:lnB>
                    <a:solidFill>
                      <a:srgbClr val="FFFFFF"/>
                    </a:solidFill>
                  </a:tcPr>
                </a:tc>
                <a:extLst>
                  <a:ext uri="{0D108BD9-81ED-4DB2-BD59-A6C34878D82A}">
                    <a16:rowId xmlns:a16="http://schemas.microsoft.com/office/drawing/2014/main" val="2807182713"/>
                  </a:ext>
                </a:extLst>
              </a:tr>
              <a:tr h="791412">
                <a:tc>
                  <a:txBody>
                    <a:bodyPr/>
                    <a:lstStyle/>
                    <a:p>
                      <a:pPr>
                        <a:lnSpc>
                          <a:spcPct val="107000"/>
                        </a:lnSpc>
                        <a:spcAft>
                          <a:spcPts val="800"/>
                        </a:spcAft>
                        <a:buNone/>
                      </a:pPr>
                      <a:r>
                        <a:rPr lang="en-GB" sz="1800" b="1">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86DCB"/>
                      </a:solidFill>
                      <a:prstDash val="solid"/>
                      <a:round/>
                      <a:headEnd type="none" w="med" len="med"/>
                      <a:tailEnd type="none" w="med" len="med"/>
                    </a:lnT>
                    <a:lnB w="12700" cap="flat" cmpd="sng" algn="ctr">
                      <a:solidFill>
                        <a:srgbClr val="D86DCB"/>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b="1">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86DCB"/>
                      </a:solidFill>
                      <a:prstDash val="solid"/>
                      <a:round/>
                      <a:headEnd type="none" w="med" len="med"/>
                      <a:tailEnd type="none" w="med" len="med"/>
                    </a:lnT>
                    <a:lnB w="12700" cap="flat" cmpd="sng" algn="ctr">
                      <a:solidFill>
                        <a:srgbClr val="D86DCB"/>
                      </a:solidFill>
                      <a:prstDash val="solid"/>
                      <a:round/>
                      <a:headEnd type="none" w="med" len="med"/>
                      <a:tailEnd type="none" w="med" len="med"/>
                    </a:lnB>
                    <a:solidFill>
                      <a:srgbClr val="FFFFFF"/>
                    </a:solidFill>
                  </a:tcPr>
                </a:tc>
                <a:extLst>
                  <a:ext uri="{0D108BD9-81ED-4DB2-BD59-A6C34878D82A}">
                    <a16:rowId xmlns:a16="http://schemas.microsoft.com/office/drawing/2014/main" val="4001441916"/>
                  </a:ext>
                </a:extLst>
              </a:tr>
              <a:tr h="791412">
                <a:tc>
                  <a:txBody>
                    <a:bodyPr/>
                    <a:lstStyle/>
                    <a:p>
                      <a:pPr>
                        <a:lnSpc>
                          <a:spcPct val="107000"/>
                        </a:lnSpc>
                        <a:spcAft>
                          <a:spcPts val="800"/>
                        </a:spcAft>
                        <a:buNone/>
                      </a:pPr>
                      <a:r>
                        <a:rPr lang="en-GB" sz="1800" b="1">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86DCB"/>
                      </a:solidFill>
                      <a:prstDash val="solid"/>
                      <a:round/>
                      <a:headEnd type="none" w="med" len="med"/>
                      <a:tailEnd type="none" w="med" len="med"/>
                    </a:lnT>
                    <a:lnB w="12700" cap="flat" cmpd="sng" algn="ctr">
                      <a:solidFill>
                        <a:srgbClr val="D86DCB"/>
                      </a:solidFill>
                      <a:prstDash val="solid"/>
                      <a:round/>
                      <a:headEnd type="none" w="med" len="med"/>
                      <a:tailEnd type="none" w="med" len="med"/>
                    </a:lnB>
                    <a:solidFill>
                      <a:srgbClr val="FFFFFF"/>
                    </a:solidFill>
                  </a:tcPr>
                </a:tc>
                <a:tc>
                  <a:txBody>
                    <a:bodyPr/>
                    <a:lstStyle/>
                    <a:p>
                      <a:pPr>
                        <a:lnSpc>
                          <a:spcPct val="107000"/>
                        </a:lnSpc>
                        <a:spcAft>
                          <a:spcPts val="800"/>
                        </a:spcAft>
                        <a:buNone/>
                      </a:pPr>
                      <a:r>
                        <a:rPr lang="en-GB" sz="1800" b="1">
                          <a:effectLst/>
                          <a:latin typeface="Calibri" panose="020F0502020204030204" pitchFamily="34" charset="0"/>
                          <a:ea typeface="Aptos" panose="020B0004020202020204" pitchFamily="34" charset="0"/>
                          <a:cs typeface="Times New Roman" panose="02020603050405020304" pitchFamily="18" charset="0"/>
                        </a:rPr>
                        <a:t> </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86DCB"/>
                      </a:solidFill>
                      <a:prstDash val="solid"/>
                      <a:round/>
                      <a:headEnd type="none" w="med" len="med"/>
                      <a:tailEnd type="none" w="med" len="med"/>
                    </a:lnT>
                    <a:lnB w="12700" cap="flat" cmpd="sng" algn="ctr">
                      <a:solidFill>
                        <a:srgbClr val="D86DCB"/>
                      </a:solidFill>
                      <a:prstDash val="solid"/>
                      <a:round/>
                      <a:headEnd type="none" w="med" len="med"/>
                      <a:tailEnd type="none" w="med" len="med"/>
                    </a:lnB>
                    <a:solidFill>
                      <a:srgbClr val="FFFFFF"/>
                    </a:solidFill>
                  </a:tcPr>
                </a:tc>
                <a:extLst>
                  <a:ext uri="{0D108BD9-81ED-4DB2-BD59-A6C34878D82A}">
                    <a16:rowId xmlns:a16="http://schemas.microsoft.com/office/drawing/2014/main" val="80963469"/>
                  </a:ext>
                </a:extLst>
              </a:tr>
              <a:tr h="791412">
                <a:tc>
                  <a:txBody>
                    <a:bodyPr/>
                    <a:lstStyle/>
                    <a:p>
                      <a:pPr>
                        <a:lnSpc>
                          <a:spcPct val="107000"/>
                        </a:lnSpc>
                        <a:spcAft>
                          <a:spcPts val="800"/>
                        </a:spcAft>
                        <a:buNone/>
                      </a:pP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86DC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buNone/>
                      </a:pP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86DC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3717403"/>
                  </a:ext>
                </a:extLst>
              </a:tr>
            </a:tbl>
          </a:graphicData>
        </a:graphic>
      </p:graphicFrame>
    </p:spTree>
    <p:extLst>
      <p:ext uri="{BB962C8B-B14F-4D97-AF65-F5344CB8AC3E}">
        <p14:creationId xmlns:p14="http://schemas.microsoft.com/office/powerpoint/2010/main" val="3616078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0E573-E41D-4D37-A363-83CCD07738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3084">
            <a:off x="-172250" y="2421346"/>
            <a:ext cx="3569121" cy="3366244"/>
          </a:xfrm>
          <a:prstGeom prst="rect">
            <a:avLst/>
          </a:prstGeom>
        </p:spPr>
      </p:pic>
      <p:sp>
        <p:nvSpPr>
          <p:cNvPr id="3" name="TextBox 2">
            <a:extLst>
              <a:ext uri="{FF2B5EF4-FFF2-40B4-BE49-F238E27FC236}">
                <a16:creationId xmlns:a16="http://schemas.microsoft.com/office/drawing/2014/main" id="{F7FF496A-77FB-4E12-8320-D74002C14400}"/>
              </a:ext>
            </a:extLst>
          </p:cNvPr>
          <p:cNvSpPr txBox="1"/>
          <p:nvPr/>
        </p:nvSpPr>
        <p:spPr>
          <a:xfrm>
            <a:off x="0" y="813311"/>
            <a:ext cx="3224620" cy="1247630"/>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2400" b="1" dirty="0">
                <a:solidFill>
                  <a:schemeClr val="accent5">
                    <a:lumMod val="75000"/>
                  </a:schemeClr>
                </a:solidFill>
                <a:latin typeface="+mj-lt"/>
                <a:ea typeface="+mj-ea"/>
                <a:cs typeface="+mj-cs"/>
              </a:rPr>
              <a:t>TEACHER SELF-REFLECTION FORM Contd. </a:t>
            </a:r>
            <a:endParaRPr lang="en-US" sz="2400" b="1" kern="1200" dirty="0">
              <a:solidFill>
                <a:schemeClr val="accent5">
                  <a:lumMod val="75000"/>
                </a:schemeClr>
              </a:solidFill>
              <a:latin typeface="+mj-lt"/>
              <a:ea typeface="+mj-ea"/>
              <a:cs typeface="+mj-cs"/>
            </a:endParaRPr>
          </a:p>
        </p:txBody>
      </p:sp>
      <p:pic>
        <p:nvPicPr>
          <p:cNvPr id="5" name="Picture 4">
            <a:extLst>
              <a:ext uri="{FF2B5EF4-FFF2-40B4-BE49-F238E27FC236}">
                <a16:creationId xmlns:a16="http://schemas.microsoft.com/office/drawing/2014/main" id="{CCAA04E2-99BC-4B73-82E7-E5FF7C190604}"/>
              </a:ext>
            </a:extLst>
          </p:cNvPr>
          <p:cNvPicPr>
            <a:picLocks noChangeAspect="1"/>
          </p:cNvPicPr>
          <p:nvPr/>
        </p:nvPicPr>
        <p:blipFill>
          <a:blip r:embed="rId4"/>
          <a:stretch>
            <a:fillRect/>
          </a:stretch>
        </p:blipFill>
        <p:spPr>
          <a:xfrm>
            <a:off x="95529" y="66821"/>
            <a:ext cx="914479" cy="914479"/>
          </a:xfrm>
          <a:prstGeom prst="rect">
            <a:avLst/>
          </a:prstGeom>
        </p:spPr>
      </p:pic>
      <p:pic>
        <p:nvPicPr>
          <p:cNvPr id="6" name="Picture 5">
            <a:extLst>
              <a:ext uri="{FF2B5EF4-FFF2-40B4-BE49-F238E27FC236}">
                <a16:creationId xmlns:a16="http://schemas.microsoft.com/office/drawing/2014/main" id="{035774B3-CCDD-40F1-976B-C5CB47599709}"/>
              </a:ext>
            </a:extLst>
          </p:cNvPr>
          <p:cNvPicPr>
            <a:picLocks noChangeAspect="1"/>
          </p:cNvPicPr>
          <p:nvPr/>
        </p:nvPicPr>
        <p:blipFill>
          <a:blip r:embed="rId5"/>
          <a:stretch>
            <a:fillRect/>
          </a:stretch>
        </p:blipFill>
        <p:spPr>
          <a:xfrm>
            <a:off x="95529" y="6321746"/>
            <a:ext cx="914479" cy="469433"/>
          </a:xfrm>
          <a:prstGeom prst="rect">
            <a:avLst/>
          </a:prstGeom>
        </p:spPr>
      </p:pic>
      <p:graphicFrame>
        <p:nvGraphicFramePr>
          <p:cNvPr id="7" name="Table 6">
            <a:extLst>
              <a:ext uri="{FF2B5EF4-FFF2-40B4-BE49-F238E27FC236}">
                <a16:creationId xmlns:a16="http://schemas.microsoft.com/office/drawing/2014/main" id="{1690CA93-B6D8-1EE5-799C-53FD3D8A24DC}"/>
              </a:ext>
            </a:extLst>
          </p:cNvPr>
          <p:cNvGraphicFramePr>
            <a:graphicFrameLocks noGrp="1"/>
          </p:cNvGraphicFramePr>
          <p:nvPr>
            <p:extLst>
              <p:ext uri="{D42A27DB-BD31-4B8C-83A1-F6EECF244321}">
                <p14:modId xmlns:p14="http://schemas.microsoft.com/office/powerpoint/2010/main" val="3716368018"/>
              </p:ext>
            </p:extLst>
          </p:nvPr>
        </p:nvGraphicFramePr>
        <p:xfrm>
          <a:off x="3320149" y="333830"/>
          <a:ext cx="8605096" cy="6457350"/>
        </p:xfrm>
        <a:graphic>
          <a:graphicData uri="http://schemas.openxmlformats.org/drawingml/2006/table">
            <a:tbl>
              <a:tblPr firstRow="1" firstCol="1" bandRow="1"/>
              <a:tblGrid>
                <a:gridCol w="2323061">
                  <a:extLst>
                    <a:ext uri="{9D8B030D-6E8A-4147-A177-3AD203B41FA5}">
                      <a16:colId xmlns:a16="http://schemas.microsoft.com/office/drawing/2014/main" val="3525593984"/>
                    </a:ext>
                  </a:extLst>
                </a:gridCol>
                <a:gridCol w="2323667">
                  <a:extLst>
                    <a:ext uri="{9D8B030D-6E8A-4147-A177-3AD203B41FA5}">
                      <a16:colId xmlns:a16="http://schemas.microsoft.com/office/drawing/2014/main" val="1940290946"/>
                    </a:ext>
                  </a:extLst>
                </a:gridCol>
                <a:gridCol w="3958368">
                  <a:extLst>
                    <a:ext uri="{9D8B030D-6E8A-4147-A177-3AD203B41FA5}">
                      <a16:colId xmlns:a16="http://schemas.microsoft.com/office/drawing/2014/main" val="539427821"/>
                    </a:ext>
                  </a:extLst>
                </a:gridCol>
              </a:tblGrid>
              <a:tr h="1423016">
                <a:tc gridSpan="3">
                  <a:txBody>
                    <a:bodyPr/>
                    <a:lstStyle/>
                    <a:p>
                      <a:pPr algn="ctr">
                        <a:lnSpc>
                          <a:spcPct val="107000"/>
                        </a:lnSpc>
                        <a:spcAft>
                          <a:spcPts val="800"/>
                        </a:spcAft>
                        <a:buNone/>
                      </a:pPr>
                      <a:r>
                        <a:rPr lang="en-GB" sz="16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Improving the Learning Environment and Quality of Teaching and Learning in my Classroom: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6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My Overall Strengths and Areas for Improvement.</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400" b="1" dirty="0">
                          <a:effectLst/>
                          <a:latin typeface="Calibri" panose="020F0502020204030204" pitchFamily="34" charset="0"/>
                          <a:ea typeface="Aptos" panose="020B0004020202020204" pitchFamily="34" charset="0"/>
                          <a:cs typeface="Times New Roman" panose="02020603050405020304" pitchFamily="18" charset="0"/>
                        </a:rPr>
                        <a:t> </a:t>
                      </a:r>
                      <a:r>
                        <a:rPr lang="en-GB" sz="14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Overall, what are your greatest strengths as a professional teacher? Which areas would you like to prioritise for improvement? Please state your goals below and add any strategies, sources of support and people who could help you. </a:t>
                      </a:r>
                      <a:r>
                        <a:rPr lang="en-GB" sz="1400" b="1" dirty="0">
                          <a:effectLst/>
                          <a:latin typeface="Calibri" panose="020F0502020204030204" pitchFamily="34" charset="0"/>
                          <a:ea typeface="Aptos" panose="020B0004020202020204" pitchFamily="34" charset="0"/>
                          <a:cs typeface="Times New Roman" panose="02020603050405020304" pitchFamily="18" charset="0"/>
                        </a:rPr>
                        <a:t>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87750421"/>
                  </a:ext>
                </a:extLst>
              </a:tr>
              <a:tr h="545540">
                <a:tc>
                  <a:txBody>
                    <a:bodyPr/>
                    <a:lstStyle/>
                    <a:p>
                      <a:pPr algn="ctr">
                        <a:lnSpc>
                          <a:spcPct val="107000"/>
                        </a:lnSpc>
                        <a:spcAft>
                          <a:spcPts val="800"/>
                        </a:spcAft>
                        <a:buNone/>
                      </a:pPr>
                      <a:r>
                        <a:rPr lang="en-GB" sz="1600" b="1" i="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My greatest strengths include:</a:t>
                      </a:r>
                      <a:endParaRPr lang="en-US" sz="160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86E"/>
                    </a:solidFill>
                  </a:tcPr>
                </a:tc>
                <a:tc>
                  <a:txBody>
                    <a:bodyPr/>
                    <a:lstStyle/>
                    <a:p>
                      <a:pPr algn="ctr">
                        <a:lnSpc>
                          <a:spcPct val="107000"/>
                        </a:lnSpc>
                        <a:spcAft>
                          <a:spcPts val="800"/>
                        </a:spcAft>
                        <a:buNone/>
                      </a:pPr>
                      <a:r>
                        <a:rPr lang="en-GB" sz="1600" b="1" i="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My Goals are to focus on improving: </a:t>
                      </a:r>
                      <a:endParaRPr lang="en-US" sz="160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86E"/>
                    </a:solidFill>
                  </a:tcPr>
                </a:tc>
                <a:tc>
                  <a:txBody>
                    <a:bodyPr/>
                    <a:lstStyle/>
                    <a:p>
                      <a:pPr algn="ctr">
                        <a:lnSpc>
                          <a:spcPct val="107000"/>
                        </a:lnSpc>
                        <a:spcAft>
                          <a:spcPts val="800"/>
                        </a:spcAft>
                        <a:buNone/>
                      </a:pPr>
                      <a:r>
                        <a:rPr lang="en-GB" sz="16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 will use these strategies and/or sources of support: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86E"/>
                    </a:solidFill>
                  </a:tcPr>
                </a:tc>
                <a:extLst>
                  <a:ext uri="{0D108BD9-81ED-4DB2-BD59-A6C34878D82A}">
                    <a16:rowId xmlns:a16="http://schemas.microsoft.com/office/drawing/2014/main" val="2442711372"/>
                  </a:ext>
                </a:extLst>
              </a:tr>
              <a:tr h="3394410">
                <a:tc>
                  <a:txBody>
                    <a:bodyPr/>
                    <a:lstStyle/>
                    <a:p>
                      <a:pPr>
                        <a:lnSpc>
                          <a:spcPct val="107000"/>
                        </a:lnSpc>
                        <a:spcAft>
                          <a:spcPts val="800"/>
                        </a:spcAft>
                        <a:buNone/>
                      </a:pPr>
                      <a:r>
                        <a:rPr lang="en-GB" sz="1400" i="1">
                          <a:solidFill>
                            <a:srgbClr val="77206D"/>
                          </a:solidFill>
                          <a:effectLst/>
                          <a:latin typeface="Calibri" panose="020F0502020204030204" pitchFamily="34" charset="0"/>
                          <a:ea typeface="Aptos" panose="020B0004020202020204" pitchFamily="34" charset="0"/>
                          <a:cs typeface="Times New Roman" panose="02020603050405020304" pitchFamily="18" charset="0"/>
                        </a:rPr>
                        <a:t>Example: </a:t>
                      </a:r>
                      <a:endParaRPr lang="en-US" sz="16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400" i="1">
                          <a:solidFill>
                            <a:srgbClr val="77206D"/>
                          </a:solidFill>
                          <a:effectLst/>
                          <a:latin typeface="Calibri" panose="020F0502020204030204" pitchFamily="34" charset="0"/>
                          <a:ea typeface="Aptos" panose="020B0004020202020204" pitchFamily="34" charset="0"/>
                          <a:cs typeface="Times New Roman" panose="02020603050405020304" pitchFamily="18" charset="0"/>
                        </a:rPr>
                        <a:t> </a:t>
                      </a:r>
                      <a:endParaRPr lang="en-US" sz="16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400" i="1">
                          <a:solidFill>
                            <a:srgbClr val="77206D"/>
                          </a:solidFill>
                          <a:effectLst/>
                          <a:latin typeface="Calibri" panose="020F0502020204030204" pitchFamily="34" charset="0"/>
                          <a:ea typeface="Aptos" panose="020B0004020202020204" pitchFamily="34" charset="0"/>
                          <a:cs typeface="Times New Roman" panose="02020603050405020304" pitchFamily="18" charset="0"/>
                        </a:rPr>
                        <a:t>Creating a warm and supportive emotional climate.</a:t>
                      </a:r>
                      <a:endParaRPr lang="en-US" sz="160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Having and communicating higher expectations of all students:</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I will communicate high expectations of all students by the next lesson to be observed next month.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buFont typeface="Symbol" panose="05050102010706020507" pitchFamily="18" charset="2"/>
                        <a:buChar char=""/>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State that I want all students to achieve success and what this looks like.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State the expected learning outcomes clearly and show that I expect all students to achieve.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Study my assessment data and differentiate tasks so I can work more closely with struggling students so they can improve.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Ask another teacher whose students do well to help me.</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400" i="1" dirty="0">
                          <a:solidFill>
                            <a:srgbClr val="77206D"/>
                          </a:solidFill>
                          <a:effectLst/>
                          <a:latin typeface="Calibri" panose="020F0502020204030204" pitchFamily="34" charset="0"/>
                          <a:ea typeface="Aptos" panose="020B0004020202020204" pitchFamily="34" charset="0"/>
                          <a:cs typeface="Times New Roman" panose="02020603050405020304" pitchFamily="18" charset="0"/>
                        </a:rPr>
                        <a:t>Read about communicating high expectations and the influence of ‘growth mindset’ (the belief that one can improve one’s intelligence, qualities and skills), on teachers and children and decide on one thing I will change.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538867"/>
                  </a:ext>
                </a:extLst>
              </a:tr>
              <a:tr h="1094384">
                <a:tc>
                  <a:txBody>
                    <a:bodyPr/>
                    <a:lstStyle/>
                    <a:p>
                      <a:pPr>
                        <a:lnSpc>
                          <a:spcPct val="107000"/>
                        </a:lnSpc>
                        <a:spcAft>
                          <a:spcPts val="800"/>
                        </a:spcAft>
                        <a:buNone/>
                      </a:pPr>
                      <a:r>
                        <a:rPr lang="en-GB" sz="1100" b="1" dirty="0">
                          <a:effectLst/>
                          <a:latin typeface="Calibri" panose="020F0502020204030204" pitchFamily="34" charset="0"/>
                          <a:ea typeface="Aptos" panose="020B0004020202020204" pitchFamily="34" charset="0"/>
                          <a:cs typeface="Times New Roman" panose="02020603050405020304" pitchFamily="18" charset="0"/>
                        </a:rPr>
                        <a:t>1.  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100" b="1" dirty="0">
                          <a:effectLst/>
                          <a:latin typeface="Calibri" panose="020F0502020204030204" pitchFamily="34" charset="0"/>
                          <a:ea typeface="Aptos" panose="020B0004020202020204" pitchFamily="34" charset="0"/>
                          <a:cs typeface="Times New Roman" panose="02020603050405020304" pitchFamily="18" charset="0"/>
                        </a:rPr>
                        <a:t>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100" b="1"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 </a:t>
                      </a:r>
                    </a:p>
                    <a:p>
                      <a:pPr>
                        <a:lnSpc>
                          <a:spcPct val="107000"/>
                        </a:lnSpc>
                        <a:spcAft>
                          <a:spcPts val="800"/>
                        </a:spcAft>
                        <a:buNone/>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28600">
                        <a:lnSpc>
                          <a:spcPct val="107000"/>
                        </a:lnSpc>
                        <a:spcAft>
                          <a:spcPts val="800"/>
                        </a:spcAft>
                        <a:buNone/>
                      </a:pPr>
                      <a:r>
                        <a:rPr lang="en-GB" sz="1100" b="1"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 </a:t>
                      </a:r>
                    </a:p>
                    <a:p>
                      <a:pPr marL="228600">
                        <a:lnSpc>
                          <a:spcPct val="107000"/>
                        </a:lnSpc>
                        <a:spcAft>
                          <a:spcPts val="800"/>
                        </a:spcAft>
                        <a:buNone/>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4140" marR="641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1104888"/>
                  </a:ext>
                </a:extLst>
              </a:tr>
            </a:tbl>
          </a:graphicData>
        </a:graphic>
      </p:graphicFrame>
    </p:spTree>
    <p:extLst>
      <p:ext uri="{BB962C8B-B14F-4D97-AF65-F5344CB8AC3E}">
        <p14:creationId xmlns:p14="http://schemas.microsoft.com/office/powerpoint/2010/main" val="3732198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2186-A377-4CFD-851A-A807F91C5DB2}"/>
              </a:ext>
            </a:extLst>
          </p:cNvPr>
          <p:cNvSpPr>
            <a:spLocks noGrp="1"/>
          </p:cNvSpPr>
          <p:nvPr>
            <p:ph type="title"/>
          </p:nvPr>
        </p:nvSpPr>
        <p:spPr>
          <a:xfrm>
            <a:off x="838200" y="365125"/>
            <a:ext cx="10515600" cy="625475"/>
          </a:xfrm>
        </p:spPr>
        <p:txBody>
          <a:bodyPr>
            <a:normAutofit fontScale="90000"/>
          </a:bodyPr>
          <a:lstStyle/>
          <a:p>
            <a:pPr algn="ctr"/>
            <a:r>
              <a:rPr lang="en-GB" b="1">
                <a:latin typeface="Open Sans" panose="020B0606030504020204" pitchFamily="34" charset="0"/>
                <a:ea typeface="Open Sans" panose="020B0606030504020204" pitchFamily="34" charset="0"/>
                <a:cs typeface="Open Sans" panose="020B0606030504020204" pitchFamily="34" charset="0"/>
              </a:rPr>
              <a:t>MENTORING</a:t>
            </a:r>
            <a:r>
              <a:rPr lang="en-GB" b="1"/>
              <a:t> </a:t>
            </a:r>
          </a:p>
        </p:txBody>
      </p:sp>
      <p:sp>
        <p:nvSpPr>
          <p:cNvPr id="3" name="Content Placeholder 2">
            <a:extLst>
              <a:ext uri="{FF2B5EF4-FFF2-40B4-BE49-F238E27FC236}">
                <a16:creationId xmlns:a16="http://schemas.microsoft.com/office/drawing/2014/main" id="{D752643C-4EA9-47D7-9100-3C64F28F8EC6}"/>
              </a:ext>
            </a:extLst>
          </p:cNvPr>
          <p:cNvSpPr>
            <a:spLocks noGrp="1"/>
          </p:cNvSpPr>
          <p:nvPr>
            <p:ph idx="1"/>
          </p:nvPr>
        </p:nvSpPr>
        <p:spPr>
          <a:xfrm>
            <a:off x="5130639" y="2511879"/>
            <a:ext cx="6838950" cy="1305436"/>
          </a:xfrm>
        </p:spPr>
        <p:txBody>
          <a:bodyPr>
            <a:normAutofit/>
          </a:bodyPr>
          <a:lstStyle/>
          <a:p>
            <a:pPr marL="0" indent="0" algn="ctr">
              <a:buNone/>
            </a:pPr>
            <a:r>
              <a:rPr lang="en-GB" dirty="0"/>
              <a:t>WHAT ARE THE CHARACTERISTICS OF </a:t>
            </a:r>
          </a:p>
          <a:p>
            <a:pPr marL="0" indent="0" algn="ctr">
              <a:buNone/>
            </a:pPr>
            <a:r>
              <a:rPr lang="en-GB" dirty="0"/>
              <a:t>A GOOD MENTOR?</a:t>
            </a:r>
          </a:p>
        </p:txBody>
      </p:sp>
      <p:pic>
        <p:nvPicPr>
          <p:cNvPr id="6" name="Picture 5">
            <a:extLst>
              <a:ext uri="{FF2B5EF4-FFF2-40B4-BE49-F238E27FC236}">
                <a16:creationId xmlns:a16="http://schemas.microsoft.com/office/drawing/2014/main" id="{3F5EE7D5-574A-4F47-98E8-E6B366BFCD59}"/>
              </a:ext>
            </a:extLst>
          </p:cNvPr>
          <p:cNvPicPr>
            <a:picLocks noChangeAspect="1"/>
          </p:cNvPicPr>
          <p:nvPr/>
        </p:nvPicPr>
        <p:blipFill>
          <a:blip r:embed="rId3"/>
          <a:stretch>
            <a:fillRect/>
          </a:stretch>
        </p:blipFill>
        <p:spPr>
          <a:xfrm>
            <a:off x="353039" y="1959244"/>
            <a:ext cx="5285705" cy="3431906"/>
          </a:xfrm>
          <a:prstGeom prst="ellipse">
            <a:avLst/>
          </a:prstGeom>
        </p:spPr>
      </p:pic>
      <p:pic>
        <p:nvPicPr>
          <p:cNvPr id="7" name="Picture 6">
            <a:extLst>
              <a:ext uri="{FF2B5EF4-FFF2-40B4-BE49-F238E27FC236}">
                <a16:creationId xmlns:a16="http://schemas.microsoft.com/office/drawing/2014/main" id="{422464E9-F15C-4DCF-9F36-22DE93B99D9B}"/>
              </a:ext>
            </a:extLst>
          </p:cNvPr>
          <p:cNvPicPr>
            <a:picLocks noChangeAspect="1"/>
          </p:cNvPicPr>
          <p:nvPr/>
        </p:nvPicPr>
        <p:blipFill>
          <a:blip r:embed="rId4"/>
          <a:stretch>
            <a:fillRect/>
          </a:stretch>
        </p:blipFill>
        <p:spPr>
          <a:xfrm>
            <a:off x="9621957" y="359215"/>
            <a:ext cx="1731844" cy="889014"/>
          </a:xfrm>
          <a:prstGeom prst="rect">
            <a:avLst/>
          </a:prstGeom>
        </p:spPr>
      </p:pic>
    </p:spTree>
    <p:extLst>
      <p:ext uri="{BB962C8B-B14F-4D97-AF65-F5344CB8AC3E}">
        <p14:creationId xmlns:p14="http://schemas.microsoft.com/office/powerpoint/2010/main" val="797722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72B431A-A41C-4103-A3E5-56D9E357AD74}"/>
              </a:ext>
            </a:extLst>
          </p:cNvPr>
          <p:cNvPicPr>
            <a:picLocks noGrp="1" noChangeAspect="1"/>
          </p:cNvPicPr>
          <p:nvPr>
            <p:ph idx="1"/>
          </p:nvPr>
        </p:nvPicPr>
        <p:blipFill>
          <a:blip r:embed="rId3"/>
          <a:stretch>
            <a:fillRect/>
          </a:stretch>
        </p:blipFill>
        <p:spPr>
          <a:xfrm>
            <a:off x="211074" y="1008993"/>
            <a:ext cx="11852850" cy="5318235"/>
          </a:xfrm>
          <a:prstGeom prst="rect">
            <a:avLst/>
          </a:prstGeom>
        </p:spPr>
      </p:pic>
      <p:sp>
        <p:nvSpPr>
          <p:cNvPr id="5" name="TextBox 4">
            <a:extLst>
              <a:ext uri="{FF2B5EF4-FFF2-40B4-BE49-F238E27FC236}">
                <a16:creationId xmlns:a16="http://schemas.microsoft.com/office/drawing/2014/main" id="{36317E6D-9AB6-4DD2-8524-7DE04C25EF27}"/>
              </a:ext>
            </a:extLst>
          </p:cNvPr>
          <p:cNvSpPr txBox="1"/>
          <p:nvPr/>
        </p:nvSpPr>
        <p:spPr>
          <a:xfrm>
            <a:off x="1944414" y="245523"/>
            <a:ext cx="8660524" cy="523220"/>
          </a:xfrm>
          <a:prstGeom prst="rect">
            <a:avLst/>
          </a:prstGeom>
          <a:noFill/>
        </p:spPr>
        <p:txBody>
          <a:bodyPr wrap="square" rtlCol="0">
            <a:spAutoFit/>
          </a:bodyPr>
          <a:lstStyle/>
          <a:p>
            <a:r>
              <a:rPr lang="en-US" sz="2800" dirty="0">
                <a:latin typeface="Dreaming Outloud Pro" panose="03050502040302030504" pitchFamily="66" charset="0"/>
                <a:cs typeface="Dreaming Outloud Pro" panose="03050502040302030504" pitchFamily="66" charset="0"/>
              </a:rPr>
              <a:t>How would you relate these pictures with Mentoring?</a:t>
            </a:r>
            <a:endParaRPr lang="en-PK" sz="2800" dirty="0">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2292472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F74D3-7C5E-497A-BE84-D464700BCCCF}"/>
              </a:ext>
            </a:extLst>
          </p:cNvPr>
          <p:cNvPicPr>
            <a:picLocks noChangeAspect="1"/>
          </p:cNvPicPr>
          <p:nvPr/>
        </p:nvPicPr>
        <p:blipFill>
          <a:blip r:embed="rId3"/>
          <a:stretch>
            <a:fillRect/>
          </a:stretch>
        </p:blipFill>
        <p:spPr>
          <a:xfrm>
            <a:off x="10925135" y="232008"/>
            <a:ext cx="914479" cy="469433"/>
          </a:xfrm>
          <a:prstGeom prst="rect">
            <a:avLst/>
          </a:prstGeom>
        </p:spPr>
      </p:pic>
      <p:pic>
        <p:nvPicPr>
          <p:cNvPr id="3" name="Picture 2">
            <a:extLst>
              <a:ext uri="{FF2B5EF4-FFF2-40B4-BE49-F238E27FC236}">
                <a16:creationId xmlns:a16="http://schemas.microsoft.com/office/drawing/2014/main" id="{AE7F116C-F57A-4287-A3B7-8C8735E54D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156" y="1314517"/>
            <a:ext cx="6214712" cy="4143141"/>
          </a:xfrm>
          <a:prstGeom prst="ellipse">
            <a:avLst/>
          </a:prstGeom>
        </p:spPr>
      </p:pic>
      <p:sp>
        <p:nvSpPr>
          <p:cNvPr id="4" name="TextBox 3">
            <a:extLst>
              <a:ext uri="{FF2B5EF4-FFF2-40B4-BE49-F238E27FC236}">
                <a16:creationId xmlns:a16="http://schemas.microsoft.com/office/drawing/2014/main" id="{F100FFEE-F722-44E9-8879-0CD72A5B6AC4}"/>
              </a:ext>
            </a:extLst>
          </p:cNvPr>
          <p:cNvSpPr txBox="1"/>
          <p:nvPr/>
        </p:nvSpPr>
        <p:spPr>
          <a:xfrm>
            <a:off x="1657522" y="1036150"/>
            <a:ext cx="2389116" cy="369332"/>
          </a:xfrm>
          <a:prstGeom prst="rect">
            <a:avLst/>
          </a:prstGeom>
          <a:noFill/>
        </p:spPr>
        <p:txBody>
          <a:bodyPr wrap="none" rtlCol="0">
            <a:spAutoFit/>
          </a:bodyPr>
          <a:lstStyle/>
          <a:p>
            <a:r>
              <a:rPr lang="en-GB">
                <a:solidFill>
                  <a:schemeClr val="accent5">
                    <a:lumMod val="75000"/>
                  </a:schemeClr>
                </a:solidFill>
              </a:rPr>
              <a:t>A learning conversation</a:t>
            </a:r>
          </a:p>
        </p:txBody>
      </p:sp>
      <p:sp>
        <p:nvSpPr>
          <p:cNvPr id="6" name="TextBox 5">
            <a:extLst>
              <a:ext uri="{FF2B5EF4-FFF2-40B4-BE49-F238E27FC236}">
                <a16:creationId xmlns:a16="http://schemas.microsoft.com/office/drawing/2014/main" id="{9B3BB202-534A-480A-B622-E2DC39D0D545}"/>
              </a:ext>
            </a:extLst>
          </p:cNvPr>
          <p:cNvSpPr txBox="1"/>
          <p:nvPr/>
        </p:nvSpPr>
        <p:spPr>
          <a:xfrm>
            <a:off x="460096" y="1656909"/>
            <a:ext cx="2530629" cy="369332"/>
          </a:xfrm>
          <a:prstGeom prst="rect">
            <a:avLst/>
          </a:prstGeom>
          <a:noFill/>
        </p:spPr>
        <p:txBody>
          <a:bodyPr wrap="none" rtlCol="0">
            <a:spAutoFit/>
          </a:bodyPr>
          <a:lstStyle/>
          <a:p>
            <a:r>
              <a:rPr lang="en-GB"/>
              <a:t>A thoughtful relationship</a:t>
            </a:r>
          </a:p>
        </p:txBody>
      </p:sp>
      <p:sp>
        <p:nvSpPr>
          <p:cNvPr id="7" name="TextBox 6">
            <a:extLst>
              <a:ext uri="{FF2B5EF4-FFF2-40B4-BE49-F238E27FC236}">
                <a16:creationId xmlns:a16="http://schemas.microsoft.com/office/drawing/2014/main" id="{2146DAC3-4BDB-4200-A9A7-8538F0E6C264}"/>
              </a:ext>
            </a:extLst>
          </p:cNvPr>
          <p:cNvSpPr txBox="1"/>
          <p:nvPr/>
        </p:nvSpPr>
        <p:spPr>
          <a:xfrm>
            <a:off x="306873" y="2478145"/>
            <a:ext cx="2265044" cy="369332"/>
          </a:xfrm>
          <a:prstGeom prst="rect">
            <a:avLst/>
          </a:prstGeom>
          <a:noFill/>
        </p:spPr>
        <p:txBody>
          <a:bodyPr wrap="none" rtlCol="0">
            <a:spAutoFit/>
          </a:bodyPr>
          <a:lstStyle/>
          <a:p>
            <a:r>
              <a:rPr lang="en-GB">
                <a:solidFill>
                  <a:schemeClr val="accent5">
                    <a:lumMod val="75000"/>
                  </a:schemeClr>
                </a:solidFill>
              </a:rPr>
              <a:t>A learning agreement </a:t>
            </a:r>
          </a:p>
        </p:txBody>
      </p:sp>
      <p:sp>
        <p:nvSpPr>
          <p:cNvPr id="9" name="TextBox 8">
            <a:extLst>
              <a:ext uri="{FF2B5EF4-FFF2-40B4-BE49-F238E27FC236}">
                <a16:creationId xmlns:a16="http://schemas.microsoft.com/office/drawing/2014/main" id="{73B08216-155C-4541-903C-AA648E5745A3}"/>
              </a:ext>
            </a:extLst>
          </p:cNvPr>
          <p:cNvSpPr txBox="1"/>
          <p:nvPr/>
        </p:nvSpPr>
        <p:spPr>
          <a:xfrm>
            <a:off x="9509975" y="3126212"/>
            <a:ext cx="2681055" cy="369332"/>
          </a:xfrm>
          <a:prstGeom prst="rect">
            <a:avLst/>
          </a:prstGeom>
          <a:noFill/>
        </p:spPr>
        <p:txBody>
          <a:bodyPr wrap="none" rtlCol="0">
            <a:spAutoFit/>
          </a:bodyPr>
          <a:lstStyle/>
          <a:p>
            <a:r>
              <a:rPr lang="en-GB"/>
              <a:t>Using resources effectively</a:t>
            </a:r>
          </a:p>
        </p:txBody>
      </p:sp>
      <p:sp>
        <p:nvSpPr>
          <p:cNvPr id="5" name="TextBox 4">
            <a:extLst>
              <a:ext uri="{FF2B5EF4-FFF2-40B4-BE49-F238E27FC236}">
                <a16:creationId xmlns:a16="http://schemas.microsoft.com/office/drawing/2014/main" id="{490647B4-A46F-494D-99EA-4CE483999DBA}"/>
              </a:ext>
            </a:extLst>
          </p:cNvPr>
          <p:cNvSpPr txBox="1"/>
          <p:nvPr/>
        </p:nvSpPr>
        <p:spPr>
          <a:xfrm>
            <a:off x="4747041" y="335357"/>
            <a:ext cx="2697918" cy="461665"/>
          </a:xfrm>
          <a:prstGeom prst="rect">
            <a:avLst/>
          </a:prstGeom>
          <a:noFill/>
        </p:spPr>
        <p:txBody>
          <a:bodyPr wrap="none" rtlCol="0">
            <a:spAutoFit/>
          </a:bodyPr>
          <a:lstStyle/>
          <a:p>
            <a:r>
              <a:rPr lang="en-GB" sz="2400" b="1">
                <a:solidFill>
                  <a:srgbClr val="C00000"/>
                </a:solidFill>
              </a:rPr>
              <a:t>MENTORING IS……. </a:t>
            </a:r>
          </a:p>
        </p:txBody>
      </p:sp>
      <p:sp>
        <p:nvSpPr>
          <p:cNvPr id="10" name="TextBox 9">
            <a:extLst>
              <a:ext uri="{FF2B5EF4-FFF2-40B4-BE49-F238E27FC236}">
                <a16:creationId xmlns:a16="http://schemas.microsoft.com/office/drawing/2014/main" id="{3E84CF7F-0E11-4208-80EC-E39DDB32DBBE}"/>
              </a:ext>
            </a:extLst>
          </p:cNvPr>
          <p:cNvSpPr txBox="1"/>
          <p:nvPr/>
        </p:nvSpPr>
        <p:spPr>
          <a:xfrm>
            <a:off x="306873" y="3173256"/>
            <a:ext cx="2669320" cy="369332"/>
          </a:xfrm>
          <a:prstGeom prst="rect">
            <a:avLst/>
          </a:prstGeom>
          <a:noFill/>
        </p:spPr>
        <p:txBody>
          <a:bodyPr wrap="none" rtlCol="0">
            <a:spAutoFit/>
          </a:bodyPr>
          <a:lstStyle/>
          <a:p>
            <a:r>
              <a:rPr lang="en-GB"/>
              <a:t>Giving and finding support</a:t>
            </a:r>
          </a:p>
        </p:txBody>
      </p:sp>
      <p:sp>
        <p:nvSpPr>
          <p:cNvPr id="11" name="TextBox 10">
            <a:extLst>
              <a:ext uri="{FF2B5EF4-FFF2-40B4-BE49-F238E27FC236}">
                <a16:creationId xmlns:a16="http://schemas.microsoft.com/office/drawing/2014/main" id="{84850E4E-B246-44E7-8A64-C2C3F4A96CE0}"/>
              </a:ext>
            </a:extLst>
          </p:cNvPr>
          <p:cNvSpPr txBox="1"/>
          <p:nvPr/>
        </p:nvSpPr>
        <p:spPr>
          <a:xfrm>
            <a:off x="9464517" y="3963450"/>
            <a:ext cx="2135521" cy="369332"/>
          </a:xfrm>
          <a:prstGeom prst="rect">
            <a:avLst/>
          </a:prstGeom>
          <a:noFill/>
        </p:spPr>
        <p:txBody>
          <a:bodyPr wrap="none" rtlCol="0">
            <a:spAutoFit/>
          </a:bodyPr>
          <a:lstStyle/>
          <a:p>
            <a:r>
              <a:rPr lang="en-GB">
                <a:solidFill>
                  <a:schemeClr val="accent5">
                    <a:lumMod val="75000"/>
                  </a:schemeClr>
                </a:solidFill>
              </a:rPr>
              <a:t>Constructive critique</a:t>
            </a:r>
          </a:p>
        </p:txBody>
      </p:sp>
      <p:sp>
        <p:nvSpPr>
          <p:cNvPr id="12" name="TextBox 11">
            <a:extLst>
              <a:ext uri="{FF2B5EF4-FFF2-40B4-BE49-F238E27FC236}">
                <a16:creationId xmlns:a16="http://schemas.microsoft.com/office/drawing/2014/main" id="{067158DE-3989-4405-8537-5A4A6A206B59}"/>
              </a:ext>
            </a:extLst>
          </p:cNvPr>
          <p:cNvSpPr txBox="1"/>
          <p:nvPr/>
        </p:nvSpPr>
        <p:spPr>
          <a:xfrm>
            <a:off x="8389270" y="1031010"/>
            <a:ext cx="1374415" cy="369332"/>
          </a:xfrm>
          <a:prstGeom prst="rect">
            <a:avLst/>
          </a:prstGeom>
          <a:noFill/>
        </p:spPr>
        <p:txBody>
          <a:bodyPr wrap="none" rtlCol="0">
            <a:spAutoFit/>
          </a:bodyPr>
          <a:lstStyle/>
          <a:p>
            <a:r>
              <a:rPr lang="en-GB">
                <a:solidFill>
                  <a:schemeClr val="accent5">
                    <a:lumMod val="75000"/>
                  </a:schemeClr>
                </a:solidFill>
              </a:rPr>
              <a:t>Setting goals</a:t>
            </a:r>
          </a:p>
        </p:txBody>
      </p:sp>
      <p:sp>
        <p:nvSpPr>
          <p:cNvPr id="13" name="TextBox 12">
            <a:extLst>
              <a:ext uri="{FF2B5EF4-FFF2-40B4-BE49-F238E27FC236}">
                <a16:creationId xmlns:a16="http://schemas.microsoft.com/office/drawing/2014/main" id="{65BA0D2D-5D8D-4EAB-BD27-CB302978F9B0}"/>
              </a:ext>
            </a:extLst>
          </p:cNvPr>
          <p:cNvSpPr txBox="1"/>
          <p:nvPr/>
        </p:nvSpPr>
        <p:spPr>
          <a:xfrm>
            <a:off x="460096" y="3963450"/>
            <a:ext cx="2871748" cy="646331"/>
          </a:xfrm>
          <a:prstGeom prst="rect">
            <a:avLst/>
          </a:prstGeom>
          <a:noFill/>
        </p:spPr>
        <p:txBody>
          <a:bodyPr wrap="none" rtlCol="0">
            <a:spAutoFit/>
          </a:bodyPr>
          <a:lstStyle/>
          <a:p>
            <a:r>
              <a:rPr lang="en-GB">
                <a:solidFill>
                  <a:schemeClr val="accent5">
                    <a:lumMod val="75000"/>
                  </a:schemeClr>
                </a:solidFill>
              </a:rPr>
              <a:t>Understanding why different</a:t>
            </a:r>
          </a:p>
          <a:p>
            <a:r>
              <a:rPr lang="en-GB">
                <a:solidFill>
                  <a:schemeClr val="accent5">
                    <a:lumMod val="75000"/>
                  </a:schemeClr>
                </a:solidFill>
              </a:rPr>
              <a:t> approaches work</a:t>
            </a:r>
          </a:p>
        </p:txBody>
      </p:sp>
      <p:sp>
        <p:nvSpPr>
          <p:cNvPr id="14" name="TextBox 13">
            <a:extLst>
              <a:ext uri="{FF2B5EF4-FFF2-40B4-BE49-F238E27FC236}">
                <a16:creationId xmlns:a16="http://schemas.microsoft.com/office/drawing/2014/main" id="{E681FF58-AFBD-47FE-8687-72340F720948}"/>
              </a:ext>
            </a:extLst>
          </p:cNvPr>
          <p:cNvSpPr txBox="1"/>
          <p:nvPr/>
        </p:nvSpPr>
        <p:spPr>
          <a:xfrm>
            <a:off x="9292868" y="1622357"/>
            <a:ext cx="2478820" cy="646331"/>
          </a:xfrm>
          <a:prstGeom prst="rect">
            <a:avLst/>
          </a:prstGeom>
          <a:noFill/>
        </p:spPr>
        <p:txBody>
          <a:bodyPr wrap="none" rtlCol="0">
            <a:spAutoFit/>
          </a:bodyPr>
          <a:lstStyle/>
          <a:p>
            <a:r>
              <a:rPr lang="en-GB"/>
              <a:t>Acknowledging benefits </a:t>
            </a:r>
          </a:p>
          <a:p>
            <a:r>
              <a:rPr lang="en-GB"/>
              <a:t>to mentor and mentee</a:t>
            </a:r>
          </a:p>
        </p:txBody>
      </p:sp>
      <p:sp>
        <p:nvSpPr>
          <p:cNvPr id="16" name="TextBox 15">
            <a:extLst>
              <a:ext uri="{FF2B5EF4-FFF2-40B4-BE49-F238E27FC236}">
                <a16:creationId xmlns:a16="http://schemas.microsoft.com/office/drawing/2014/main" id="{0E221985-3B0D-4BA7-9AB9-BA92CAF3652C}"/>
              </a:ext>
            </a:extLst>
          </p:cNvPr>
          <p:cNvSpPr txBox="1"/>
          <p:nvPr/>
        </p:nvSpPr>
        <p:spPr>
          <a:xfrm>
            <a:off x="9509975" y="2474095"/>
            <a:ext cx="2780377" cy="369332"/>
          </a:xfrm>
          <a:prstGeom prst="rect">
            <a:avLst/>
          </a:prstGeom>
          <a:noFill/>
        </p:spPr>
        <p:txBody>
          <a:bodyPr wrap="none" rtlCol="0">
            <a:spAutoFit/>
          </a:bodyPr>
          <a:lstStyle/>
          <a:p>
            <a:r>
              <a:rPr lang="en-GB">
                <a:solidFill>
                  <a:schemeClr val="accent5">
                    <a:lumMod val="75000"/>
                  </a:schemeClr>
                </a:solidFill>
              </a:rPr>
              <a:t>Experimenting &amp; observing </a:t>
            </a:r>
          </a:p>
        </p:txBody>
      </p:sp>
      <p:sp>
        <p:nvSpPr>
          <p:cNvPr id="18" name="TextBox 17">
            <a:extLst>
              <a:ext uri="{FF2B5EF4-FFF2-40B4-BE49-F238E27FC236}">
                <a16:creationId xmlns:a16="http://schemas.microsoft.com/office/drawing/2014/main" id="{BD03D7A2-A164-42F7-A699-7D329186AA20}"/>
              </a:ext>
            </a:extLst>
          </p:cNvPr>
          <p:cNvSpPr txBox="1"/>
          <p:nvPr/>
        </p:nvSpPr>
        <p:spPr>
          <a:xfrm>
            <a:off x="394143" y="6008657"/>
            <a:ext cx="2425087" cy="369332"/>
          </a:xfrm>
          <a:prstGeom prst="rect">
            <a:avLst/>
          </a:prstGeom>
          <a:noFill/>
        </p:spPr>
        <p:txBody>
          <a:bodyPr wrap="none" rtlCol="0">
            <a:spAutoFit/>
          </a:bodyPr>
          <a:lstStyle/>
          <a:p>
            <a:r>
              <a:rPr lang="en-GB" i="1">
                <a:solidFill>
                  <a:srgbClr val="C00000"/>
                </a:solidFill>
              </a:rPr>
              <a:t>Intentional &amp; Nurturing </a:t>
            </a:r>
          </a:p>
        </p:txBody>
      </p:sp>
      <p:sp>
        <p:nvSpPr>
          <p:cNvPr id="19" name="TextBox 18">
            <a:extLst>
              <a:ext uri="{FF2B5EF4-FFF2-40B4-BE49-F238E27FC236}">
                <a16:creationId xmlns:a16="http://schemas.microsoft.com/office/drawing/2014/main" id="{A6EEBD81-FB44-4A37-BA66-95633A7A014C}"/>
              </a:ext>
            </a:extLst>
          </p:cNvPr>
          <p:cNvSpPr txBox="1"/>
          <p:nvPr/>
        </p:nvSpPr>
        <p:spPr>
          <a:xfrm>
            <a:off x="3129821" y="6008657"/>
            <a:ext cx="1110689" cy="369332"/>
          </a:xfrm>
          <a:prstGeom prst="rect">
            <a:avLst/>
          </a:prstGeom>
          <a:noFill/>
        </p:spPr>
        <p:txBody>
          <a:bodyPr wrap="none" rtlCol="0">
            <a:spAutoFit/>
          </a:bodyPr>
          <a:lstStyle/>
          <a:p>
            <a:r>
              <a:rPr lang="en-GB" i="1">
                <a:solidFill>
                  <a:srgbClr val="C00000"/>
                </a:solidFill>
              </a:rPr>
              <a:t>Insightful </a:t>
            </a:r>
          </a:p>
        </p:txBody>
      </p:sp>
      <p:sp>
        <p:nvSpPr>
          <p:cNvPr id="20" name="TextBox 19">
            <a:extLst>
              <a:ext uri="{FF2B5EF4-FFF2-40B4-BE49-F238E27FC236}">
                <a16:creationId xmlns:a16="http://schemas.microsoft.com/office/drawing/2014/main" id="{4D2091B1-218B-46B6-A53B-7422FB94A9D9}"/>
              </a:ext>
            </a:extLst>
          </p:cNvPr>
          <p:cNvSpPr txBox="1"/>
          <p:nvPr/>
        </p:nvSpPr>
        <p:spPr>
          <a:xfrm>
            <a:off x="4607969" y="6030983"/>
            <a:ext cx="1656928" cy="369332"/>
          </a:xfrm>
          <a:prstGeom prst="rect">
            <a:avLst/>
          </a:prstGeom>
          <a:noFill/>
        </p:spPr>
        <p:txBody>
          <a:bodyPr wrap="none" rtlCol="0">
            <a:spAutoFit/>
          </a:bodyPr>
          <a:lstStyle/>
          <a:p>
            <a:r>
              <a:rPr lang="en-GB" i="1">
                <a:solidFill>
                  <a:srgbClr val="C00000"/>
                </a:solidFill>
              </a:rPr>
              <a:t>Active listening </a:t>
            </a:r>
          </a:p>
        </p:txBody>
      </p:sp>
      <p:sp>
        <p:nvSpPr>
          <p:cNvPr id="21" name="TextBox 20">
            <a:extLst>
              <a:ext uri="{FF2B5EF4-FFF2-40B4-BE49-F238E27FC236}">
                <a16:creationId xmlns:a16="http://schemas.microsoft.com/office/drawing/2014/main" id="{DFAC4FBD-BB06-4349-B82D-3C807A973CC7}"/>
              </a:ext>
            </a:extLst>
          </p:cNvPr>
          <p:cNvSpPr txBox="1"/>
          <p:nvPr/>
        </p:nvSpPr>
        <p:spPr>
          <a:xfrm>
            <a:off x="6575488" y="6030983"/>
            <a:ext cx="2788136" cy="369332"/>
          </a:xfrm>
          <a:prstGeom prst="rect">
            <a:avLst/>
          </a:prstGeom>
          <a:noFill/>
        </p:spPr>
        <p:txBody>
          <a:bodyPr wrap="none" rtlCol="0">
            <a:spAutoFit/>
          </a:bodyPr>
          <a:lstStyle/>
          <a:p>
            <a:r>
              <a:rPr lang="en-GB" i="1">
                <a:solidFill>
                  <a:srgbClr val="C00000"/>
                </a:solidFill>
              </a:rPr>
              <a:t>Demonstrating &amp; Modelling</a:t>
            </a:r>
          </a:p>
        </p:txBody>
      </p:sp>
      <p:sp>
        <p:nvSpPr>
          <p:cNvPr id="22" name="TextBox 21">
            <a:extLst>
              <a:ext uri="{FF2B5EF4-FFF2-40B4-BE49-F238E27FC236}">
                <a16:creationId xmlns:a16="http://schemas.microsoft.com/office/drawing/2014/main" id="{B19BDCF6-D01A-4FE9-92AC-C7B594D6AE42}"/>
              </a:ext>
            </a:extLst>
          </p:cNvPr>
          <p:cNvSpPr txBox="1"/>
          <p:nvPr/>
        </p:nvSpPr>
        <p:spPr>
          <a:xfrm>
            <a:off x="1641533" y="4822295"/>
            <a:ext cx="2740163" cy="646331"/>
          </a:xfrm>
          <a:prstGeom prst="rect">
            <a:avLst/>
          </a:prstGeom>
          <a:noFill/>
        </p:spPr>
        <p:txBody>
          <a:bodyPr wrap="square" rtlCol="0">
            <a:spAutoFit/>
          </a:bodyPr>
          <a:lstStyle/>
          <a:p>
            <a:r>
              <a:rPr lang="en-GB"/>
              <a:t>Jointly inquiring </a:t>
            </a:r>
          </a:p>
          <a:p>
            <a:r>
              <a:rPr lang="en-GB"/>
              <a:t>&amp; enabling reflecting </a:t>
            </a:r>
          </a:p>
        </p:txBody>
      </p:sp>
      <p:sp>
        <p:nvSpPr>
          <p:cNvPr id="23" name="TextBox 22">
            <a:extLst>
              <a:ext uri="{FF2B5EF4-FFF2-40B4-BE49-F238E27FC236}">
                <a16:creationId xmlns:a16="http://schemas.microsoft.com/office/drawing/2014/main" id="{45D5ED59-6AAD-4E60-BDF5-610C319341AD}"/>
              </a:ext>
            </a:extLst>
          </p:cNvPr>
          <p:cNvSpPr txBox="1"/>
          <p:nvPr/>
        </p:nvSpPr>
        <p:spPr>
          <a:xfrm>
            <a:off x="9509975" y="6008657"/>
            <a:ext cx="2497800" cy="369332"/>
          </a:xfrm>
          <a:prstGeom prst="rect">
            <a:avLst/>
          </a:prstGeom>
          <a:noFill/>
        </p:spPr>
        <p:txBody>
          <a:bodyPr wrap="none" rtlCol="0">
            <a:spAutoFit/>
          </a:bodyPr>
          <a:lstStyle/>
          <a:p>
            <a:r>
              <a:rPr lang="en-GB" i="1">
                <a:solidFill>
                  <a:srgbClr val="C00000"/>
                </a:solidFill>
              </a:rPr>
              <a:t>Analysing and discussing</a:t>
            </a:r>
          </a:p>
        </p:txBody>
      </p:sp>
      <p:sp>
        <p:nvSpPr>
          <p:cNvPr id="24" name="TextBox 23">
            <a:extLst>
              <a:ext uri="{FF2B5EF4-FFF2-40B4-BE49-F238E27FC236}">
                <a16:creationId xmlns:a16="http://schemas.microsoft.com/office/drawing/2014/main" id="{2BAA1461-9FA8-43B5-964E-1ECA1AC051C2}"/>
              </a:ext>
            </a:extLst>
          </p:cNvPr>
          <p:cNvSpPr txBox="1"/>
          <p:nvPr/>
        </p:nvSpPr>
        <p:spPr>
          <a:xfrm>
            <a:off x="8568293" y="4710209"/>
            <a:ext cx="2390783" cy="646331"/>
          </a:xfrm>
          <a:prstGeom prst="rect">
            <a:avLst/>
          </a:prstGeom>
          <a:noFill/>
        </p:spPr>
        <p:txBody>
          <a:bodyPr wrap="none" rtlCol="0">
            <a:spAutoFit/>
          </a:bodyPr>
          <a:lstStyle/>
          <a:p>
            <a:r>
              <a:rPr lang="en-GB"/>
              <a:t>Growing self-direction- </a:t>
            </a:r>
          </a:p>
          <a:p>
            <a:r>
              <a:rPr lang="en-GB"/>
              <a:t>guiding</a:t>
            </a:r>
          </a:p>
        </p:txBody>
      </p:sp>
    </p:spTree>
    <p:extLst>
      <p:ext uri="{BB962C8B-B14F-4D97-AF65-F5344CB8AC3E}">
        <p14:creationId xmlns:p14="http://schemas.microsoft.com/office/powerpoint/2010/main" val="2815535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EE1E7C-5181-4E91-83F1-53DEAF3D0C40}"/>
              </a:ext>
            </a:extLst>
          </p:cNvPr>
          <p:cNvSpPr txBox="1"/>
          <p:nvPr/>
        </p:nvSpPr>
        <p:spPr>
          <a:xfrm>
            <a:off x="198436" y="169615"/>
            <a:ext cx="2370593" cy="1586614"/>
          </a:xfrm>
          <a:prstGeom prst="rect">
            <a:avLst/>
          </a:prstGeom>
          <a:ln>
            <a:solidFill>
              <a:srgbClr val="7030A0"/>
            </a:solidFill>
          </a:ln>
        </p:spPr>
        <p:txBody>
          <a:bodyPr vert="horz" lIns="91440" tIns="45720" rIns="91440" bIns="45720" rtlCol="0" anchor="t">
            <a:normAutofit fontScale="92500" lnSpcReduction="20000"/>
          </a:bodyPr>
          <a:lstStyle/>
          <a:p>
            <a:pPr algn="ctr">
              <a:lnSpc>
                <a:spcPct val="90000"/>
              </a:lnSpc>
              <a:spcBef>
                <a:spcPct val="0"/>
              </a:spcBef>
              <a:spcAft>
                <a:spcPts val="600"/>
              </a:spcAft>
            </a:pPr>
            <a:endParaRPr lang="en-US" sz="2400" b="1" dirty="0">
              <a:solidFill>
                <a:srgbClr val="7030A0"/>
              </a:solidFill>
              <a:latin typeface="+mj-lt"/>
              <a:ea typeface="+mj-ea"/>
              <a:cs typeface="+mj-cs"/>
            </a:endParaRPr>
          </a:p>
          <a:p>
            <a:pPr algn="ctr">
              <a:lnSpc>
                <a:spcPct val="90000"/>
              </a:lnSpc>
              <a:spcBef>
                <a:spcPct val="0"/>
              </a:spcBef>
              <a:spcAft>
                <a:spcPts val="600"/>
              </a:spcAft>
            </a:pPr>
            <a:r>
              <a:rPr lang="en-US" sz="2600" b="1" dirty="0">
                <a:solidFill>
                  <a:srgbClr val="7030A0"/>
                </a:solidFill>
                <a:latin typeface="+mj-lt"/>
                <a:ea typeface="+mj-ea"/>
                <a:cs typeface="+mj-cs"/>
              </a:rPr>
              <a:t>OBSERVER REFLECTIVE DIALOGUE QUESTION BANK</a:t>
            </a:r>
          </a:p>
          <a:p>
            <a:pPr algn="ctr">
              <a:lnSpc>
                <a:spcPct val="90000"/>
              </a:lnSpc>
              <a:spcBef>
                <a:spcPct val="0"/>
              </a:spcBef>
              <a:spcAft>
                <a:spcPts val="600"/>
              </a:spcAft>
            </a:pPr>
            <a:endParaRPr lang="en-US" sz="2400" b="1" kern="1200" dirty="0">
              <a:solidFill>
                <a:srgbClr val="7030A0"/>
              </a:solidFill>
              <a:latin typeface="+mj-lt"/>
              <a:ea typeface="+mj-ea"/>
              <a:cs typeface="+mj-cs"/>
            </a:endParaRPr>
          </a:p>
        </p:txBody>
      </p:sp>
      <p:pic>
        <p:nvPicPr>
          <p:cNvPr id="4" name="Picture 3">
            <a:extLst>
              <a:ext uri="{FF2B5EF4-FFF2-40B4-BE49-F238E27FC236}">
                <a16:creationId xmlns:a16="http://schemas.microsoft.com/office/drawing/2014/main" id="{60005948-F642-4016-9827-70A51300E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6300"/>
            <a:ext cx="2771775" cy="1847850"/>
          </a:xfrm>
          <a:prstGeom prst="ellipse">
            <a:avLst/>
          </a:prstGeom>
        </p:spPr>
      </p:pic>
      <p:pic>
        <p:nvPicPr>
          <p:cNvPr id="8" name="Picture 7">
            <a:extLst>
              <a:ext uri="{FF2B5EF4-FFF2-40B4-BE49-F238E27FC236}">
                <a16:creationId xmlns:a16="http://schemas.microsoft.com/office/drawing/2014/main" id="{85BE6AFB-05F0-4995-B59B-8D3D5C05AF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828" y="169615"/>
            <a:ext cx="531815" cy="531815"/>
          </a:xfrm>
          <a:prstGeom prst="rect">
            <a:avLst/>
          </a:prstGeom>
        </p:spPr>
      </p:pic>
      <p:pic>
        <p:nvPicPr>
          <p:cNvPr id="7" name="Picture 6">
            <a:extLst>
              <a:ext uri="{FF2B5EF4-FFF2-40B4-BE49-F238E27FC236}">
                <a16:creationId xmlns:a16="http://schemas.microsoft.com/office/drawing/2014/main" id="{5C7BD302-CDD1-4D82-8BD6-774041138B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828" y="6305549"/>
            <a:ext cx="750754" cy="382835"/>
          </a:xfrm>
          <a:prstGeom prst="rect">
            <a:avLst/>
          </a:prstGeom>
        </p:spPr>
      </p:pic>
      <p:sp>
        <p:nvSpPr>
          <p:cNvPr id="9" name="Text Box 2">
            <a:extLst>
              <a:ext uri="{FF2B5EF4-FFF2-40B4-BE49-F238E27FC236}">
                <a16:creationId xmlns:a16="http://schemas.microsoft.com/office/drawing/2014/main" id="{F14DFB5D-82D6-4D65-95F7-708FCF0F2570}"/>
              </a:ext>
            </a:extLst>
          </p:cNvPr>
          <p:cNvSpPr txBox="1">
            <a:spLocks noChangeArrowheads="1"/>
          </p:cNvSpPr>
          <p:nvPr/>
        </p:nvSpPr>
        <p:spPr bwMode="auto">
          <a:xfrm>
            <a:off x="198436" y="4046213"/>
            <a:ext cx="2456883" cy="2259336"/>
          </a:xfrm>
          <a:prstGeom prst="rect">
            <a:avLst/>
          </a:prstGeom>
          <a:noFill/>
          <a:ln w="9525">
            <a:noFill/>
            <a:miter lim="800000"/>
            <a:headEnd/>
            <a:tailEnd/>
          </a:ln>
        </p:spPr>
        <p:txBody>
          <a:bodyPr rot="0" vert="horz" wrap="square" lIns="91440" tIns="45720" rIns="91440" bIns="45720" anchor="t" anchorCtr="0">
            <a:spAutoFit/>
          </a:bodyPr>
          <a:lstStyle/>
          <a:p>
            <a:pPr algn="just">
              <a:lnSpc>
                <a:spcPct val="107000"/>
              </a:lnSpc>
              <a:spcAft>
                <a:spcPts val="800"/>
              </a:spcAft>
            </a:pPr>
            <a:r>
              <a:rPr lang="en-GB" sz="14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“Effective teachers know and understand their students as individuals in terms of their abilities, achievements, learning styles, culture, and needs, and give greater emphasis to individualization in their teaching”.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GB" sz="14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Stronge, J. 2018:21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C131D6EB-13B2-56BB-56CE-77BDD9FDFFA3}"/>
              </a:ext>
            </a:extLst>
          </p:cNvPr>
          <p:cNvGraphicFramePr>
            <a:graphicFrameLocks noGrp="1"/>
          </p:cNvGraphicFramePr>
          <p:nvPr>
            <p:extLst>
              <p:ext uri="{D42A27DB-BD31-4B8C-83A1-F6EECF244321}">
                <p14:modId xmlns:p14="http://schemas.microsoft.com/office/powerpoint/2010/main" val="3938033264"/>
              </p:ext>
            </p:extLst>
          </p:nvPr>
        </p:nvGraphicFramePr>
        <p:xfrm>
          <a:off x="2824167" y="246743"/>
          <a:ext cx="9289910" cy="6441642"/>
        </p:xfrm>
        <a:graphic>
          <a:graphicData uri="http://schemas.openxmlformats.org/drawingml/2006/table">
            <a:tbl>
              <a:tblPr firstRow="1" firstCol="1" bandRow="1"/>
              <a:tblGrid>
                <a:gridCol w="4508114">
                  <a:extLst>
                    <a:ext uri="{9D8B030D-6E8A-4147-A177-3AD203B41FA5}">
                      <a16:colId xmlns:a16="http://schemas.microsoft.com/office/drawing/2014/main" val="4123277703"/>
                    </a:ext>
                  </a:extLst>
                </a:gridCol>
                <a:gridCol w="180121">
                  <a:extLst>
                    <a:ext uri="{9D8B030D-6E8A-4147-A177-3AD203B41FA5}">
                      <a16:colId xmlns:a16="http://schemas.microsoft.com/office/drawing/2014/main" val="1137454721"/>
                    </a:ext>
                  </a:extLst>
                </a:gridCol>
                <a:gridCol w="4601675">
                  <a:extLst>
                    <a:ext uri="{9D8B030D-6E8A-4147-A177-3AD203B41FA5}">
                      <a16:colId xmlns:a16="http://schemas.microsoft.com/office/drawing/2014/main" val="4014925426"/>
                    </a:ext>
                  </a:extLst>
                </a:gridCol>
              </a:tblGrid>
              <a:tr h="272787">
                <a:tc gridSpan="3">
                  <a:txBody>
                    <a:bodyPr/>
                    <a:lstStyle/>
                    <a:p>
                      <a:pPr algn="ctr">
                        <a:lnSpc>
                          <a:spcPct val="107000"/>
                        </a:lnSpc>
                        <a:spcAft>
                          <a:spcPts val="800"/>
                        </a:spcAft>
                        <a:buNone/>
                      </a:pPr>
                      <a:r>
                        <a:rPr lang="en-GB" sz="16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EXAMPLES OF REFLECTIVE DIALOGUE QUESTIONS: EMOTIONAL CLIMATE</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C3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02897057"/>
                  </a:ext>
                </a:extLst>
              </a:tr>
              <a:tr h="651407">
                <a:tc>
                  <a:txBody>
                    <a:bodyPr/>
                    <a:lstStyle/>
                    <a:p>
                      <a:pPr marL="342900" lvl="0" indent="-342900" algn="l">
                        <a:lnSpc>
                          <a:spcPct val="107000"/>
                        </a:lnSpc>
                        <a:spcAft>
                          <a:spcPts val="800"/>
                        </a:spcAft>
                        <a:buSzPts val="1000"/>
                        <a:buFont typeface="+mj-lt"/>
                        <a:buAutoNum type="arabicPeriod"/>
                      </a:pPr>
                      <a:r>
                        <a:rPr lang="en-GB" sz="1400"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How do you think you relate/related to your students? What do /did you do well- how do you know?</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7">
                  <a:txBody>
                    <a:bodyPr/>
                    <a:lstStyle/>
                    <a:p>
                      <a:pPr algn="l">
                        <a:lnSpc>
                          <a:spcPct val="107000"/>
                        </a:lnSpc>
                        <a:spcAft>
                          <a:spcPts val="800"/>
                        </a:spcAft>
                        <a:buNone/>
                      </a:pPr>
                      <a:r>
                        <a:rPr lang="en-GB" sz="18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C3FF"/>
                    </a:solidFill>
                  </a:tcPr>
                </a:tc>
                <a:tc>
                  <a:txBody>
                    <a:bodyPr/>
                    <a:lstStyle/>
                    <a:p>
                      <a:pPr algn="l">
                        <a:lnSpc>
                          <a:spcPct val="107000"/>
                        </a:lnSpc>
                        <a:spcAft>
                          <a:spcPts val="800"/>
                        </a:spcAft>
                        <a:buNone/>
                      </a:pPr>
                      <a:r>
                        <a:rPr lang="en-GB" sz="1400" i="1" dirty="0">
                          <a:effectLst/>
                          <a:latin typeface="Calibri" panose="020F0502020204030204" pitchFamily="34" charset="0"/>
                          <a:ea typeface="Aptos" panose="020B0004020202020204" pitchFamily="34" charset="0"/>
                          <a:cs typeface="Times New Roman" panose="02020603050405020304" pitchFamily="18" charset="0"/>
                        </a:rPr>
                        <a:t>8. What differences did you notice in the way you treat different groups of students?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621900"/>
                  </a:ext>
                </a:extLst>
              </a:tr>
              <a:tr h="983183">
                <a:tc>
                  <a:txBody>
                    <a:bodyPr/>
                    <a:lstStyle/>
                    <a:p>
                      <a:pPr marL="342900" lvl="0" indent="-342900" algn="l">
                        <a:lnSpc>
                          <a:spcPct val="107000"/>
                        </a:lnSpc>
                        <a:spcAft>
                          <a:spcPts val="800"/>
                        </a:spcAft>
                        <a:buSzPts val="1000"/>
                        <a:buFont typeface="+mj-lt"/>
                        <a:buAutoNum type="arabicPeriod"/>
                      </a:pPr>
                      <a:r>
                        <a:rPr lang="en-GB" sz="1400" i="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How could you foster more positive and respectful interactions with your students?  What strategies could you use?</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a:txBody>
                    <a:bodyPr/>
                    <a:lstStyle/>
                    <a:p>
                      <a:pPr algn="l">
                        <a:lnSpc>
                          <a:spcPct val="107000"/>
                        </a:lnSpc>
                        <a:spcAft>
                          <a:spcPts val="800"/>
                        </a:spcAft>
                        <a:buNone/>
                      </a:pPr>
                      <a:r>
                        <a:rPr lang="en-GB" sz="1400" i="1" dirty="0">
                          <a:effectLst/>
                          <a:latin typeface="Calibri" panose="020F0502020204030204" pitchFamily="34" charset="0"/>
                          <a:ea typeface="Aptos" panose="020B0004020202020204" pitchFamily="34" charset="0"/>
                          <a:cs typeface="Times New Roman" panose="02020603050405020304" pitchFamily="18" charset="0"/>
                        </a:rPr>
                        <a:t>9. How often do you ask girls or boys, or </a:t>
                      </a:r>
                      <a:r>
                        <a:rPr lang="en-GB" sz="1400"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students </a:t>
                      </a:r>
                      <a:r>
                        <a:rPr lang="en-GB" sz="1400" i="1" dirty="0">
                          <a:effectLst/>
                          <a:latin typeface="Calibri" panose="020F0502020204030204" pitchFamily="34" charset="0"/>
                          <a:ea typeface="Aptos" panose="020B0004020202020204" pitchFamily="34" charset="0"/>
                          <a:cs typeface="Times New Roman" panose="02020603050405020304" pitchFamily="18" charset="0"/>
                        </a:rPr>
                        <a:t>from different backgrounds, abilities/disabilities, questions and what type of questions?  Where do they sit in your classroom?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7711834"/>
                  </a:ext>
                </a:extLst>
              </a:tr>
              <a:tr h="722715">
                <a:tc>
                  <a:txBody>
                    <a:bodyPr/>
                    <a:lstStyle/>
                    <a:p>
                      <a:pPr marL="342900" lvl="0" indent="-342900" algn="l">
                        <a:lnSpc>
                          <a:spcPct val="107000"/>
                        </a:lnSpc>
                        <a:spcAft>
                          <a:spcPts val="800"/>
                        </a:spcAft>
                        <a:buSzPts val="1000"/>
                        <a:buFont typeface="+mj-lt"/>
                        <a:buAutoNum type="arabicPeriod"/>
                      </a:pPr>
                      <a:r>
                        <a:rPr lang="en-GB" sz="1400" i="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What kind of relationships do you think you model in your interactions with various students?</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a:txBody>
                    <a:bodyPr/>
                    <a:lstStyle/>
                    <a:p>
                      <a:pPr algn="l">
                        <a:lnSpc>
                          <a:spcPct val="107000"/>
                        </a:lnSpc>
                        <a:spcAft>
                          <a:spcPts val="800"/>
                        </a:spcAft>
                        <a:buNone/>
                      </a:pPr>
                      <a:r>
                        <a:rPr lang="en-GB" sz="1400" i="1" dirty="0">
                          <a:effectLst/>
                          <a:latin typeface="Calibri" panose="020F0502020204030204" pitchFamily="34" charset="0"/>
                          <a:ea typeface="Aptos" panose="020B0004020202020204" pitchFamily="34" charset="0"/>
                          <a:cs typeface="Times New Roman" panose="02020603050405020304" pitchFamily="18" charset="0"/>
                        </a:rPr>
                        <a:t>10. How could you make your class more inclusive of students from different genders, abilities, colours, ethnicity, linguistic or socio-economic backgrounds?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0437967"/>
                  </a:ext>
                </a:extLst>
              </a:tr>
              <a:tr h="651407">
                <a:tc>
                  <a:txBody>
                    <a:bodyPr/>
                    <a:lstStyle/>
                    <a:p>
                      <a:pPr marL="342900" lvl="0" indent="-342900" algn="l">
                        <a:lnSpc>
                          <a:spcPct val="107000"/>
                        </a:lnSpc>
                        <a:spcAft>
                          <a:spcPts val="800"/>
                        </a:spcAft>
                        <a:buSzPts val="1000"/>
                        <a:buFont typeface="+mj-lt"/>
                        <a:buAutoNum type="arabicPeriod"/>
                      </a:pPr>
                      <a:r>
                        <a:rPr lang="en-GB" sz="1400" i="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How could you learn more about each of your students? What strategies could you use?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a:txBody>
                    <a:bodyPr/>
                    <a:lstStyle/>
                    <a:p>
                      <a:pPr algn="l">
                        <a:lnSpc>
                          <a:spcPct val="107000"/>
                        </a:lnSpc>
                        <a:spcAft>
                          <a:spcPts val="800"/>
                        </a:spcAft>
                        <a:buNone/>
                      </a:pPr>
                      <a:r>
                        <a:rPr lang="en-GB" sz="1400" i="1" dirty="0">
                          <a:effectLst/>
                          <a:latin typeface="Calibri" panose="020F0502020204030204" pitchFamily="34" charset="0"/>
                          <a:ea typeface="Aptos" panose="020B0004020202020204" pitchFamily="34" charset="0"/>
                          <a:cs typeface="Times New Roman" panose="02020603050405020304" pitchFamily="18" charset="0"/>
                        </a:rPr>
                        <a:t>11. How could you work more on acknowledging biases you may have, not exhibiting bias and challenging stereotypes?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6775756"/>
                  </a:ext>
                </a:extLst>
              </a:tr>
              <a:tr h="1454245">
                <a:tc>
                  <a:txBody>
                    <a:bodyPr/>
                    <a:lstStyle/>
                    <a:p>
                      <a:pPr marL="342900" lvl="0" indent="-342900" algn="l">
                        <a:lnSpc>
                          <a:spcPct val="107000"/>
                        </a:lnSpc>
                        <a:spcAft>
                          <a:spcPts val="800"/>
                        </a:spcAft>
                        <a:buSzPts val="1000"/>
                        <a:buFont typeface="+mj-lt"/>
                        <a:buAutoNum type="arabicPeriod"/>
                      </a:pPr>
                      <a:r>
                        <a:rPr lang="en-GB" sz="1400" i="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How do you respond if e.g. a student is late, has not done their homework, unusually starts getting into fights or often misbehaves, suddenly gets low marks, bullies others, cannot read work on the board or is upset? How could you do more to understand the reason behind the behaviour?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a:txBody>
                    <a:bodyPr/>
                    <a:lstStyle/>
                    <a:p>
                      <a:pPr algn="l">
                        <a:lnSpc>
                          <a:spcPct val="107000"/>
                        </a:lnSpc>
                        <a:spcAft>
                          <a:spcPts val="800"/>
                        </a:spcAft>
                        <a:buNone/>
                      </a:pPr>
                      <a:r>
                        <a:rPr lang="en-GB" sz="1400" i="1" dirty="0">
                          <a:effectLst/>
                          <a:latin typeface="Calibri" panose="020F0502020204030204" pitchFamily="34" charset="0"/>
                          <a:ea typeface="Aptos" panose="020B0004020202020204" pitchFamily="34" charset="0"/>
                          <a:cs typeface="Times New Roman" panose="02020603050405020304" pitchFamily="18" charset="0"/>
                        </a:rPr>
                        <a:t>12. What strategies could you use to tackle bias and challenge stereotypes in your class?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0279729"/>
                  </a:ext>
                </a:extLst>
              </a:tr>
              <a:tr h="983183">
                <a:tc>
                  <a:txBody>
                    <a:bodyPr/>
                    <a:lstStyle/>
                    <a:p>
                      <a:pPr marL="342900" lvl="0" indent="-342900" algn="l">
                        <a:lnSpc>
                          <a:spcPct val="107000"/>
                        </a:lnSpc>
                        <a:spcAft>
                          <a:spcPts val="800"/>
                        </a:spcAft>
                        <a:buSzPts val="1000"/>
                        <a:buFont typeface="+mj-lt"/>
                        <a:buAutoNum type="arabicPeriod"/>
                      </a:pPr>
                      <a:r>
                        <a:rPr lang="en-GB" sz="1400" i="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Which students could you choose to prioritise developing a relationship and rapport so that you could get to know them more and help them, e.g. students with disabilities/special educational needs?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a:txBody>
                    <a:bodyPr/>
                    <a:lstStyle/>
                    <a:p>
                      <a:pPr algn="l">
                        <a:lnSpc>
                          <a:spcPct val="107000"/>
                        </a:lnSpc>
                        <a:spcAft>
                          <a:spcPts val="800"/>
                        </a:spcAft>
                        <a:buNone/>
                      </a:pPr>
                      <a:r>
                        <a:rPr lang="en-GB" sz="1400" i="1" dirty="0">
                          <a:effectLst/>
                          <a:latin typeface="Calibri" panose="020F0502020204030204" pitchFamily="34" charset="0"/>
                          <a:ea typeface="Aptos" panose="020B0004020202020204" pitchFamily="34" charset="0"/>
                          <a:cs typeface="Times New Roman" panose="02020603050405020304" pitchFamily="18" charset="0"/>
                        </a:rPr>
                        <a:t>13. How could you better respond on noticing when students are in distress and respond with empathy?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6083175"/>
                  </a:ext>
                </a:extLst>
              </a:tr>
              <a:tr h="722715">
                <a:tc>
                  <a:txBody>
                    <a:bodyPr/>
                    <a:lstStyle/>
                    <a:p>
                      <a:pPr marL="342900" lvl="0" indent="-342900" algn="l">
                        <a:lnSpc>
                          <a:spcPct val="107000"/>
                        </a:lnSpc>
                        <a:spcAft>
                          <a:spcPts val="800"/>
                        </a:spcAft>
                        <a:buSzPts val="1000"/>
                        <a:buFont typeface="+mj-lt"/>
                        <a:buAutoNum type="arabicPeriod"/>
                      </a:pPr>
                      <a:r>
                        <a:rPr lang="en-GB" sz="1400" i="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In what ways are you sensitive to and responsive to all students’ needs? What could you do to notice and  meet the needs of students who need more help?  </a:t>
                      </a:r>
                      <a:endParaRPr lang="en-US"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a:txBody>
                    <a:bodyPr/>
                    <a:lstStyle/>
                    <a:p>
                      <a:pPr algn="l">
                        <a:lnSpc>
                          <a:spcPct val="107000"/>
                        </a:lnSpc>
                        <a:spcAft>
                          <a:spcPts val="800"/>
                        </a:spcAft>
                        <a:buNone/>
                      </a:pPr>
                      <a:r>
                        <a:rPr lang="en-GB" sz="1400" i="1" dirty="0">
                          <a:effectLst/>
                          <a:latin typeface="Calibri" panose="020F0502020204030204" pitchFamily="34" charset="0"/>
                          <a:ea typeface="Aptos" panose="020B0004020202020204" pitchFamily="34" charset="0"/>
                          <a:cs typeface="Times New Roman" panose="02020603050405020304" pitchFamily="18" charset="0"/>
                        </a:rPr>
                        <a:t>14. How well do you think the students relate to each other? How could you better foster warm positive and empathetic interactions among students?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3268512"/>
                  </a:ext>
                </a:extLst>
              </a:tr>
            </a:tbl>
          </a:graphicData>
        </a:graphic>
      </p:graphicFrame>
    </p:spTree>
    <p:extLst>
      <p:ext uri="{BB962C8B-B14F-4D97-AF65-F5344CB8AC3E}">
        <p14:creationId xmlns:p14="http://schemas.microsoft.com/office/powerpoint/2010/main" val="1887618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F9F41-ADC6-4FB1-AE68-3E7C1DBD291C}"/>
              </a:ext>
            </a:extLst>
          </p:cNvPr>
          <p:cNvSpPr>
            <a:spLocks noGrp="1"/>
          </p:cNvSpPr>
          <p:nvPr>
            <p:ph type="title"/>
          </p:nvPr>
        </p:nvSpPr>
        <p:spPr>
          <a:xfrm>
            <a:off x="241238" y="240096"/>
            <a:ext cx="5613822" cy="1056703"/>
          </a:xfrm>
        </p:spPr>
        <p:txBody>
          <a:bodyPr vert="horz" lIns="91440" tIns="45720" rIns="91440" bIns="45720" rtlCol="0" anchor="b">
            <a:normAutofit/>
          </a:bodyPr>
          <a:lstStyle/>
          <a:p>
            <a:r>
              <a:rPr lang="en-US" sz="3200">
                <a:latin typeface="Open Sans" panose="020B0606030504020204" pitchFamily="34" charset="0"/>
                <a:ea typeface="Open Sans" panose="020B0606030504020204" pitchFamily="34" charset="0"/>
                <a:cs typeface="Open Sans" panose="020B0606030504020204" pitchFamily="34" charset="0"/>
              </a:rPr>
              <a:t>WHAT CAN YOU OBSERVE IN THE MENTORING VIDEOS? </a:t>
            </a:r>
          </a:p>
        </p:txBody>
      </p:sp>
      <p:sp>
        <p:nvSpPr>
          <p:cNvPr id="29" name="Freeform: Shape 28">
            <a:extLst>
              <a:ext uri="{FF2B5EF4-FFF2-40B4-BE49-F238E27FC236}">
                <a16:creationId xmlns:a16="http://schemas.microsoft.com/office/drawing/2014/main" id="{A94A2FC9-6D19-473C-B868-99FDB204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6077" y="435547"/>
            <a:ext cx="1969483" cy="1775389"/>
          </a:xfrm>
          <a:custGeom>
            <a:avLst/>
            <a:gdLst>
              <a:gd name="connsiteX0" fmla="*/ 530616 w 1859834"/>
              <a:gd name="connsiteY0" fmla="*/ 0 h 1676546"/>
              <a:gd name="connsiteX1" fmla="*/ 1331006 w 1859834"/>
              <a:gd name="connsiteY1" fmla="*/ 0 h 1676546"/>
              <a:gd name="connsiteX2" fmla="*/ 1445347 w 1859834"/>
              <a:gd name="connsiteY2" fmla="*/ 65415 h 1676546"/>
              <a:gd name="connsiteX3" fmla="*/ 1845541 w 1859834"/>
              <a:gd name="connsiteY3" fmla="*/ 770436 h 1676546"/>
              <a:gd name="connsiteX4" fmla="*/ 1845541 w 1859834"/>
              <a:gd name="connsiteY4" fmla="*/ 906111 h 1676546"/>
              <a:gd name="connsiteX5" fmla="*/ 1445347 w 1859834"/>
              <a:gd name="connsiteY5" fmla="*/ 1611131 h 1676546"/>
              <a:gd name="connsiteX6" fmla="*/ 1331006 w 1859834"/>
              <a:gd name="connsiteY6" fmla="*/ 1676546 h 1676546"/>
              <a:gd name="connsiteX7" fmla="*/ 530616 w 1859834"/>
              <a:gd name="connsiteY7" fmla="*/ 1676546 h 1676546"/>
              <a:gd name="connsiteX8" fmla="*/ 416275 w 1859834"/>
              <a:gd name="connsiteY8" fmla="*/ 1611131 h 1676546"/>
              <a:gd name="connsiteX9" fmla="*/ 16080 w 1859834"/>
              <a:gd name="connsiteY9" fmla="*/ 906111 h 1676546"/>
              <a:gd name="connsiteX10" fmla="*/ 16080 w 1859834"/>
              <a:gd name="connsiteY10" fmla="*/ 770436 h 1676546"/>
              <a:gd name="connsiteX11" fmla="*/ 416275 w 1859834"/>
              <a:gd name="connsiteY11" fmla="*/ 65415 h 1676546"/>
              <a:gd name="connsiteX12" fmla="*/ 530616 w 1859834"/>
              <a:gd name="connsiteY12" fmla="*/ 0 h 16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9834" h="1676546">
                <a:moveTo>
                  <a:pt x="530616" y="0"/>
                </a:moveTo>
                <a:cubicBezTo>
                  <a:pt x="1331006" y="0"/>
                  <a:pt x="1331006" y="0"/>
                  <a:pt x="1331006" y="0"/>
                </a:cubicBezTo>
                <a:cubicBezTo>
                  <a:pt x="1371502" y="0"/>
                  <a:pt x="1423909" y="29073"/>
                  <a:pt x="1445347" y="65415"/>
                </a:cubicBezTo>
                <a:cubicBezTo>
                  <a:pt x="1845541" y="770436"/>
                  <a:pt x="1845541" y="770436"/>
                  <a:pt x="1845541" y="770436"/>
                </a:cubicBezTo>
                <a:cubicBezTo>
                  <a:pt x="1864599" y="809200"/>
                  <a:pt x="1864599" y="867346"/>
                  <a:pt x="1845541" y="906111"/>
                </a:cubicBezTo>
                <a:cubicBezTo>
                  <a:pt x="1445347" y="1611131"/>
                  <a:pt x="1445347" y="1611131"/>
                  <a:pt x="1445347" y="1611131"/>
                </a:cubicBezTo>
                <a:cubicBezTo>
                  <a:pt x="1423909" y="1647474"/>
                  <a:pt x="1371502" y="1676546"/>
                  <a:pt x="1331006" y="1676546"/>
                </a:cubicBezTo>
                <a:lnTo>
                  <a:pt x="530616" y="1676546"/>
                </a:lnTo>
                <a:cubicBezTo>
                  <a:pt x="487738" y="1676546"/>
                  <a:pt x="435332" y="1647474"/>
                  <a:pt x="416275" y="1611131"/>
                </a:cubicBezTo>
                <a:cubicBezTo>
                  <a:pt x="16080" y="906111"/>
                  <a:pt x="16080" y="906111"/>
                  <a:pt x="16080" y="906111"/>
                </a:cubicBezTo>
                <a:cubicBezTo>
                  <a:pt x="-5359" y="867346"/>
                  <a:pt x="-5359" y="809200"/>
                  <a:pt x="16080" y="770436"/>
                </a:cubicBezTo>
                <a:cubicBezTo>
                  <a:pt x="416275" y="65415"/>
                  <a:pt x="416275" y="65415"/>
                  <a:pt x="416275" y="65415"/>
                </a:cubicBezTo>
                <a:cubicBezTo>
                  <a:pt x="435332" y="29073"/>
                  <a:pt x="487738" y="0"/>
                  <a:pt x="530616"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856750F6-FCF5-4F5A-AD6A-1BDAF68EC406}"/>
              </a:ext>
            </a:extLst>
          </p:cNvPr>
          <p:cNvPicPr>
            <a:picLocks noChangeAspect="1"/>
          </p:cNvPicPr>
          <p:nvPr/>
        </p:nvPicPr>
        <p:blipFill>
          <a:blip r:embed="rId3"/>
          <a:stretch>
            <a:fillRect/>
          </a:stretch>
        </p:blipFill>
        <p:spPr>
          <a:xfrm>
            <a:off x="7409427" y="1008665"/>
            <a:ext cx="1222782" cy="626302"/>
          </a:xfrm>
          <a:prstGeom prst="rect">
            <a:avLst/>
          </a:prstGeom>
        </p:spPr>
      </p:pic>
      <p:sp>
        <p:nvSpPr>
          <p:cNvPr id="5" name="TextBox 4">
            <a:extLst>
              <a:ext uri="{FF2B5EF4-FFF2-40B4-BE49-F238E27FC236}">
                <a16:creationId xmlns:a16="http://schemas.microsoft.com/office/drawing/2014/main" id="{525D0E93-2CF1-4CD4-BD78-36FB945877DB}"/>
              </a:ext>
            </a:extLst>
          </p:cNvPr>
          <p:cNvSpPr txBox="1"/>
          <p:nvPr/>
        </p:nvSpPr>
        <p:spPr>
          <a:xfrm>
            <a:off x="367023" y="1477202"/>
            <a:ext cx="5143509" cy="4868460"/>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2000" dirty="0">
                <a:solidFill>
                  <a:srgbClr val="C00000"/>
                </a:solidFill>
              </a:rPr>
              <a:t>Relationship Building 14</a:t>
            </a:r>
            <a:r>
              <a:rPr lang="en-US" sz="2000" dirty="0">
                <a:solidFill>
                  <a:schemeClr val="accent5">
                    <a:lumMod val="75000"/>
                  </a:schemeClr>
                </a:solidFill>
              </a:rPr>
              <a:t>: </a:t>
            </a:r>
          </a:p>
          <a:p>
            <a:pPr marL="914400" lvl="1" indent="-342900">
              <a:lnSpc>
                <a:spcPct val="90000"/>
              </a:lnSpc>
              <a:spcAft>
                <a:spcPts val="600"/>
              </a:spcAft>
              <a:buFont typeface="Courier New" panose="02070309020205020404" pitchFamily="49" charset="0"/>
              <a:buChar char="o"/>
            </a:pPr>
            <a:r>
              <a:rPr lang="en-US" sz="2000" dirty="0">
                <a:solidFill>
                  <a:schemeClr val="accent5">
                    <a:lumMod val="75000"/>
                  </a:schemeClr>
                </a:solidFill>
              </a:rPr>
              <a:t>Marta &amp; Paulus, Portugal 01:53-02:35</a:t>
            </a:r>
          </a:p>
          <a:p>
            <a:pPr marL="914400" lvl="1" indent="-342900">
              <a:lnSpc>
                <a:spcPct val="90000"/>
              </a:lnSpc>
              <a:spcAft>
                <a:spcPts val="600"/>
              </a:spcAft>
              <a:buFont typeface="Courier New" panose="02070309020205020404" pitchFamily="49" charset="0"/>
              <a:buChar char="o"/>
            </a:pPr>
            <a:r>
              <a:rPr lang="en-US" sz="2000" dirty="0">
                <a:solidFill>
                  <a:srgbClr val="C00000"/>
                </a:solidFill>
              </a:rPr>
              <a:t>Suggestions: </a:t>
            </a:r>
            <a:r>
              <a:rPr lang="en-US" sz="2000" dirty="0">
                <a:solidFill>
                  <a:schemeClr val="accent5">
                    <a:lumMod val="75000"/>
                  </a:schemeClr>
                </a:solidFill>
              </a:rPr>
              <a:t>Nargis &amp; Sughra, Pakistan 03:55-05:06</a:t>
            </a:r>
          </a:p>
          <a:p>
            <a:pPr marL="571500" lvl="1">
              <a:lnSpc>
                <a:spcPct val="90000"/>
              </a:lnSpc>
              <a:spcAft>
                <a:spcPts val="600"/>
              </a:spcAft>
            </a:pPr>
            <a:endParaRPr lang="en-US" sz="2000" dirty="0">
              <a:solidFill>
                <a:schemeClr val="accent5">
                  <a:lumMod val="75000"/>
                </a:schemeClr>
              </a:solidFill>
            </a:endParaRPr>
          </a:p>
          <a:p>
            <a:pPr marL="342900" indent="-228600">
              <a:lnSpc>
                <a:spcPct val="90000"/>
              </a:lnSpc>
              <a:spcAft>
                <a:spcPts val="600"/>
              </a:spcAft>
              <a:buFont typeface="Arial" panose="020B0604020202020204" pitchFamily="34" charset="0"/>
              <a:buChar char="•"/>
            </a:pPr>
            <a:r>
              <a:rPr lang="en-US" sz="2000" dirty="0">
                <a:solidFill>
                  <a:srgbClr val="C00000"/>
                </a:solidFill>
              </a:rPr>
              <a:t>Using Questions 09</a:t>
            </a:r>
            <a:r>
              <a:rPr lang="en-US" sz="2000" dirty="0">
                <a:solidFill>
                  <a:schemeClr val="accent5">
                    <a:lumMod val="75000"/>
                  </a:schemeClr>
                </a:solidFill>
              </a:rPr>
              <a:t>:  </a:t>
            </a:r>
          </a:p>
          <a:p>
            <a:pPr marL="114300">
              <a:lnSpc>
                <a:spcPct val="90000"/>
              </a:lnSpc>
              <a:spcAft>
                <a:spcPts val="600"/>
              </a:spcAft>
            </a:pPr>
            <a:r>
              <a:rPr lang="en-US" sz="2000" dirty="0">
                <a:solidFill>
                  <a:schemeClr val="accent5">
                    <a:lumMod val="75000"/>
                  </a:schemeClr>
                </a:solidFill>
              </a:rPr>
              <a:t>Fauzia &amp; Sughra, Pakistan</a:t>
            </a:r>
          </a:p>
          <a:p>
            <a:pPr marL="114300">
              <a:lnSpc>
                <a:spcPct val="90000"/>
              </a:lnSpc>
              <a:spcAft>
                <a:spcPts val="600"/>
              </a:spcAft>
            </a:pPr>
            <a:endParaRPr lang="en-US" sz="2000" dirty="0">
              <a:solidFill>
                <a:schemeClr val="accent5">
                  <a:lumMod val="75000"/>
                </a:schemeClr>
              </a:solidFill>
            </a:endParaRPr>
          </a:p>
          <a:p>
            <a:pPr marL="342900" indent="-228600">
              <a:lnSpc>
                <a:spcPct val="90000"/>
              </a:lnSpc>
              <a:spcAft>
                <a:spcPts val="600"/>
              </a:spcAft>
              <a:buFont typeface="Arial" panose="020B0604020202020204" pitchFamily="34" charset="0"/>
              <a:buChar char="•"/>
            </a:pPr>
            <a:r>
              <a:rPr lang="en-US" sz="2000" dirty="0">
                <a:solidFill>
                  <a:srgbClr val="C00000"/>
                </a:solidFill>
              </a:rPr>
              <a:t>Giving Feedback 11</a:t>
            </a:r>
            <a:r>
              <a:rPr lang="en-US" sz="2000" dirty="0">
                <a:solidFill>
                  <a:schemeClr val="accent5">
                    <a:lumMod val="75000"/>
                  </a:schemeClr>
                </a:solidFill>
              </a:rPr>
              <a:t>: </a:t>
            </a:r>
          </a:p>
          <a:p>
            <a:pPr marL="114300">
              <a:lnSpc>
                <a:spcPct val="90000"/>
              </a:lnSpc>
              <a:spcAft>
                <a:spcPts val="600"/>
              </a:spcAft>
            </a:pPr>
            <a:r>
              <a:rPr lang="en-US" sz="2000" dirty="0">
                <a:solidFill>
                  <a:schemeClr val="accent5">
                    <a:lumMod val="75000"/>
                  </a:schemeClr>
                </a:solidFill>
              </a:rPr>
              <a:t>Murad &amp; Aisha, Kenya 1: 40-2.19</a:t>
            </a:r>
          </a:p>
          <a:p>
            <a:pPr marL="114300">
              <a:lnSpc>
                <a:spcPct val="90000"/>
              </a:lnSpc>
              <a:spcAft>
                <a:spcPts val="600"/>
              </a:spcAft>
            </a:pPr>
            <a:endParaRPr lang="en-US" sz="2000" dirty="0">
              <a:solidFill>
                <a:schemeClr val="accent5">
                  <a:lumMod val="75000"/>
                </a:schemeClr>
              </a:solidFill>
            </a:endParaRPr>
          </a:p>
          <a:p>
            <a:pPr marL="342900" indent="-228600">
              <a:lnSpc>
                <a:spcPct val="90000"/>
              </a:lnSpc>
              <a:spcAft>
                <a:spcPts val="600"/>
              </a:spcAft>
              <a:buFont typeface="Arial" panose="020B0604020202020204" pitchFamily="34" charset="0"/>
              <a:buChar char="•"/>
            </a:pPr>
            <a:r>
              <a:rPr lang="en-US" sz="2000" dirty="0">
                <a:solidFill>
                  <a:srgbClr val="C00000"/>
                </a:solidFill>
              </a:rPr>
              <a:t>Observing Mentoring 17</a:t>
            </a:r>
            <a:r>
              <a:rPr lang="en-US" sz="2000" dirty="0">
                <a:solidFill>
                  <a:schemeClr val="accent5">
                    <a:lumMod val="75000"/>
                  </a:schemeClr>
                </a:solidFill>
              </a:rPr>
              <a:t>:</a:t>
            </a:r>
            <a:br>
              <a:rPr lang="en-US" sz="2000" dirty="0">
                <a:solidFill>
                  <a:schemeClr val="accent5">
                    <a:lumMod val="75000"/>
                  </a:schemeClr>
                </a:solidFill>
              </a:rPr>
            </a:br>
            <a:r>
              <a:rPr lang="en-US" sz="2000" dirty="0">
                <a:solidFill>
                  <a:schemeClr val="accent5">
                    <a:lumMod val="75000"/>
                  </a:schemeClr>
                </a:solidFill>
              </a:rPr>
              <a:t>Shahida &amp; Sughra, Pakistan</a:t>
            </a:r>
          </a:p>
        </p:txBody>
      </p:sp>
      <p:sp>
        <p:nvSpPr>
          <p:cNvPr id="31" name="Freeform: Shape 30">
            <a:extLst>
              <a:ext uri="{FF2B5EF4-FFF2-40B4-BE49-F238E27FC236}">
                <a16:creationId xmlns:a16="http://schemas.microsoft.com/office/drawing/2014/main" id="{8BED0409-854E-49C4-876E-A78C6D881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329" y="2391339"/>
            <a:ext cx="4295423" cy="4226565"/>
          </a:xfrm>
          <a:custGeom>
            <a:avLst/>
            <a:gdLst>
              <a:gd name="connsiteX0" fmla="*/ 2353286 w 3293367"/>
              <a:gd name="connsiteY0" fmla="*/ 2104683 h 3240573"/>
              <a:gd name="connsiteX1" fmla="*/ 2868450 w 3293367"/>
              <a:gd name="connsiteY1" fmla="*/ 2104683 h 3240573"/>
              <a:gd name="connsiteX2" fmla="*/ 2892703 w 3293367"/>
              <a:gd name="connsiteY2" fmla="*/ 2107904 h 3240573"/>
              <a:gd name="connsiteX3" fmla="*/ 2909383 w 3293367"/>
              <a:gd name="connsiteY3" fmla="*/ 2114898 h 3240573"/>
              <a:gd name="connsiteX4" fmla="*/ 2899189 w 3293367"/>
              <a:gd name="connsiteY4" fmla="*/ 2132529 h 3240573"/>
              <a:gd name="connsiteX5" fmla="*/ 2538022 w 3293367"/>
              <a:gd name="connsiteY5" fmla="*/ 2757176 h 3240573"/>
              <a:gd name="connsiteX6" fmla="*/ 2322847 w 3293367"/>
              <a:gd name="connsiteY6" fmla="*/ 2882232 h 3240573"/>
              <a:gd name="connsiteX7" fmla="*/ 2149884 w 3293367"/>
              <a:gd name="connsiteY7" fmla="*/ 2882232 h 3240573"/>
              <a:gd name="connsiteX8" fmla="*/ 2129707 w 3293367"/>
              <a:gd name="connsiteY8" fmla="*/ 2882232 h 3240573"/>
              <a:gd name="connsiteX9" fmla="*/ 2110453 w 3293367"/>
              <a:gd name="connsiteY9" fmla="*/ 2849077 h 3240573"/>
              <a:gd name="connsiteX10" fmla="*/ 2016148 w 3293367"/>
              <a:gd name="connsiteY10" fmla="*/ 2686675 h 3240573"/>
              <a:gd name="connsiteX11" fmla="*/ 2016148 w 3293367"/>
              <a:gd name="connsiteY11" fmla="*/ 2595774 h 3240573"/>
              <a:gd name="connsiteX12" fmla="*/ 2274287 w 3293367"/>
              <a:gd name="connsiteY12" fmla="*/ 2151242 h 3240573"/>
              <a:gd name="connsiteX13" fmla="*/ 2353286 w 3293367"/>
              <a:gd name="connsiteY13" fmla="*/ 2104683 h 3240573"/>
              <a:gd name="connsiteX14" fmla="*/ 939150 w 3293367"/>
              <a:gd name="connsiteY14" fmla="*/ 0 h 3240573"/>
              <a:gd name="connsiteX15" fmla="*/ 2322847 w 3293367"/>
              <a:gd name="connsiteY15" fmla="*/ 0 h 3240573"/>
              <a:gd name="connsiteX16" fmla="*/ 2538022 w 3293367"/>
              <a:gd name="connsiteY16" fmla="*/ 125055 h 3240573"/>
              <a:gd name="connsiteX17" fmla="*/ 3228376 w 3293367"/>
              <a:gd name="connsiteY17" fmla="*/ 1319038 h 3240573"/>
              <a:gd name="connsiteX18" fmla="*/ 3228376 w 3293367"/>
              <a:gd name="connsiteY18" fmla="*/ 1563194 h 3240573"/>
              <a:gd name="connsiteX19" fmla="*/ 2972043 w 3293367"/>
              <a:gd name="connsiteY19" fmla="*/ 2006528 h 3240573"/>
              <a:gd name="connsiteX20" fmla="*/ 2950440 w 3293367"/>
              <a:gd name="connsiteY20" fmla="*/ 2043890 h 3240573"/>
              <a:gd name="connsiteX21" fmla="*/ 2951200 w 3293367"/>
              <a:gd name="connsiteY21" fmla="*/ 2044209 h 3240573"/>
              <a:gd name="connsiteX22" fmla="*/ 2989324 w 3293367"/>
              <a:gd name="connsiteY22" fmla="*/ 2082660 h 3240573"/>
              <a:gd name="connsiteX23" fmla="*/ 3279247 w 3293367"/>
              <a:gd name="connsiteY23" fmla="*/ 2584089 h 3240573"/>
              <a:gd name="connsiteX24" fmla="*/ 3279247 w 3293367"/>
              <a:gd name="connsiteY24" fmla="*/ 2686626 h 3240573"/>
              <a:gd name="connsiteX25" fmla="*/ 2989324 w 3293367"/>
              <a:gd name="connsiteY25" fmla="*/ 3188054 h 3240573"/>
              <a:gd name="connsiteX26" fmla="*/ 2898957 w 3293367"/>
              <a:gd name="connsiteY26" fmla="*/ 3240573 h 3240573"/>
              <a:gd name="connsiteX27" fmla="*/ 2317855 w 3293367"/>
              <a:gd name="connsiteY27" fmla="*/ 3240573 h 3240573"/>
              <a:gd name="connsiteX28" fmla="*/ 2228744 w 3293367"/>
              <a:gd name="connsiteY28" fmla="*/ 3188054 h 3240573"/>
              <a:gd name="connsiteX29" fmla="*/ 2072563 w 3293367"/>
              <a:gd name="connsiteY29" fmla="*/ 2919100 h 3240573"/>
              <a:gd name="connsiteX30" fmla="*/ 2054920 w 3293367"/>
              <a:gd name="connsiteY30" fmla="*/ 2888716 h 3240573"/>
              <a:gd name="connsiteX31" fmla="*/ 2068802 w 3293367"/>
              <a:gd name="connsiteY31" fmla="*/ 2888716 h 3240573"/>
              <a:gd name="connsiteX32" fmla="*/ 2134418 w 3293367"/>
              <a:gd name="connsiteY32" fmla="*/ 2888716 h 3240573"/>
              <a:gd name="connsiteX33" fmla="*/ 2162922 w 3293367"/>
              <a:gd name="connsiteY33" fmla="*/ 2937803 h 3240573"/>
              <a:gd name="connsiteX34" fmla="*/ 2271824 w 3293367"/>
              <a:gd name="connsiteY34" fmla="*/ 3125340 h 3240573"/>
              <a:gd name="connsiteX35" fmla="*/ 2350824 w 3293367"/>
              <a:gd name="connsiteY35" fmla="*/ 3171900 h 3240573"/>
              <a:gd name="connsiteX36" fmla="*/ 2865989 w 3293367"/>
              <a:gd name="connsiteY36" fmla="*/ 3171900 h 3240573"/>
              <a:gd name="connsiteX37" fmla="*/ 2946100 w 3293367"/>
              <a:gd name="connsiteY37" fmla="*/ 3125340 h 3240573"/>
              <a:gd name="connsiteX38" fmla="*/ 3203126 w 3293367"/>
              <a:gd name="connsiteY38" fmla="*/ 2680809 h 3240573"/>
              <a:gd name="connsiteX39" fmla="*/ 3203126 w 3293367"/>
              <a:gd name="connsiteY39" fmla="*/ 2589906 h 3240573"/>
              <a:gd name="connsiteX40" fmla="*/ 2946100 w 3293367"/>
              <a:gd name="connsiteY40" fmla="*/ 2145375 h 3240573"/>
              <a:gd name="connsiteX41" fmla="*/ 2912303 w 3293367"/>
              <a:gd name="connsiteY41" fmla="*/ 2111287 h 3240573"/>
              <a:gd name="connsiteX42" fmla="*/ 2908392 w 3293367"/>
              <a:gd name="connsiteY42" fmla="*/ 2109648 h 3240573"/>
              <a:gd name="connsiteX43" fmla="*/ 2929357 w 3293367"/>
              <a:gd name="connsiteY43" fmla="*/ 2073390 h 3240573"/>
              <a:gd name="connsiteX44" fmla="*/ 2944948 w 3293367"/>
              <a:gd name="connsiteY44" fmla="*/ 2046424 h 3240573"/>
              <a:gd name="connsiteX45" fmla="*/ 2928777 w 3293367"/>
              <a:gd name="connsiteY45" fmla="*/ 2039643 h 3240573"/>
              <a:gd name="connsiteX46" fmla="*/ 2901420 w 3293367"/>
              <a:gd name="connsiteY46" fmla="*/ 2036009 h 3240573"/>
              <a:gd name="connsiteX47" fmla="*/ 2320317 w 3293367"/>
              <a:gd name="connsiteY47" fmla="*/ 2036009 h 3240573"/>
              <a:gd name="connsiteX48" fmla="*/ 2231207 w 3293367"/>
              <a:gd name="connsiteY48" fmla="*/ 2088527 h 3240573"/>
              <a:gd name="connsiteX49" fmla="*/ 1940028 w 3293367"/>
              <a:gd name="connsiteY49" fmla="*/ 2589956 h 3240573"/>
              <a:gd name="connsiteX50" fmla="*/ 1940028 w 3293367"/>
              <a:gd name="connsiteY50" fmla="*/ 2692493 h 3240573"/>
              <a:gd name="connsiteX51" fmla="*/ 2036139 w 3293367"/>
              <a:gd name="connsiteY51" fmla="*/ 2858003 h 3240573"/>
              <a:gd name="connsiteX52" fmla="*/ 2050209 w 3293367"/>
              <a:gd name="connsiteY52" fmla="*/ 2882232 h 3240573"/>
              <a:gd name="connsiteX53" fmla="*/ 1985031 w 3293367"/>
              <a:gd name="connsiteY53" fmla="*/ 2882232 h 3240573"/>
              <a:gd name="connsiteX54" fmla="*/ 939150 w 3293367"/>
              <a:gd name="connsiteY54" fmla="*/ 2882232 h 3240573"/>
              <a:gd name="connsiteX55" fmla="*/ 726963 w 3293367"/>
              <a:gd name="connsiteY55" fmla="*/ 2757176 h 3240573"/>
              <a:gd name="connsiteX56" fmla="*/ 33622 w 3293367"/>
              <a:gd name="connsiteY56" fmla="*/ 1563194 h 3240573"/>
              <a:gd name="connsiteX57" fmla="*/ 33622 w 3293367"/>
              <a:gd name="connsiteY57" fmla="*/ 1319038 h 3240573"/>
              <a:gd name="connsiteX58" fmla="*/ 726963 w 3293367"/>
              <a:gd name="connsiteY58" fmla="*/ 125055 h 3240573"/>
              <a:gd name="connsiteX59" fmla="*/ 939150 w 3293367"/>
              <a:gd name="connsiteY59" fmla="*/ 0 h 32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93367" h="3240573">
                <a:moveTo>
                  <a:pt x="2353286" y="2104683"/>
                </a:moveTo>
                <a:cubicBezTo>
                  <a:pt x="2353286" y="2104683"/>
                  <a:pt x="2353286" y="2104683"/>
                  <a:pt x="2868450" y="2104683"/>
                </a:cubicBezTo>
                <a:cubicBezTo>
                  <a:pt x="2876795" y="2104683"/>
                  <a:pt x="2884932" y="2105791"/>
                  <a:pt x="2892703" y="2107904"/>
                </a:cubicBezTo>
                <a:lnTo>
                  <a:pt x="2909383" y="2114898"/>
                </a:lnTo>
                <a:lnTo>
                  <a:pt x="2899189" y="2132529"/>
                </a:lnTo>
                <a:cubicBezTo>
                  <a:pt x="2807017" y="2291942"/>
                  <a:pt x="2689037" y="2495992"/>
                  <a:pt x="2538022" y="2757176"/>
                </a:cubicBezTo>
                <a:cubicBezTo>
                  <a:pt x="2493195" y="2834591"/>
                  <a:pt x="2412503" y="2882232"/>
                  <a:pt x="2322847" y="2882232"/>
                </a:cubicBezTo>
                <a:cubicBezTo>
                  <a:pt x="2322847" y="2882232"/>
                  <a:pt x="2322847" y="2882232"/>
                  <a:pt x="2149884" y="2882232"/>
                </a:cubicBezTo>
                <a:lnTo>
                  <a:pt x="2129707" y="2882232"/>
                </a:lnTo>
                <a:lnTo>
                  <a:pt x="2110453" y="2849077"/>
                </a:lnTo>
                <a:cubicBezTo>
                  <a:pt x="2083644" y="2802909"/>
                  <a:pt x="2052449" y="2749188"/>
                  <a:pt x="2016148" y="2686675"/>
                </a:cubicBezTo>
                <a:cubicBezTo>
                  <a:pt x="1999459" y="2658961"/>
                  <a:pt x="1999459" y="2623488"/>
                  <a:pt x="2016148" y="2595774"/>
                </a:cubicBezTo>
                <a:cubicBezTo>
                  <a:pt x="2016148" y="2595774"/>
                  <a:pt x="2016148" y="2595774"/>
                  <a:pt x="2274287" y="2151242"/>
                </a:cubicBezTo>
                <a:cubicBezTo>
                  <a:pt x="2289865" y="2122420"/>
                  <a:pt x="2321018" y="2104683"/>
                  <a:pt x="2353286" y="2104683"/>
                </a:cubicBezTo>
                <a:close/>
                <a:moveTo>
                  <a:pt x="939150" y="0"/>
                </a:moveTo>
                <a:cubicBezTo>
                  <a:pt x="939150" y="0"/>
                  <a:pt x="939150" y="0"/>
                  <a:pt x="2322847" y="0"/>
                </a:cubicBezTo>
                <a:cubicBezTo>
                  <a:pt x="2412503" y="0"/>
                  <a:pt x="2493195" y="47640"/>
                  <a:pt x="2538022" y="125055"/>
                </a:cubicBezTo>
                <a:cubicBezTo>
                  <a:pt x="2538022" y="125055"/>
                  <a:pt x="2538022" y="125055"/>
                  <a:pt x="3228376" y="1319038"/>
                </a:cubicBezTo>
                <a:cubicBezTo>
                  <a:pt x="3273205" y="1393476"/>
                  <a:pt x="3273205" y="1488756"/>
                  <a:pt x="3228376" y="1563194"/>
                </a:cubicBezTo>
                <a:cubicBezTo>
                  <a:pt x="3228376" y="1563194"/>
                  <a:pt x="3228376" y="1563194"/>
                  <a:pt x="2972043" y="2006528"/>
                </a:cubicBezTo>
                <a:lnTo>
                  <a:pt x="2950440" y="2043890"/>
                </a:lnTo>
                <a:lnTo>
                  <a:pt x="2951200" y="2044209"/>
                </a:lnTo>
                <a:cubicBezTo>
                  <a:pt x="2966732" y="2053275"/>
                  <a:pt x="2979910" y="2066404"/>
                  <a:pt x="2989324" y="2082660"/>
                </a:cubicBezTo>
                <a:cubicBezTo>
                  <a:pt x="2989324" y="2082660"/>
                  <a:pt x="2989324" y="2082660"/>
                  <a:pt x="3279247" y="2584089"/>
                </a:cubicBezTo>
                <a:cubicBezTo>
                  <a:pt x="3298074" y="2615350"/>
                  <a:pt x="3298074" y="2655364"/>
                  <a:pt x="3279247" y="2686626"/>
                </a:cubicBezTo>
                <a:cubicBezTo>
                  <a:pt x="3279247" y="2686626"/>
                  <a:pt x="3279247" y="2686626"/>
                  <a:pt x="2989324" y="3188054"/>
                </a:cubicBezTo>
                <a:cubicBezTo>
                  <a:pt x="2970497" y="3220565"/>
                  <a:pt x="2936610" y="3240573"/>
                  <a:pt x="2898957" y="3240573"/>
                </a:cubicBezTo>
                <a:cubicBezTo>
                  <a:pt x="2898957" y="3240573"/>
                  <a:pt x="2898957" y="3240573"/>
                  <a:pt x="2317855" y="3240573"/>
                </a:cubicBezTo>
                <a:cubicBezTo>
                  <a:pt x="2281457" y="3240573"/>
                  <a:pt x="2246316" y="3220565"/>
                  <a:pt x="2228744" y="3188054"/>
                </a:cubicBezTo>
                <a:cubicBezTo>
                  <a:pt x="2228744" y="3188054"/>
                  <a:pt x="2228744" y="3188054"/>
                  <a:pt x="2072563" y="2919100"/>
                </a:cubicBezTo>
                <a:lnTo>
                  <a:pt x="2054920" y="2888716"/>
                </a:lnTo>
                <a:lnTo>
                  <a:pt x="2068802" y="2888716"/>
                </a:lnTo>
                <a:lnTo>
                  <a:pt x="2134418" y="2888716"/>
                </a:lnTo>
                <a:lnTo>
                  <a:pt x="2162922" y="2937803"/>
                </a:lnTo>
                <a:cubicBezTo>
                  <a:pt x="2271824" y="3125340"/>
                  <a:pt x="2271824" y="3125340"/>
                  <a:pt x="2271824" y="3125340"/>
                </a:cubicBezTo>
                <a:cubicBezTo>
                  <a:pt x="2287402" y="3154162"/>
                  <a:pt x="2318557" y="3171900"/>
                  <a:pt x="2350824" y="3171900"/>
                </a:cubicBezTo>
                <a:cubicBezTo>
                  <a:pt x="2865989" y="3171900"/>
                  <a:pt x="2865989" y="3171900"/>
                  <a:pt x="2865989" y="3171900"/>
                </a:cubicBezTo>
                <a:cubicBezTo>
                  <a:pt x="2899368" y="3171900"/>
                  <a:pt x="2929410" y="3154162"/>
                  <a:pt x="2946100" y="3125340"/>
                </a:cubicBezTo>
                <a:cubicBezTo>
                  <a:pt x="3203126" y="2680809"/>
                  <a:pt x="3203126" y="2680809"/>
                  <a:pt x="3203126" y="2680809"/>
                </a:cubicBezTo>
                <a:cubicBezTo>
                  <a:pt x="3219816" y="2653094"/>
                  <a:pt x="3219816" y="2617620"/>
                  <a:pt x="3203126" y="2589906"/>
                </a:cubicBezTo>
                <a:cubicBezTo>
                  <a:pt x="2946100" y="2145375"/>
                  <a:pt x="2946100" y="2145375"/>
                  <a:pt x="2946100" y="2145375"/>
                </a:cubicBezTo>
                <a:cubicBezTo>
                  <a:pt x="2937755" y="2130963"/>
                  <a:pt x="2926072" y="2119323"/>
                  <a:pt x="2912303" y="2111287"/>
                </a:cubicBezTo>
                <a:lnTo>
                  <a:pt x="2908392" y="2109648"/>
                </a:lnTo>
                <a:lnTo>
                  <a:pt x="2929357" y="2073390"/>
                </a:lnTo>
                <a:lnTo>
                  <a:pt x="2944948" y="2046424"/>
                </a:lnTo>
                <a:lnTo>
                  <a:pt x="2928777" y="2039643"/>
                </a:lnTo>
                <a:cubicBezTo>
                  <a:pt x="2920010" y="2037259"/>
                  <a:pt x="2910833" y="2036009"/>
                  <a:pt x="2901420" y="2036009"/>
                </a:cubicBezTo>
                <a:cubicBezTo>
                  <a:pt x="2320317" y="2036009"/>
                  <a:pt x="2320317" y="2036009"/>
                  <a:pt x="2320317" y="2036009"/>
                </a:cubicBezTo>
                <a:cubicBezTo>
                  <a:pt x="2283920" y="2036009"/>
                  <a:pt x="2248778" y="2056016"/>
                  <a:pt x="2231207" y="2088527"/>
                </a:cubicBezTo>
                <a:cubicBezTo>
                  <a:pt x="1940028" y="2589956"/>
                  <a:pt x="1940028" y="2589956"/>
                  <a:pt x="1940028" y="2589956"/>
                </a:cubicBezTo>
                <a:cubicBezTo>
                  <a:pt x="1921201" y="2621217"/>
                  <a:pt x="1921201" y="2661231"/>
                  <a:pt x="1940028" y="2692493"/>
                </a:cubicBezTo>
                <a:cubicBezTo>
                  <a:pt x="1976425" y="2755171"/>
                  <a:pt x="2008272" y="2810015"/>
                  <a:pt x="2036139" y="2858003"/>
                </a:cubicBezTo>
                <a:lnTo>
                  <a:pt x="2050209" y="2882232"/>
                </a:lnTo>
                <a:lnTo>
                  <a:pt x="1985031" y="2882232"/>
                </a:lnTo>
                <a:cubicBezTo>
                  <a:pt x="1782341" y="2882232"/>
                  <a:pt x="1458037" y="2882232"/>
                  <a:pt x="939150" y="2882232"/>
                </a:cubicBezTo>
                <a:cubicBezTo>
                  <a:pt x="852483" y="2882232"/>
                  <a:pt x="768803" y="2834591"/>
                  <a:pt x="726963" y="2757176"/>
                </a:cubicBezTo>
                <a:cubicBezTo>
                  <a:pt x="726963" y="2757176"/>
                  <a:pt x="726963" y="2757176"/>
                  <a:pt x="33622" y="1563194"/>
                </a:cubicBezTo>
                <a:cubicBezTo>
                  <a:pt x="-11207" y="1488756"/>
                  <a:pt x="-11207" y="1393476"/>
                  <a:pt x="33622" y="1319038"/>
                </a:cubicBezTo>
                <a:cubicBezTo>
                  <a:pt x="33622" y="1319038"/>
                  <a:pt x="33622" y="1319038"/>
                  <a:pt x="726963" y="125055"/>
                </a:cubicBezTo>
                <a:cubicBezTo>
                  <a:pt x="768803" y="47640"/>
                  <a:pt x="852483" y="0"/>
                  <a:pt x="939150"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D4340B2E-01FD-4F5D-9C4D-AD3923AD2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1733" y="843530"/>
            <a:ext cx="3309879" cy="2983688"/>
          </a:xfrm>
          <a:custGeom>
            <a:avLst/>
            <a:gdLst>
              <a:gd name="connsiteX0" fmla="*/ 944317 w 3309879"/>
              <a:gd name="connsiteY0" fmla="*/ 0 h 2983688"/>
              <a:gd name="connsiteX1" fmla="*/ 2368743 w 3309879"/>
              <a:gd name="connsiteY1" fmla="*/ 0 h 2983688"/>
              <a:gd name="connsiteX2" fmla="*/ 2572231 w 3309879"/>
              <a:gd name="connsiteY2" fmla="*/ 116416 h 2983688"/>
              <a:gd name="connsiteX3" fmla="*/ 3284443 w 3309879"/>
              <a:gd name="connsiteY3" fmla="*/ 1371117 h 2983688"/>
              <a:gd name="connsiteX4" fmla="*/ 3284443 w 3309879"/>
              <a:gd name="connsiteY4" fmla="*/ 1612573 h 2983688"/>
              <a:gd name="connsiteX5" fmla="*/ 2572231 w 3309879"/>
              <a:gd name="connsiteY5" fmla="*/ 2867272 h 2983688"/>
              <a:gd name="connsiteX6" fmla="*/ 2368743 w 3309879"/>
              <a:gd name="connsiteY6" fmla="*/ 2983688 h 2983688"/>
              <a:gd name="connsiteX7" fmla="*/ 944317 w 3309879"/>
              <a:gd name="connsiteY7" fmla="*/ 2983688 h 2983688"/>
              <a:gd name="connsiteX8" fmla="*/ 740830 w 3309879"/>
              <a:gd name="connsiteY8" fmla="*/ 2867272 h 2983688"/>
              <a:gd name="connsiteX9" fmla="*/ 28617 w 3309879"/>
              <a:gd name="connsiteY9" fmla="*/ 1612573 h 2983688"/>
              <a:gd name="connsiteX10" fmla="*/ 28617 w 3309879"/>
              <a:gd name="connsiteY10" fmla="*/ 1371117 h 2983688"/>
              <a:gd name="connsiteX11" fmla="*/ 740830 w 3309879"/>
              <a:gd name="connsiteY11" fmla="*/ 116416 h 2983688"/>
              <a:gd name="connsiteX12" fmla="*/ 944317 w 3309879"/>
              <a:gd name="connsiteY12" fmla="*/ 0 h 29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9879" h="2983688">
                <a:moveTo>
                  <a:pt x="944317" y="0"/>
                </a:moveTo>
                <a:cubicBezTo>
                  <a:pt x="2368743" y="0"/>
                  <a:pt x="2368743" y="0"/>
                  <a:pt x="2368743" y="0"/>
                </a:cubicBezTo>
                <a:cubicBezTo>
                  <a:pt x="2440811" y="0"/>
                  <a:pt x="2534078" y="51740"/>
                  <a:pt x="2572231" y="116416"/>
                </a:cubicBezTo>
                <a:cubicBezTo>
                  <a:pt x="3284443" y="1371117"/>
                  <a:pt x="3284443" y="1371117"/>
                  <a:pt x="3284443" y="1371117"/>
                </a:cubicBezTo>
                <a:cubicBezTo>
                  <a:pt x="3318358" y="1440104"/>
                  <a:pt x="3318358" y="1543584"/>
                  <a:pt x="3284443" y="1612573"/>
                </a:cubicBezTo>
                <a:cubicBezTo>
                  <a:pt x="2572231" y="2867272"/>
                  <a:pt x="2572231" y="2867272"/>
                  <a:pt x="2572231" y="2867272"/>
                </a:cubicBezTo>
                <a:cubicBezTo>
                  <a:pt x="2534078" y="2931949"/>
                  <a:pt x="2440811" y="2983688"/>
                  <a:pt x="2368743" y="2983688"/>
                </a:cubicBezTo>
                <a:lnTo>
                  <a:pt x="944317" y="2983688"/>
                </a:lnTo>
                <a:cubicBezTo>
                  <a:pt x="868010" y="2983688"/>
                  <a:pt x="774745" y="2931949"/>
                  <a:pt x="740830" y="2867272"/>
                </a:cubicBezTo>
                <a:cubicBezTo>
                  <a:pt x="28617" y="1612573"/>
                  <a:pt x="28617" y="1612573"/>
                  <a:pt x="28617" y="1612573"/>
                </a:cubicBezTo>
                <a:cubicBezTo>
                  <a:pt x="-9538" y="1543584"/>
                  <a:pt x="-9538" y="1440104"/>
                  <a:pt x="28617" y="1371117"/>
                </a:cubicBezTo>
                <a:cubicBezTo>
                  <a:pt x="740830" y="116416"/>
                  <a:pt x="740830" y="116416"/>
                  <a:pt x="740830" y="116416"/>
                </a:cubicBezTo>
                <a:cubicBezTo>
                  <a:pt x="774745" y="51740"/>
                  <a:pt x="868010" y="0"/>
                  <a:pt x="944317"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Eye with solid fill">
            <a:extLst>
              <a:ext uri="{FF2B5EF4-FFF2-40B4-BE49-F238E27FC236}">
                <a16:creationId xmlns:a16="http://schemas.microsoft.com/office/drawing/2014/main" id="{0E4CBE8D-854D-4634-81FE-9ABF46E79A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44231" y="2569570"/>
            <a:ext cx="1153860" cy="1153860"/>
          </a:xfrm>
          <a:prstGeom prst="rect">
            <a:avLst/>
          </a:prstGeom>
        </p:spPr>
      </p:pic>
      <p:pic>
        <p:nvPicPr>
          <p:cNvPr id="7" name="Graphic 6" descr="Vlog with solid fill">
            <a:extLst>
              <a:ext uri="{FF2B5EF4-FFF2-40B4-BE49-F238E27FC236}">
                <a16:creationId xmlns:a16="http://schemas.microsoft.com/office/drawing/2014/main" id="{3D1B3BD1-3D5C-4EB4-9BA4-072BF6BA7D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19155" y="894797"/>
            <a:ext cx="1801738" cy="1801738"/>
          </a:xfrm>
          <a:prstGeom prst="rect">
            <a:avLst/>
          </a:prstGeom>
        </p:spPr>
      </p:pic>
      <p:sp>
        <p:nvSpPr>
          <p:cNvPr id="9" name="TextBox 8">
            <a:extLst>
              <a:ext uri="{FF2B5EF4-FFF2-40B4-BE49-F238E27FC236}">
                <a16:creationId xmlns:a16="http://schemas.microsoft.com/office/drawing/2014/main" id="{B1D2D9EB-B6F6-4E55-9FDD-87B307B239B5}"/>
              </a:ext>
            </a:extLst>
          </p:cNvPr>
          <p:cNvSpPr txBox="1"/>
          <p:nvPr/>
        </p:nvSpPr>
        <p:spPr>
          <a:xfrm>
            <a:off x="6127987" y="2879690"/>
            <a:ext cx="2814310" cy="2862322"/>
          </a:xfrm>
          <a:prstGeom prst="rect">
            <a:avLst/>
          </a:prstGeom>
          <a:noFill/>
        </p:spPr>
        <p:txBody>
          <a:bodyPr wrap="square" rtlCol="0">
            <a:spAutoFit/>
          </a:bodyPr>
          <a:lstStyle/>
          <a:p>
            <a:pPr marL="285750" indent="-285750">
              <a:buFont typeface="Arial" panose="020B0604020202020204" pitchFamily="34" charset="0"/>
              <a:buChar char="•"/>
            </a:pPr>
            <a:r>
              <a:rPr lang="en-GB" dirty="0"/>
              <a:t>Body language</a:t>
            </a:r>
          </a:p>
          <a:p>
            <a:pPr marL="285750" indent="-285750">
              <a:buFont typeface="Arial" panose="020B0604020202020204" pitchFamily="34" charset="0"/>
              <a:buChar char="•"/>
            </a:pPr>
            <a:r>
              <a:rPr lang="en-GB" dirty="0"/>
              <a:t>Type of questions</a:t>
            </a:r>
          </a:p>
          <a:p>
            <a:pPr marL="285750" indent="-285750">
              <a:buFont typeface="Arial" panose="020B0604020202020204" pitchFamily="34" charset="0"/>
              <a:buChar char="•"/>
            </a:pPr>
            <a:r>
              <a:rPr lang="en-GB" dirty="0"/>
              <a:t>Rephrase  any closed questions?</a:t>
            </a:r>
          </a:p>
          <a:p>
            <a:pPr marL="285750" indent="-285750">
              <a:buFont typeface="Arial" panose="020B0604020202020204" pitchFamily="34" charset="0"/>
              <a:buChar char="•"/>
            </a:pPr>
            <a:r>
              <a:rPr lang="en-GB" dirty="0"/>
              <a:t>How s/he gave feedback and suggestions</a:t>
            </a:r>
          </a:p>
          <a:p>
            <a:pPr marL="285750" indent="-285750">
              <a:buFont typeface="Arial" panose="020B0604020202020204" pitchFamily="34" charset="0"/>
              <a:buChar char="•"/>
            </a:pPr>
            <a:r>
              <a:rPr lang="en-GB" dirty="0"/>
              <a:t>Active listening</a:t>
            </a:r>
          </a:p>
          <a:p>
            <a:pPr marL="285750" indent="-285750">
              <a:buFont typeface="Arial" panose="020B0604020202020204" pitchFamily="34" charset="0"/>
              <a:buChar char="•"/>
            </a:pPr>
            <a:r>
              <a:rPr lang="en-GB" dirty="0"/>
              <a:t>What was done well?</a:t>
            </a:r>
          </a:p>
          <a:p>
            <a:pPr marL="285750" indent="-285750">
              <a:buFont typeface="Arial" panose="020B0604020202020204" pitchFamily="34" charset="0"/>
              <a:buChar char="•"/>
            </a:pPr>
            <a:r>
              <a:rPr lang="en-GB" dirty="0"/>
              <a:t>What could have been better? </a:t>
            </a:r>
          </a:p>
        </p:txBody>
      </p:sp>
      <p:sp>
        <p:nvSpPr>
          <p:cNvPr id="3" name="TextBox 2">
            <a:extLst>
              <a:ext uri="{FF2B5EF4-FFF2-40B4-BE49-F238E27FC236}">
                <a16:creationId xmlns:a16="http://schemas.microsoft.com/office/drawing/2014/main" id="{78D906A9-BA0C-AC6D-A300-9E89AACA28D7}"/>
              </a:ext>
            </a:extLst>
          </p:cNvPr>
          <p:cNvSpPr txBox="1"/>
          <p:nvPr/>
        </p:nvSpPr>
        <p:spPr>
          <a:xfrm>
            <a:off x="6715723" y="2418984"/>
            <a:ext cx="1222514" cy="369332"/>
          </a:xfrm>
          <a:prstGeom prst="rect">
            <a:avLst/>
          </a:prstGeom>
          <a:noFill/>
        </p:spPr>
        <p:txBody>
          <a:bodyPr wrap="none" rtlCol="0">
            <a:spAutoFit/>
          </a:bodyPr>
          <a:lstStyle/>
          <a:p>
            <a:r>
              <a:rPr lang="en-GB" b="1" dirty="0">
                <a:solidFill>
                  <a:srgbClr val="FF0000"/>
                </a:solidFill>
              </a:rPr>
              <a:t>LOOK FOR:</a:t>
            </a:r>
          </a:p>
        </p:txBody>
      </p:sp>
    </p:spTree>
    <p:extLst>
      <p:ext uri="{BB962C8B-B14F-4D97-AF65-F5344CB8AC3E}">
        <p14:creationId xmlns:p14="http://schemas.microsoft.com/office/powerpoint/2010/main" val="2631747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78C91-2113-4A52-AA12-642F9C2B8FCD}"/>
              </a:ext>
            </a:extLst>
          </p:cNvPr>
          <p:cNvSpPr>
            <a:spLocks noGrp="1"/>
          </p:cNvSpPr>
          <p:nvPr>
            <p:ph type="title"/>
          </p:nvPr>
        </p:nvSpPr>
        <p:spPr>
          <a:xfrm>
            <a:off x="890338" y="640080"/>
            <a:ext cx="3734014" cy="3566160"/>
          </a:xfrm>
        </p:spPr>
        <p:txBody>
          <a:bodyPr vert="horz" lIns="91440" tIns="45720" rIns="91440" bIns="45720" rtlCol="0" anchor="b">
            <a:normAutofit/>
          </a:bodyPr>
          <a:lstStyle/>
          <a:p>
            <a:br>
              <a:rPr lang="en-US" sz="2200" dirty="0"/>
            </a:br>
            <a:br>
              <a:rPr lang="en-US" sz="2200" dirty="0"/>
            </a:br>
            <a:r>
              <a:rPr lang="en-US" sz="3200" b="1" dirty="0"/>
              <a:t>WHAT MAKES AN EFFECTIVE LEARNING ENVIRONMENT</a:t>
            </a:r>
            <a:r>
              <a:rPr lang="en-US" sz="3200" dirty="0"/>
              <a:t>?</a:t>
            </a:r>
            <a:br>
              <a:rPr lang="en-US" sz="3200" dirty="0"/>
            </a:br>
            <a:br>
              <a:rPr lang="en-US" sz="2200" dirty="0"/>
            </a:br>
            <a:br>
              <a:rPr lang="en-US" sz="2200" dirty="0"/>
            </a:br>
            <a:br>
              <a:rPr lang="en-US" sz="2200" dirty="0"/>
            </a:br>
            <a:br>
              <a:rPr lang="en-US" sz="2200" dirty="0"/>
            </a:br>
            <a:endParaRPr lang="en-US" sz="2200" b="1" dirty="0">
              <a:highlight>
                <a:srgbClr val="FFFF00"/>
              </a:highlight>
            </a:endParaRPr>
          </a:p>
        </p:txBody>
      </p:sp>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4E71E3-506D-3CB9-FD0B-107699978C8E}"/>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a:extLst>
              <a:ext uri="{FF2B5EF4-FFF2-40B4-BE49-F238E27FC236}">
                <a16:creationId xmlns:a16="http://schemas.microsoft.com/office/drawing/2014/main" id="{3EE72007-2A30-480A-9084-E35B10DC3DA9}"/>
              </a:ext>
            </a:extLst>
          </p:cNvPr>
          <p:cNvPicPr>
            <a:picLocks noChangeAspect="1"/>
          </p:cNvPicPr>
          <p:nvPr/>
        </p:nvPicPr>
        <p:blipFill>
          <a:blip r:embed="rId4"/>
          <a:stretch>
            <a:fillRect/>
          </a:stretch>
        </p:blipFill>
        <p:spPr>
          <a:xfrm>
            <a:off x="161965" y="5844021"/>
            <a:ext cx="1456746" cy="747797"/>
          </a:xfrm>
          <a:prstGeom prst="rect">
            <a:avLst/>
          </a:prstGeom>
        </p:spPr>
      </p:pic>
    </p:spTree>
    <p:extLst>
      <p:ext uri="{BB962C8B-B14F-4D97-AF65-F5344CB8AC3E}">
        <p14:creationId xmlns:p14="http://schemas.microsoft.com/office/powerpoint/2010/main" val="98387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18F17A-11FE-527D-8B49-AF233A80DE74}"/>
              </a:ext>
            </a:extLst>
          </p:cNvPr>
          <p:cNvSpPr txBox="1"/>
          <p:nvPr/>
        </p:nvSpPr>
        <p:spPr>
          <a:xfrm>
            <a:off x="4349979" y="591390"/>
            <a:ext cx="3893904" cy="646331"/>
          </a:xfrm>
          <a:prstGeom prst="rect">
            <a:avLst/>
          </a:prstGeom>
          <a:noFill/>
        </p:spPr>
        <p:txBody>
          <a:bodyPr wrap="square" rtlCol="0">
            <a:spAutoFit/>
          </a:bodyPr>
          <a:lstStyle/>
          <a:p>
            <a:r>
              <a:rPr lang="en-GB" dirty="0"/>
              <a:t>Relationship Building 14</a:t>
            </a:r>
          </a:p>
          <a:p>
            <a:r>
              <a:rPr lang="en-GB" dirty="0"/>
              <a:t>Paula in Portugal; Nargis in Pakistan </a:t>
            </a:r>
          </a:p>
        </p:txBody>
      </p:sp>
      <p:sp>
        <p:nvSpPr>
          <p:cNvPr id="4" name="TextBox 3">
            <a:extLst>
              <a:ext uri="{FF2B5EF4-FFF2-40B4-BE49-F238E27FC236}">
                <a16:creationId xmlns:a16="http://schemas.microsoft.com/office/drawing/2014/main" id="{7118FB97-A30C-8759-35D0-8B8B0AC18F59}"/>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pt-PT" sz="1800" u="sng" dirty="0">
                <a:solidFill>
                  <a:srgbClr val="0563C1"/>
                </a:solidFill>
                <a:effectLst/>
                <a:latin typeface="Calibri" panose="020F0502020204030204" pitchFamily="34" charset="0"/>
                <a:ea typeface="Calibri" panose="020F0502020204030204" pitchFamily="34" charset="0"/>
                <a:hlinkClick r:id="rId3" tooltip="https://vimeo.com/user70288799/download/413863461/8d025f5767"/>
              </a:rPr>
              <a:t>https://vimeo.com/user70288799/download/413863461/8d025f5767</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46069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583281-1412-AC8D-42CB-F389EB1B95D9}"/>
              </a:ext>
            </a:extLst>
          </p:cNvPr>
          <p:cNvSpPr txBox="1"/>
          <p:nvPr/>
        </p:nvSpPr>
        <p:spPr>
          <a:xfrm>
            <a:off x="4546314" y="236305"/>
            <a:ext cx="3816849" cy="923330"/>
          </a:xfrm>
          <a:prstGeom prst="rect">
            <a:avLst/>
          </a:prstGeom>
          <a:noFill/>
        </p:spPr>
        <p:txBody>
          <a:bodyPr wrap="square" rtlCol="0">
            <a:spAutoFit/>
          </a:bodyPr>
          <a:lstStyle/>
          <a:p>
            <a:r>
              <a:rPr lang="en-GB" dirty="0"/>
              <a:t>Using Development Dialogue Questions 09</a:t>
            </a:r>
          </a:p>
          <a:p>
            <a:r>
              <a:rPr lang="en-GB" dirty="0"/>
              <a:t>Science Pakistan SCK 7 Fauzia </a:t>
            </a:r>
          </a:p>
        </p:txBody>
      </p:sp>
      <p:sp>
        <p:nvSpPr>
          <p:cNvPr id="4" name="TextBox 3">
            <a:extLst>
              <a:ext uri="{FF2B5EF4-FFF2-40B4-BE49-F238E27FC236}">
                <a16:creationId xmlns:a16="http://schemas.microsoft.com/office/drawing/2014/main" id="{35252F32-11FE-13F9-D13F-DDA148B63B2D}"/>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en-US" sz="1800" u="sng" dirty="0">
                <a:solidFill>
                  <a:srgbClr val="0563C1"/>
                </a:solidFill>
                <a:effectLst/>
                <a:latin typeface="Calibri" panose="020F0502020204030204" pitchFamily="34" charset="0"/>
                <a:ea typeface="Calibri" panose="020F0502020204030204" pitchFamily="34" charset="0"/>
                <a:hlinkClick r:id="rId3" tooltip="https://vimeo.com/user70288799/download/413863651/819ed42706"/>
              </a:rPr>
              <a:t>https://vimeo.com/user70288799/download/413863651/819ed42706</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36856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C033E-43AB-43F9-4CF1-045BAE0FA838}"/>
              </a:ext>
            </a:extLst>
          </p:cNvPr>
          <p:cNvSpPr txBox="1"/>
          <p:nvPr/>
        </p:nvSpPr>
        <p:spPr>
          <a:xfrm>
            <a:off x="3978729" y="128428"/>
            <a:ext cx="3141566" cy="646331"/>
          </a:xfrm>
          <a:prstGeom prst="rect">
            <a:avLst/>
          </a:prstGeom>
          <a:noFill/>
        </p:spPr>
        <p:txBody>
          <a:bodyPr wrap="none" rtlCol="0">
            <a:spAutoFit/>
          </a:bodyPr>
          <a:lstStyle/>
          <a:p>
            <a:r>
              <a:rPr lang="en-GB" dirty="0"/>
              <a:t>Giving Feedback 11</a:t>
            </a:r>
          </a:p>
          <a:p>
            <a:r>
              <a:rPr lang="en-GB" dirty="0"/>
              <a:t>Murad &amp; Aisha Kenya 1:40-2.19</a:t>
            </a:r>
          </a:p>
        </p:txBody>
      </p:sp>
      <p:sp>
        <p:nvSpPr>
          <p:cNvPr id="3" name="TextBox 2">
            <a:extLst>
              <a:ext uri="{FF2B5EF4-FFF2-40B4-BE49-F238E27FC236}">
                <a16:creationId xmlns:a16="http://schemas.microsoft.com/office/drawing/2014/main" id="{0F3EDD1F-07EE-952F-EE52-98F6E49DD826}"/>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pt-PT" sz="1800" u="sng" dirty="0">
                <a:solidFill>
                  <a:srgbClr val="0563C1"/>
                </a:solidFill>
                <a:effectLst/>
                <a:latin typeface="Calibri" panose="020F0502020204030204" pitchFamily="34" charset="0"/>
                <a:ea typeface="Calibri" panose="020F0502020204030204" pitchFamily="34" charset="0"/>
                <a:hlinkClick r:id="rId3" tooltip="https://vimeo.com/user70288799/download/413863243/6995b0b3c2"/>
              </a:rPr>
              <a:t>https://vimeo.com/user70288799/download/413863243/6995b0b3c2</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03118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46B100-2E7E-F424-8CA4-56F4FF75B517}"/>
              </a:ext>
            </a:extLst>
          </p:cNvPr>
          <p:cNvSpPr txBox="1"/>
          <p:nvPr/>
        </p:nvSpPr>
        <p:spPr>
          <a:xfrm>
            <a:off x="4664467" y="708917"/>
            <a:ext cx="2807628" cy="646331"/>
          </a:xfrm>
          <a:prstGeom prst="rect">
            <a:avLst/>
          </a:prstGeom>
          <a:noFill/>
        </p:spPr>
        <p:txBody>
          <a:bodyPr wrap="none" rtlCol="0">
            <a:spAutoFit/>
          </a:bodyPr>
          <a:lstStyle/>
          <a:p>
            <a:r>
              <a:rPr lang="en-GB" dirty="0"/>
              <a:t>Using Mentoring  - Dialogue</a:t>
            </a:r>
          </a:p>
          <a:p>
            <a:r>
              <a:rPr lang="en-GB" dirty="0"/>
              <a:t>Shahida &amp; SCK 17</a:t>
            </a:r>
          </a:p>
        </p:txBody>
      </p:sp>
      <p:sp>
        <p:nvSpPr>
          <p:cNvPr id="6" name="TextBox 5">
            <a:extLst>
              <a:ext uri="{FF2B5EF4-FFF2-40B4-BE49-F238E27FC236}">
                <a16:creationId xmlns:a16="http://schemas.microsoft.com/office/drawing/2014/main" id="{C336D894-37BC-F0F6-1139-3B7CDEB1682F}"/>
              </a:ext>
            </a:extLst>
          </p:cNvPr>
          <p:cNvSpPr txBox="1"/>
          <p:nvPr/>
        </p:nvSpPr>
        <p:spPr>
          <a:xfrm>
            <a:off x="3048000" y="3109463"/>
            <a:ext cx="6096000" cy="646331"/>
          </a:xfrm>
          <a:prstGeom prst="rect">
            <a:avLst/>
          </a:prstGeom>
          <a:noFill/>
        </p:spPr>
        <p:txBody>
          <a:bodyPr wrap="square">
            <a:spAutoFit/>
          </a:bodyPr>
          <a:lstStyle/>
          <a:p>
            <a:pPr marL="1371600" indent="-1371600">
              <a:buNone/>
            </a:pPr>
            <a:r>
              <a:rPr lang="en-US" sz="1800" u="sng" dirty="0">
                <a:solidFill>
                  <a:srgbClr val="0563C1"/>
                </a:solidFill>
                <a:effectLst/>
                <a:latin typeface="Calibri" panose="020F0502020204030204" pitchFamily="34" charset="0"/>
                <a:ea typeface="Calibri" panose="020F0502020204030204" pitchFamily="34" charset="0"/>
                <a:hlinkClick r:id="rId3"/>
              </a:rPr>
              <a:t>https://vimeo.com/user70288799/download/413863651/819ed42706</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456139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85595DEE-76CC-4488-9D52-AAB2552FAC8E}"/>
              </a:ext>
            </a:extLst>
          </p:cNvPr>
          <p:cNvSpPr txBox="1">
            <a:spLocks noChangeArrowheads="1"/>
          </p:cNvSpPr>
          <p:nvPr/>
        </p:nvSpPr>
        <p:spPr bwMode="auto">
          <a:xfrm>
            <a:off x="1871662" y="1895475"/>
            <a:ext cx="8448675" cy="3207288"/>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3200" i="1">
                <a:effectLst/>
                <a:latin typeface="Calibri" panose="020F0502020204030204" pitchFamily="34" charset="0"/>
                <a:ea typeface="Calibri" panose="020F0502020204030204" pitchFamily="34" charset="0"/>
                <a:cs typeface="Times New Roman" panose="02020603050405020304" pitchFamily="18" charset="0"/>
              </a:rPr>
              <a:t>Classroom observation supports and reinforces the principles of effective professional learning by emphasising the importance of reflection and feedback on practice. It also demonstrates a powerful model of adult learning to students.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GB" sz="2400">
                <a:effectLst/>
                <a:latin typeface="Calibri" panose="020F0502020204030204" pitchFamily="34" charset="0"/>
                <a:ea typeface="Calibri" panose="020F0502020204030204" pitchFamily="34" charset="0"/>
                <a:cs typeface="Times New Roman" panose="02020603050405020304" pitchFamily="18" charset="0"/>
              </a:rPr>
              <a:t>AITSL (2014) p.34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7B24535-3701-4A4E-8B7E-3D6899B6ED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7635" y="267135"/>
            <a:ext cx="1551953" cy="800819"/>
          </a:xfrm>
          <a:prstGeom prst="rect">
            <a:avLst/>
          </a:prstGeom>
        </p:spPr>
      </p:pic>
    </p:spTree>
    <p:extLst>
      <p:ext uri="{BB962C8B-B14F-4D97-AF65-F5344CB8AC3E}">
        <p14:creationId xmlns:p14="http://schemas.microsoft.com/office/powerpoint/2010/main" val="1596727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F2B0-FE08-423F-9EFA-515B10337B5E}"/>
              </a:ext>
            </a:extLst>
          </p:cNvPr>
          <p:cNvSpPr>
            <a:spLocks noGrp="1"/>
          </p:cNvSpPr>
          <p:nvPr>
            <p:ph type="title"/>
          </p:nvPr>
        </p:nvSpPr>
        <p:spPr>
          <a:xfrm>
            <a:off x="752475" y="132997"/>
            <a:ext cx="10515600" cy="1120775"/>
          </a:xfrm>
        </p:spPr>
        <p:txBody>
          <a:bodyPr>
            <a:noAutofit/>
          </a:bodyPr>
          <a:lstStyle/>
          <a:p>
            <a:pPr algn="ctr"/>
            <a:r>
              <a:rPr lang="en-GB" sz="3600">
                <a:latin typeface="Open Sans" panose="020B0606030504020204" pitchFamily="34" charset="0"/>
                <a:ea typeface="Open Sans" panose="020B0606030504020204" pitchFamily="34" charset="0"/>
                <a:cs typeface="Open Sans" panose="020B0606030504020204" pitchFamily="34" charset="0"/>
              </a:rPr>
              <a:t>POST-OBSERVATION REFLECTIVE DIALOGUE SESSION WITH THE TEACHER</a:t>
            </a:r>
          </a:p>
        </p:txBody>
      </p:sp>
      <p:sp>
        <p:nvSpPr>
          <p:cNvPr id="3" name="Content Placeholder 2">
            <a:extLst>
              <a:ext uri="{FF2B5EF4-FFF2-40B4-BE49-F238E27FC236}">
                <a16:creationId xmlns:a16="http://schemas.microsoft.com/office/drawing/2014/main" id="{643D52B1-1C93-41D1-8E11-732CE7D9D907}"/>
              </a:ext>
            </a:extLst>
          </p:cNvPr>
          <p:cNvSpPr>
            <a:spLocks noGrp="1"/>
          </p:cNvSpPr>
          <p:nvPr>
            <p:ph idx="1"/>
          </p:nvPr>
        </p:nvSpPr>
        <p:spPr>
          <a:xfrm>
            <a:off x="923925" y="1411288"/>
            <a:ext cx="4465320" cy="4942859"/>
          </a:xfrm>
        </p:spPr>
        <p:txBody>
          <a:bodyPr>
            <a:normAutofit/>
          </a:bodyPr>
          <a:lstStyle/>
          <a:p>
            <a:r>
              <a:rPr lang="en-GB" sz="2000" dirty="0"/>
              <a:t>Before the session ask the teacher if s/he has filled in </a:t>
            </a:r>
            <a:r>
              <a:rPr lang="en-GB" sz="2000" dirty="0">
                <a:solidFill>
                  <a:srgbClr val="C00000"/>
                </a:solidFill>
              </a:rPr>
              <a:t>the self-reflection form.  You can discuss and refer to this in the dialogue. </a:t>
            </a:r>
          </a:p>
          <a:p>
            <a:r>
              <a:rPr lang="en-GB" sz="2000" dirty="0">
                <a:solidFill>
                  <a:srgbClr val="C00000"/>
                </a:solidFill>
              </a:rPr>
              <a:t>Use the Observer Reflective Dialogue Question Bank </a:t>
            </a:r>
            <a:r>
              <a:rPr lang="en-GB" sz="2000" dirty="0"/>
              <a:t>to help you choose appropriate questions. </a:t>
            </a:r>
          </a:p>
          <a:p>
            <a:r>
              <a:rPr lang="en-GB" sz="2000" dirty="0">
                <a:solidFill>
                  <a:srgbClr val="C00000"/>
                </a:solidFill>
              </a:rPr>
              <a:t>Greet</a:t>
            </a:r>
            <a:r>
              <a:rPr lang="en-GB" sz="2000" dirty="0"/>
              <a:t> the teacher warmly in the planned space. </a:t>
            </a:r>
          </a:p>
          <a:p>
            <a:r>
              <a:rPr lang="en-GB" sz="2000" dirty="0">
                <a:solidFill>
                  <a:srgbClr val="C00000"/>
                </a:solidFill>
              </a:rPr>
              <a:t>Listen deeply </a:t>
            </a:r>
            <a:r>
              <a:rPr lang="en-GB" sz="2000" dirty="0"/>
              <a:t>as a mentor.</a:t>
            </a:r>
          </a:p>
          <a:p>
            <a:r>
              <a:rPr lang="en-GB" sz="2000" dirty="0"/>
              <a:t>Begin with more </a:t>
            </a:r>
            <a:r>
              <a:rPr lang="en-GB" sz="2000" dirty="0">
                <a:solidFill>
                  <a:srgbClr val="C00000"/>
                </a:solidFill>
              </a:rPr>
              <a:t>general questions</a:t>
            </a:r>
            <a:r>
              <a:rPr lang="en-GB" sz="2000" dirty="0"/>
              <a:t>: </a:t>
            </a:r>
            <a:r>
              <a:rPr lang="en-GB" sz="2000" i="1" dirty="0"/>
              <a:t>How do you feel the lesson went?  </a:t>
            </a:r>
          </a:p>
          <a:p>
            <a:r>
              <a:rPr lang="en-GB" sz="2000" dirty="0"/>
              <a:t>Find </a:t>
            </a:r>
            <a:r>
              <a:rPr lang="en-GB" sz="2000" dirty="0">
                <a:solidFill>
                  <a:srgbClr val="C00000"/>
                </a:solidFill>
              </a:rPr>
              <a:t>three positive things</a:t>
            </a:r>
            <a:r>
              <a:rPr lang="en-GB" sz="2000" dirty="0"/>
              <a:t>. e.g. </a:t>
            </a:r>
            <a:r>
              <a:rPr lang="en-GB" sz="2000" i="1" dirty="0"/>
              <a:t>I liked, …was interesting. I loved the way…</a:t>
            </a:r>
          </a:p>
          <a:p>
            <a:endParaRPr lang="en-GB" sz="2000" dirty="0"/>
          </a:p>
        </p:txBody>
      </p:sp>
      <p:pic>
        <p:nvPicPr>
          <p:cNvPr id="4" name="Picture 3">
            <a:extLst>
              <a:ext uri="{FF2B5EF4-FFF2-40B4-BE49-F238E27FC236}">
                <a16:creationId xmlns:a16="http://schemas.microsoft.com/office/drawing/2014/main" id="{25CFD5BC-45ED-4D4F-A69F-5804445ED2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4225" y="6176670"/>
            <a:ext cx="1063183" cy="548334"/>
          </a:xfrm>
          <a:prstGeom prst="rect">
            <a:avLst/>
          </a:prstGeom>
        </p:spPr>
      </p:pic>
      <p:sp>
        <p:nvSpPr>
          <p:cNvPr id="5" name="Content Placeholder 2">
            <a:extLst>
              <a:ext uri="{FF2B5EF4-FFF2-40B4-BE49-F238E27FC236}">
                <a16:creationId xmlns:a16="http://schemas.microsoft.com/office/drawing/2014/main" id="{25207DE8-9E23-4AA7-8A95-78276925A51F}"/>
              </a:ext>
            </a:extLst>
          </p:cNvPr>
          <p:cNvSpPr txBox="1">
            <a:spLocks/>
          </p:cNvSpPr>
          <p:nvPr/>
        </p:nvSpPr>
        <p:spPr>
          <a:xfrm>
            <a:off x="6010275" y="1411288"/>
            <a:ext cx="4465320" cy="4795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6" name="Content Placeholder 2">
            <a:extLst>
              <a:ext uri="{FF2B5EF4-FFF2-40B4-BE49-F238E27FC236}">
                <a16:creationId xmlns:a16="http://schemas.microsoft.com/office/drawing/2014/main" id="{9F89C892-1955-4468-BCF3-75AEE786FB1C}"/>
              </a:ext>
            </a:extLst>
          </p:cNvPr>
          <p:cNvSpPr txBox="1">
            <a:spLocks/>
          </p:cNvSpPr>
          <p:nvPr/>
        </p:nvSpPr>
        <p:spPr>
          <a:xfrm>
            <a:off x="6400800" y="1411288"/>
            <a:ext cx="4867275" cy="510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Ask the teacher </a:t>
            </a:r>
            <a:r>
              <a:rPr lang="en-GB" sz="2000" dirty="0">
                <a:solidFill>
                  <a:srgbClr val="C00000"/>
                </a:solidFill>
              </a:rPr>
              <a:t>what could be done better.  </a:t>
            </a:r>
          </a:p>
          <a:p>
            <a:r>
              <a:rPr lang="en-GB" sz="2000" dirty="0">
                <a:solidFill>
                  <a:srgbClr val="C00000"/>
                </a:solidFill>
              </a:rPr>
              <a:t>Specify behaviours </a:t>
            </a:r>
            <a:r>
              <a:rPr lang="en-GB" sz="2000" dirty="0"/>
              <a:t>you observed. </a:t>
            </a:r>
          </a:p>
          <a:p>
            <a:r>
              <a:rPr lang="en-GB" sz="2000" dirty="0"/>
              <a:t>Move to </a:t>
            </a:r>
            <a:r>
              <a:rPr lang="en-GB" sz="2000" dirty="0">
                <a:solidFill>
                  <a:srgbClr val="C00000"/>
                </a:solidFill>
              </a:rPr>
              <a:t>more specific questions</a:t>
            </a:r>
            <a:r>
              <a:rPr lang="en-GB" sz="2000" dirty="0"/>
              <a:t>, </a:t>
            </a:r>
            <a:r>
              <a:rPr lang="en-GB" sz="2000" i="1" dirty="0"/>
              <a:t>e.g. I noticed… what do you think……</a:t>
            </a:r>
            <a:r>
              <a:rPr lang="en-GB" sz="2000" dirty="0"/>
              <a:t> Build on responses, e.g., </a:t>
            </a:r>
            <a:r>
              <a:rPr lang="en-GB" sz="2000" i="1" dirty="0"/>
              <a:t>How could you have given her more helpful feedback? </a:t>
            </a:r>
            <a:r>
              <a:rPr lang="en-GB" sz="2000" dirty="0"/>
              <a:t> </a:t>
            </a:r>
          </a:p>
          <a:p>
            <a:r>
              <a:rPr lang="en-GB" sz="2000" dirty="0">
                <a:solidFill>
                  <a:srgbClr val="C00000"/>
                </a:solidFill>
              </a:rPr>
              <a:t>Help the teacher to reflect </a:t>
            </a:r>
            <a:r>
              <a:rPr lang="en-GB" sz="2000" dirty="0"/>
              <a:t>.</a:t>
            </a:r>
          </a:p>
          <a:p>
            <a:r>
              <a:rPr lang="en-GB" sz="2000" dirty="0">
                <a:solidFill>
                  <a:srgbClr val="C00000"/>
                </a:solidFill>
              </a:rPr>
              <a:t>Provide suggestions </a:t>
            </a:r>
            <a:r>
              <a:rPr lang="en-GB" sz="2000" dirty="0"/>
              <a:t>and support.</a:t>
            </a:r>
          </a:p>
          <a:p>
            <a:r>
              <a:rPr lang="en-GB" sz="2000" dirty="0"/>
              <a:t>Use the </a:t>
            </a:r>
            <a:r>
              <a:rPr lang="en-GB" sz="2000" dirty="0">
                <a:solidFill>
                  <a:srgbClr val="C00000"/>
                </a:solidFill>
              </a:rPr>
              <a:t>teacher’s reflections to help you discuss and set joint goals</a:t>
            </a:r>
            <a:r>
              <a:rPr lang="en-GB" sz="2000" dirty="0"/>
              <a:t>.</a:t>
            </a:r>
          </a:p>
          <a:p>
            <a:r>
              <a:rPr lang="en-GB" sz="2000" dirty="0">
                <a:solidFill>
                  <a:srgbClr val="C00000"/>
                </a:solidFill>
              </a:rPr>
              <a:t>Agree the focus </a:t>
            </a:r>
            <a:r>
              <a:rPr lang="en-GB" sz="2000" dirty="0"/>
              <a:t>of the next observation. </a:t>
            </a:r>
          </a:p>
        </p:txBody>
      </p:sp>
    </p:spTree>
    <p:extLst>
      <p:ext uri="{BB962C8B-B14F-4D97-AF65-F5344CB8AC3E}">
        <p14:creationId xmlns:p14="http://schemas.microsoft.com/office/powerpoint/2010/main" val="2272205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7" name="Freeform: Shape 26">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C4D0520F-6C3C-4CBB-88A8-7A2914344BAD}"/>
              </a:ext>
            </a:extLst>
          </p:cNvPr>
          <p:cNvSpPr txBox="1">
            <a:spLocks/>
          </p:cNvSpPr>
          <p:nvPr/>
        </p:nvSpPr>
        <p:spPr>
          <a:xfrm>
            <a:off x="3204642" y="2353641"/>
            <a:ext cx="5782716" cy="2150719"/>
          </a:xfrm>
          <a:prstGeom prst="rect">
            <a:avLst/>
          </a:prstGeom>
          <a:no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300" b="1" kern="1200" dirty="0">
                <a:solidFill>
                  <a:srgbClr val="080808"/>
                </a:solidFill>
                <a:latin typeface="+mj-lt"/>
                <a:ea typeface="+mj-ea"/>
                <a:cs typeface="+mj-cs"/>
              </a:rPr>
              <a:t>VITAL TOOLKIT </a:t>
            </a:r>
          </a:p>
          <a:p>
            <a:pPr algn="ctr">
              <a:spcAft>
                <a:spcPts val="600"/>
              </a:spcAft>
            </a:pPr>
            <a:r>
              <a:rPr lang="en-US" sz="3300" b="1" kern="1200" dirty="0">
                <a:solidFill>
                  <a:srgbClr val="080808"/>
                </a:solidFill>
                <a:latin typeface="+mj-lt"/>
                <a:ea typeface="+mj-ea"/>
                <a:cs typeface="+mj-cs"/>
              </a:rPr>
              <a:t>CONTEXTUALISATION</a:t>
            </a:r>
          </a:p>
          <a:p>
            <a:pPr algn="ctr">
              <a:spcAft>
                <a:spcPts val="600"/>
              </a:spcAft>
            </a:pPr>
            <a:endParaRPr lang="en-US" sz="3300" b="1" kern="1200" dirty="0">
              <a:solidFill>
                <a:srgbClr val="080808"/>
              </a:solidFill>
              <a:latin typeface="+mj-lt"/>
              <a:ea typeface="+mj-ea"/>
              <a:cs typeface="+mj-cs"/>
            </a:endParaRPr>
          </a:p>
          <a:p>
            <a:pPr algn="ctr">
              <a:spcAft>
                <a:spcPts val="600"/>
              </a:spcAft>
            </a:pPr>
            <a:r>
              <a:rPr lang="en-US" sz="3300" b="1" kern="1200" dirty="0">
                <a:solidFill>
                  <a:srgbClr val="080808"/>
                </a:solidFill>
                <a:latin typeface="+mj-lt"/>
                <a:ea typeface="+mj-ea"/>
                <a:cs typeface="+mj-cs"/>
              </a:rPr>
              <a:t>What do we need </a:t>
            </a:r>
          </a:p>
          <a:p>
            <a:pPr algn="ctr">
              <a:spcAft>
                <a:spcPts val="600"/>
              </a:spcAft>
            </a:pPr>
            <a:r>
              <a:rPr lang="en-US" sz="3300" b="1" kern="1200" dirty="0">
                <a:solidFill>
                  <a:srgbClr val="080808"/>
                </a:solidFill>
                <a:latin typeface="+mj-lt"/>
                <a:ea typeface="+mj-ea"/>
                <a:cs typeface="+mj-cs"/>
              </a:rPr>
              <a:t>to be mindful of? </a:t>
            </a:r>
          </a:p>
        </p:txBody>
      </p:sp>
      <p:sp>
        <p:nvSpPr>
          <p:cNvPr id="29" name="Freeform: Shape 28">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1" name="Freeform: Shape 30">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Earth globe: Africa and Europe with solid fill">
            <a:extLst>
              <a:ext uri="{FF2B5EF4-FFF2-40B4-BE49-F238E27FC236}">
                <a16:creationId xmlns:a16="http://schemas.microsoft.com/office/drawing/2014/main" id="{29E157D3-E007-4196-9F56-7667B00BC3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250" y="428625"/>
            <a:ext cx="914400" cy="914400"/>
          </a:xfrm>
          <a:prstGeom prst="rect">
            <a:avLst/>
          </a:prstGeom>
        </p:spPr>
      </p:pic>
      <p:pic>
        <p:nvPicPr>
          <p:cNvPr id="7" name="Graphic 6" descr="Globe outline">
            <a:extLst>
              <a:ext uri="{FF2B5EF4-FFF2-40B4-BE49-F238E27FC236}">
                <a16:creationId xmlns:a16="http://schemas.microsoft.com/office/drawing/2014/main" id="{4A045278-9854-491E-94C2-62CA31D7C0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80" y="5674360"/>
            <a:ext cx="914400" cy="914400"/>
          </a:xfrm>
          <a:prstGeom prst="rect">
            <a:avLst/>
          </a:prstGeom>
        </p:spPr>
      </p:pic>
      <p:pic>
        <p:nvPicPr>
          <p:cNvPr id="8" name="Picture 7">
            <a:extLst>
              <a:ext uri="{FF2B5EF4-FFF2-40B4-BE49-F238E27FC236}">
                <a16:creationId xmlns:a16="http://schemas.microsoft.com/office/drawing/2014/main" id="{A563D7A5-D30A-4084-8DA6-61227C2777A2}"/>
              </a:ext>
            </a:extLst>
          </p:cNvPr>
          <p:cNvPicPr>
            <a:picLocks noChangeAspect="1"/>
          </p:cNvPicPr>
          <p:nvPr/>
        </p:nvPicPr>
        <p:blipFill>
          <a:blip r:embed="rId7"/>
          <a:stretch>
            <a:fillRect/>
          </a:stretch>
        </p:blipFill>
        <p:spPr>
          <a:xfrm>
            <a:off x="10371261" y="424273"/>
            <a:ext cx="1548518" cy="798645"/>
          </a:xfrm>
          <a:prstGeom prst="rect">
            <a:avLst/>
          </a:prstGeom>
        </p:spPr>
      </p:pic>
      <p:pic>
        <p:nvPicPr>
          <p:cNvPr id="10" name="Graphic 9" descr="Map compass outline">
            <a:extLst>
              <a:ext uri="{FF2B5EF4-FFF2-40B4-BE49-F238E27FC236}">
                <a16:creationId xmlns:a16="http://schemas.microsoft.com/office/drawing/2014/main" id="{EC3157B2-25CC-4A9D-AD40-771DAB175F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6267" y="5750250"/>
            <a:ext cx="914400" cy="914400"/>
          </a:xfrm>
          <a:prstGeom prst="rect">
            <a:avLst/>
          </a:prstGeom>
        </p:spPr>
      </p:pic>
    </p:spTree>
    <p:extLst>
      <p:ext uri="{BB962C8B-B14F-4D97-AF65-F5344CB8AC3E}">
        <p14:creationId xmlns:p14="http://schemas.microsoft.com/office/powerpoint/2010/main" val="8760638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34AD0-49EA-4D0E-A86A-B1986BB88D18}"/>
              </a:ext>
            </a:extLst>
          </p:cNvPr>
          <p:cNvSpPr>
            <a:spLocks noGrp="1"/>
          </p:cNvSpPr>
          <p:nvPr>
            <p:ph type="title"/>
          </p:nvPr>
        </p:nvSpPr>
        <p:spPr>
          <a:xfrm>
            <a:off x="797833" y="173764"/>
            <a:ext cx="9768567" cy="892175"/>
          </a:xfrm>
        </p:spPr>
        <p:txBody>
          <a:bodyPr/>
          <a:lstStyle/>
          <a:p>
            <a:pPr algn="ctr"/>
            <a:r>
              <a:rPr lang="en-GB" dirty="0">
                <a:solidFill>
                  <a:srgbClr val="00B050"/>
                </a:solidFill>
                <a:latin typeface="Open Sans" panose="020B0606030504020204" pitchFamily="34" charset="0"/>
                <a:ea typeface="Open Sans" panose="020B0606030504020204" pitchFamily="34" charset="0"/>
                <a:cs typeface="Open Sans" panose="020B0606030504020204" pitchFamily="34" charset="0"/>
              </a:rPr>
              <a:t>VITAL CONTEXTUALISATION</a:t>
            </a:r>
          </a:p>
        </p:txBody>
      </p:sp>
      <p:sp>
        <p:nvSpPr>
          <p:cNvPr id="3" name="Content Placeholder 2">
            <a:extLst>
              <a:ext uri="{FF2B5EF4-FFF2-40B4-BE49-F238E27FC236}">
                <a16:creationId xmlns:a16="http://schemas.microsoft.com/office/drawing/2014/main" id="{FEA4ACF0-3F9D-492F-A17B-4CF2D8DDE589}"/>
              </a:ext>
            </a:extLst>
          </p:cNvPr>
          <p:cNvSpPr>
            <a:spLocks noGrp="1"/>
          </p:cNvSpPr>
          <p:nvPr>
            <p:ph idx="1"/>
          </p:nvPr>
        </p:nvSpPr>
        <p:spPr>
          <a:xfrm>
            <a:off x="512957" y="1280874"/>
            <a:ext cx="4230496" cy="5450125"/>
          </a:xfrm>
        </p:spPr>
        <p:txBody>
          <a:bodyPr>
            <a:normAutofit/>
          </a:bodyPr>
          <a:lstStyle/>
          <a:p>
            <a:r>
              <a:rPr lang="en-GB" sz="2400" dirty="0">
                <a:solidFill>
                  <a:schemeClr val="accent5">
                    <a:lumMod val="75000"/>
                  </a:schemeClr>
                </a:solidFill>
              </a:rPr>
              <a:t>Engage stakeholders</a:t>
            </a:r>
          </a:p>
          <a:p>
            <a:r>
              <a:rPr lang="en-GB" sz="2400" dirty="0"/>
              <a:t>Place within </a:t>
            </a:r>
            <a:r>
              <a:rPr lang="en-GB" sz="2400" dirty="0">
                <a:solidFill>
                  <a:schemeClr val="accent5">
                    <a:lumMod val="75000"/>
                  </a:schemeClr>
                </a:solidFill>
              </a:rPr>
              <a:t>National Curriculum &amp; Standards</a:t>
            </a:r>
          </a:p>
          <a:p>
            <a:r>
              <a:rPr lang="en-GB" sz="2400" dirty="0">
                <a:solidFill>
                  <a:schemeClr val="accent5">
                    <a:lumMod val="75000"/>
                  </a:schemeClr>
                </a:solidFill>
              </a:rPr>
              <a:t>Re-define the behaviour</a:t>
            </a:r>
            <a:r>
              <a:rPr lang="en-GB" sz="2400" dirty="0"/>
              <a:t>: What is a positive emotional climate in your contexts?</a:t>
            </a:r>
          </a:p>
          <a:p>
            <a:r>
              <a:rPr lang="en-GB" sz="2400" dirty="0"/>
              <a:t> Respect for diversity? </a:t>
            </a:r>
          </a:p>
          <a:p>
            <a:r>
              <a:rPr lang="en-GB" sz="2400" dirty="0"/>
              <a:t>Critical thinking?</a:t>
            </a:r>
            <a:r>
              <a:rPr lang="en-GB" sz="2400" dirty="0">
                <a:solidFill>
                  <a:schemeClr val="accent5">
                    <a:lumMod val="75000"/>
                  </a:schemeClr>
                </a:solidFill>
              </a:rPr>
              <a:t> </a:t>
            </a:r>
          </a:p>
          <a:p>
            <a:r>
              <a:rPr lang="en-GB" sz="2400" dirty="0">
                <a:solidFill>
                  <a:schemeClr val="accent5">
                    <a:lumMod val="75000"/>
                  </a:schemeClr>
                </a:solidFill>
              </a:rPr>
              <a:t>Review</a:t>
            </a:r>
            <a:r>
              <a:rPr lang="en-GB" sz="2400" dirty="0"/>
              <a:t> the behaviours. </a:t>
            </a:r>
            <a:r>
              <a:rPr lang="en-GB" sz="2400" dirty="0">
                <a:solidFill>
                  <a:schemeClr val="accent5">
                    <a:lumMod val="75000"/>
                  </a:schemeClr>
                </a:solidFill>
              </a:rPr>
              <a:t>Retain all dimensions</a:t>
            </a:r>
            <a:r>
              <a:rPr lang="en-GB" sz="2400" dirty="0"/>
              <a:t> if reduce no. behaviours.</a:t>
            </a:r>
          </a:p>
          <a:p>
            <a:r>
              <a:rPr lang="en-GB" sz="2400" dirty="0">
                <a:solidFill>
                  <a:schemeClr val="accent5">
                    <a:lumMod val="75000"/>
                  </a:schemeClr>
                </a:solidFill>
              </a:rPr>
              <a:t>Make adaptations </a:t>
            </a:r>
            <a:r>
              <a:rPr lang="en-GB" sz="2400" dirty="0"/>
              <a:t>e.g. physical environment, disability info.</a:t>
            </a:r>
          </a:p>
          <a:p>
            <a:endParaRPr lang="en-GB" sz="2400" dirty="0"/>
          </a:p>
          <a:p>
            <a:endParaRPr lang="en-GB" sz="2400" dirty="0"/>
          </a:p>
          <a:p>
            <a:endParaRPr lang="en-GB" sz="2400" dirty="0"/>
          </a:p>
          <a:p>
            <a:endParaRPr lang="en-GB" sz="2400" dirty="0"/>
          </a:p>
        </p:txBody>
      </p:sp>
      <p:sp>
        <p:nvSpPr>
          <p:cNvPr id="4" name="Content Placeholder 2">
            <a:extLst>
              <a:ext uri="{FF2B5EF4-FFF2-40B4-BE49-F238E27FC236}">
                <a16:creationId xmlns:a16="http://schemas.microsoft.com/office/drawing/2014/main" id="{45AEE591-CBB8-4A73-A311-5158FD5084FF}"/>
              </a:ext>
            </a:extLst>
          </p:cNvPr>
          <p:cNvSpPr txBox="1">
            <a:spLocks/>
          </p:cNvSpPr>
          <p:nvPr/>
        </p:nvSpPr>
        <p:spPr>
          <a:xfrm>
            <a:off x="7145456" y="1280874"/>
            <a:ext cx="4533587" cy="5450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Build up </a:t>
            </a:r>
            <a:r>
              <a:rPr lang="en-GB" sz="2400" dirty="0">
                <a:solidFill>
                  <a:schemeClr val="accent5">
                    <a:lumMod val="75000"/>
                  </a:schemeClr>
                </a:solidFill>
              </a:rPr>
              <a:t>contextually relevant examples </a:t>
            </a:r>
            <a:r>
              <a:rPr lang="en-GB" sz="2400" dirty="0"/>
              <a:t>e.g. large classes, 4 levels</a:t>
            </a:r>
            <a:r>
              <a:rPr lang="en-GB" sz="2400" dirty="0">
                <a:solidFill>
                  <a:schemeClr val="accent5">
                    <a:lumMod val="75000"/>
                  </a:schemeClr>
                </a:solidFill>
              </a:rPr>
              <a:t>. </a:t>
            </a:r>
            <a:endParaRPr lang="en-GB" sz="2400" dirty="0"/>
          </a:p>
          <a:p>
            <a:r>
              <a:rPr lang="en-GB" sz="2400" dirty="0">
                <a:solidFill>
                  <a:schemeClr val="accent5">
                    <a:lumMod val="75000"/>
                  </a:schemeClr>
                </a:solidFill>
              </a:rPr>
              <a:t>Translate </a:t>
            </a:r>
            <a:r>
              <a:rPr lang="en-GB" sz="2400" dirty="0"/>
              <a:t>if needed- keep it simple.</a:t>
            </a:r>
          </a:p>
          <a:p>
            <a:r>
              <a:rPr lang="en-GB" sz="2400" dirty="0">
                <a:solidFill>
                  <a:schemeClr val="accent5">
                    <a:lumMod val="75000"/>
                  </a:schemeClr>
                </a:solidFill>
              </a:rPr>
              <a:t>Discuss</a:t>
            </a:r>
            <a:r>
              <a:rPr lang="en-GB" sz="2400" dirty="0"/>
              <a:t> what </a:t>
            </a:r>
            <a:r>
              <a:rPr lang="en-GB" sz="2400" dirty="0">
                <a:solidFill>
                  <a:schemeClr val="accent5">
                    <a:lumMod val="75000"/>
                  </a:schemeClr>
                </a:solidFill>
              </a:rPr>
              <a:t>bias and diversity </a:t>
            </a:r>
            <a:r>
              <a:rPr lang="en-GB" sz="2400" dirty="0"/>
              <a:t>means. </a:t>
            </a:r>
          </a:p>
          <a:p>
            <a:r>
              <a:rPr lang="en-GB" sz="2400" dirty="0"/>
              <a:t>Collect </a:t>
            </a:r>
            <a:r>
              <a:rPr lang="en-GB" sz="2400" dirty="0">
                <a:solidFill>
                  <a:schemeClr val="accent5">
                    <a:lumMod val="75000"/>
                  </a:schemeClr>
                </a:solidFill>
              </a:rPr>
              <a:t>videos &amp; photos</a:t>
            </a:r>
          </a:p>
          <a:p>
            <a:r>
              <a:rPr lang="en-GB" sz="2400" dirty="0">
                <a:solidFill>
                  <a:schemeClr val="accent5">
                    <a:lumMod val="75000"/>
                  </a:schemeClr>
                </a:solidFill>
              </a:rPr>
              <a:t>Mini-pilot </a:t>
            </a:r>
            <a:r>
              <a:rPr lang="en-GB" sz="2400" dirty="0"/>
              <a:t>the revised tool</a:t>
            </a:r>
            <a:r>
              <a:rPr lang="en-GB" sz="2400" dirty="0">
                <a:solidFill>
                  <a:schemeClr val="accent5">
                    <a:lumMod val="75000"/>
                  </a:schemeClr>
                </a:solidFill>
              </a:rPr>
              <a:t>.</a:t>
            </a:r>
          </a:p>
          <a:p>
            <a:r>
              <a:rPr lang="en-GB" sz="2400" dirty="0">
                <a:solidFill>
                  <a:schemeClr val="accent5">
                    <a:lumMod val="75000"/>
                  </a:schemeClr>
                </a:solidFill>
              </a:rPr>
              <a:t> </a:t>
            </a:r>
            <a:r>
              <a:rPr lang="en-GB" sz="2400" dirty="0"/>
              <a:t>Ask for</a:t>
            </a:r>
            <a:r>
              <a:rPr lang="en-GB" sz="2400" dirty="0">
                <a:solidFill>
                  <a:schemeClr val="accent5">
                    <a:lumMod val="75000"/>
                  </a:schemeClr>
                </a:solidFill>
              </a:rPr>
              <a:t> a Global Assessment Partner Review, if you have made changes. </a:t>
            </a:r>
          </a:p>
        </p:txBody>
      </p:sp>
      <p:pic>
        <p:nvPicPr>
          <p:cNvPr id="5" name="Picture 4">
            <a:extLst>
              <a:ext uri="{FF2B5EF4-FFF2-40B4-BE49-F238E27FC236}">
                <a16:creationId xmlns:a16="http://schemas.microsoft.com/office/drawing/2014/main" id="{4FC94BC3-04B8-4DFB-A864-0A12CFDFF0CA}"/>
              </a:ext>
            </a:extLst>
          </p:cNvPr>
          <p:cNvPicPr>
            <a:picLocks noChangeAspect="1"/>
          </p:cNvPicPr>
          <p:nvPr/>
        </p:nvPicPr>
        <p:blipFill>
          <a:blip r:embed="rId3"/>
          <a:stretch>
            <a:fillRect/>
          </a:stretch>
        </p:blipFill>
        <p:spPr>
          <a:xfrm>
            <a:off x="10281078" y="173764"/>
            <a:ext cx="1548518" cy="798645"/>
          </a:xfrm>
          <a:prstGeom prst="rect">
            <a:avLst/>
          </a:prstGeom>
        </p:spPr>
      </p:pic>
      <p:pic>
        <p:nvPicPr>
          <p:cNvPr id="6" name="Picture 5">
            <a:extLst>
              <a:ext uri="{FF2B5EF4-FFF2-40B4-BE49-F238E27FC236}">
                <a16:creationId xmlns:a16="http://schemas.microsoft.com/office/drawing/2014/main" id="{CF8962AA-BF33-4B7F-A5A0-292BBD798549}"/>
              </a:ext>
            </a:extLst>
          </p:cNvPr>
          <p:cNvPicPr>
            <a:picLocks noChangeAspect="1"/>
          </p:cNvPicPr>
          <p:nvPr/>
        </p:nvPicPr>
        <p:blipFill>
          <a:blip r:embed="rId4"/>
          <a:stretch>
            <a:fillRect/>
          </a:stretch>
        </p:blipFill>
        <p:spPr>
          <a:xfrm>
            <a:off x="4748943" y="1560412"/>
            <a:ext cx="2149236" cy="4016713"/>
          </a:xfrm>
          <a:prstGeom prst="rect">
            <a:avLst/>
          </a:prstGeom>
        </p:spPr>
      </p:pic>
    </p:spTree>
    <p:extLst>
      <p:ext uri="{BB962C8B-B14F-4D97-AF65-F5344CB8AC3E}">
        <p14:creationId xmlns:p14="http://schemas.microsoft.com/office/powerpoint/2010/main" val="2195363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85D25-F7FD-4639-8AEB-D51E66DDE61E}"/>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b="1"/>
              <a:t>ETHICAL DILEMMAS</a:t>
            </a:r>
          </a:p>
        </p:txBody>
      </p:sp>
      <p:sp>
        <p:nvSpPr>
          <p:cNvPr id="6" name="TextBox 5">
            <a:extLst>
              <a:ext uri="{FF2B5EF4-FFF2-40B4-BE49-F238E27FC236}">
                <a16:creationId xmlns:a16="http://schemas.microsoft.com/office/drawing/2014/main" id="{524460BD-AC44-6B11-61FE-88976905D4C1}"/>
              </a:ext>
            </a:extLst>
          </p:cNvPr>
          <p:cNvSpPr txBox="1"/>
          <p:nvPr/>
        </p:nvSpPr>
        <p:spPr>
          <a:xfrm>
            <a:off x="638881" y="1922561"/>
            <a:ext cx="10909643" cy="552659"/>
          </a:xfrm>
          <a:prstGeom prst="rect">
            <a:avLst/>
          </a:prstGeom>
        </p:spPr>
        <p:txBody>
          <a:bodyPr vert="horz" lIns="91440" tIns="45720" rIns="91440" bIns="45720" rtlCol="0" anchor="ctr">
            <a:normAutofit/>
          </a:bodyPr>
          <a:lstStyle/>
          <a:p>
            <a:pPr algn="ctr">
              <a:lnSpc>
                <a:spcPct val="90000"/>
              </a:lnSpc>
              <a:spcBef>
                <a:spcPts val="1000"/>
              </a:spcBef>
            </a:pPr>
            <a:r>
              <a:rPr lang="en-US" sz="2400" dirty="0"/>
              <a:t>Discussion</a:t>
            </a:r>
          </a:p>
        </p:txBody>
      </p:sp>
      <p:sp>
        <p:nvSpPr>
          <p:cNvPr id="1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oardroom with solid fill">
            <a:extLst>
              <a:ext uri="{FF2B5EF4-FFF2-40B4-BE49-F238E27FC236}">
                <a16:creationId xmlns:a16="http://schemas.microsoft.com/office/drawing/2014/main" id="{7E955BF7-1353-285B-406F-EDF39866C6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785" y="2737194"/>
            <a:ext cx="2755494" cy="2755494"/>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8797DA13-797F-FBAE-39CA-C78E7E61EEE3}"/>
              </a:ext>
            </a:extLst>
          </p:cNvPr>
          <p:cNvPicPr>
            <a:picLocks noChangeAspect="1"/>
          </p:cNvPicPr>
          <p:nvPr/>
        </p:nvPicPr>
        <p:blipFill>
          <a:blip r:embed="rId5" cstate="screen">
            <a:extLst>
              <a:ext uri="{28A0092B-C50C-407E-A947-70E740481C1C}">
                <a14:useLocalDpi xmlns:a14="http://schemas.microsoft.com/office/drawing/2010/main"/>
              </a:ext>
            </a:extLst>
          </a:blip>
          <a:srcRect l="14268" t="31905" r="14482" b="-1933"/>
          <a:stretch/>
        </p:blipFill>
        <p:spPr>
          <a:xfrm>
            <a:off x="3964675" y="2571967"/>
            <a:ext cx="7583846" cy="4006400"/>
          </a:xfrm>
          <a:prstGeom prst="rect">
            <a:avLst/>
          </a:prstGeom>
        </p:spPr>
      </p:pic>
      <p:pic>
        <p:nvPicPr>
          <p:cNvPr id="5" name="Picture 4">
            <a:extLst>
              <a:ext uri="{FF2B5EF4-FFF2-40B4-BE49-F238E27FC236}">
                <a16:creationId xmlns:a16="http://schemas.microsoft.com/office/drawing/2014/main" id="{BC28AD30-E406-4DB6-B35C-93772A96A739}"/>
              </a:ext>
            </a:extLst>
          </p:cNvPr>
          <p:cNvPicPr>
            <a:picLocks noChangeAspect="1"/>
          </p:cNvPicPr>
          <p:nvPr/>
        </p:nvPicPr>
        <p:blipFill>
          <a:blip r:embed="rId6"/>
          <a:stretch>
            <a:fillRect/>
          </a:stretch>
        </p:blipFill>
        <p:spPr>
          <a:xfrm>
            <a:off x="10593036" y="279633"/>
            <a:ext cx="1218003" cy="625242"/>
          </a:xfrm>
          <a:prstGeom prst="rect">
            <a:avLst/>
          </a:prstGeom>
        </p:spPr>
      </p:pic>
    </p:spTree>
    <p:extLst>
      <p:ext uri="{BB962C8B-B14F-4D97-AF65-F5344CB8AC3E}">
        <p14:creationId xmlns:p14="http://schemas.microsoft.com/office/powerpoint/2010/main" val="32690099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3E506-8F5A-F90A-CBB4-AFFA480343A2}"/>
              </a:ext>
            </a:extLst>
          </p:cNvPr>
          <p:cNvSpPr>
            <a:spLocks noGrp="1"/>
          </p:cNvSpPr>
          <p:nvPr>
            <p:ph type="title"/>
          </p:nvPr>
        </p:nvSpPr>
        <p:spPr>
          <a:xfrm>
            <a:off x="317499" y="0"/>
            <a:ext cx="5257800" cy="607332"/>
          </a:xfrm>
        </p:spPr>
        <p:txBody>
          <a:bodyPr>
            <a:normAutofit fontScale="90000"/>
          </a:bodyPr>
          <a:lstStyle/>
          <a:p>
            <a:r>
              <a:rPr lang="en-GB" dirty="0"/>
              <a:t>Group Ethical Dilemmas</a:t>
            </a:r>
          </a:p>
        </p:txBody>
      </p:sp>
      <p:graphicFrame>
        <p:nvGraphicFramePr>
          <p:cNvPr id="5" name="Content Placeholder 4">
            <a:extLst>
              <a:ext uri="{FF2B5EF4-FFF2-40B4-BE49-F238E27FC236}">
                <a16:creationId xmlns:a16="http://schemas.microsoft.com/office/drawing/2014/main" id="{4EAE440A-025F-7DDF-6B31-F46298391DF1}"/>
              </a:ext>
            </a:extLst>
          </p:cNvPr>
          <p:cNvGraphicFramePr>
            <a:graphicFrameLocks noGrp="1"/>
          </p:cNvGraphicFramePr>
          <p:nvPr>
            <p:ph sz="half" idx="1"/>
            <p:extLst>
              <p:ext uri="{D42A27DB-BD31-4B8C-83A1-F6EECF244321}">
                <p14:modId xmlns:p14="http://schemas.microsoft.com/office/powerpoint/2010/main" val="4015198651"/>
              </p:ext>
            </p:extLst>
          </p:nvPr>
        </p:nvGraphicFramePr>
        <p:xfrm>
          <a:off x="317499" y="607332"/>
          <a:ext cx="4980215" cy="6082233"/>
        </p:xfrm>
        <a:graphic>
          <a:graphicData uri="http://schemas.openxmlformats.org/drawingml/2006/table">
            <a:tbl>
              <a:tblPr firstRow="1" firstCol="1" bandRow="1">
                <a:tableStyleId>{5940675A-B579-460E-94D1-54222C63F5DA}</a:tableStyleId>
              </a:tblPr>
              <a:tblGrid>
                <a:gridCol w="4980215">
                  <a:extLst>
                    <a:ext uri="{9D8B030D-6E8A-4147-A177-3AD203B41FA5}">
                      <a16:colId xmlns:a16="http://schemas.microsoft.com/office/drawing/2014/main" val="3561244677"/>
                    </a:ext>
                  </a:extLst>
                </a:gridCol>
              </a:tblGrid>
              <a:tr h="449566">
                <a:tc>
                  <a:txBody>
                    <a:bodyPr/>
                    <a:lstStyle/>
                    <a:p>
                      <a:pPr algn="ctr">
                        <a:lnSpc>
                          <a:spcPct val="107000"/>
                        </a:lnSpc>
                        <a:spcAft>
                          <a:spcPts val="800"/>
                        </a:spcAft>
                        <a:buNone/>
                        <a:tabLst>
                          <a:tab pos="2651760" algn="r"/>
                        </a:tabLst>
                      </a:pPr>
                      <a:r>
                        <a:rPr lang="en-GB" sz="2400" b="1" kern="0" dirty="0">
                          <a:solidFill>
                            <a:schemeClr val="accent5">
                              <a:lumMod val="75000"/>
                            </a:schemeClr>
                          </a:solidFill>
                          <a:effectLst/>
                        </a:rPr>
                        <a:t>Group 1</a:t>
                      </a:r>
                      <a:endParaRPr lang="en-US" sz="2400" b="1"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8989" marR="48989" marT="0" marB="0"/>
                </a:tc>
                <a:extLst>
                  <a:ext uri="{0D108BD9-81ED-4DB2-BD59-A6C34878D82A}">
                    <a16:rowId xmlns:a16="http://schemas.microsoft.com/office/drawing/2014/main" val="3451142036"/>
                  </a:ext>
                </a:extLst>
              </a:tr>
              <a:tr h="3353176">
                <a:tc>
                  <a:txBody>
                    <a:bodyPr/>
                    <a:lstStyle/>
                    <a:p>
                      <a:pPr marL="228600" algn="just">
                        <a:lnSpc>
                          <a:spcPct val="107000"/>
                        </a:lnSpc>
                        <a:buNone/>
                      </a:pPr>
                      <a:r>
                        <a:rPr lang="en-GB" sz="1600" kern="0" dirty="0">
                          <a:effectLst/>
                        </a:rPr>
                        <a:t> </a:t>
                      </a:r>
                      <a:endParaRPr lang="en-US" sz="1800" kern="100" dirty="0">
                        <a:effectLst/>
                      </a:endParaRPr>
                    </a:p>
                    <a:p>
                      <a:pPr marL="342900" lvl="0" indent="-342900" algn="just">
                        <a:lnSpc>
                          <a:spcPct val="107000"/>
                        </a:lnSpc>
                        <a:spcAft>
                          <a:spcPts val="800"/>
                        </a:spcAft>
                        <a:buFont typeface="+mj-lt"/>
                        <a:buAutoNum type="arabicPeriod"/>
                      </a:pPr>
                      <a:r>
                        <a:rPr lang="en-GB" sz="1600" kern="0" dirty="0">
                          <a:effectLst/>
                        </a:rPr>
                        <a:t>Teacher </a:t>
                      </a:r>
                      <a:r>
                        <a:rPr lang="en-GB" sz="1600" kern="0" dirty="0" err="1">
                          <a:effectLst/>
                        </a:rPr>
                        <a:t>Drale</a:t>
                      </a:r>
                      <a:r>
                        <a:rPr lang="en-GB" sz="1600" kern="0" dirty="0">
                          <a:effectLst/>
                        </a:rPr>
                        <a:t> is a Grade 3 teacher in a primary school. With 90 pupils in his class, he divides them into 9 groups of 10 pupils. As there is no furniture, pupils sit together in groups on the floor. He gave the pupils an activity on identifying physical features of their school. When discussing in groups, the pupils made a lot of noise, shouting at each other.  The boys dominated the discussion.  Some learners were laughing at the answers given by girls.  Teacher </a:t>
                      </a:r>
                      <a:r>
                        <a:rPr lang="en-GB" sz="1600" kern="0" dirty="0" err="1">
                          <a:effectLst/>
                        </a:rPr>
                        <a:t>Drale</a:t>
                      </a:r>
                      <a:r>
                        <a:rPr lang="en-GB" sz="1600" kern="0" dirty="0">
                          <a:effectLst/>
                        </a:rPr>
                        <a:t> tells the pupils to keep quiet, but they don’t listen. They are laughing and shouting, and he is worried they are not staying on-task.  He has asked you for help- what do you do?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989" marR="48989" marT="0" marB="0"/>
                </a:tc>
                <a:extLst>
                  <a:ext uri="{0D108BD9-81ED-4DB2-BD59-A6C34878D82A}">
                    <a16:rowId xmlns:a16="http://schemas.microsoft.com/office/drawing/2014/main" val="2437652625"/>
                  </a:ext>
                </a:extLst>
              </a:tr>
              <a:tr h="2250212">
                <a:tc>
                  <a:txBody>
                    <a:bodyPr/>
                    <a:lstStyle/>
                    <a:p>
                      <a:pPr marL="228600" algn="just">
                        <a:lnSpc>
                          <a:spcPct val="107000"/>
                        </a:lnSpc>
                        <a:buNone/>
                      </a:pPr>
                      <a:r>
                        <a:rPr lang="en-GB" sz="1600" kern="0" dirty="0">
                          <a:effectLst/>
                        </a:rPr>
                        <a:t> </a:t>
                      </a:r>
                      <a:endParaRPr lang="en-US" sz="1800" kern="100" dirty="0">
                        <a:effectLst/>
                      </a:endParaRPr>
                    </a:p>
                    <a:p>
                      <a:pPr marL="0" lvl="0" indent="0" algn="just">
                        <a:lnSpc>
                          <a:spcPct val="107000"/>
                        </a:lnSpc>
                        <a:spcAft>
                          <a:spcPts val="800"/>
                        </a:spcAft>
                        <a:buFont typeface="+mj-lt"/>
                        <a:buNone/>
                      </a:pPr>
                      <a:r>
                        <a:rPr lang="en-GB" sz="1600" kern="0" dirty="0">
                          <a:effectLst/>
                        </a:rPr>
                        <a:t>2. You notice that learners in your class do not want to sit next to Shilpa, a girl from a very poor family because she is very dirty. They are bullying her in the playground, and you can see that this makes her very sad. What will you do?   You ask a colleague for help.  </a:t>
                      </a:r>
                      <a:endParaRPr lang="en-US" sz="1800" kern="100" dirty="0">
                        <a:effectLst/>
                      </a:endParaRPr>
                    </a:p>
                    <a:p>
                      <a:pPr algn="just">
                        <a:lnSpc>
                          <a:spcPct val="107000"/>
                        </a:lnSpc>
                        <a:spcAft>
                          <a:spcPts val="800"/>
                        </a:spcAft>
                        <a:buNone/>
                      </a:pPr>
                      <a:r>
                        <a:rPr lang="en-GB" sz="1600" kern="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989" marR="48989" marT="0" marB="0"/>
                </a:tc>
                <a:extLst>
                  <a:ext uri="{0D108BD9-81ED-4DB2-BD59-A6C34878D82A}">
                    <a16:rowId xmlns:a16="http://schemas.microsoft.com/office/drawing/2014/main" val="3162107565"/>
                  </a:ext>
                </a:extLst>
              </a:tr>
            </a:tbl>
          </a:graphicData>
        </a:graphic>
      </p:graphicFrame>
      <p:graphicFrame>
        <p:nvGraphicFramePr>
          <p:cNvPr id="7" name="Table 6">
            <a:extLst>
              <a:ext uri="{FF2B5EF4-FFF2-40B4-BE49-F238E27FC236}">
                <a16:creationId xmlns:a16="http://schemas.microsoft.com/office/drawing/2014/main" id="{87836A22-77B4-F093-C246-F5DB393F7BA3}"/>
              </a:ext>
            </a:extLst>
          </p:cNvPr>
          <p:cNvGraphicFramePr>
            <a:graphicFrameLocks noGrp="1"/>
          </p:cNvGraphicFramePr>
          <p:nvPr>
            <p:extLst>
              <p:ext uri="{D42A27DB-BD31-4B8C-83A1-F6EECF244321}">
                <p14:modId xmlns:p14="http://schemas.microsoft.com/office/powerpoint/2010/main" val="4098930385"/>
              </p:ext>
            </p:extLst>
          </p:nvPr>
        </p:nvGraphicFramePr>
        <p:xfrm>
          <a:off x="5575300" y="116114"/>
          <a:ext cx="6487886" cy="6446773"/>
        </p:xfrm>
        <a:graphic>
          <a:graphicData uri="http://schemas.openxmlformats.org/drawingml/2006/table">
            <a:tbl>
              <a:tblPr firstRow="1" firstCol="1" bandRow="1">
                <a:tableStyleId>{5940675A-B579-460E-94D1-54222C63F5DA}</a:tableStyleId>
              </a:tblPr>
              <a:tblGrid>
                <a:gridCol w="6487886">
                  <a:extLst>
                    <a:ext uri="{9D8B030D-6E8A-4147-A177-3AD203B41FA5}">
                      <a16:colId xmlns:a16="http://schemas.microsoft.com/office/drawing/2014/main" val="805644450"/>
                    </a:ext>
                  </a:extLst>
                </a:gridCol>
              </a:tblGrid>
              <a:tr h="372357">
                <a:tc>
                  <a:txBody>
                    <a:bodyPr/>
                    <a:lstStyle/>
                    <a:p>
                      <a:pPr marL="457200" algn="ctr">
                        <a:lnSpc>
                          <a:spcPct val="107000"/>
                        </a:lnSpc>
                        <a:spcAft>
                          <a:spcPts val="800"/>
                        </a:spcAft>
                        <a:buNone/>
                      </a:pPr>
                      <a:r>
                        <a:rPr lang="en-GB" sz="2400" b="1" kern="0" dirty="0">
                          <a:solidFill>
                            <a:schemeClr val="accent5">
                              <a:lumMod val="75000"/>
                            </a:schemeClr>
                          </a:solidFill>
                          <a:effectLst/>
                        </a:rPr>
                        <a:t>Group 2</a:t>
                      </a:r>
                      <a:endParaRPr lang="en-US" sz="2400" b="1"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33668" marR="33668" marT="0" marB="0"/>
                </a:tc>
                <a:extLst>
                  <a:ext uri="{0D108BD9-81ED-4DB2-BD59-A6C34878D82A}">
                    <a16:rowId xmlns:a16="http://schemas.microsoft.com/office/drawing/2014/main" val="412248097"/>
                  </a:ext>
                </a:extLst>
              </a:tr>
              <a:tr h="2714480">
                <a:tc>
                  <a:txBody>
                    <a:bodyPr/>
                    <a:lstStyle/>
                    <a:p>
                      <a:pPr marL="228600" algn="just">
                        <a:lnSpc>
                          <a:spcPct val="107000"/>
                        </a:lnSpc>
                        <a:buNone/>
                      </a:pPr>
                      <a:r>
                        <a:rPr lang="en-GB" sz="1400" kern="0" dirty="0">
                          <a:effectLst/>
                        </a:rPr>
                        <a:t> </a:t>
                      </a:r>
                      <a:endParaRPr lang="en-US" sz="1400" kern="100" dirty="0">
                        <a:effectLst/>
                      </a:endParaRPr>
                    </a:p>
                    <a:p>
                      <a:pPr marL="0" lvl="0" indent="0" algn="just">
                        <a:lnSpc>
                          <a:spcPct val="107000"/>
                        </a:lnSpc>
                        <a:buFont typeface="+mj-lt"/>
                        <a:buNone/>
                      </a:pPr>
                      <a:r>
                        <a:rPr lang="en-GB" sz="1400" kern="0" dirty="0">
                          <a:effectLst/>
                        </a:rPr>
                        <a:t>3. Teacher Shaheen is a Grade 6 Science teacher. She usually teaches her lessons using the group work method. She uses groups of 7-8 pupils. She asks pupils to form groups with pupils sitting closest to them to avoid chaotic movements of desks and chairs when pupils move around the classroom. This arrangement means that the same pupils always sit together. Boys usually sit with boys and girls with girls. </a:t>
                      </a:r>
                    </a:p>
                    <a:p>
                      <a:pPr marL="0" lvl="0" indent="0" algn="just">
                        <a:lnSpc>
                          <a:spcPct val="107000"/>
                        </a:lnSpc>
                        <a:buFont typeface="+mj-lt"/>
                        <a:buNone/>
                      </a:pPr>
                      <a:endParaRPr lang="en-US" sz="1400" kern="100" dirty="0">
                        <a:effectLst/>
                      </a:endParaRPr>
                    </a:p>
                    <a:p>
                      <a:pPr marL="0" lvl="0" indent="0" algn="just">
                        <a:lnSpc>
                          <a:spcPct val="107000"/>
                        </a:lnSpc>
                        <a:buFont typeface="+mj-lt"/>
                        <a:buNone/>
                      </a:pPr>
                      <a:r>
                        <a:rPr lang="en-GB" sz="1400" kern="0" dirty="0">
                          <a:effectLst/>
                        </a:rPr>
                        <a:t> Teacher Shaheen gives all the groups a task on the functions of the different parts of the fish. At the end of the lesson, all the groups of girls fully explained the functions of every part of the fish. All the groups of boys were unable to explain some of the functions of the parts of the fish. She does not know what to do- how can you help her?  </a:t>
                      </a:r>
                      <a:endParaRPr lang="en-US" sz="1400" kern="100" dirty="0">
                        <a:effectLst/>
                      </a:endParaRPr>
                    </a:p>
                    <a:p>
                      <a:pPr marL="228600" algn="just">
                        <a:lnSpc>
                          <a:spcPct val="107000"/>
                        </a:lnSpc>
                        <a:spcAft>
                          <a:spcPts val="800"/>
                        </a:spcAft>
                        <a:buNone/>
                      </a:pPr>
                      <a:r>
                        <a:rPr lang="en-GB" sz="1400" kern="0" dirty="0">
                          <a:effectLst/>
                        </a:rPr>
                        <a:t>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668" marR="33668" marT="0" marB="0"/>
                </a:tc>
                <a:extLst>
                  <a:ext uri="{0D108BD9-81ED-4DB2-BD59-A6C34878D82A}">
                    <a16:rowId xmlns:a16="http://schemas.microsoft.com/office/drawing/2014/main" val="3514252465"/>
                  </a:ext>
                </a:extLst>
              </a:tr>
              <a:tr h="3338575">
                <a:tc>
                  <a:txBody>
                    <a:bodyPr/>
                    <a:lstStyle/>
                    <a:p>
                      <a:pPr marL="228600" algn="just">
                        <a:lnSpc>
                          <a:spcPct val="107000"/>
                        </a:lnSpc>
                        <a:buNone/>
                      </a:pPr>
                      <a:r>
                        <a:rPr lang="en-GB" sz="1400" kern="0" dirty="0">
                          <a:effectLst/>
                        </a:rPr>
                        <a:t> </a:t>
                      </a:r>
                      <a:endParaRPr lang="en-US" sz="1400" kern="100" dirty="0">
                        <a:effectLst/>
                      </a:endParaRPr>
                    </a:p>
                    <a:p>
                      <a:pPr marL="0" lvl="0" indent="0" algn="just">
                        <a:lnSpc>
                          <a:spcPct val="107000"/>
                        </a:lnSpc>
                        <a:buFont typeface="+mj-lt"/>
                        <a:buNone/>
                      </a:pPr>
                      <a:r>
                        <a:rPr lang="en-GB" sz="1400" kern="0" dirty="0">
                          <a:effectLst/>
                        </a:rPr>
                        <a:t>4. Teacher Manju is a primary grade 4 teacher. He splits his pupils into groups of 6 and gives them a task. Then, he sits down at his desk at the front of the class and reads his newspaper. </a:t>
                      </a:r>
                      <a:endParaRPr lang="en-US" sz="1400" kern="100" dirty="0">
                        <a:effectLst/>
                      </a:endParaRPr>
                    </a:p>
                    <a:p>
                      <a:pPr marL="0" lvl="0" indent="0" algn="just">
                        <a:lnSpc>
                          <a:spcPct val="107000"/>
                        </a:lnSpc>
                        <a:buFont typeface="+mj-lt"/>
                        <a:buNone/>
                      </a:pPr>
                      <a:r>
                        <a:rPr lang="en-GB" sz="1400" kern="0" dirty="0">
                          <a:effectLst/>
                        </a:rPr>
                        <a:t> The pupils do not understand the instructions for the task. One learner raises his hand to signal to the teacher that he needs help, but Manju doesn’t see him. Another learner goes up to Manju and asks for help and he helps her without getting up from his chair. The other pupils are still confused. </a:t>
                      </a:r>
                      <a:endParaRPr lang="en-US" sz="1400" kern="100" dirty="0">
                        <a:effectLst/>
                      </a:endParaRPr>
                    </a:p>
                    <a:p>
                      <a:pPr marL="0" lvl="0" indent="0" algn="just">
                        <a:lnSpc>
                          <a:spcPct val="107000"/>
                        </a:lnSpc>
                        <a:buFont typeface="+mj-lt"/>
                        <a:buNone/>
                      </a:pPr>
                      <a:endParaRPr lang="en-US" sz="1400" kern="100" dirty="0">
                        <a:effectLst/>
                      </a:endParaRPr>
                    </a:p>
                    <a:p>
                      <a:pPr marL="0" lvl="0" indent="0" algn="just">
                        <a:lnSpc>
                          <a:spcPct val="107000"/>
                        </a:lnSpc>
                        <a:buFont typeface="+mj-lt"/>
                        <a:buNone/>
                      </a:pPr>
                      <a:r>
                        <a:rPr lang="en-GB" sz="1400" kern="0" dirty="0">
                          <a:effectLst/>
                        </a:rPr>
                        <a:t>One pupil in each group ends up just taking charge and doing the assignment on their own – mostly the assertive boys in the class. The other pupils, particularly girls, and those with learning difficulties do not contribute very much to their group.  A learner complains to you- how do you support Manju?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3668" marR="33668" marT="0" marB="0"/>
                </a:tc>
                <a:extLst>
                  <a:ext uri="{0D108BD9-81ED-4DB2-BD59-A6C34878D82A}">
                    <a16:rowId xmlns:a16="http://schemas.microsoft.com/office/drawing/2014/main" val="3181794618"/>
                  </a:ext>
                </a:extLst>
              </a:tr>
            </a:tbl>
          </a:graphicData>
        </a:graphic>
      </p:graphicFrame>
    </p:spTree>
    <p:extLst>
      <p:ext uri="{BB962C8B-B14F-4D97-AF65-F5344CB8AC3E}">
        <p14:creationId xmlns:p14="http://schemas.microsoft.com/office/powerpoint/2010/main" val="1047762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1).png"/>
          <p:cNvPicPr>
            <a:picLocks noChangeAspect="1"/>
          </p:cNvPicPr>
          <p:nvPr/>
        </p:nvPicPr>
        <p:blipFill rotWithShape="1">
          <a:blip r:embed="rId3" cstate="email">
            <a:extLst>
              <a:ext uri="{28A0092B-C50C-407E-A947-70E740481C1C}">
                <a14:useLocalDpi xmlns:a14="http://schemas.microsoft.com/office/drawing/2010/main"/>
              </a:ext>
            </a:extLst>
          </a:blip>
          <a:srcRect l="1000"/>
          <a:stretch/>
        </p:blipFill>
        <p:spPr>
          <a:xfrm>
            <a:off x="1589" y="-66674"/>
            <a:ext cx="12307831" cy="5697601"/>
          </a:xfrm>
          <a:prstGeom prst="rect">
            <a:avLst/>
          </a:prstGeom>
        </p:spPr>
      </p:pic>
      <p:graphicFrame>
        <p:nvGraphicFramePr>
          <p:cNvPr id="5" name="Diagram 4"/>
          <p:cNvGraphicFramePr/>
          <p:nvPr>
            <p:extLst>
              <p:ext uri="{D42A27DB-BD31-4B8C-83A1-F6EECF244321}">
                <p14:modId xmlns:p14="http://schemas.microsoft.com/office/powerpoint/2010/main" val="3440247016"/>
              </p:ext>
            </p:extLst>
          </p:nvPr>
        </p:nvGraphicFramePr>
        <p:xfrm>
          <a:off x="190530" y="471459"/>
          <a:ext cx="11999881" cy="5236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9"/>
          <p:cNvSpPr txBox="1">
            <a:spLocks/>
          </p:cNvSpPr>
          <p:nvPr/>
        </p:nvSpPr>
        <p:spPr bwMode="auto">
          <a:xfrm>
            <a:off x="3508652" y="5925463"/>
            <a:ext cx="5174693" cy="495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l" rtl="0" eaLnBrk="1" fontAlgn="base" hangingPunct="1">
              <a:lnSpc>
                <a:spcPct val="95000"/>
              </a:lnSpc>
              <a:spcBef>
                <a:spcPct val="0"/>
              </a:spcBef>
              <a:spcAft>
                <a:spcPct val="0"/>
              </a:spcAft>
              <a:defRPr lang="en-US" sz="3200" kern="1200" spc="0">
                <a:solidFill>
                  <a:schemeClr val="accent1"/>
                </a:solidFill>
                <a:latin typeface="Arial" panose="020B0604020202020204" pitchFamily="34" charset="0"/>
                <a:ea typeface="ＭＳ Ｐゴシック" charset="0"/>
                <a:cs typeface="Arial" panose="020B0604020202020204" pitchFamily="34" charset="0"/>
              </a:defRPr>
            </a:lvl1pPr>
            <a:lvl2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9pPr>
          </a:lstStyle>
          <a:p>
            <a:pPr algn="ctr"/>
            <a:r>
              <a:rPr lang="en-US" b="1" dirty="0">
                <a:solidFill>
                  <a:schemeClr val="bg1"/>
                </a:solidFill>
              </a:rPr>
              <a:t>Our AKDN Education Goal</a:t>
            </a:r>
          </a:p>
        </p:txBody>
      </p:sp>
      <p:sp>
        <p:nvSpPr>
          <p:cNvPr id="7" name="Rectangle 6">
            <a:hlinkClick r:id="rId9" action="ppaction://hlinksldjump"/>
          </p:cNvPr>
          <p:cNvSpPr/>
          <p:nvPr/>
        </p:nvSpPr>
        <p:spPr>
          <a:xfrm>
            <a:off x="1589" y="5604570"/>
            <a:ext cx="12188825" cy="1253431"/>
          </a:xfrm>
          <a:prstGeom prst="rect">
            <a:avLst/>
          </a:prstGeom>
          <a:solidFill>
            <a:schemeClr val="accent5">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pPr>
            <a:r>
              <a:rPr lang="en-GB" sz="1400" dirty="0"/>
              <a:t>             </a:t>
            </a:r>
            <a:r>
              <a:rPr lang="en-GB" sz="1400" dirty="0">
                <a:latin typeface="Arial" panose="020B0604020202020204" pitchFamily="34" charset="0"/>
                <a:cs typeface="Arial" panose="020B0604020202020204" pitchFamily="34" charset="0"/>
              </a:rPr>
              <a:t>AGA KHAN FOUNDATION │ Our </a:t>
            </a:r>
            <a:r>
              <a:rPr lang="en-GB" sz="1400" dirty="0">
                <a:solidFill>
                  <a:srgbClr val="FFFF00"/>
                </a:solidFill>
                <a:latin typeface="Arial" panose="020B0604020202020204" pitchFamily="34" charset="0"/>
                <a:cs typeface="Arial" panose="020B0604020202020204" pitchFamily="34" charset="0"/>
              </a:rPr>
              <a:t>Shared</a:t>
            </a:r>
            <a:r>
              <a:rPr lang="en-GB" sz="1400" dirty="0">
                <a:latin typeface="Arial" panose="020B0604020202020204" pitchFamily="34" charset="0"/>
                <a:cs typeface="Arial" panose="020B0604020202020204" pitchFamily="34" charset="0"/>
              </a:rPr>
              <a:t> </a:t>
            </a:r>
            <a:r>
              <a:rPr lang="en-GB" sz="1400" dirty="0">
                <a:solidFill>
                  <a:srgbClr val="FFFF00"/>
                </a:solidFill>
                <a:latin typeface="Arial" panose="020B0604020202020204" pitchFamily="34" charset="0"/>
                <a:cs typeface="Arial" panose="020B0604020202020204" pitchFamily="34" charset="0"/>
              </a:rPr>
              <a:t>AKDN Education Goal </a:t>
            </a:r>
          </a:p>
        </p:txBody>
      </p:sp>
      <p:pic>
        <p:nvPicPr>
          <p:cNvPr id="8" name="Picture 7"/>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0531" y="5821511"/>
            <a:ext cx="441600" cy="828000"/>
          </a:xfrm>
          <a:prstGeom prst="rect">
            <a:avLst/>
          </a:prstGeom>
        </p:spPr>
      </p:pic>
    </p:spTree>
    <p:extLst>
      <p:ext uri="{BB962C8B-B14F-4D97-AF65-F5344CB8AC3E}">
        <p14:creationId xmlns:p14="http://schemas.microsoft.com/office/powerpoint/2010/main" val="146773161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C6CF6-A3F9-62B1-51A2-6EF16BC9A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7BDE3-54CB-E77E-60A0-18DB58561FA5}"/>
              </a:ext>
            </a:extLst>
          </p:cNvPr>
          <p:cNvSpPr>
            <a:spLocks noGrp="1"/>
          </p:cNvSpPr>
          <p:nvPr>
            <p:ph type="title"/>
          </p:nvPr>
        </p:nvSpPr>
        <p:spPr>
          <a:xfrm>
            <a:off x="317499" y="0"/>
            <a:ext cx="5257800" cy="607332"/>
          </a:xfrm>
        </p:spPr>
        <p:txBody>
          <a:bodyPr>
            <a:normAutofit fontScale="90000"/>
          </a:bodyPr>
          <a:lstStyle/>
          <a:p>
            <a:r>
              <a:rPr lang="en-GB" dirty="0"/>
              <a:t>Group Ethical Dilemmas</a:t>
            </a:r>
          </a:p>
        </p:txBody>
      </p:sp>
      <p:graphicFrame>
        <p:nvGraphicFramePr>
          <p:cNvPr id="3" name="Table 2">
            <a:extLst>
              <a:ext uri="{FF2B5EF4-FFF2-40B4-BE49-F238E27FC236}">
                <a16:creationId xmlns:a16="http://schemas.microsoft.com/office/drawing/2014/main" id="{24122831-2240-A4D1-9492-8AD3DEA9E8F1}"/>
              </a:ext>
            </a:extLst>
          </p:cNvPr>
          <p:cNvGraphicFramePr>
            <a:graphicFrameLocks noGrp="1"/>
          </p:cNvGraphicFramePr>
          <p:nvPr>
            <p:extLst>
              <p:ext uri="{D42A27DB-BD31-4B8C-83A1-F6EECF244321}">
                <p14:modId xmlns:p14="http://schemas.microsoft.com/office/powerpoint/2010/main" val="238436512"/>
              </p:ext>
            </p:extLst>
          </p:nvPr>
        </p:nvGraphicFramePr>
        <p:xfrm>
          <a:off x="393699" y="607332"/>
          <a:ext cx="5382987" cy="5869528"/>
        </p:xfrm>
        <a:graphic>
          <a:graphicData uri="http://schemas.openxmlformats.org/drawingml/2006/table">
            <a:tbl>
              <a:tblPr firstRow="1" firstCol="1" bandRow="1"/>
              <a:tblGrid>
                <a:gridCol w="5382987">
                  <a:extLst>
                    <a:ext uri="{9D8B030D-6E8A-4147-A177-3AD203B41FA5}">
                      <a16:colId xmlns:a16="http://schemas.microsoft.com/office/drawing/2014/main" val="12602506"/>
                    </a:ext>
                  </a:extLst>
                </a:gridCol>
              </a:tblGrid>
              <a:tr h="296956">
                <a:tc>
                  <a:txBody>
                    <a:bodyPr/>
                    <a:lstStyle/>
                    <a:p>
                      <a:pPr algn="ctr">
                        <a:lnSpc>
                          <a:spcPct val="107000"/>
                        </a:lnSpc>
                        <a:spcAft>
                          <a:spcPts val="800"/>
                        </a:spcAft>
                        <a:buNone/>
                      </a:pPr>
                      <a:r>
                        <a:rPr lang="en-GB" sz="2000" b="1" kern="0" dirty="0">
                          <a:solidFill>
                            <a:srgbClr val="0F9ED5"/>
                          </a:solidFill>
                          <a:effectLst/>
                          <a:latin typeface="Aptos" panose="020B0004020202020204" pitchFamily="34" charset="0"/>
                          <a:ea typeface="Aptos" panose="020B0004020202020204" pitchFamily="34" charset="0"/>
                          <a:cs typeface="Times New Roman" panose="02020603050405020304" pitchFamily="18" charset="0"/>
                        </a:rPr>
                        <a:t>Group 3</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497" marR="50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8848006"/>
                  </a:ext>
                </a:extLst>
              </a:tr>
              <a:tr h="2047300">
                <a:tc>
                  <a:txBody>
                    <a:bodyPr/>
                    <a:lstStyle/>
                    <a:p>
                      <a:pPr marL="228600" algn="just">
                        <a:lnSpc>
                          <a:spcPct val="107000"/>
                        </a:lnSpc>
                        <a:buNone/>
                      </a:pPr>
                      <a:r>
                        <a:rPr lang="en-GB" sz="1400" kern="0" dirty="0">
                          <a:effectLst/>
                          <a:latin typeface="Aptos" panose="020B0004020202020204" pitchFamily="34" charset="0"/>
                          <a:ea typeface="Aptos" panose="020B0004020202020204" pitchFamily="34" charset="0"/>
                          <a:cs typeface="Aptos" panose="020B0004020202020204" pitchFamily="34"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r>
                        <a:rPr lang="en-GB" sz="1400" b="1" kern="0" dirty="0">
                          <a:effectLst/>
                          <a:latin typeface="Aptos" panose="020B0004020202020204" pitchFamily="34" charset="0"/>
                          <a:ea typeface="Calibri" panose="020F0502020204030204" pitchFamily="34" charset="0"/>
                          <a:cs typeface="Aptos" panose="020B0004020202020204" pitchFamily="34" charset="0"/>
                        </a:rPr>
                        <a:t>5. Teacher Natasha</a:t>
                      </a:r>
                      <a:r>
                        <a:rPr lang="en-GB" sz="1400" kern="0" dirty="0">
                          <a:effectLst/>
                          <a:latin typeface="Aptos" panose="020B0004020202020204" pitchFamily="34" charset="0"/>
                          <a:ea typeface="Calibri" panose="020F0502020204030204" pitchFamily="34" charset="0"/>
                          <a:cs typeface="Aptos" panose="020B0004020202020204" pitchFamily="34" charset="0"/>
                        </a:rPr>
                        <a:t> says: “Let’s now complete the exercises written on the board. Nura, you don’t have a pencil?  Does anyone have one they can lend her?” No one answers. She continues, “Of course, I wouldn’t expect one of the boys to be so prepared, but none of you girls has an extra pencil either?”  The teacher continues writing the next problem on the board. As an observer you must give the teacher some feedback.  What will you say?</a:t>
                      </a:r>
                      <a:endParaRPr lang="en-US" sz="1600" kern="100" dirty="0">
                        <a:effectLst/>
                        <a:latin typeface="Aptos" panose="020B0004020202020204" pitchFamily="34" charset="0"/>
                        <a:ea typeface="Calibri" panose="020F0502020204030204" pitchFamily="34" charset="0"/>
                        <a:cs typeface="Calibri" panose="020F0502020204030204" pitchFamily="34" charset="0"/>
                      </a:endParaRPr>
                    </a:p>
                  </a:txBody>
                  <a:tcPr marL="50497" marR="50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9478275"/>
                  </a:ext>
                </a:extLst>
              </a:tr>
              <a:tr h="3507268">
                <a:tc>
                  <a:txBody>
                    <a:bodyPr/>
                    <a:lstStyle/>
                    <a:p>
                      <a:pPr marL="228600" algn="just">
                        <a:lnSpc>
                          <a:spcPct val="107000"/>
                        </a:lnSpc>
                        <a:buNone/>
                      </a:pPr>
                      <a:r>
                        <a:rPr lang="en-GB" sz="1400" b="1"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6. Teacher Thomas</a:t>
                      </a:r>
                      <a:r>
                        <a:rPr lang="en-GB" sz="1400"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was teaching science in grade 7. On his first day in the class, he introduced himself as “a man who is a teacher of Science.” In his introduction he also told the pupils that the learning area he was handling was for real men because girls’ brains were limited to the kitchen. He further said that some of the girls were mature and ripe for marriage, and it was a waste of time teaching them hard concepts of science.   </a:t>
                      </a:r>
                      <a:endParaRPr lang="en-US" sz="1600" kern="100" dirty="0">
                        <a:effectLst/>
                        <a:latin typeface="Aptos" panose="020B0004020202020204" pitchFamily="34" charset="0"/>
                        <a:ea typeface="Calibri" panose="020F0502020204030204" pitchFamily="34" charset="0"/>
                        <a:cs typeface="Calibri" panose="020F0502020204030204" pitchFamily="34" charset="0"/>
                      </a:endParaRPr>
                    </a:p>
                    <a:p>
                      <a:pPr marL="228600" algn="just">
                        <a:lnSpc>
                          <a:spcPct val="107000"/>
                        </a:lnSpc>
                        <a:spcAft>
                          <a:spcPts val="800"/>
                        </a:spcAft>
                        <a:buNone/>
                      </a:pPr>
                      <a:r>
                        <a:rPr lang="en-GB" sz="1400"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07000"/>
                        </a:lnSpc>
                        <a:spcAft>
                          <a:spcPts val="800"/>
                        </a:spcAft>
                        <a:buNone/>
                      </a:pPr>
                      <a:r>
                        <a:rPr lang="en-GB" sz="1400"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The next day when Thomas came to class to teach science, boys were laughing and repeating what Teacher Thomas had said about the girls. Thomas found that many girls no longer attended school on the days he taught science.  How would you help Thomas?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en-GB" sz="1400" i="1" kern="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497" marR="50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3121615"/>
                  </a:ext>
                </a:extLst>
              </a:tr>
            </a:tbl>
          </a:graphicData>
        </a:graphic>
      </p:graphicFrame>
      <p:graphicFrame>
        <p:nvGraphicFramePr>
          <p:cNvPr id="11" name="Table 10">
            <a:extLst>
              <a:ext uri="{FF2B5EF4-FFF2-40B4-BE49-F238E27FC236}">
                <a16:creationId xmlns:a16="http://schemas.microsoft.com/office/drawing/2014/main" id="{E10C8889-761E-5685-92BD-450E65A859D6}"/>
              </a:ext>
            </a:extLst>
          </p:cNvPr>
          <p:cNvGraphicFramePr>
            <a:graphicFrameLocks noGrp="1"/>
          </p:cNvGraphicFramePr>
          <p:nvPr>
            <p:extLst>
              <p:ext uri="{D42A27DB-BD31-4B8C-83A1-F6EECF244321}">
                <p14:modId xmlns:p14="http://schemas.microsoft.com/office/powerpoint/2010/main" val="790727774"/>
              </p:ext>
            </p:extLst>
          </p:nvPr>
        </p:nvGraphicFramePr>
        <p:xfrm>
          <a:off x="6096000" y="536706"/>
          <a:ext cx="5702301" cy="5940154"/>
        </p:xfrm>
        <a:graphic>
          <a:graphicData uri="http://schemas.openxmlformats.org/drawingml/2006/table">
            <a:tbl>
              <a:tblPr firstRow="1" firstCol="1" bandRow="1"/>
              <a:tblGrid>
                <a:gridCol w="5702301">
                  <a:extLst>
                    <a:ext uri="{9D8B030D-6E8A-4147-A177-3AD203B41FA5}">
                      <a16:colId xmlns:a16="http://schemas.microsoft.com/office/drawing/2014/main" val="1927631342"/>
                    </a:ext>
                  </a:extLst>
                </a:gridCol>
              </a:tblGrid>
              <a:tr h="318896">
                <a:tc>
                  <a:txBody>
                    <a:bodyPr/>
                    <a:lstStyle/>
                    <a:p>
                      <a:pPr marL="228600" algn="ctr">
                        <a:lnSpc>
                          <a:spcPct val="107000"/>
                        </a:lnSpc>
                        <a:spcAft>
                          <a:spcPts val="800"/>
                        </a:spcAft>
                        <a:buNone/>
                      </a:pPr>
                      <a:r>
                        <a:rPr lang="en-GB" sz="2000" b="1" kern="0" dirty="0">
                          <a:solidFill>
                            <a:srgbClr val="0F9ED5"/>
                          </a:solidFill>
                          <a:effectLst/>
                          <a:latin typeface="Aptos" panose="020B0004020202020204" pitchFamily="34" charset="0"/>
                          <a:ea typeface="Calibri" panose="020F0502020204030204" pitchFamily="34" charset="0"/>
                          <a:cs typeface="Calibri" panose="020F0502020204030204" pitchFamily="34" charset="0"/>
                        </a:rPr>
                        <a:t>Group 4</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7117405"/>
                  </a:ext>
                </a:extLst>
              </a:tr>
              <a:tr h="3164307">
                <a:tc>
                  <a:txBody>
                    <a:bodyPr/>
                    <a:lstStyle/>
                    <a:p>
                      <a:pPr marL="228600" algn="just">
                        <a:lnSpc>
                          <a:spcPct val="107000"/>
                        </a:lnSpc>
                        <a:buNone/>
                      </a:pPr>
                      <a:r>
                        <a:rPr lang="en-GB" sz="1600" kern="0" dirty="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buFont typeface="+mj-lt"/>
                        <a:buNone/>
                      </a:pPr>
                      <a:r>
                        <a:rPr lang="en-GB" sz="1600" b="1" kern="0" dirty="0">
                          <a:effectLst/>
                          <a:latin typeface="Aptos" panose="020B0004020202020204" pitchFamily="34" charset="0"/>
                          <a:ea typeface="Calibri" panose="020F0502020204030204" pitchFamily="34" charset="0"/>
                          <a:cs typeface="Calibri" panose="020F0502020204030204" pitchFamily="34" charset="0"/>
                        </a:rPr>
                        <a:t>7. In your colleague Emily’s grade 3 class</a:t>
                      </a:r>
                      <a:r>
                        <a:rPr lang="en-GB" sz="1600" kern="0" dirty="0">
                          <a:effectLst/>
                          <a:latin typeface="Aptos" panose="020B0004020202020204" pitchFamily="34" charset="0"/>
                          <a:ea typeface="Calibri" panose="020F0502020204030204" pitchFamily="34" charset="0"/>
                          <a:cs typeface="Calibri" panose="020F0502020204030204" pitchFamily="34" charset="0"/>
                        </a:rPr>
                        <a:t> you notice that there is a learner who has a visual disability sitting at the back of the room, often just sitting there silently on his own and not involved in activities. </a:t>
                      </a:r>
                      <a:endParaRPr lang="en-US" sz="2000" kern="100" dirty="0">
                        <a:effectLst/>
                        <a:latin typeface="Aptos" panose="020B0004020202020204" pitchFamily="34" charset="0"/>
                        <a:ea typeface="Calibri" panose="020F0502020204030204" pitchFamily="34" charset="0"/>
                        <a:cs typeface="Calibri" panose="020F0502020204030204" pitchFamily="34" charset="0"/>
                      </a:endParaRPr>
                    </a:p>
                    <a:p>
                      <a:pPr marL="0" lvl="0" indent="0" algn="just">
                        <a:lnSpc>
                          <a:spcPct val="107000"/>
                        </a:lnSpc>
                        <a:buFont typeface="+mj-lt"/>
                        <a:buNone/>
                      </a:pPr>
                      <a:endParaRPr lang="en-US" sz="2000" kern="100" dirty="0">
                        <a:effectLst/>
                        <a:latin typeface="Aptos" panose="020B0004020202020204" pitchFamily="34" charset="0"/>
                        <a:ea typeface="Aptos" panose="020B0004020202020204" pitchFamily="34" charset="0"/>
                        <a:cs typeface="Calibri" panose="020F0502020204030204" pitchFamily="34" charset="0"/>
                      </a:endParaRPr>
                    </a:p>
                    <a:p>
                      <a:pPr marL="0" lvl="0" indent="0" algn="just">
                        <a:lnSpc>
                          <a:spcPct val="107000"/>
                        </a:lnSpc>
                        <a:buFont typeface="+mj-lt"/>
                        <a:buNone/>
                      </a:pPr>
                      <a:r>
                        <a:rPr lang="en-GB" sz="1600" kern="0" dirty="0">
                          <a:effectLst/>
                          <a:latin typeface="Aptos" panose="020B0004020202020204" pitchFamily="34" charset="0"/>
                          <a:ea typeface="Aptos" panose="020B0004020202020204" pitchFamily="34" charset="0"/>
                          <a:cs typeface="Times New Roman" panose="02020603050405020304" pitchFamily="18" charset="0"/>
                        </a:rPr>
                        <a:t>There is also another child who has been diagnosed with ADHD (Attention deficit/hyperactivity disorder), who seems not able to focus for long, taps the desk, and sometimes gets upset when there is too much noise and walks out the classroom. What do you advise your colleague?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1960913"/>
                  </a:ext>
                </a:extLst>
              </a:tr>
              <a:tr h="2456951">
                <a:tc>
                  <a:txBody>
                    <a:bodyPr/>
                    <a:lstStyle/>
                    <a:p>
                      <a:pPr marL="228600" algn="just">
                        <a:lnSpc>
                          <a:spcPct val="107000"/>
                        </a:lnSpc>
                        <a:buNone/>
                      </a:pPr>
                      <a:r>
                        <a:rPr lang="en-GB" sz="1600" i="1" kern="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r>
                        <a:rPr lang="en-GB" sz="1600" b="1"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8. Teacher Fernando</a:t>
                      </a:r>
                      <a:r>
                        <a:rPr lang="en-GB" sz="1600"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was teaching science in Primary 6. He was using instructional materials which had pictures of only boys and the language he used did not encourage the active participation of girls. Fernando only appreciated answers from the boys and allowed the boys to be the leaders during group discussion. The girls were passive listeners in the class. How can you help Fernando?  </a:t>
                      </a:r>
                      <a:endParaRPr lang="en-US" sz="2000" kern="100" dirty="0">
                        <a:effectLst/>
                        <a:latin typeface="Aptos" panose="020B0004020202020204" pitchFamily="34" charset="0"/>
                        <a:ea typeface="Calibri" panose="020F0502020204030204" pitchFamily="34" charset="0"/>
                        <a:cs typeface="Calibri" panose="020F0502020204030204" pitchFamily="34" charset="0"/>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3492267"/>
                  </a:ext>
                </a:extLst>
              </a:tr>
            </a:tbl>
          </a:graphicData>
        </a:graphic>
      </p:graphicFrame>
    </p:spTree>
    <p:extLst>
      <p:ext uri="{BB962C8B-B14F-4D97-AF65-F5344CB8AC3E}">
        <p14:creationId xmlns:p14="http://schemas.microsoft.com/office/powerpoint/2010/main" val="4061934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7C05A-E4B4-4154-5438-85ED9F69F8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194B9-7424-0DA1-6CBE-B4076D9410DD}"/>
              </a:ext>
            </a:extLst>
          </p:cNvPr>
          <p:cNvSpPr>
            <a:spLocks noGrp="1"/>
          </p:cNvSpPr>
          <p:nvPr>
            <p:ph type="title"/>
          </p:nvPr>
        </p:nvSpPr>
        <p:spPr>
          <a:xfrm>
            <a:off x="317499" y="0"/>
            <a:ext cx="5257800" cy="607332"/>
          </a:xfrm>
        </p:spPr>
        <p:txBody>
          <a:bodyPr>
            <a:normAutofit fontScale="90000"/>
          </a:bodyPr>
          <a:lstStyle/>
          <a:p>
            <a:r>
              <a:rPr lang="en-GB" dirty="0"/>
              <a:t>Group Ethical Dilemmas</a:t>
            </a:r>
          </a:p>
        </p:txBody>
      </p:sp>
      <p:graphicFrame>
        <p:nvGraphicFramePr>
          <p:cNvPr id="4" name="Table 3">
            <a:extLst>
              <a:ext uri="{FF2B5EF4-FFF2-40B4-BE49-F238E27FC236}">
                <a16:creationId xmlns:a16="http://schemas.microsoft.com/office/drawing/2014/main" id="{59941585-931D-370E-6630-DA797F6373A6}"/>
              </a:ext>
            </a:extLst>
          </p:cNvPr>
          <p:cNvGraphicFramePr>
            <a:graphicFrameLocks noGrp="1"/>
          </p:cNvGraphicFramePr>
          <p:nvPr>
            <p:extLst>
              <p:ext uri="{D42A27DB-BD31-4B8C-83A1-F6EECF244321}">
                <p14:modId xmlns:p14="http://schemas.microsoft.com/office/powerpoint/2010/main" val="3333201375"/>
              </p:ext>
            </p:extLst>
          </p:nvPr>
        </p:nvGraphicFramePr>
        <p:xfrm>
          <a:off x="317499" y="516136"/>
          <a:ext cx="6299204" cy="6174950"/>
        </p:xfrm>
        <a:graphic>
          <a:graphicData uri="http://schemas.openxmlformats.org/drawingml/2006/table">
            <a:tbl>
              <a:tblPr firstRow="1" firstCol="1" bandRow="1"/>
              <a:tblGrid>
                <a:gridCol w="6299204">
                  <a:extLst>
                    <a:ext uri="{9D8B030D-6E8A-4147-A177-3AD203B41FA5}">
                      <a16:colId xmlns:a16="http://schemas.microsoft.com/office/drawing/2014/main" val="2196215334"/>
                    </a:ext>
                  </a:extLst>
                </a:gridCol>
              </a:tblGrid>
              <a:tr h="278286">
                <a:tc>
                  <a:txBody>
                    <a:bodyPr/>
                    <a:lstStyle/>
                    <a:p>
                      <a:pPr algn="ctr">
                        <a:lnSpc>
                          <a:spcPct val="107000"/>
                        </a:lnSpc>
                        <a:spcAft>
                          <a:spcPts val="800"/>
                        </a:spcAft>
                        <a:buNone/>
                      </a:pPr>
                      <a:r>
                        <a:rPr lang="en-GB" sz="1800" b="1" kern="0" dirty="0">
                          <a:solidFill>
                            <a:srgbClr val="0F9ED5"/>
                          </a:solidFill>
                          <a:effectLst/>
                          <a:latin typeface="Aptos" panose="020B0004020202020204" pitchFamily="34" charset="0"/>
                          <a:ea typeface="Calibri" panose="020F0502020204030204" pitchFamily="34" charset="0"/>
                          <a:cs typeface="Calibri" panose="020F0502020204030204" pitchFamily="34" charset="0"/>
                        </a:rPr>
                        <a:t>Group 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8201" marR="5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4602101"/>
                  </a:ext>
                </a:extLst>
              </a:tr>
              <a:tr h="1464741">
                <a:tc>
                  <a:txBody>
                    <a:bodyPr/>
                    <a:lstStyle/>
                    <a:p>
                      <a:pPr marL="228600" algn="just">
                        <a:lnSpc>
                          <a:spcPct val="107000"/>
                        </a:lnSpc>
                        <a:buNone/>
                      </a:pPr>
                      <a:r>
                        <a:rPr lang="en-GB" sz="1400" b="1" kern="0" dirty="0">
                          <a:solidFill>
                            <a:srgbClr val="0F9ED5"/>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r>
                        <a:rPr lang="en-GB" sz="1400" b="1" kern="0" dirty="0">
                          <a:effectLst/>
                          <a:latin typeface="Aptos" panose="020B0004020202020204" pitchFamily="34" charset="0"/>
                          <a:ea typeface="Calibri" panose="020F0502020204030204" pitchFamily="34" charset="0"/>
                          <a:cs typeface="Calibri" panose="020F0502020204030204" pitchFamily="34" charset="0"/>
                        </a:rPr>
                        <a:t>9. </a:t>
                      </a:r>
                      <a:r>
                        <a:rPr lang="en-GB" sz="1600" b="1" kern="0" dirty="0">
                          <a:effectLst/>
                          <a:latin typeface="Aptos" panose="020B0004020202020204" pitchFamily="34" charset="0"/>
                          <a:ea typeface="Calibri" panose="020F0502020204030204" pitchFamily="34" charset="0"/>
                          <a:cs typeface="Calibri" panose="020F0502020204030204" pitchFamily="34" charset="0"/>
                        </a:rPr>
                        <a:t>In your class</a:t>
                      </a:r>
                      <a:r>
                        <a:rPr lang="en-GB" sz="1600" kern="0" dirty="0">
                          <a:effectLst/>
                          <a:latin typeface="Aptos" panose="020B0004020202020204" pitchFamily="34" charset="0"/>
                          <a:ea typeface="Calibri" panose="020F0502020204030204" pitchFamily="34" charset="0"/>
                          <a:cs typeface="Calibri" panose="020F0502020204030204" pitchFamily="34" charset="0"/>
                        </a:rPr>
                        <a:t> you ask the learners to do group work and ask fast learners to sit with learners who need more support</a:t>
                      </a:r>
                      <a:r>
                        <a:rPr lang="en-GB" sz="1600" b="1" kern="0" dirty="0">
                          <a:effectLst/>
                          <a:latin typeface="Aptos" panose="020B0004020202020204" pitchFamily="34" charset="0"/>
                          <a:ea typeface="Calibri" panose="020F0502020204030204" pitchFamily="34" charset="0"/>
                          <a:cs typeface="Calibri" panose="020F0502020204030204" pitchFamily="34" charset="0"/>
                        </a:rPr>
                        <a:t>.</a:t>
                      </a:r>
                      <a:r>
                        <a:rPr lang="en-GB" sz="1600" kern="0" dirty="0">
                          <a:effectLst/>
                          <a:latin typeface="Aptos" panose="020B0004020202020204" pitchFamily="34" charset="0"/>
                          <a:ea typeface="Calibri" panose="020F0502020204030204" pitchFamily="34" charset="0"/>
                          <a:cs typeface="Calibri" panose="020F0502020204030204" pitchFamily="34" charset="0"/>
                        </a:rPr>
                        <a:t> You notice that some learners do not like to work with learners that need support. What do you do? You go to a colleague for support.   </a:t>
                      </a:r>
                    </a:p>
                    <a:p>
                      <a:pPr marL="0" lvl="0" indent="0" algn="just">
                        <a:lnSpc>
                          <a:spcPct val="107000"/>
                        </a:lnSpc>
                        <a:spcAft>
                          <a:spcPts val="800"/>
                        </a:spcAft>
                        <a:buFont typeface="+mj-lt"/>
                        <a:buNone/>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8201" marR="5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2503809"/>
                  </a:ext>
                </a:extLst>
              </a:tr>
              <a:tr h="4265886">
                <a:tc>
                  <a:txBody>
                    <a:bodyPr/>
                    <a:lstStyle/>
                    <a:p>
                      <a:pPr marL="228600" algn="just">
                        <a:lnSpc>
                          <a:spcPct val="107000"/>
                        </a:lnSpc>
                        <a:buNone/>
                      </a:pPr>
                      <a:r>
                        <a:rPr lang="en-GB" sz="1400" i="1" kern="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r>
                        <a:rPr lang="en-GB" sz="1400" b="1"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10. </a:t>
                      </a:r>
                      <a:r>
                        <a:rPr lang="en-GB" sz="1600" b="1"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Teacher Lakhsmi</a:t>
                      </a:r>
                      <a:r>
                        <a:rPr lang="en-GB" sz="1600"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is not comfortable with using group work in teaching, but her Head Teacher has forced her to try it for one lesson. She teaches primary grade 4 science, and each lesson is 40 minutes. Usually, the girls come late because they have extra work at home. She usually locks out the latecomers, and yet she doesn’t start on time. When the bell rings, she splits them into groups by giving them each a number as they walk in the door and asking them to sit down. First, she gives out all the ‘1’ cards, then the ‘2’ cards, then the ‘3’ cards, then the ‘4’ cards. Once they are seated, she asked them all to move to their groups. There are so many pupils moving around that the last pupils can’t even hear where their number group is supposed to stand. Other pupils know their numbers but don’t know where they are supposed to sit. It takes her 20 minutes to get the pupils into groups. After that, they only have 20 minutes for the lesson.  How can you support Lakhsmi?  </a:t>
                      </a:r>
                      <a:endParaRPr lang="en-US" sz="1600" kern="100" dirty="0">
                        <a:effectLst/>
                        <a:latin typeface="Aptos" panose="020B0004020202020204" pitchFamily="34" charset="0"/>
                        <a:ea typeface="Calibri" panose="020F0502020204030204" pitchFamily="34" charset="0"/>
                        <a:cs typeface="Calibri" panose="020F0502020204030204" pitchFamily="34" charset="0"/>
                      </a:endParaRPr>
                    </a:p>
                  </a:txBody>
                  <a:tcPr marL="58201" marR="5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2089323"/>
                  </a:ext>
                </a:extLst>
              </a:tr>
            </a:tbl>
          </a:graphicData>
        </a:graphic>
      </p:graphicFrame>
      <p:graphicFrame>
        <p:nvGraphicFramePr>
          <p:cNvPr id="5" name="Table 4">
            <a:extLst>
              <a:ext uri="{FF2B5EF4-FFF2-40B4-BE49-F238E27FC236}">
                <a16:creationId xmlns:a16="http://schemas.microsoft.com/office/drawing/2014/main" id="{DFC0D3A5-8285-D1FC-DD5F-F7BB42FDA95C}"/>
              </a:ext>
            </a:extLst>
          </p:cNvPr>
          <p:cNvGraphicFramePr>
            <a:graphicFrameLocks noGrp="1"/>
          </p:cNvGraphicFramePr>
          <p:nvPr>
            <p:extLst>
              <p:ext uri="{D42A27DB-BD31-4B8C-83A1-F6EECF244321}">
                <p14:modId xmlns:p14="http://schemas.microsoft.com/office/powerpoint/2010/main" val="1850313390"/>
              </p:ext>
            </p:extLst>
          </p:nvPr>
        </p:nvGraphicFramePr>
        <p:xfrm>
          <a:off x="6803571" y="130628"/>
          <a:ext cx="5257800" cy="6560457"/>
        </p:xfrm>
        <a:graphic>
          <a:graphicData uri="http://schemas.openxmlformats.org/drawingml/2006/table">
            <a:tbl>
              <a:tblPr firstRow="1" firstCol="1" bandRow="1"/>
              <a:tblGrid>
                <a:gridCol w="5257800">
                  <a:extLst>
                    <a:ext uri="{9D8B030D-6E8A-4147-A177-3AD203B41FA5}">
                      <a16:colId xmlns:a16="http://schemas.microsoft.com/office/drawing/2014/main" val="2084506249"/>
                    </a:ext>
                  </a:extLst>
                </a:gridCol>
              </a:tblGrid>
              <a:tr h="345424">
                <a:tc>
                  <a:txBody>
                    <a:bodyPr/>
                    <a:lstStyle/>
                    <a:p>
                      <a:pPr algn="ctr">
                        <a:lnSpc>
                          <a:spcPct val="107000"/>
                        </a:lnSpc>
                        <a:spcAft>
                          <a:spcPts val="800"/>
                        </a:spcAft>
                        <a:buNone/>
                      </a:pPr>
                      <a:r>
                        <a:rPr lang="en-GB" sz="2000" b="1" kern="0" dirty="0">
                          <a:solidFill>
                            <a:srgbClr val="0F9ED5"/>
                          </a:solidFill>
                          <a:effectLst/>
                          <a:latin typeface="Aptos" panose="020B0004020202020204" pitchFamily="34" charset="0"/>
                          <a:ea typeface="Aptos" panose="020B0004020202020204" pitchFamily="34" charset="0"/>
                          <a:cs typeface="Times New Roman" panose="02020603050405020304" pitchFamily="18" charset="0"/>
                        </a:rPr>
                        <a:t>Group 6</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95" marR="63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4629086"/>
                  </a:ext>
                </a:extLst>
              </a:tr>
              <a:tr h="3424209">
                <a:tc>
                  <a:txBody>
                    <a:bodyPr/>
                    <a:lstStyle/>
                    <a:p>
                      <a:pPr marL="228600" algn="just">
                        <a:lnSpc>
                          <a:spcPct val="107000"/>
                        </a:lnSpc>
                        <a:buNone/>
                      </a:pPr>
                      <a:r>
                        <a:rPr lang="en-GB" sz="1600" kern="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r>
                        <a:rPr lang="en-GB" sz="1600" b="1" kern="0" dirty="0">
                          <a:effectLst/>
                          <a:latin typeface="Aptos" panose="020B0004020202020204" pitchFamily="34" charset="0"/>
                          <a:ea typeface="Calibri" panose="020F0502020204030204" pitchFamily="34" charset="0"/>
                          <a:cs typeface="Calibri" panose="020F0502020204030204" pitchFamily="34" charset="0"/>
                        </a:rPr>
                        <a:t>11. Ms. Divya</a:t>
                      </a:r>
                      <a:r>
                        <a:rPr lang="en-GB" sz="1600" kern="0" dirty="0">
                          <a:effectLst/>
                          <a:latin typeface="Aptos" panose="020B0004020202020204" pitchFamily="34" charset="0"/>
                          <a:ea typeface="Calibri" panose="020F0502020204030204" pitchFamily="34" charset="0"/>
                          <a:cs typeface="Calibri" panose="020F0502020204030204" pitchFamily="34" charset="0"/>
                        </a:rPr>
                        <a:t> has a class of 40 learners in a small fishing village. She is teaching her primary grade 1 class about fish. She grew up in the village and remembers that when she was a child, she already knew a lot about fish when she was in grade 1. </a:t>
                      </a:r>
                    </a:p>
                    <a:p>
                      <a:pPr marL="0" lvl="0" indent="0" algn="just">
                        <a:lnSpc>
                          <a:spcPct val="107000"/>
                        </a:lnSpc>
                        <a:spcAft>
                          <a:spcPts val="800"/>
                        </a:spcAft>
                        <a:buFont typeface="+mj-lt"/>
                        <a:buNone/>
                      </a:pPr>
                      <a:r>
                        <a:rPr lang="en-GB" sz="1600" kern="0" dirty="0">
                          <a:effectLst/>
                          <a:latin typeface="Aptos" panose="020B0004020202020204" pitchFamily="34" charset="0"/>
                          <a:ea typeface="Calibri" panose="020F0502020204030204" pitchFamily="34" charset="0"/>
                          <a:cs typeface="Calibri" panose="020F0502020204030204" pitchFamily="34" charset="0"/>
                        </a:rPr>
                        <a:t>She teaches about fish for only 10 minutes  and skips over a lot of information in the textbook. The next week she gives pupils a test on the parts of the fish. She is surprised that almost every female learner gets 100% but almost every male learner only gets 50%. How can you support Divya?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95" marR="63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6946265"/>
                  </a:ext>
                </a:extLst>
              </a:tr>
              <a:tr h="2790824">
                <a:tc>
                  <a:txBody>
                    <a:bodyPr/>
                    <a:lstStyle/>
                    <a:p>
                      <a:pPr marL="228600" algn="just">
                        <a:lnSpc>
                          <a:spcPct val="107000"/>
                        </a:lnSpc>
                        <a:buNone/>
                      </a:pPr>
                      <a:r>
                        <a:rPr lang="en-GB" sz="1600" b="1" kern="0" dirty="0">
                          <a:solidFill>
                            <a:srgbClr val="0F9ED5"/>
                          </a:solidFill>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r>
                        <a:rPr lang="en-GB" sz="1600" b="1" kern="0" dirty="0">
                          <a:effectLst/>
                          <a:latin typeface="Aptos" panose="020B0004020202020204" pitchFamily="34" charset="0"/>
                          <a:ea typeface="Calibri" panose="020F0502020204030204" pitchFamily="34" charset="0"/>
                          <a:cs typeface="Calibri" panose="020F0502020204030204" pitchFamily="34" charset="0"/>
                        </a:rPr>
                        <a:t>12. Mr. Gupta</a:t>
                      </a:r>
                      <a:r>
                        <a:rPr lang="en-GB" sz="1600" kern="0" dirty="0">
                          <a:effectLst/>
                          <a:latin typeface="Aptos" panose="020B0004020202020204" pitchFamily="34" charset="0"/>
                          <a:ea typeface="Calibri" panose="020F0502020204030204" pitchFamily="34" charset="0"/>
                          <a:cs typeface="Calibri" panose="020F0502020204030204" pitchFamily="34" charset="0"/>
                        </a:rPr>
                        <a:t> is a class teacher of primary 5. He has several children in his class with special educational needs.  Shankar has cerebral palsy and is in a wheelchair, Shagufta has a hearing disability and Arjun is on the autism spectrum disorder. In class he can be heard to say: </a:t>
                      </a:r>
                      <a:r>
                        <a:rPr lang="en-GB" sz="1600" i="1" kern="0" dirty="0">
                          <a:effectLst/>
                          <a:latin typeface="Aptos" panose="020B0004020202020204" pitchFamily="34" charset="0"/>
                          <a:ea typeface="Calibri" panose="020F0502020204030204" pitchFamily="34" charset="0"/>
                          <a:cs typeface="Calibri" panose="020F0502020204030204" pitchFamily="34" charset="0"/>
                        </a:rPr>
                        <a:t>“Hey, you children with special needs”. </a:t>
                      </a:r>
                      <a:r>
                        <a:rPr lang="en-GB" sz="1600" kern="0" dirty="0">
                          <a:effectLst/>
                          <a:latin typeface="Aptos" panose="020B0004020202020204" pitchFamily="34" charset="0"/>
                          <a:ea typeface="Calibri" panose="020F0502020204030204" pitchFamily="34" charset="0"/>
                          <a:cs typeface="Calibri" panose="020F0502020204030204" pitchFamily="34" charset="0"/>
                        </a:rPr>
                        <a:t> He does not know what or how to teach them. What could you do to help him?  </a:t>
                      </a:r>
                      <a:endParaRPr lang="en-US" sz="1800" kern="100" dirty="0">
                        <a:effectLst/>
                        <a:latin typeface="Aptos" panose="020B0004020202020204" pitchFamily="34" charset="0"/>
                        <a:ea typeface="Calibri" panose="020F0502020204030204" pitchFamily="34" charset="0"/>
                        <a:cs typeface="Calibri" panose="020F0502020204030204" pitchFamily="34" charset="0"/>
                      </a:endParaRPr>
                    </a:p>
                  </a:txBody>
                  <a:tcPr marL="63895" marR="63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1497673"/>
                  </a:ext>
                </a:extLst>
              </a:tr>
            </a:tbl>
          </a:graphicData>
        </a:graphic>
      </p:graphicFrame>
    </p:spTree>
    <p:extLst>
      <p:ext uri="{BB962C8B-B14F-4D97-AF65-F5344CB8AC3E}">
        <p14:creationId xmlns:p14="http://schemas.microsoft.com/office/powerpoint/2010/main" val="16576146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F73BF-0E18-118B-A1B8-2DE561D8C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030FA-9134-0973-7028-E1E6B54EDD14}"/>
              </a:ext>
            </a:extLst>
          </p:cNvPr>
          <p:cNvSpPr>
            <a:spLocks noGrp="1"/>
          </p:cNvSpPr>
          <p:nvPr>
            <p:ph type="title"/>
          </p:nvPr>
        </p:nvSpPr>
        <p:spPr>
          <a:xfrm>
            <a:off x="317499" y="0"/>
            <a:ext cx="5257800" cy="607332"/>
          </a:xfrm>
        </p:spPr>
        <p:txBody>
          <a:bodyPr>
            <a:normAutofit fontScale="90000"/>
          </a:bodyPr>
          <a:lstStyle/>
          <a:p>
            <a:r>
              <a:rPr lang="en-GB" dirty="0"/>
              <a:t>Group Ethical Dilemmas</a:t>
            </a:r>
          </a:p>
        </p:txBody>
      </p:sp>
      <p:graphicFrame>
        <p:nvGraphicFramePr>
          <p:cNvPr id="4" name="Table 3">
            <a:extLst>
              <a:ext uri="{FF2B5EF4-FFF2-40B4-BE49-F238E27FC236}">
                <a16:creationId xmlns:a16="http://schemas.microsoft.com/office/drawing/2014/main" id="{86D94074-734C-C911-0853-5D173373D372}"/>
              </a:ext>
            </a:extLst>
          </p:cNvPr>
          <p:cNvGraphicFramePr>
            <a:graphicFrameLocks noGrp="1"/>
          </p:cNvGraphicFramePr>
          <p:nvPr>
            <p:extLst>
              <p:ext uri="{D42A27DB-BD31-4B8C-83A1-F6EECF244321}">
                <p14:modId xmlns:p14="http://schemas.microsoft.com/office/powerpoint/2010/main" val="336618206"/>
              </p:ext>
            </p:extLst>
          </p:nvPr>
        </p:nvGraphicFramePr>
        <p:xfrm>
          <a:off x="433746" y="607330"/>
          <a:ext cx="5488083" cy="5963951"/>
        </p:xfrm>
        <a:graphic>
          <a:graphicData uri="http://schemas.openxmlformats.org/drawingml/2006/table">
            <a:tbl>
              <a:tblPr firstRow="1" firstCol="1" bandRow="1"/>
              <a:tblGrid>
                <a:gridCol w="5488083">
                  <a:extLst>
                    <a:ext uri="{9D8B030D-6E8A-4147-A177-3AD203B41FA5}">
                      <a16:colId xmlns:a16="http://schemas.microsoft.com/office/drawing/2014/main" val="2654855786"/>
                    </a:ext>
                  </a:extLst>
                </a:gridCol>
              </a:tblGrid>
              <a:tr h="324086">
                <a:tc>
                  <a:txBody>
                    <a:bodyPr/>
                    <a:lstStyle/>
                    <a:p>
                      <a:pPr marL="457200" algn="ctr">
                        <a:lnSpc>
                          <a:spcPct val="107000"/>
                        </a:lnSpc>
                        <a:spcAft>
                          <a:spcPts val="800"/>
                        </a:spcAft>
                        <a:buNone/>
                      </a:pPr>
                      <a:r>
                        <a:rPr lang="en-GB" sz="2000" b="1" kern="0" dirty="0">
                          <a:solidFill>
                            <a:srgbClr val="0F9ED5"/>
                          </a:solidFill>
                          <a:effectLst/>
                          <a:latin typeface="Aptos" panose="020B0004020202020204" pitchFamily="34" charset="0"/>
                          <a:ea typeface="Aptos" panose="020B0004020202020204" pitchFamily="34" charset="0"/>
                          <a:cs typeface="Times New Roman" panose="02020603050405020304" pitchFamily="18" charset="0"/>
                        </a:rPr>
                        <a:t>Group 7</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895" marR="67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0062735"/>
                  </a:ext>
                </a:extLst>
              </a:tr>
              <a:tr h="2960195">
                <a:tc>
                  <a:txBody>
                    <a:bodyPr/>
                    <a:lstStyle/>
                    <a:p>
                      <a:pPr marL="228600" algn="just">
                        <a:lnSpc>
                          <a:spcPct val="107000"/>
                        </a:lnSpc>
                        <a:buNone/>
                      </a:pPr>
                      <a:r>
                        <a:rPr lang="en-GB" sz="1800" b="1"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r>
                        <a:rPr lang="en-GB" sz="1800" b="1" kern="0" dirty="0">
                          <a:effectLst/>
                          <a:latin typeface="Aptos" panose="020B0004020202020204" pitchFamily="34" charset="0"/>
                          <a:ea typeface="Calibri" panose="020F0502020204030204" pitchFamily="34" charset="0"/>
                          <a:cs typeface="Calibri" panose="020F0502020204030204" pitchFamily="34" charset="0"/>
                        </a:rPr>
                        <a:t>13. Your colleague</a:t>
                      </a:r>
                      <a:r>
                        <a:rPr lang="en-GB" sz="1800" kern="0" dirty="0">
                          <a:effectLst/>
                          <a:latin typeface="Aptos" panose="020B0004020202020204" pitchFamily="34" charset="0"/>
                          <a:ea typeface="Calibri" panose="020F0502020204030204" pitchFamily="34" charset="0"/>
                          <a:cs typeface="Calibri" panose="020F0502020204030204" pitchFamily="34" charset="0"/>
                        </a:rPr>
                        <a:t>, </a:t>
                      </a:r>
                      <a:r>
                        <a:rPr lang="en-GB" sz="1800" b="1" kern="0" dirty="0">
                          <a:effectLst/>
                          <a:latin typeface="Aptos" panose="020B0004020202020204" pitchFamily="34" charset="0"/>
                          <a:ea typeface="Calibri" panose="020F0502020204030204" pitchFamily="34" charset="0"/>
                          <a:cs typeface="Calibri" panose="020F0502020204030204" pitchFamily="34" charset="0"/>
                        </a:rPr>
                        <a:t>Mira</a:t>
                      </a:r>
                      <a:r>
                        <a:rPr lang="en-GB" sz="1800" kern="0" dirty="0">
                          <a:effectLst/>
                          <a:latin typeface="Aptos" panose="020B0004020202020204" pitchFamily="34" charset="0"/>
                          <a:ea typeface="Calibri" panose="020F0502020204030204" pitchFamily="34" charset="0"/>
                          <a:cs typeface="Calibri" panose="020F0502020204030204" pitchFamily="34" charset="0"/>
                        </a:rPr>
                        <a:t> has three learners who she always complains about. She says they are such slow learners that she does not bother with them anymore. Moreover, she does not understand why the parents bother to send them to school when they cannot learn the basics. She blames the illiterate parents. You offer to observe her classroom and think the three learners may be dyslexic as they have difficulty reading and writing. What do you do?  </a:t>
                      </a:r>
                      <a:endParaRPr lang="en-US" sz="2400" kern="100" dirty="0">
                        <a:effectLst/>
                        <a:latin typeface="Aptos" panose="020B0004020202020204" pitchFamily="34" charset="0"/>
                        <a:ea typeface="Calibri" panose="020F0502020204030204" pitchFamily="34" charset="0"/>
                        <a:cs typeface="Calibri" panose="020F0502020204030204" pitchFamily="34" charset="0"/>
                      </a:endParaRPr>
                    </a:p>
                  </a:txBody>
                  <a:tcPr marL="67895" marR="67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7877184"/>
                  </a:ext>
                </a:extLst>
              </a:tr>
              <a:tr h="2679670">
                <a:tc>
                  <a:txBody>
                    <a:bodyPr/>
                    <a:lstStyle/>
                    <a:p>
                      <a:pPr marL="228600" algn="just">
                        <a:lnSpc>
                          <a:spcPct val="107000"/>
                        </a:lnSpc>
                        <a:buNone/>
                      </a:pPr>
                      <a:r>
                        <a:rPr lang="en-GB" sz="1800" b="1" kern="0" dirty="0">
                          <a:effectLst/>
                          <a:latin typeface="Aptos" panose="020B0004020202020204" pitchFamily="34" charset="0"/>
                          <a:ea typeface="Calibri" panose="020F0502020204030204" pitchFamily="34" charset="0"/>
                          <a:cs typeface="Times New Roman" panose="02020603050405020304" pitchFamily="18" charset="0"/>
                        </a:rPr>
                        <a:t>14. </a:t>
                      </a:r>
                      <a:r>
                        <a:rPr lang="en-GB" sz="1800" b="1" kern="0" dirty="0">
                          <a:effectLst/>
                          <a:latin typeface="Aptos" panose="020B0004020202020204" pitchFamily="34" charset="0"/>
                          <a:ea typeface="Calibri" panose="020F0502020204030204" pitchFamily="34" charset="0"/>
                          <a:cs typeface="Calibri" panose="020F0502020204030204" pitchFamily="34" charset="0"/>
                        </a:rPr>
                        <a:t>Mrs. Karim</a:t>
                      </a:r>
                      <a:r>
                        <a:rPr lang="en-GB" sz="1800" kern="0" dirty="0">
                          <a:effectLst/>
                          <a:latin typeface="Aptos" panose="020B0004020202020204" pitchFamily="34" charset="0"/>
                          <a:ea typeface="Calibri" panose="020F0502020204030204" pitchFamily="34" charset="0"/>
                          <a:cs typeface="Calibri" panose="020F0502020204030204" pitchFamily="34" charset="0"/>
                        </a:rPr>
                        <a:t> is a grade 7 mathematics teacher. She provided her class with a lesson exercise, which she marked and immediately returned the learners’ books. Most girls scored below an average mark of 50%. The teacher told the girls that they were wasting their parents’ money and her valuable time. Instead, they should get married as a better option. How can you help Mrs. Karim?   </a:t>
                      </a:r>
                      <a:endParaRPr lang="en-US" sz="2400" kern="100" dirty="0">
                        <a:effectLst/>
                        <a:latin typeface="Aptos" panose="020B0004020202020204" pitchFamily="34" charset="0"/>
                        <a:ea typeface="Calibri" panose="020F0502020204030204" pitchFamily="34" charset="0"/>
                        <a:cs typeface="Calibri" panose="020F0502020204030204" pitchFamily="34" charset="0"/>
                      </a:endParaRPr>
                    </a:p>
                  </a:txBody>
                  <a:tcPr marL="67895" marR="67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068916"/>
                  </a:ext>
                </a:extLst>
              </a:tr>
            </a:tbl>
          </a:graphicData>
        </a:graphic>
      </p:graphicFrame>
      <p:graphicFrame>
        <p:nvGraphicFramePr>
          <p:cNvPr id="6" name="Table 5">
            <a:extLst>
              <a:ext uri="{FF2B5EF4-FFF2-40B4-BE49-F238E27FC236}">
                <a16:creationId xmlns:a16="http://schemas.microsoft.com/office/drawing/2014/main" id="{51EFB7E0-4477-E731-E962-35BF5412914A}"/>
              </a:ext>
            </a:extLst>
          </p:cNvPr>
          <p:cNvGraphicFramePr>
            <a:graphicFrameLocks noGrp="1"/>
          </p:cNvGraphicFramePr>
          <p:nvPr>
            <p:extLst>
              <p:ext uri="{D42A27DB-BD31-4B8C-83A1-F6EECF244321}">
                <p14:modId xmlns:p14="http://schemas.microsoft.com/office/powerpoint/2010/main" val="498712297"/>
              </p:ext>
            </p:extLst>
          </p:nvPr>
        </p:nvGraphicFramePr>
        <p:xfrm>
          <a:off x="6270173" y="303666"/>
          <a:ext cx="5733141" cy="6274090"/>
        </p:xfrm>
        <a:graphic>
          <a:graphicData uri="http://schemas.openxmlformats.org/drawingml/2006/table">
            <a:tbl>
              <a:tblPr firstRow="1" firstCol="1" bandRow="1"/>
              <a:tblGrid>
                <a:gridCol w="5733141">
                  <a:extLst>
                    <a:ext uri="{9D8B030D-6E8A-4147-A177-3AD203B41FA5}">
                      <a16:colId xmlns:a16="http://schemas.microsoft.com/office/drawing/2014/main" val="2831468785"/>
                    </a:ext>
                  </a:extLst>
                </a:gridCol>
              </a:tblGrid>
              <a:tr h="308485">
                <a:tc>
                  <a:txBody>
                    <a:bodyPr/>
                    <a:lstStyle/>
                    <a:p>
                      <a:pPr marL="457200" algn="ctr">
                        <a:lnSpc>
                          <a:spcPct val="107000"/>
                        </a:lnSpc>
                        <a:spcAft>
                          <a:spcPts val="800"/>
                        </a:spcAft>
                        <a:buNone/>
                      </a:pPr>
                      <a:r>
                        <a:rPr lang="en-GB" sz="2000" b="1" kern="0" dirty="0">
                          <a:solidFill>
                            <a:srgbClr val="0F9ED5"/>
                          </a:solidFill>
                          <a:effectLst/>
                          <a:latin typeface="Aptos" panose="020B0004020202020204" pitchFamily="34" charset="0"/>
                          <a:ea typeface="Aptos" panose="020B0004020202020204" pitchFamily="34" charset="0"/>
                          <a:cs typeface="Times New Roman" panose="02020603050405020304" pitchFamily="18" charset="0"/>
                        </a:rPr>
                        <a:t>Group 8</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1991" marR="61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0454871"/>
                  </a:ext>
                </a:extLst>
              </a:tr>
              <a:tr h="3152263">
                <a:tc>
                  <a:txBody>
                    <a:bodyPr/>
                    <a:lstStyle/>
                    <a:p>
                      <a:pPr marL="228600" algn="just">
                        <a:lnSpc>
                          <a:spcPct val="107000"/>
                        </a:lnSpc>
                        <a:buNone/>
                      </a:pPr>
                      <a:r>
                        <a:rPr lang="en-GB" sz="1800"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buFont typeface="+mj-lt"/>
                        <a:buNone/>
                      </a:pPr>
                      <a:r>
                        <a:rPr lang="en-GB" sz="1800" b="1" kern="0" dirty="0">
                          <a:effectLst/>
                          <a:latin typeface="Aptos" panose="020B0004020202020204" pitchFamily="34" charset="0"/>
                          <a:ea typeface="Calibri" panose="020F0502020204030204" pitchFamily="34" charset="0"/>
                          <a:cs typeface="Calibri" panose="020F0502020204030204" pitchFamily="34" charset="0"/>
                        </a:rPr>
                        <a:t>15. Madam Sadia</a:t>
                      </a:r>
                      <a:r>
                        <a:rPr lang="en-GB" sz="1800" kern="0" dirty="0">
                          <a:effectLst/>
                          <a:latin typeface="Aptos" panose="020B0004020202020204" pitchFamily="34" charset="0"/>
                          <a:ea typeface="Calibri" panose="020F0502020204030204" pitchFamily="34" charset="0"/>
                          <a:cs typeface="Calibri" panose="020F0502020204030204" pitchFamily="34" charset="0"/>
                        </a:rPr>
                        <a:t> is a teacher of English in primary 6 in a semi-urban school. In her first lesson of term one after Covid-19 lockdown, she asked the learners to share their experiences at home. Incidentally, the learners were very quiet and passive in the class. Sadia called the learners “You, big girl”, don’t you have an answer? “And you, big boy?” Are your heads full of rice and </a:t>
                      </a:r>
                      <a:r>
                        <a:rPr lang="en-GB" sz="1800" kern="0" dirty="0" err="1">
                          <a:effectLst/>
                          <a:latin typeface="Aptos" panose="020B0004020202020204" pitchFamily="34" charset="0"/>
                          <a:ea typeface="Calibri" panose="020F0502020204030204" pitchFamily="34" charset="0"/>
                          <a:cs typeface="Calibri" panose="020F0502020204030204" pitchFamily="34" charset="0"/>
                        </a:rPr>
                        <a:t>daal</a:t>
                      </a:r>
                      <a:r>
                        <a:rPr lang="en-GB" sz="1800" kern="0" dirty="0">
                          <a:effectLst/>
                          <a:latin typeface="Aptos" panose="020B0004020202020204" pitchFamily="34" charset="0"/>
                          <a:ea typeface="Calibri" panose="020F0502020204030204" pitchFamily="34" charset="0"/>
                          <a:cs typeface="Calibri" panose="020F0502020204030204" pitchFamily="34" charset="0"/>
                        </a:rPr>
                        <a:t> you ate during lockdown that you cannot even remember anything from home? How can you help Sadia?  </a:t>
                      </a:r>
                      <a:r>
                        <a:rPr lang="en-GB" sz="1800"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1991" marR="61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0738147"/>
                  </a:ext>
                </a:extLst>
              </a:tr>
              <a:tr h="2806867">
                <a:tc>
                  <a:txBody>
                    <a:bodyPr/>
                    <a:lstStyle/>
                    <a:p>
                      <a:pPr algn="just">
                        <a:lnSpc>
                          <a:spcPct val="107000"/>
                        </a:lnSpc>
                        <a:spcAft>
                          <a:spcPts val="800"/>
                        </a:spcAft>
                        <a:buNone/>
                      </a:pPr>
                      <a:r>
                        <a:rPr lang="en-GB" sz="1800" b="1" kern="0" dirty="0">
                          <a:solidFill>
                            <a:srgbClr val="0F9ED5"/>
                          </a:solidFill>
                          <a:effectLst/>
                          <a:latin typeface="Aptos" panose="020B0004020202020204" pitchFamily="34" charset="0"/>
                          <a:ea typeface="Aptos" panose="020B0004020202020204" pitchFamily="34" charset="0"/>
                          <a:cs typeface="Times New Roman" panose="02020603050405020304" pitchFamily="18" charset="0"/>
                        </a:rPr>
                        <a:t> </a:t>
                      </a:r>
                      <a:r>
                        <a:rPr lang="en-GB" sz="1800" kern="0" dirty="0">
                          <a:effectLst/>
                          <a:latin typeface="Aptos" panose="020B0004020202020204" pitchFamily="34" charset="0"/>
                          <a:ea typeface="Calibri" panose="020F0502020204030204" pitchFamily="34" charset="0"/>
                          <a:cs typeface="Aptos" panose="020B0004020202020204" pitchFamily="34" charset="0"/>
                        </a:rPr>
                        <a:t>16. During a lesson the </a:t>
                      </a:r>
                      <a:r>
                        <a:rPr lang="en-GB" sz="1800" b="1" kern="0" dirty="0">
                          <a:effectLst/>
                          <a:latin typeface="Aptos" panose="020B0004020202020204" pitchFamily="34" charset="0"/>
                          <a:ea typeface="Calibri" panose="020F0502020204030204" pitchFamily="34" charset="0"/>
                          <a:cs typeface="Aptos" panose="020B0004020202020204" pitchFamily="34" charset="0"/>
                        </a:rPr>
                        <a:t>teacher</a:t>
                      </a:r>
                      <a:r>
                        <a:rPr lang="en-GB" sz="1800" kern="0" dirty="0">
                          <a:effectLst/>
                          <a:latin typeface="Aptos" panose="020B0004020202020204" pitchFamily="34" charset="0"/>
                          <a:ea typeface="Calibri" panose="020F0502020204030204" pitchFamily="34" charset="0"/>
                          <a:cs typeface="Aptos" panose="020B0004020202020204" pitchFamily="34" charset="0"/>
                        </a:rPr>
                        <a:t> </a:t>
                      </a:r>
                      <a:r>
                        <a:rPr lang="en-GB" sz="1800" b="1" kern="0" dirty="0">
                          <a:effectLst/>
                          <a:latin typeface="Aptos" panose="020B0004020202020204" pitchFamily="34" charset="0"/>
                          <a:ea typeface="Calibri" panose="020F0502020204030204" pitchFamily="34" charset="0"/>
                          <a:cs typeface="Aptos" panose="020B0004020202020204" pitchFamily="34" charset="0"/>
                        </a:rPr>
                        <a:t>Vishal,</a:t>
                      </a:r>
                      <a:r>
                        <a:rPr lang="en-GB" sz="1800" kern="0" dirty="0">
                          <a:effectLst/>
                          <a:latin typeface="Aptos" panose="020B0004020202020204" pitchFamily="34" charset="0"/>
                          <a:ea typeface="Calibri" panose="020F0502020204030204" pitchFamily="34" charset="0"/>
                          <a:cs typeface="Aptos" panose="020B0004020202020204" pitchFamily="34" charset="0"/>
                        </a:rPr>
                        <a:t> has learners complete a worksheet matching word to occupations. </a:t>
                      </a:r>
                    </a:p>
                    <a:p>
                      <a:pPr algn="just">
                        <a:lnSpc>
                          <a:spcPct val="107000"/>
                        </a:lnSpc>
                        <a:spcAft>
                          <a:spcPts val="800"/>
                        </a:spcAft>
                        <a:buNone/>
                      </a:pPr>
                      <a:r>
                        <a:rPr lang="en-GB" sz="1800" kern="0" dirty="0">
                          <a:effectLst/>
                          <a:latin typeface="Aptos" panose="020B0004020202020204" pitchFamily="34" charset="0"/>
                          <a:ea typeface="Aptos" panose="020B0004020202020204" pitchFamily="34" charset="0"/>
                          <a:cs typeface="Aptos" panose="020B0004020202020204" pitchFamily="34" charset="0"/>
                        </a:rPr>
                        <a:t>After learners are finished, he asks, “What do you want to be when you grow up?” One learner says she wants to be a doctor, and her classmate says, “You can’t be, you can be a nurse, doctors are boys.” The teacher does not say anything. How can you support the teacher?  </a:t>
                      </a:r>
                      <a:r>
                        <a:rPr lang="en-GB" sz="1800" kern="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1991" marR="61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4770143"/>
                  </a:ext>
                </a:extLst>
              </a:tr>
            </a:tbl>
          </a:graphicData>
        </a:graphic>
      </p:graphicFrame>
    </p:spTree>
    <p:extLst>
      <p:ext uri="{BB962C8B-B14F-4D97-AF65-F5344CB8AC3E}">
        <p14:creationId xmlns:p14="http://schemas.microsoft.com/office/powerpoint/2010/main" val="12958671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4F4F1-4792-2A27-55DF-0FAE930AA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2BCE7-EFB7-287B-BAB6-C58E1FAF3308}"/>
              </a:ext>
            </a:extLst>
          </p:cNvPr>
          <p:cNvSpPr>
            <a:spLocks noGrp="1"/>
          </p:cNvSpPr>
          <p:nvPr>
            <p:ph type="title"/>
          </p:nvPr>
        </p:nvSpPr>
        <p:spPr>
          <a:xfrm>
            <a:off x="317499" y="0"/>
            <a:ext cx="5257800" cy="607332"/>
          </a:xfrm>
        </p:spPr>
        <p:txBody>
          <a:bodyPr>
            <a:normAutofit fontScale="90000"/>
          </a:bodyPr>
          <a:lstStyle/>
          <a:p>
            <a:r>
              <a:rPr lang="en-GB" dirty="0"/>
              <a:t>Group Ethical Dilemmas</a:t>
            </a:r>
          </a:p>
        </p:txBody>
      </p:sp>
      <p:graphicFrame>
        <p:nvGraphicFramePr>
          <p:cNvPr id="5" name="Table 4">
            <a:extLst>
              <a:ext uri="{FF2B5EF4-FFF2-40B4-BE49-F238E27FC236}">
                <a16:creationId xmlns:a16="http://schemas.microsoft.com/office/drawing/2014/main" id="{A40CD3F0-9F0C-4B0A-F3B2-5651DC84C100}"/>
              </a:ext>
            </a:extLst>
          </p:cNvPr>
          <p:cNvGraphicFramePr>
            <a:graphicFrameLocks noGrp="1"/>
          </p:cNvGraphicFramePr>
          <p:nvPr>
            <p:extLst>
              <p:ext uri="{D42A27DB-BD31-4B8C-83A1-F6EECF244321}">
                <p14:modId xmlns:p14="http://schemas.microsoft.com/office/powerpoint/2010/main" val="1519228319"/>
              </p:ext>
            </p:extLst>
          </p:nvPr>
        </p:nvGraphicFramePr>
        <p:xfrm>
          <a:off x="3077029" y="607331"/>
          <a:ext cx="6386285" cy="5843937"/>
        </p:xfrm>
        <a:graphic>
          <a:graphicData uri="http://schemas.openxmlformats.org/drawingml/2006/table">
            <a:tbl>
              <a:tblPr firstRow="1" firstCol="1" bandRow="1"/>
              <a:tblGrid>
                <a:gridCol w="6386285">
                  <a:extLst>
                    <a:ext uri="{9D8B030D-6E8A-4147-A177-3AD203B41FA5}">
                      <a16:colId xmlns:a16="http://schemas.microsoft.com/office/drawing/2014/main" val="726236353"/>
                    </a:ext>
                  </a:extLst>
                </a:gridCol>
              </a:tblGrid>
              <a:tr h="343298">
                <a:tc>
                  <a:txBody>
                    <a:bodyPr/>
                    <a:lstStyle/>
                    <a:p>
                      <a:pPr marL="457200" algn="ctr">
                        <a:lnSpc>
                          <a:spcPct val="107000"/>
                        </a:lnSpc>
                        <a:spcAft>
                          <a:spcPts val="800"/>
                        </a:spcAft>
                        <a:buNone/>
                      </a:pPr>
                      <a:r>
                        <a:rPr lang="en-GB" sz="2000" b="1" kern="0" dirty="0">
                          <a:solidFill>
                            <a:srgbClr val="0F9ED5"/>
                          </a:solidFill>
                          <a:effectLst/>
                          <a:latin typeface="Aptos" panose="020B0004020202020204" pitchFamily="34" charset="0"/>
                          <a:ea typeface="Aptos" panose="020B0004020202020204" pitchFamily="34" charset="0"/>
                          <a:cs typeface="Times New Roman" panose="02020603050405020304" pitchFamily="18" charset="0"/>
                        </a:rPr>
                        <a:t>Group 9</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0161156"/>
                  </a:ext>
                </a:extLst>
              </a:tr>
              <a:tr h="2474742">
                <a:tc>
                  <a:txBody>
                    <a:bodyPr/>
                    <a:lstStyle/>
                    <a:p>
                      <a:pPr marL="228600" algn="just">
                        <a:lnSpc>
                          <a:spcPct val="107000"/>
                        </a:lnSpc>
                        <a:buNone/>
                      </a:pPr>
                      <a:r>
                        <a:rPr lang="en-GB" sz="2000" kern="0" dirty="0">
                          <a:effectLst/>
                          <a:latin typeface="Aptos" panose="020B0004020202020204" pitchFamily="34" charset="0"/>
                          <a:ea typeface="Calibri" panose="020F0502020204030204" pitchFamily="34" charset="0"/>
                          <a:cs typeface="Times New Roman" panose="02020603050405020304" pitchFamily="18" charset="0"/>
                        </a:rPr>
                        <a:t>17.  </a:t>
                      </a:r>
                      <a:r>
                        <a:rPr lang="en-GB" sz="2000" kern="0" dirty="0">
                          <a:effectLst/>
                          <a:latin typeface="Aptos" panose="020B0004020202020204" pitchFamily="34" charset="0"/>
                          <a:ea typeface="Calibri" panose="020F0502020204030204" pitchFamily="34" charset="0"/>
                          <a:cs typeface="Calibri" panose="020F0502020204030204" pitchFamily="34" charset="0"/>
                        </a:rPr>
                        <a:t>You are observing your </a:t>
                      </a:r>
                      <a:r>
                        <a:rPr lang="en-GB" sz="2000" b="1" kern="0" dirty="0">
                          <a:effectLst/>
                          <a:latin typeface="Aptos" panose="020B0004020202020204" pitchFamily="34" charset="0"/>
                          <a:ea typeface="Calibri" panose="020F0502020204030204" pitchFamily="34" charset="0"/>
                          <a:cs typeface="Calibri" panose="020F0502020204030204" pitchFamily="34" charset="0"/>
                        </a:rPr>
                        <a:t>colleague Simon’s class</a:t>
                      </a:r>
                      <a:r>
                        <a:rPr lang="en-GB" sz="2000" kern="0" dirty="0">
                          <a:effectLst/>
                          <a:latin typeface="Aptos" panose="020B0004020202020204" pitchFamily="34" charset="0"/>
                          <a:ea typeface="Calibri" panose="020F0502020204030204" pitchFamily="34" charset="0"/>
                          <a:cs typeface="Calibri" panose="020F0502020204030204" pitchFamily="34" charset="0"/>
                        </a:rPr>
                        <a:t>. A couple of boys have been fighting, and one was crying. Simon told the boy quite harshly to get up and not to cry as boys do not cry. </a:t>
                      </a:r>
                      <a:endParaRPr lang="en-US" sz="2800" kern="100" dirty="0">
                        <a:effectLst/>
                        <a:latin typeface="Aptos" panose="020B0004020202020204" pitchFamily="34" charset="0"/>
                        <a:ea typeface="Calibri" panose="020F0502020204030204" pitchFamily="34" charset="0"/>
                        <a:cs typeface="Calibri" panose="020F0502020204030204" pitchFamily="34" charset="0"/>
                      </a:endParaRPr>
                    </a:p>
                    <a:p>
                      <a:pPr marL="228600" algn="just">
                        <a:lnSpc>
                          <a:spcPct val="107000"/>
                        </a:lnSpc>
                        <a:buNone/>
                      </a:pPr>
                      <a:r>
                        <a:rPr lang="en-GB" sz="2000" kern="0" dirty="0">
                          <a:effectLst/>
                          <a:latin typeface="Aptos" panose="020B0004020202020204" pitchFamily="34"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07000"/>
                        </a:lnSpc>
                        <a:spcAft>
                          <a:spcPts val="800"/>
                        </a:spcAft>
                        <a:buNone/>
                      </a:pPr>
                      <a:r>
                        <a:rPr lang="en-GB" sz="2000" kern="0" dirty="0">
                          <a:effectLst/>
                          <a:latin typeface="Aptos" panose="020B0004020202020204" pitchFamily="34" charset="0"/>
                          <a:ea typeface="Aptos" panose="020B0004020202020204" pitchFamily="34" charset="0"/>
                          <a:cs typeface="Times New Roman" panose="02020603050405020304" pitchFamily="18" charset="0"/>
                        </a:rPr>
                        <a:t>You notice that he treats the boys roughly, with more harsh language than the girls with whom he is very gentle.  How can you support Simon?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2493339"/>
                  </a:ext>
                </a:extLst>
              </a:tr>
              <a:tr h="2902727">
                <a:tc>
                  <a:txBody>
                    <a:bodyPr/>
                    <a:lstStyle/>
                    <a:p>
                      <a:pPr marL="228600" algn="just">
                        <a:lnSpc>
                          <a:spcPct val="107000"/>
                        </a:lnSpc>
                        <a:buNone/>
                      </a:pPr>
                      <a:r>
                        <a:rPr lang="en-GB" sz="2000" kern="0" dirty="0">
                          <a:effectLst/>
                          <a:latin typeface="Aptos" panose="020B0004020202020204" pitchFamily="34"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r>
                        <a:rPr lang="en-GB" sz="2000" b="1" kern="0" dirty="0">
                          <a:effectLst/>
                          <a:latin typeface="Aptos" panose="020B0004020202020204" pitchFamily="34" charset="0"/>
                          <a:ea typeface="Calibri" panose="020F0502020204030204" pitchFamily="34" charset="0"/>
                          <a:cs typeface="Calibri" panose="020F0502020204030204" pitchFamily="34" charset="0"/>
                        </a:rPr>
                        <a:t>18. Isha </a:t>
                      </a:r>
                      <a:r>
                        <a:rPr lang="en-GB" sz="2000" kern="0" dirty="0">
                          <a:effectLst/>
                          <a:latin typeface="Aptos" panose="020B0004020202020204" pitchFamily="34" charset="0"/>
                          <a:ea typeface="Calibri" panose="020F0502020204030204" pitchFamily="34" charset="0"/>
                          <a:cs typeface="Calibri" panose="020F0502020204030204" pitchFamily="34" charset="0"/>
                        </a:rPr>
                        <a:t>is a capable teacher, however, while she is teaching her class you notice that she rarely asks the Somali children to answer questions or give praise.</a:t>
                      </a:r>
                    </a:p>
                    <a:p>
                      <a:pPr marL="0" lvl="0" indent="0" algn="just">
                        <a:lnSpc>
                          <a:spcPct val="107000"/>
                        </a:lnSpc>
                        <a:spcAft>
                          <a:spcPts val="800"/>
                        </a:spcAft>
                        <a:buFont typeface="+mj-lt"/>
                        <a:buNone/>
                      </a:pPr>
                      <a:r>
                        <a:rPr lang="en-GB" sz="2000" kern="0" dirty="0">
                          <a:effectLst/>
                          <a:latin typeface="Aptos" panose="020B0004020202020204" pitchFamily="34" charset="0"/>
                          <a:ea typeface="Calibri" panose="020F0502020204030204" pitchFamily="34" charset="0"/>
                          <a:cs typeface="Calibri" panose="020F0502020204030204" pitchFamily="34" charset="0"/>
                        </a:rPr>
                        <a:t>You also notice that when she is offered food from the Somali children, she puts it aside and does not touch it. You’ve observed this a couple of times – how can you support her?  </a:t>
                      </a:r>
                      <a:endParaRPr lang="en-US" sz="2800" kern="100" dirty="0">
                        <a:effectLst/>
                        <a:latin typeface="Aptos" panose="020B000402020202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4338553"/>
                  </a:ext>
                </a:extLst>
              </a:tr>
            </a:tbl>
          </a:graphicData>
        </a:graphic>
      </p:graphicFrame>
    </p:spTree>
    <p:extLst>
      <p:ext uri="{BB962C8B-B14F-4D97-AF65-F5344CB8AC3E}">
        <p14:creationId xmlns:p14="http://schemas.microsoft.com/office/powerpoint/2010/main" val="26674352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8E500-3760-5914-9A93-038DCFD2E7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09D44-A85B-A8C9-12F0-887B31BE1CCE}"/>
              </a:ext>
            </a:extLst>
          </p:cNvPr>
          <p:cNvSpPr>
            <a:spLocks noGrp="1"/>
          </p:cNvSpPr>
          <p:nvPr>
            <p:ph type="title"/>
          </p:nvPr>
        </p:nvSpPr>
        <p:spPr>
          <a:xfrm>
            <a:off x="838200" y="242093"/>
            <a:ext cx="10515600" cy="1325563"/>
          </a:xfrm>
        </p:spPr>
        <p:txBody>
          <a:bodyPr>
            <a:normAutofit/>
          </a:bodyPr>
          <a:lstStyle/>
          <a:p>
            <a:pPr algn="ctr"/>
            <a:r>
              <a:rPr lang="en-GB"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ETHICAL DILEMMAS: Feedback  </a:t>
            </a:r>
          </a:p>
        </p:txBody>
      </p:sp>
      <p:sp>
        <p:nvSpPr>
          <p:cNvPr id="4" name="Title 1">
            <a:extLst>
              <a:ext uri="{FF2B5EF4-FFF2-40B4-BE49-F238E27FC236}">
                <a16:creationId xmlns:a16="http://schemas.microsoft.com/office/drawing/2014/main" id="{DD26D8ED-AD65-E11F-4CC1-49D19B688FCC}"/>
              </a:ext>
            </a:extLst>
          </p:cNvPr>
          <p:cNvSpPr txBox="1">
            <a:spLocks/>
          </p:cNvSpPr>
          <p:nvPr/>
        </p:nvSpPr>
        <p:spPr>
          <a:xfrm>
            <a:off x="1164810" y="4590021"/>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2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What kind of dilemmas</a:t>
            </a:r>
          </a:p>
          <a:p>
            <a:pPr algn="ctr"/>
            <a:r>
              <a:rPr lang="en-GB"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do you see in your schools/classrooms? </a:t>
            </a:r>
          </a:p>
        </p:txBody>
      </p:sp>
      <p:pic>
        <p:nvPicPr>
          <p:cNvPr id="5" name="Picture 4">
            <a:extLst>
              <a:ext uri="{FF2B5EF4-FFF2-40B4-BE49-F238E27FC236}">
                <a16:creationId xmlns:a16="http://schemas.microsoft.com/office/drawing/2014/main" id="{053D554B-1527-F566-6D28-DCD83E5DD8EE}"/>
              </a:ext>
            </a:extLst>
          </p:cNvPr>
          <p:cNvPicPr>
            <a:picLocks noChangeAspect="1"/>
          </p:cNvPicPr>
          <p:nvPr/>
        </p:nvPicPr>
        <p:blipFill>
          <a:blip r:embed="rId3"/>
          <a:stretch>
            <a:fillRect/>
          </a:stretch>
        </p:blipFill>
        <p:spPr>
          <a:xfrm>
            <a:off x="10593036" y="279633"/>
            <a:ext cx="1218003" cy="625242"/>
          </a:xfrm>
          <a:prstGeom prst="rect">
            <a:avLst/>
          </a:prstGeom>
        </p:spPr>
      </p:pic>
      <p:sp>
        <p:nvSpPr>
          <p:cNvPr id="6" name="Title 1">
            <a:extLst>
              <a:ext uri="{FF2B5EF4-FFF2-40B4-BE49-F238E27FC236}">
                <a16:creationId xmlns:a16="http://schemas.microsoft.com/office/drawing/2014/main" id="{8D2CBC20-59BA-01C6-8180-7956C82A9A8C}"/>
              </a:ext>
            </a:extLst>
          </p:cNvPr>
          <p:cNvSpPr txBox="1">
            <a:spLocks/>
          </p:cNvSpPr>
          <p:nvPr/>
        </p:nvSpPr>
        <p:spPr>
          <a:xfrm>
            <a:off x="1164810" y="1605197"/>
            <a:ext cx="10515600" cy="254589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A reminder: </a:t>
            </a:r>
          </a:p>
          <a:p>
            <a:endParaRPr lang="en-GB" sz="32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628650" lvl="1" indent="-171450">
              <a:buFont typeface="Arial" panose="020B0604020202020204" pitchFamily="34" charset="0"/>
              <a:buChar char="•"/>
            </a:pPr>
            <a:r>
              <a:rPr lang="en-GB" sz="2800" dirty="0"/>
              <a:t>Are there any values conflicting in this situation? </a:t>
            </a:r>
            <a:endParaRPr lang="en-US" sz="2800" dirty="0"/>
          </a:p>
          <a:p>
            <a:pPr marL="628650" lvl="1" indent="-171450">
              <a:buFont typeface="Arial" panose="020B0604020202020204" pitchFamily="34" charset="0"/>
              <a:buChar char="•"/>
            </a:pPr>
            <a:r>
              <a:rPr lang="en-GB" sz="2800" dirty="0"/>
              <a:t>How would you respond to this dilemma?</a:t>
            </a:r>
            <a:endParaRPr lang="en-US" sz="2800" dirty="0"/>
          </a:p>
          <a:p>
            <a:pPr marL="628650" lvl="1" indent="-171450">
              <a:buFont typeface="Arial" panose="020B0604020202020204" pitchFamily="34" charset="0"/>
              <a:buChar char="•"/>
            </a:pPr>
            <a:r>
              <a:rPr lang="en-GB" sz="2800" dirty="0"/>
              <a:t>What would the consequences of your response be? </a:t>
            </a:r>
            <a:endParaRPr lang="en-US" sz="2800" dirty="0"/>
          </a:p>
          <a:p>
            <a:pPr marL="628650" lvl="1" indent="-171450">
              <a:buFont typeface="Arial" panose="020B0604020202020204" pitchFamily="34" charset="0"/>
              <a:buChar char="•"/>
            </a:pPr>
            <a:r>
              <a:rPr lang="en-GB" sz="2800" dirty="0"/>
              <a:t>How does your response address unconscious or hidden biases and stereotypes? </a:t>
            </a:r>
            <a:endParaRPr lang="en-US" sz="1200" dirty="0"/>
          </a:p>
        </p:txBody>
      </p:sp>
      <p:pic>
        <p:nvPicPr>
          <p:cNvPr id="7" name="Graphic 6" descr="Question mark with solid fill">
            <a:extLst>
              <a:ext uri="{FF2B5EF4-FFF2-40B4-BE49-F238E27FC236}">
                <a16:creationId xmlns:a16="http://schemas.microsoft.com/office/drawing/2014/main" id="{CA5C2A91-E29E-AD05-8821-5647A25AA7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5769" y="5001184"/>
            <a:ext cx="914400" cy="914400"/>
          </a:xfrm>
          <a:prstGeom prst="rect">
            <a:avLst/>
          </a:prstGeom>
        </p:spPr>
      </p:pic>
    </p:spTree>
    <p:extLst>
      <p:ext uri="{BB962C8B-B14F-4D97-AF65-F5344CB8AC3E}">
        <p14:creationId xmlns:p14="http://schemas.microsoft.com/office/powerpoint/2010/main" val="2082273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33B9C452-2C6E-4D52-8FC7-669291EE9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9">
            <a:extLst>
              <a:ext uri="{FF2B5EF4-FFF2-40B4-BE49-F238E27FC236}">
                <a16:creationId xmlns:a16="http://schemas.microsoft.com/office/drawing/2014/main" id="{34E1CC44-1B7F-472B-B668-B4F2F4723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5BAD077-4A41-458D-9909-1A108699E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6"/>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1FC21CE-01FD-49CC-BAFC-06F38B34B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848679-14DF-4EE2-AB91-CF4117C4B859}"/>
              </a:ext>
            </a:extLst>
          </p:cNvPr>
          <p:cNvSpPr>
            <a:spLocks noGrp="1"/>
          </p:cNvSpPr>
          <p:nvPr>
            <p:ph type="title"/>
          </p:nvPr>
        </p:nvSpPr>
        <p:spPr>
          <a:xfrm>
            <a:off x="699714" y="321728"/>
            <a:ext cx="6999883" cy="967956"/>
          </a:xfrm>
        </p:spPr>
        <p:txBody>
          <a:bodyPr vert="horz" lIns="91440" tIns="45720" rIns="91440" bIns="45720" rtlCol="0" anchor="ctr">
            <a:normAutofit/>
          </a:bodyPr>
          <a:lstStyle/>
          <a:p>
            <a:r>
              <a:rPr lang="en-US" sz="4000">
                <a:solidFill>
                  <a:srgbClr val="FFFFFF"/>
                </a:solidFill>
              </a:rPr>
              <a:t>	</a:t>
            </a:r>
          </a:p>
        </p:txBody>
      </p:sp>
      <p:sp>
        <p:nvSpPr>
          <p:cNvPr id="3" name="Content Placeholder 2">
            <a:extLst>
              <a:ext uri="{FF2B5EF4-FFF2-40B4-BE49-F238E27FC236}">
                <a16:creationId xmlns:a16="http://schemas.microsoft.com/office/drawing/2014/main" id="{5A94451A-E262-4477-A787-AD841251F1A1}"/>
              </a:ext>
            </a:extLst>
          </p:cNvPr>
          <p:cNvSpPr>
            <a:spLocks noGrp="1"/>
          </p:cNvSpPr>
          <p:nvPr>
            <p:ph idx="1"/>
          </p:nvPr>
        </p:nvSpPr>
        <p:spPr>
          <a:xfrm>
            <a:off x="2357437" y="321727"/>
            <a:ext cx="7477125" cy="1253733"/>
          </a:xfrm>
        </p:spPr>
        <p:txBody>
          <a:bodyPr vert="horz" lIns="91440" tIns="45720" rIns="91440" bIns="45720" rtlCol="0" anchor="ctr">
            <a:normAutofit fontScale="70000" lnSpcReduction="20000"/>
          </a:bodyPr>
          <a:lstStyle/>
          <a:p>
            <a:pPr marL="0" indent="0" algn="ctr">
              <a:buNone/>
            </a:pPr>
            <a:r>
              <a:rPr lang="en-US" sz="4400" dirty="0">
                <a:solidFill>
                  <a:srgbClr val="FFFFFF"/>
                </a:solidFill>
              </a:rPr>
              <a:t>VITAL LEARNING OBSERVATION AND TEACHER REFLECTION TOOLKIT </a:t>
            </a:r>
          </a:p>
          <a:p>
            <a:pPr marL="0" indent="0" algn="ctr">
              <a:buNone/>
            </a:pPr>
            <a:r>
              <a:rPr lang="en-US" sz="4400" dirty="0">
                <a:solidFill>
                  <a:srgbClr val="FFFFFF"/>
                </a:solidFill>
              </a:rPr>
              <a:t>TRY THIS QUIZ!</a:t>
            </a:r>
          </a:p>
        </p:txBody>
      </p:sp>
      <p:pic>
        <p:nvPicPr>
          <p:cNvPr id="5" name="Graphic 4" descr="Puzzle outline">
            <a:extLst>
              <a:ext uri="{FF2B5EF4-FFF2-40B4-BE49-F238E27FC236}">
                <a16:creationId xmlns:a16="http://schemas.microsoft.com/office/drawing/2014/main" id="{3C0762FC-93FB-447D-BBAF-40A3891723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5393" y="1897681"/>
            <a:ext cx="2490796" cy="2490796"/>
          </a:xfrm>
          <a:prstGeom prst="rect">
            <a:avLst/>
          </a:prstGeom>
        </p:spPr>
      </p:pic>
      <p:pic>
        <p:nvPicPr>
          <p:cNvPr id="7" name="Graphic 6" descr="Puzzle pieces with solid fill">
            <a:extLst>
              <a:ext uri="{FF2B5EF4-FFF2-40B4-BE49-F238E27FC236}">
                <a16:creationId xmlns:a16="http://schemas.microsoft.com/office/drawing/2014/main" id="{D1D65787-EAC8-4132-BA1E-8B03913E05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392" y="4117928"/>
            <a:ext cx="2494544" cy="2494544"/>
          </a:xfrm>
          <a:prstGeom prst="rect">
            <a:avLst/>
          </a:prstGeom>
        </p:spPr>
      </p:pic>
      <p:pic>
        <p:nvPicPr>
          <p:cNvPr id="11" name="Graphic 10" descr="Playbook outline">
            <a:extLst>
              <a:ext uri="{FF2B5EF4-FFF2-40B4-BE49-F238E27FC236}">
                <a16:creationId xmlns:a16="http://schemas.microsoft.com/office/drawing/2014/main" id="{9297B3AB-D997-4FBF-9635-D89E6348E6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4769" y="1699683"/>
            <a:ext cx="2502912" cy="2502912"/>
          </a:xfrm>
          <a:prstGeom prst="rect">
            <a:avLst/>
          </a:prstGeom>
        </p:spPr>
      </p:pic>
      <p:pic>
        <p:nvPicPr>
          <p:cNvPr id="9" name="Graphic 8" descr="Maze with solid fill">
            <a:extLst>
              <a:ext uri="{FF2B5EF4-FFF2-40B4-BE49-F238E27FC236}">
                <a16:creationId xmlns:a16="http://schemas.microsoft.com/office/drawing/2014/main" id="{359CCF70-8FE9-46DC-819C-35E851112E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00475" y="4203088"/>
            <a:ext cx="2502910" cy="2502910"/>
          </a:xfrm>
          <a:prstGeom prst="rect">
            <a:avLst/>
          </a:prstGeom>
        </p:spPr>
      </p:pic>
      <p:pic>
        <p:nvPicPr>
          <p:cNvPr id="12" name="Picture 11">
            <a:extLst>
              <a:ext uri="{FF2B5EF4-FFF2-40B4-BE49-F238E27FC236}">
                <a16:creationId xmlns:a16="http://schemas.microsoft.com/office/drawing/2014/main" id="{7DCF1C1A-4380-47BC-A8B6-A5EB30063EF9}"/>
              </a:ext>
            </a:extLst>
          </p:cNvPr>
          <p:cNvPicPr>
            <a:picLocks noChangeAspect="1"/>
          </p:cNvPicPr>
          <p:nvPr/>
        </p:nvPicPr>
        <p:blipFill>
          <a:blip r:embed="rId11"/>
          <a:stretch>
            <a:fillRect/>
          </a:stretch>
        </p:blipFill>
        <p:spPr>
          <a:xfrm>
            <a:off x="10024006" y="435501"/>
            <a:ext cx="1231499" cy="634039"/>
          </a:xfrm>
          <a:prstGeom prst="rect">
            <a:avLst/>
          </a:prstGeom>
        </p:spPr>
      </p:pic>
      <p:pic>
        <p:nvPicPr>
          <p:cNvPr id="10" name="Picture 9">
            <a:extLst>
              <a:ext uri="{FF2B5EF4-FFF2-40B4-BE49-F238E27FC236}">
                <a16:creationId xmlns:a16="http://schemas.microsoft.com/office/drawing/2014/main" id="{603B57D1-0355-2281-D3D8-BF8950BA72DD}"/>
              </a:ext>
            </a:extLst>
          </p:cNvPr>
          <p:cNvPicPr>
            <a:picLocks noChangeAspect="1"/>
          </p:cNvPicPr>
          <p:nvPr/>
        </p:nvPicPr>
        <p:blipFill>
          <a:blip r:embed="rId12"/>
          <a:stretch>
            <a:fillRect/>
          </a:stretch>
        </p:blipFill>
        <p:spPr>
          <a:xfrm>
            <a:off x="2772562" y="1575460"/>
            <a:ext cx="6624166" cy="5187191"/>
          </a:xfrm>
          <a:prstGeom prst="rect">
            <a:avLst/>
          </a:prstGeom>
        </p:spPr>
      </p:pic>
    </p:spTree>
    <p:extLst>
      <p:ext uri="{BB962C8B-B14F-4D97-AF65-F5344CB8AC3E}">
        <p14:creationId xmlns:p14="http://schemas.microsoft.com/office/powerpoint/2010/main" val="42000155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53214-F706-426B-84FD-2A535E50B100}"/>
              </a:ext>
            </a:extLst>
          </p:cNvPr>
          <p:cNvSpPr txBox="1"/>
          <p:nvPr/>
        </p:nvSpPr>
        <p:spPr>
          <a:xfrm>
            <a:off x="473021" y="857250"/>
            <a:ext cx="6894576"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0070C0"/>
                </a:solidFill>
                <a:latin typeface="+mj-lt"/>
                <a:ea typeface="+mj-ea"/>
                <a:cs typeface="+mj-cs"/>
              </a:rPr>
              <a:t>STEP 1: CLASSROOM OBSERVATION</a:t>
            </a:r>
          </a:p>
        </p:txBody>
      </p:sp>
      <p:sp>
        <p:nvSpPr>
          <p:cNvPr id="11" name="TextBox 10">
            <a:extLst>
              <a:ext uri="{FF2B5EF4-FFF2-40B4-BE49-F238E27FC236}">
                <a16:creationId xmlns:a16="http://schemas.microsoft.com/office/drawing/2014/main" id="{E6E18B67-6ED3-B8E7-A4D2-AFF9B93C437C}"/>
              </a:ext>
            </a:extLst>
          </p:cNvPr>
          <p:cNvSpPr txBox="1"/>
          <p:nvPr/>
        </p:nvSpPr>
        <p:spPr>
          <a:xfrm>
            <a:off x="331736" y="2730865"/>
            <a:ext cx="6152606" cy="3483864"/>
          </a:xfrm>
          <a:prstGeom prst="rect">
            <a:avLst/>
          </a:prstGeom>
        </p:spPr>
        <p:txBody>
          <a:bodyPr vert="horz" lIns="91440" tIns="45720" rIns="91440" bIns="45720" rtlCol="0">
            <a:normAutofit/>
          </a:bodyPr>
          <a:lstStyle/>
          <a:p>
            <a:pPr>
              <a:lnSpc>
                <a:spcPct val="90000"/>
              </a:lnSpc>
              <a:spcAft>
                <a:spcPts val="600"/>
              </a:spcAft>
            </a:pPr>
            <a:r>
              <a:rPr lang="en-US" sz="2200" b="1" dirty="0"/>
              <a:t>Purpose: </a:t>
            </a:r>
            <a:r>
              <a:rPr lang="en-US" sz="2200" dirty="0"/>
              <a:t>To gather evidence on the emotional climate and the kind of  teaching and learning practices that take place in the classroom. </a:t>
            </a:r>
          </a:p>
          <a:p>
            <a:pPr>
              <a:lnSpc>
                <a:spcPct val="90000"/>
              </a:lnSpc>
              <a:spcAft>
                <a:spcPts val="600"/>
              </a:spcAft>
            </a:pPr>
            <a:endParaRPr lang="en-US" sz="2200" dirty="0"/>
          </a:p>
          <a:p>
            <a:pPr>
              <a:lnSpc>
                <a:spcPct val="90000"/>
              </a:lnSpc>
              <a:spcAft>
                <a:spcPts val="600"/>
              </a:spcAft>
            </a:pPr>
            <a:r>
              <a:rPr lang="en-US" sz="2200" b="1" dirty="0"/>
              <a:t>How:  </a:t>
            </a:r>
          </a:p>
          <a:p>
            <a:pPr marL="228600" indent="-457200">
              <a:lnSpc>
                <a:spcPct val="90000"/>
              </a:lnSpc>
              <a:spcAft>
                <a:spcPts val="600"/>
              </a:spcAft>
              <a:buFont typeface="+mj-lt"/>
              <a:buAutoNum type="arabicPeriod"/>
            </a:pPr>
            <a:r>
              <a:rPr lang="en-US" sz="2200" dirty="0"/>
              <a:t>Observers are trained to observe classrooms becoming familiar with the Rubric describing  four levels of practice from ‘ineffective’ to’ very effective practice’.</a:t>
            </a:r>
          </a:p>
          <a:p>
            <a:pPr marL="342900"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15" name="Picture 14">
            <a:extLst>
              <a:ext uri="{FF2B5EF4-FFF2-40B4-BE49-F238E27FC236}">
                <a16:creationId xmlns:a16="http://schemas.microsoft.com/office/drawing/2014/main" id="{FC0D7A02-2B43-6441-1E51-11B733B08C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9930" y="703194"/>
            <a:ext cx="2502406" cy="1876805"/>
          </a:xfrm>
          <a:prstGeom prst="rect">
            <a:avLst/>
          </a:prstGeom>
        </p:spPr>
      </p:pic>
      <p:pic>
        <p:nvPicPr>
          <p:cNvPr id="14" name="Picture 13">
            <a:extLst>
              <a:ext uri="{FF2B5EF4-FFF2-40B4-BE49-F238E27FC236}">
                <a16:creationId xmlns:a16="http://schemas.microsoft.com/office/drawing/2014/main" id="{F70FBD30-1151-FFC6-20A1-343CFE27F8A7}"/>
              </a:ext>
            </a:extLst>
          </p:cNvPr>
          <p:cNvPicPr>
            <a:picLocks noChangeAspect="1"/>
          </p:cNvPicPr>
          <p:nvPr/>
        </p:nvPicPr>
        <p:blipFill>
          <a:blip r:embed="rId4"/>
          <a:stretch>
            <a:fillRect/>
          </a:stretch>
        </p:blipFill>
        <p:spPr>
          <a:xfrm>
            <a:off x="6312194" y="2734055"/>
            <a:ext cx="5857877" cy="3749041"/>
          </a:xfrm>
          <a:prstGeom prst="rect">
            <a:avLst/>
          </a:prstGeom>
        </p:spPr>
      </p:pic>
      <p:pic>
        <p:nvPicPr>
          <p:cNvPr id="6" name="Picture 5">
            <a:extLst>
              <a:ext uri="{FF2B5EF4-FFF2-40B4-BE49-F238E27FC236}">
                <a16:creationId xmlns:a16="http://schemas.microsoft.com/office/drawing/2014/main" id="{184C5D43-F514-45B4-A6F4-3C1C8DA2077B}"/>
              </a:ext>
            </a:extLst>
          </p:cNvPr>
          <p:cNvPicPr>
            <a:picLocks noChangeAspect="1"/>
          </p:cNvPicPr>
          <p:nvPr/>
        </p:nvPicPr>
        <p:blipFill>
          <a:blip r:embed="rId5"/>
          <a:stretch>
            <a:fillRect/>
          </a:stretch>
        </p:blipFill>
        <p:spPr>
          <a:xfrm>
            <a:off x="50692" y="65000"/>
            <a:ext cx="844658" cy="638194"/>
          </a:xfrm>
          <a:prstGeom prst="rect">
            <a:avLst/>
          </a:prstGeom>
        </p:spPr>
      </p:pic>
      <p:pic>
        <p:nvPicPr>
          <p:cNvPr id="7" name="Picture 6">
            <a:extLst>
              <a:ext uri="{FF2B5EF4-FFF2-40B4-BE49-F238E27FC236}">
                <a16:creationId xmlns:a16="http://schemas.microsoft.com/office/drawing/2014/main" id="{F13494FD-0C86-42A6-8EE1-BD126FC08426}"/>
              </a:ext>
            </a:extLst>
          </p:cNvPr>
          <p:cNvPicPr>
            <a:picLocks noChangeAspect="1"/>
          </p:cNvPicPr>
          <p:nvPr/>
        </p:nvPicPr>
        <p:blipFill>
          <a:blip r:embed="rId6"/>
          <a:stretch>
            <a:fillRect/>
          </a:stretch>
        </p:blipFill>
        <p:spPr>
          <a:xfrm>
            <a:off x="10959467" y="149380"/>
            <a:ext cx="914479" cy="469433"/>
          </a:xfrm>
          <a:prstGeom prst="rect">
            <a:avLst/>
          </a:prstGeom>
        </p:spPr>
      </p:pic>
      <p:sp>
        <p:nvSpPr>
          <p:cNvPr id="3" name="TextBox 2">
            <a:extLst>
              <a:ext uri="{FF2B5EF4-FFF2-40B4-BE49-F238E27FC236}">
                <a16:creationId xmlns:a16="http://schemas.microsoft.com/office/drawing/2014/main" id="{747E30B1-A6E3-B1B3-54B5-238AD6EDDB0F}"/>
              </a:ext>
            </a:extLst>
          </p:cNvPr>
          <p:cNvSpPr txBox="1"/>
          <p:nvPr/>
        </p:nvSpPr>
        <p:spPr>
          <a:xfrm>
            <a:off x="1193180" y="149379"/>
            <a:ext cx="4902820" cy="646331"/>
          </a:xfrm>
          <a:prstGeom prst="rect">
            <a:avLst/>
          </a:prstGeom>
          <a:noFill/>
        </p:spPr>
        <p:txBody>
          <a:bodyPr wrap="square" rtlCol="0">
            <a:spAutoFit/>
          </a:bodyPr>
          <a:lstStyle/>
          <a:p>
            <a:r>
              <a:rPr lang="en-GB" dirty="0"/>
              <a:t>SUMMARY STEPS FOR VITAL AFTER CONTEXTUALISATION, TRAINING AND PILOTING.  </a:t>
            </a:r>
          </a:p>
        </p:txBody>
      </p:sp>
    </p:spTree>
    <p:extLst>
      <p:ext uri="{BB962C8B-B14F-4D97-AF65-F5344CB8AC3E}">
        <p14:creationId xmlns:p14="http://schemas.microsoft.com/office/powerpoint/2010/main" val="38307273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70D83-A468-B4E6-DEF8-82C53C88DFE3}"/>
            </a:ext>
          </a:extLst>
        </p:cNvPr>
        <p:cNvGrpSpPr/>
        <p:nvPr/>
      </p:nvGrpSpPr>
      <p:grpSpPr>
        <a:xfrm>
          <a:off x="0" y="0"/>
          <a:ext cx="0" cy="0"/>
          <a:chOff x="0" y="0"/>
          <a:chExt cx="0" cy="0"/>
        </a:xfrm>
      </p:grpSpPr>
      <p:pic>
        <p:nvPicPr>
          <p:cNvPr id="8" name="Picture 7" descr="A close-up of a document&#10;&#10;AI-generated content may be incorrect.">
            <a:extLst>
              <a:ext uri="{FF2B5EF4-FFF2-40B4-BE49-F238E27FC236}">
                <a16:creationId xmlns:a16="http://schemas.microsoft.com/office/drawing/2014/main" id="{06F9645B-7C00-5E86-090C-8662E73A93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79843">
            <a:off x="8431284" y="1905568"/>
            <a:ext cx="3367387" cy="3727654"/>
          </a:xfrm>
          <a:prstGeom prst="rect">
            <a:avLst/>
          </a:prstGeom>
        </p:spPr>
      </p:pic>
      <p:sp>
        <p:nvSpPr>
          <p:cNvPr id="2" name="TextBox 1">
            <a:extLst>
              <a:ext uri="{FF2B5EF4-FFF2-40B4-BE49-F238E27FC236}">
                <a16:creationId xmlns:a16="http://schemas.microsoft.com/office/drawing/2014/main" id="{504795A3-CB3F-F473-A0BD-84C7E37D2AC9}"/>
              </a:ext>
            </a:extLst>
          </p:cNvPr>
          <p:cNvSpPr txBox="1"/>
          <p:nvPr/>
        </p:nvSpPr>
        <p:spPr>
          <a:xfrm>
            <a:off x="232831" y="286896"/>
            <a:ext cx="5295015" cy="1227467"/>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200" b="1" dirty="0">
                <a:solidFill>
                  <a:srgbClr val="0070C0"/>
                </a:solidFill>
                <a:latin typeface="+mj-lt"/>
                <a:ea typeface="+mj-ea"/>
                <a:cs typeface="+mj-cs"/>
              </a:rPr>
              <a:t>STEP 1: CLASSROOM OBSERVATION CONTD. </a:t>
            </a:r>
          </a:p>
        </p:txBody>
      </p:sp>
      <p:sp>
        <p:nvSpPr>
          <p:cNvPr id="11" name="TextBox 10">
            <a:extLst>
              <a:ext uri="{FF2B5EF4-FFF2-40B4-BE49-F238E27FC236}">
                <a16:creationId xmlns:a16="http://schemas.microsoft.com/office/drawing/2014/main" id="{13B21F18-92F6-5008-B82A-82CE001B4979}"/>
              </a:ext>
            </a:extLst>
          </p:cNvPr>
          <p:cNvSpPr txBox="1"/>
          <p:nvPr/>
        </p:nvSpPr>
        <p:spPr>
          <a:xfrm>
            <a:off x="198763" y="1720323"/>
            <a:ext cx="5393246" cy="4860396"/>
          </a:xfrm>
          <a:prstGeom prst="rect">
            <a:avLst/>
          </a:prstGeom>
        </p:spPr>
        <p:txBody>
          <a:bodyPr vert="horz" lIns="91440" tIns="45720" rIns="91440" bIns="45720" rtlCol="0">
            <a:normAutofit lnSpcReduction="10000"/>
          </a:bodyPr>
          <a:lstStyle/>
          <a:p>
            <a:pPr marL="342900" indent="-228600">
              <a:lnSpc>
                <a:spcPct val="90000"/>
              </a:lnSpc>
              <a:spcAft>
                <a:spcPts val="600"/>
              </a:spcAft>
              <a:buFont typeface="Arial" panose="020B0604020202020204" pitchFamily="34" charset="0"/>
              <a:buChar char="•"/>
            </a:pPr>
            <a:r>
              <a:rPr lang="en-US" dirty="0"/>
              <a:t>The observer </a:t>
            </a:r>
            <a:r>
              <a:rPr lang="en-US" b="1" dirty="0"/>
              <a:t>observes</a:t>
            </a:r>
            <a:r>
              <a:rPr lang="en-US" dirty="0"/>
              <a:t> the whole lesson and makes </a:t>
            </a:r>
            <a:r>
              <a:rPr lang="en-US" b="1" dirty="0"/>
              <a:t>detailed notes,  </a:t>
            </a:r>
            <a:r>
              <a:rPr lang="en-US" dirty="0"/>
              <a:t>capturing  interactions  between teachers and learners and between learners and the teaching and learning  practices that take place. </a:t>
            </a:r>
          </a:p>
          <a:p>
            <a:pPr marL="342900" indent="-228600">
              <a:lnSpc>
                <a:spcPct val="90000"/>
              </a:lnSpc>
              <a:spcAft>
                <a:spcPts val="600"/>
              </a:spcAft>
              <a:buFont typeface="Arial" panose="020B0604020202020204" pitchFamily="34" charset="0"/>
              <a:buChar char="•"/>
            </a:pPr>
            <a:endParaRPr lang="en-US" dirty="0"/>
          </a:p>
          <a:p>
            <a:pPr marL="342900" indent="-228600">
              <a:lnSpc>
                <a:spcPct val="90000"/>
              </a:lnSpc>
              <a:spcAft>
                <a:spcPts val="600"/>
              </a:spcAft>
              <a:buFont typeface="Arial" panose="020B0604020202020204" pitchFamily="34" charset="0"/>
              <a:buChar char="•"/>
            </a:pPr>
            <a:r>
              <a:rPr lang="en-US" b="1" dirty="0"/>
              <a:t>Immediately after </a:t>
            </a:r>
            <a:r>
              <a:rPr lang="en-US" dirty="0"/>
              <a:t>the observation, the observer </a:t>
            </a:r>
            <a:r>
              <a:rPr lang="en-US" b="1" dirty="0"/>
              <a:t>assigns a level </a:t>
            </a:r>
            <a:r>
              <a:rPr lang="en-US" dirty="0"/>
              <a:t>(from 1-4) against each of the </a:t>
            </a:r>
            <a:r>
              <a:rPr lang="en-US" dirty="0" err="1"/>
              <a:t>behaviours</a:t>
            </a:r>
            <a:r>
              <a:rPr lang="en-US" dirty="0"/>
              <a:t> according to the Rubric level statements and notes this on the form as evidence.</a:t>
            </a:r>
          </a:p>
          <a:p>
            <a:pPr marL="342900"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b="1" dirty="0"/>
              <a:t>When to Use:</a:t>
            </a:r>
          </a:p>
          <a:p>
            <a:pPr marL="285750" indent="-228600">
              <a:lnSpc>
                <a:spcPct val="90000"/>
              </a:lnSpc>
              <a:spcAft>
                <a:spcPts val="600"/>
              </a:spcAft>
              <a:buFont typeface="Arial" panose="020B0604020202020204" pitchFamily="34" charset="0"/>
              <a:buChar char="•"/>
            </a:pPr>
            <a:r>
              <a:rPr lang="en-US" dirty="0"/>
              <a:t>The observation can be done </a:t>
            </a:r>
            <a:r>
              <a:rPr lang="en-US" b="1" dirty="0"/>
              <a:t>3 - 4 times a year</a:t>
            </a:r>
            <a:r>
              <a:rPr lang="en-US" dirty="0"/>
              <a:t>:</a:t>
            </a:r>
          </a:p>
          <a:p>
            <a:pPr marL="742950" lvl="1" indent="-228600">
              <a:lnSpc>
                <a:spcPct val="90000"/>
              </a:lnSpc>
              <a:spcAft>
                <a:spcPts val="600"/>
              </a:spcAft>
              <a:buFont typeface="Arial" panose="020B0604020202020204" pitchFamily="34" charset="0"/>
              <a:buChar char="•"/>
            </a:pPr>
            <a:r>
              <a:rPr lang="en-US" dirty="0"/>
              <a:t>At the beginning of the year and at the end of the year  to observe </a:t>
            </a:r>
            <a:r>
              <a:rPr lang="en-US" u="sng" dirty="0"/>
              <a:t>all the dimensions </a:t>
            </a:r>
            <a:r>
              <a:rPr lang="en-US" dirty="0"/>
              <a:t>to see if there is any improvement.</a:t>
            </a:r>
          </a:p>
          <a:p>
            <a:pPr marL="742950" lvl="1" indent="-228600">
              <a:lnSpc>
                <a:spcPct val="90000"/>
              </a:lnSpc>
              <a:spcAft>
                <a:spcPts val="600"/>
              </a:spcAft>
              <a:buFont typeface="Arial" panose="020B0604020202020204" pitchFamily="34" charset="0"/>
              <a:buChar char="•"/>
            </a:pPr>
            <a:r>
              <a:rPr lang="en-US" u="sng" dirty="0"/>
              <a:t>Twice </a:t>
            </a:r>
            <a:r>
              <a:rPr lang="en-US" dirty="0"/>
              <a:t>during the year to help improve the </a:t>
            </a:r>
            <a:r>
              <a:rPr lang="en-US" u="sng" dirty="0"/>
              <a:t>specific  dimensions/</a:t>
            </a:r>
            <a:r>
              <a:rPr lang="en-US" u="sng" dirty="0" err="1"/>
              <a:t>behaviours</a:t>
            </a:r>
            <a:r>
              <a:rPr lang="en-US" u="sng" dirty="0"/>
              <a:t> </a:t>
            </a:r>
            <a:r>
              <a:rPr lang="en-US" dirty="0"/>
              <a:t>targeted by the teacher. </a:t>
            </a:r>
          </a:p>
        </p:txBody>
      </p:sp>
      <p:pic>
        <p:nvPicPr>
          <p:cNvPr id="4" name="Picture 3">
            <a:extLst>
              <a:ext uri="{FF2B5EF4-FFF2-40B4-BE49-F238E27FC236}">
                <a16:creationId xmlns:a16="http://schemas.microsoft.com/office/drawing/2014/main" id="{CCD55B13-5726-4017-E2D6-0499328649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9054" y="3468524"/>
            <a:ext cx="2148989" cy="2865318"/>
          </a:xfrm>
          <a:prstGeom prst="rect">
            <a:avLst/>
          </a:prstGeom>
        </p:spPr>
      </p:pic>
      <p:pic>
        <p:nvPicPr>
          <p:cNvPr id="5" name="Picture 4">
            <a:extLst>
              <a:ext uri="{FF2B5EF4-FFF2-40B4-BE49-F238E27FC236}">
                <a16:creationId xmlns:a16="http://schemas.microsoft.com/office/drawing/2014/main" id="{B9103900-BDAA-8957-B9E9-78C64B4144D6}"/>
              </a:ext>
            </a:extLst>
          </p:cNvPr>
          <p:cNvPicPr>
            <a:picLocks noChangeAspect="1"/>
          </p:cNvPicPr>
          <p:nvPr/>
        </p:nvPicPr>
        <p:blipFill>
          <a:blip r:embed="rId5"/>
          <a:stretch>
            <a:fillRect/>
          </a:stretch>
        </p:blipFill>
        <p:spPr>
          <a:xfrm>
            <a:off x="5592009" y="277280"/>
            <a:ext cx="3262804" cy="2750705"/>
          </a:xfrm>
          <a:prstGeom prst="rect">
            <a:avLst/>
          </a:prstGeom>
        </p:spPr>
      </p:pic>
      <p:pic>
        <p:nvPicPr>
          <p:cNvPr id="7" name="Picture 6">
            <a:extLst>
              <a:ext uri="{FF2B5EF4-FFF2-40B4-BE49-F238E27FC236}">
                <a16:creationId xmlns:a16="http://schemas.microsoft.com/office/drawing/2014/main" id="{B66DD940-8A1E-8C4E-0A26-8AD304AAA40C}"/>
              </a:ext>
            </a:extLst>
          </p:cNvPr>
          <p:cNvPicPr>
            <a:picLocks noChangeAspect="1"/>
          </p:cNvPicPr>
          <p:nvPr/>
        </p:nvPicPr>
        <p:blipFill>
          <a:blip r:embed="rId6"/>
          <a:stretch>
            <a:fillRect/>
          </a:stretch>
        </p:blipFill>
        <p:spPr>
          <a:xfrm>
            <a:off x="10674071" y="171464"/>
            <a:ext cx="1136586" cy="583448"/>
          </a:xfrm>
          <a:prstGeom prst="rect">
            <a:avLst/>
          </a:prstGeom>
        </p:spPr>
      </p:pic>
    </p:spTree>
    <p:extLst>
      <p:ext uri="{BB962C8B-B14F-4D97-AF65-F5344CB8AC3E}">
        <p14:creationId xmlns:p14="http://schemas.microsoft.com/office/powerpoint/2010/main" val="1069788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F6056-6C54-1788-AEA4-823FBACD6B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481029-4C59-0377-10C6-C11809390A62}"/>
              </a:ext>
            </a:extLst>
          </p:cNvPr>
          <p:cNvSpPr txBox="1"/>
          <p:nvPr/>
        </p:nvSpPr>
        <p:spPr>
          <a:xfrm>
            <a:off x="580551" y="480060"/>
            <a:ext cx="6894576" cy="244969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6600FF"/>
                </a:solidFill>
                <a:latin typeface="+mj-lt"/>
                <a:ea typeface="+mj-ea"/>
                <a:cs typeface="+mj-cs"/>
              </a:rPr>
              <a:t>STEP 2: DATA ENTRY &amp; ANALYSIS  </a:t>
            </a:r>
          </a:p>
          <a:p>
            <a:pPr>
              <a:lnSpc>
                <a:spcPct val="90000"/>
              </a:lnSpc>
              <a:spcBef>
                <a:spcPct val="0"/>
              </a:spcBef>
              <a:spcAft>
                <a:spcPts val="600"/>
              </a:spcAft>
            </a:pPr>
            <a:endParaRPr lang="en-US" sz="5400" b="1" dirty="0">
              <a:solidFill>
                <a:srgbClr val="6600FF"/>
              </a:solidFill>
              <a:latin typeface="+mj-lt"/>
              <a:ea typeface="+mj-ea"/>
              <a:cs typeface="+mj-cs"/>
            </a:endParaRPr>
          </a:p>
        </p:txBody>
      </p:sp>
      <p:sp>
        <p:nvSpPr>
          <p:cNvPr id="11" name="TextBox 10">
            <a:extLst>
              <a:ext uri="{FF2B5EF4-FFF2-40B4-BE49-F238E27FC236}">
                <a16:creationId xmlns:a16="http://schemas.microsoft.com/office/drawing/2014/main" id="{40DB68A4-EDC2-4BF1-188E-EE513ECC21C9}"/>
              </a:ext>
            </a:extLst>
          </p:cNvPr>
          <p:cNvSpPr txBox="1"/>
          <p:nvPr/>
        </p:nvSpPr>
        <p:spPr>
          <a:xfrm>
            <a:off x="473021" y="2723518"/>
            <a:ext cx="6894576" cy="3483864"/>
          </a:xfrm>
          <a:prstGeom prst="rect">
            <a:avLst/>
          </a:prstGeom>
        </p:spPr>
        <p:txBody>
          <a:bodyPr vert="horz" lIns="91440" tIns="45720" rIns="91440" bIns="45720" rtlCol="0">
            <a:normAutofit lnSpcReduction="10000"/>
          </a:bodyPr>
          <a:lstStyle/>
          <a:p>
            <a:pPr>
              <a:lnSpc>
                <a:spcPct val="90000"/>
              </a:lnSpc>
              <a:spcAft>
                <a:spcPts val="600"/>
              </a:spcAft>
            </a:pPr>
            <a:r>
              <a:rPr lang="en-US" sz="2200" b="1" dirty="0"/>
              <a:t>Purpose: </a:t>
            </a:r>
            <a:r>
              <a:rPr lang="en-US" sz="2200" dirty="0"/>
              <a:t>To enter the data in a way that provides evidence and enables easy analysis of the teaching and learning </a:t>
            </a:r>
            <a:r>
              <a:rPr lang="en-US" sz="2200" dirty="0" err="1"/>
              <a:t>behaviours</a:t>
            </a:r>
            <a:r>
              <a:rPr lang="en-US" sz="2200" dirty="0"/>
              <a:t> observed. </a:t>
            </a:r>
          </a:p>
          <a:p>
            <a:pPr>
              <a:lnSpc>
                <a:spcPct val="90000"/>
              </a:lnSpc>
              <a:spcAft>
                <a:spcPts val="600"/>
              </a:spcAft>
            </a:pPr>
            <a:endParaRPr lang="en-US" sz="2200" dirty="0"/>
          </a:p>
          <a:p>
            <a:pPr>
              <a:lnSpc>
                <a:spcPct val="90000"/>
              </a:lnSpc>
              <a:spcAft>
                <a:spcPts val="600"/>
              </a:spcAft>
            </a:pPr>
            <a:r>
              <a:rPr lang="en-US" sz="2200" b="1" dirty="0"/>
              <a:t>How:  </a:t>
            </a:r>
          </a:p>
          <a:p>
            <a:pPr marL="228600" indent="-228600">
              <a:lnSpc>
                <a:spcPct val="90000"/>
              </a:lnSpc>
              <a:spcAft>
                <a:spcPts val="600"/>
              </a:spcAft>
              <a:buFont typeface="Arial" panose="020B0604020202020204" pitchFamily="34" charset="0"/>
              <a:buChar char="•"/>
            </a:pPr>
            <a:r>
              <a:rPr lang="en-US" sz="2200" dirty="0"/>
              <a:t>The observation notes and form (photos)  and Levels1-4 ratings are entered into an Excel sheet, through KOBO or the new Schools2030 Database. </a:t>
            </a:r>
          </a:p>
          <a:p>
            <a:pPr marL="228600" indent="-228600">
              <a:lnSpc>
                <a:spcPct val="90000"/>
              </a:lnSpc>
              <a:spcAft>
                <a:spcPts val="600"/>
              </a:spcAft>
              <a:buFont typeface="Arial" panose="020B0604020202020204" pitchFamily="34" charset="0"/>
              <a:buChar char="•"/>
            </a:pPr>
            <a:r>
              <a:rPr lang="en-US" sz="2200" dirty="0"/>
              <a:t>The data is </a:t>
            </a:r>
            <a:r>
              <a:rPr lang="en-US" sz="2200" dirty="0" err="1"/>
              <a:t>analysed</a:t>
            </a:r>
            <a:r>
              <a:rPr lang="en-US" sz="2200" dirty="0"/>
              <a:t> and presented in various forms for teachers and the </a:t>
            </a:r>
            <a:r>
              <a:rPr lang="en-US" sz="2200" dirty="0" err="1"/>
              <a:t>programme</a:t>
            </a:r>
            <a:r>
              <a:rPr lang="en-US" sz="2200" dirty="0"/>
              <a:t> team. </a:t>
            </a:r>
          </a:p>
          <a:p>
            <a:pPr marL="228600" indent="-228600">
              <a:lnSpc>
                <a:spcPct val="90000"/>
              </a:lnSpc>
              <a:spcAft>
                <a:spcPts val="600"/>
              </a:spcAft>
              <a:buFont typeface="Arial" panose="020B0604020202020204" pitchFamily="34" charset="0"/>
              <a:buChar char="•"/>
            </a:pPr>
            <a:endParaRPr lang="en-US" sz="2200" dirty="0"/>
          </a:p>
          <a:p>
            <a:pPr marL="228600"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4" name="Picture 3" descr="A screenshot of a survey&#10;&#10;Description automatically generated">
            <a:extLst>
              <a:ext uri="{FF2B5EF4-FFF2-40B4-BE49-F238E27FC236}">
                <a16:creationId xmlns:a16="http://schemas.microsoft.com/office/drawing/2014/main" id="{E63D241B-9B86-E2C2-805E-7152FF8255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710100">
            <a:off x="7619511" y="292494"/>
            <a:ext cx="3286731" cy="5477886"/>
          </a:xfrm>
          <a:prstGeom prst="rect">
            <a:avLst/>
          </a:prstGeom>
        </p:spPr>
      </p:pic>
      <p:pic>
        <p:nvPicPr>
          <p:cNvPr id="6" name="Picture 5">
            <a:extLst>
              <a:ext uri="{FF2B5EF4-FFF2-40B4-BE49-F238E27FC236}">
                <a16:creationId xmlns:a16="http://schemas.microsoft.com/office/drawing/2014/main" id="{2F9DA0E4-527D-E107-C560-F43C89B3AE43}"/>
              </a:ext>
            </a:extLst>
          </p:cNvPr>
          <p:cNvPicPr>
            <a:picLocks noChangeAspect="1"/>
          </p:cNvPicPr>
          <p:nvPr/>
        </p:nvPicPr>
        <p:blipFill>
          <a:blip r:embed="rId4"/>
          <a:stretch>
            <a:fillRect/>
          </a:stretch>
        </p:blipFill>
        <p:spPr>
          <a:xfrm>
            <a:off x="50692" y="65000"/>
            <a:ext cx="844658" cy="638194"/>
          </a:xfrm>
          <a:prstGeom prst="rect">
            <a:avLst/>
          </a:prstGeom>
        </p:spPr>
      </p:pic>
      <p:pic>
        <p:nvPicPr>
          <p:cNvPr id="7" name="Picture 6">
            <a:extLst>
              <a:ext uri="{FF2B5EF4-FFF2-40B4-BE49-F238E27FC236}">
                <a16:creationId xmlns:a16="http://schemas.microsoft.com/office/drawing/2014/main" id="{3551A925-6CF2-1BE1-216E-A627BA2D04B1}"/>
              </a:ext>
            </a:extLst>
          </p:cNvPr>
          <p:cNvPicPr>
            <a:picLocks noChangeAspect="1"/>
          </p:cNvPicPr>
          <p:nvPr/>
        </p:nvPicPr>
        <p:blipFill>
          <a:blip r:embed="rId5"/>
          <a:stretch>
            <a:fillRect/>
          </a:stretch>
        </p:blipFill>
        <p:spPr>
          <a:xfrm>
            <a:off x="182840" y="6143223"/>
            <a:ext cx="914479" cy="469433"/>
          </a:xfrm>
          <a:prstGeom prst="rect">
            <a:avLst/>
          </a:prstGeom>
        </p:spPr>
      </p:pic>
      <p:pic>
        <p:nvPicPr>
          <p:cNvPr id="8" name="Picture 7">
            <a:extLst>
              <a:ext uri="{FF2B5EF4-FFF2-40B4-BE49-F238E27FC236}">
                <a16:creationId xmlns:a16="http://schemas.microsoft.com/office/drawing/2014/main" id="{79E6B331-D845-01A3-D47E-051A9CDCE2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8399" y="5252483"/>
            <a:ext cx="2183601" cy="1455865"/>
          </a:xfrm>
          <a:prstGeom prst="hexagon">
            <a:avLst/>
          </a:prstGeom>
        </p:spPr>
      </p:pic>
    </p:spTree>
    <p:extLst>
      <p:ext uri="{BB962C8B-B14F-4D97-AF65-F5344CB8AC3E}">
        <p14:creationId xmlns:p14="http://schemas.microsoft.com/office/powerpoint/2010/main" val="22857204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D8130-9F87-48E6-2BAB-17DE22E524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47B26B-6D69-B649-0CF5-7088CDBCEC78}"/>
              </a:ext>
            </a:extLst>
          </p:cNvPr>
          <p:cNvSpPr txBox="1"/>
          <p:nvPr/>
        </p:nvSpPr>
        <p:spPr>
          <a:xfrm>
            <a:off x="376075" y="111002"/>
            <a:ext cx="6894576" cy="158431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7030A0"/>
                </a:solidFill>
                <a:latin typeface="+mj-lt"/>
                <a:ea typeface="+mj-ea"/>
                <a:cs typeface="+mj-cs"/>
              </a:rPr>
              <a:t>STEP 3: DATA PRESENTATION</a:t>
            </a:r>
          </a:p>
        </p:txBody>
      </p:sp>
      <p:sp>
        <p:nvSpPr>
          <p:cNvPr id="11" name="TextBox 10">
            <a:extLst>
              <a:ext uri="{FF2B5EF4-FFF2-40B4-BE49-F238E27FC236}">
                <a16:creationId xmlns:a16="http://schemas.microsoft.com/office/drawing/2014/main" id="{542D5C5A-CE7F-8CEA-D07B-AEDA8A4FC428}"/>
              </a:ext>
            </a:extLst>
          </p:cNvPr>
          <p:cNvSpPr txBox="1"/>
          <p:nvPr/>
        </p:nvSpPr>
        <p:spPr>
          <a:xfrm>
            <a:off x="473021" y="1695312"/>
            <a:ext cx="5622979" cy="3096879"/>
          </a:xfrm>
          <a:prstGeom prst="rect">
            <a:avLst/>
          </a:prstGeom>
        </p:spPr>
        <p:txBody>
          <a:bodyPr vert="horz" lIns="91440" tIns="45720" rIns="91440" bIns="45720" rtlCol="0">
            <a:normAutofit lnSpcReduction="10000"/>
          </a:bodyPr>
          <a:lstStyle/>
          <a:p>
            <a:pPr>
              <a:lnSpc>
                <a:spcPct val="90000"/>
              </a:lnSpc>
              <a:spcAft>
                <a:spcPts val="600"/>
              </a:spcAft>
            </a:pPr>
            <a:r>
              <a:rPr lang="en-US" sz="2200" b="1" dirty="0"/>
              <a:t>Purpose: </a:t>
            </a:r>
            <a:r>
              <a:rPr lang="en-US" sz="2200" dirty="0"/>
              <a:t>Present the data in a way that enables teachers (and </a:t>
            </a:r>
            <a:r>
              <a:rPr lang="en-US" sz="2200" dirty="0" err="1"/>
              <a:t>programme</a:t>
            </a:r>
            <a:r>
              <a:rPr lang="en-US" sz="2200" dirty="0"/>
              <a:t> teams) to reflect on their teaching and learning environments and practices. </a:t>
            </a:r>
          </a:p>
          <a:p>
            <a:pPr>
              <a:lnSpc>
                <a:spcPct val="90000"/>
              </a:lnSpc>
              <a:spcAft>
                <a:spcPts val="600"/>
              </a:spcAft>
            </a:pPr>
            <a:endParaRPr lang="en-US" sz="2200" b="1" dirty="0"/>
          </a:p>
          <a:p>
            <a:pPr>
              <a:lnSpc>
                <a:spcPct val="90000"/>
              </a:lnSpc>
              <a:spcAft>
                <a:spcPts val="600"/>
              </a:spcAft>
            </a:pPr>
            <a:r>
              <a:rPr lang="en-US" sz="2200" b="1" dirty="0"/>
              <a:t>How:  </a:t>
            </a:r>
          </a:p>
          <a:p>
            <a:pPr marL="228600" indent="-228600">
              <a:lnSpc>
                <a:spcPct val="90000"/>
              </a:lnSpc>
              <a:spcAft>
                <a:spcPts val="600"/>
              </a:spcAft>
              <a:buFont typeface="Arial" panose="020B0604020202020204" pitchFamily="34" charset="0"/>
              <a:buChar char="•"/>
            </a:pPr>
            <a:r>
              <a:rPr lang="en-US" sz="2200" dirty="0"/>
              <a:t>The data is </a:t>
            </a:r>
            <a:r>
              <a:rPr lang="en-US" sz="2200" dirty="0" err="1"/>
              <a:t>analysed</a:t>
            </a:r>
            <a:r>
              <a:rPr lang="en-US" sz="2200" dirty="0"/>
              <a:t> and presented in various forms for teachers and the </a:t>
            </a:r>
            <a:r>
              <a:rPr lang="en-US" sz="2200" dirty="0" err="1"/>
              <a:t>programme</a:t>
            </a:r>
            <a:r>
              <a:rPr lang="en-US" sz="2200" dirty="0"/>
              <a:t> needs, e.g. HCD training.</a:t>
            </a:r>
          </a:p>
          <a:p>
            <a:pPr marL="228600" indent="-228600">
              <a:lnSpc>
                <a:spcPct val="90000"/>
              </a:lnSpc>
              <a:spcAft>
                <a:spcPts val="600"/>
              </a:spcAft>
              <a:buFont typeface="Arial" panose="020B0604020202020204" pitchFamily="34" charset="0"/>
              <a:buChar char="•"/>
            </a:pPr>
            <a:endParaRPr lang="en-US" sz="2200" dirty="0"/>
          </a:p>
          <a:p>
            <a:pPr marL="228600" indent="-228600">
              <a:lnSpc>
                <a:spcPct val="90000"/>
              </a:lnSpc>
              <a:spcAft>
                <a:spcPts val="600"/>
              </a:spcAft>
              <a:buFont typeface="Arial" panose="020B0604020202020204" pitchFamily="34" charset="0"/>
              <a:buChar char="•"/>
            </a:pPr>
            <a:endParaRPr lang="en-US" sz="2200" dirty="0"/>
          </a:p>
          <a:p>
            <a:pPr marL="228600"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7" name="Picture 6">
            <a:extLst>
              <a:ext uri="{FF2B5EF4-FFF2-40B4-BE49-F238E27FC236}">
                <a16:creationId xmlns:a16="http://schemas.microsoft.com/office/drawing/2014/main" id="{9717AC82-BFF2-1A0A-FF6B-03A46CB3D560}"/>
              </a:ext>
            </a:extLst>
          </p:cNvPr>
          <p:cNvPicPr>
            <a:picLocks noChangeAspect="1"/>
          </p:cNvPicPr>
          <p:nvPr/>
        </p:nvPicPr>
        <p:blipFill>
          <a:blip r:embed="rId3"/>
          <a:stretch>
            <a:fillRect/>
          </a:stretch>
        </p:blipFill>
        <p:spPr>
          <a:xfrm>
            <a:off x="182840" y="6143223"/>
            <a:ext cx="914479" cy="469433"/>
          </a:xfrm>
          <a:prstGeom prst="rect">
            <a:avLst/>
          </a:prstGeom>
        </p:spPr>
      </p:pic>
      <p:pic>
        <p:nvPicPr>
          <p:cNvPr id="5" name="Picture 4">
            <a:extLst>
              <a:ext uri="{FF2B5EF4-FFF2-40B4-BE49-F238E27FC236}">
                <a16:creationId xmlns:a16="http://schemas.microsoft.com/office/drawing/2014/main" id="{23D20E90-4BAB-4139-AEB4-70C9580E28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5678" y="231596"/>
            <a:ext cx="4187749" cy="2361568"/>
          </a:xfrm>
          <a:prstGeom prst="rect">
            <a:avLst/>
          </a:prstGeom>
        </p:spPr>
      </p:pic>
      <p:pic>
        <p:nvPicPr>
          <p:cNvPr id="10" name="Picture 9">
            <a:extLst>
              <a:ext uri="{FF2B5EF4-FFF2-40B4-BE49-F238E27FC236}">
                <a16:creationId xmlns:a16="http://schemas.microsoft.com/office/drawing/2014/main" id="{25313034-B403-0605-985B-DEA46711DF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4446" y="2593164"/>
            <a:ext cx="5227561" cy="1967464"/>
          </a:xfrm>
          <a:prstGeom prst="rect">
            <a:avLst/>
          </a:prstGeom>
        </p:spPr>
      </p:pic>
      <p:sp>
        <p:nvSpPr>
          <p:cNvPr id="12" name="Freeform 6">
            <a:extLst>
              <a:ext uri="{FF2B5EF4-FFF2-40B4-BE49-F238E27FC236}">
                <a16:creationId xmlns:a16="http://schemas.microsoft.com/office/drawing/2014/main" id="{07D3310E-1668-1CA1-AADD-47CAE0189C3C}"/>
              </a:ext>
            </a:extLst>
          </p:cNvPr>
          <p:cNvSpPr/>
          <p:nvPr/>
        </p:nvSpPr>
        <p:spPr>
          <a:xfrm>
            <a:off x="6774446" y="4686470"/>
            <a:ext cx="5234713" cy="1624436"/>
          </a:xfrm>
          <a:custGeom>
            <a:avLst/>
            <a:gdLst/>
            <a:ahLst/>
            <a:cxnLst/>
            <a:rect l="l" t="t" r="r" b="b"/>
            <a:pathLst>
              <a:path w="2472844" h="2960140">
                <a:moveTo>
                  <a:pt x="0" y="0"/>
                </a:moveTo>
                <a:lnTo>
                  <a:pt x="2472844" y="0"/>
                </a:lnTo>
                <a:lnTo>
                  <a:pt x="2472844" y="2960140"/>
                </a:lnTo>
                <a:lnTo>
                  <a:pt x="0" y="2960140"/>
                </a:lnTo>
                <a:close/>
              </a:path>
            </a:pathLst>
          </a:custGeom>
          <a:solidFill>
            <a:srgbClr val="E8F6EF"/>
          </a:solidFill>
        </p:spPr>
        <p:txBody>
          <a:bodyPr/>
          <a:lstStyle/>
          <a:p>
            <a:endParaRPr lang="en-US"/>
          </a:p>
        </p:txBody>
      </p:sp>
      <p:pic>
        <p:nvPicPr>
          <p:cNvPr id="13" name="Picture 12">
            <a:extLst>
              <a:ext uri="{FF2B5EF4-FFF2-40B4-BE49-F238E27FC236}">
                <a16:creationId xmlns:a16="http://schemas.microsoft.com/office/drawing/2014/main" id="{225F2BF6-F9F6-2C77-3374-78C38B5453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8878" y="4643517"/>
            <a:ext cx="4370400" cy="1667389"/>
          </a:xfrm>
          <a:prstGeom prst="rect">
            <a:avLst/>
          </a:prstGeom>
        </p:spPr>
      </p:pic>
      <p:pic>
        <p:nvPicPr>
          <p:cNvPr id="14" name="Picture 13">
            <a:extLst>
              <a:ext uri="{FF2B5EF4-FFF2-40B4-BE49-F238E27FC236}">
                <a16:creationId xmlns:a16="http://schemas.microsoft.com/office/drawing/2014/main" id="{4A57B576-F87A-04C0-95BC-797228D96A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2228" y="4871614"/>
            <a:ext cx="4883772" cy="1439292"/>
          </a:xfrm>
          <a:prstGeom prst="rect">
            <a:avLst/>
          </a:prstGeom>
        </p:spPr>
      </p:pic>
      <p:pic>
        <p:nvPicPr>
          <p:cNvPr id="15" name="Picture 14">
            <a:extLst>
              <a:ext uri="{FF2B5EF4-FFF2-40B4-BE49-F238E27FC236}">
                <a16:creationId xmlns:a16="http://schemas.microsoft.com/office/drawing/2014/main" id="{E528FD80-3EF9-2DDE-5986-C9BAA641492C}"/>
              </a:ext>
            </a:extLst>
          </p:cNvPr>
          <p:cNvPicPr>
            <a:picLocks noChangeAspect="1"/>
          </p:cNvPicPr>
          <p:nvPr/>
        </p:nvPicPr>
        <p:blipFill>
          <a:blip r:embed="rId8"/>
          <a:stretch>
            <a:fillRect/>
          </a:stretch>
        </p:blipFill>
        <p:spPr>
          <a:xfrm>
            <a:off x="1316322" y="4990581"/>
            <a:ext cx="4779678" cy="670618"/>
          </a:xfrm>
          <a:prstGeom prst="rect">
            <a:avLst/>
          </a:prstGeom>
        </p:spPr>
      </p:pic>
      <p:sp>
        <p:nvSpPr>
          <p:cNvPr id="16" name="TextBox 20">
            <a:extLst>
              <a:ext uri="{FF2B5EF4-FFF2-40B4-BE49-F238E27FC236}">
                <a16:creationId xmlns:a16="http://schemas.microsoft.com/office/drawing/2014/main" id="{FD2340BB-7D8B-F0E2-C4E5-9B92D99D3A84}"/>
              </a:ext>
            </a:extLst>
          </p:cNvPr>
          <p:cNvSpPr txBox="1"/>
          <p:nvPr/>
        </p:nvSpPr>
        <p:spPr>
          <a:xfrm>
            <a:off x="1242778" y="5661199"/>
            <a:ext cx="4968131" cy="570284"/>
          </a:xfrm>
          <a:prstGeom prst="rect">
            <a:avLst/>
          </a:prstGeom>
        </p:spPr>
        <p:txBody>
          <a:bodyPr wrap="square" lIns="0" tIns="0" rIns="0" bIns="0" rtlCol="0" anchor="t">
            <a:spAutoFit/>
          </a:bodyPr>
          <a:lstStyle/>
          <a:p>
            <a:pPr algn="ctr">
              <a:lnSpc>
                <a:spcPts val="2342"/>
              </a:lnSpc>
            </a:pPr>
            <a:r>
              <a:rPr lang="en-US" sz="1600" b="1" spc="98" dirty="0">
                <a:solidFill>
                  <a:srgbClr val="333652"/>
                </a:solidFill>
                <a:latin typeface="Montserrat Classic Bold"/>
                <a:ea typeface="Montserrat Classic Bold"/>
                <a:cs typeface="Montserrat Classic Bold"/>
                <a:sym typeface="Montserrat Classic Bold"/>
              </a:rPr>
              <a:t>In 7 out of 10 classrooms, teachers</a:t>
            </a:r>
          </a:p>
          <a:p>
            <a:pPr algn="ctr">
              <a:lnSpc>
                <a:spcPts val="2342"/>
              </a:lnSpc>
            </a:pPr>
            <a:r>
              <a:rPr lang="en-US" sz="1600" b="1" spc="98" dirty="0">
                <a:solidFill>
                  <a:srgbClr val="333652"/>
                </a:solidFill>
                <a:latin typeface="Montserrat Classic Bold"/>
                <a:ea typeface="Montserrat Classic Bold"/>
                <a:cs typeface="Montserrat Classic Bold"/>
                <a:sym typeface="Montserrat Classic Bold"/>
              </a:rPr>
              <a:t> explained concepts and content very effectively. </a:t>
            </a:r>
          </a:p>
        </p:txBody>
      </p:sp>
    </p:spTree>
    <p:extLst>
      <p:ext uri="{BB962C8B-B14F-4D97-AF65-F5344CB8AC3E}">
        <p14:creationId xmlns:p14="http://schemas.microsoft.com/office/powerpoint/2010/main" val="3799965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60" name="Google Shape;160;p22"/>
          <p:cNvPicPr preferRelativeResize="0"/>
          <p:nvPr/>
        </p:nvPicPr>
        <p:blipFill rotWithShape="1">
          <a:blip r:embed="rId3" cstate="screen">
            <a:alphaModFix/>
            <a:extLst>
              <a:ext uri="{28A0092B-C50C-407E-A947-70E740481C1C}">
                <a14:useLocalDpi xmlns:a14="http://schemas.microsoft.com/office/drawing/2010/main"/>
              </a:ext>
            </a:extLst>
          </a:blip>
          <a:srcRect r="-948" b="-7342"/>
          <a:stretch/>
        </p:blipFill>
        <p:spPr>
          <a:xfrm>
            <a:off x="6096000" y="1292649"/>
            <a:ext cx="6311200" cy="5949600"/>
          </a:xfrm>
          <a:prstGeom prst="diamond">
            <a:avLst/>
          </a:prstGeom>
          <a:noFill/>
          <a:ln>
            <a:noFill/>
          </a:ln>
        </p:spPr>
      </p:pic>
      <p:sp>
        <p:nvSpPr>
          <p:cNvPr id="7" name="Google Shape;38;p8">
            <a:extLst>
              <a:ext uri="{FF2B5EF4-FFF2-40B4-BE49-F238E27FC236}">
                <a16:creationId xmlns:a16="http://schemas.microsoft.com/office/drawing/2014/main" id="{0232E877-35B0-42A1-903F-773A06EA68B9}"/>
              </a:ext>
            </a:extLst>
          </p:cNvPr>
          <p:cNvSpPr txBox="1">
            <a:spLocks/>
          </p:cNvSpPr>
          <p:nvPr/>
        </p:nvSpPr>
        <p:spPr>
          <a:xfrm>
            <a:off x="329851" y="1912109"/>
            <a:ext cx="5766149" cy="367321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algn="ctr">
              <a:buFont typeface="Karla"/>
              <a:buNone/>
            </a:pPr>
            <a:r>
              <a:rPr lang="en-US" sz="3200" b="1" dirty="0">
                <a:solidFill>
                  <a:srgbClr val="00B140"/>
                </a:solidFill>
                <a:latin typeface="Playfair Display"/>
                <a:ea typeface="Playfair Display"/>
                <a:cs typeface="Playfair Display"/>
                <a:sym typeface="Playfair Display"/>
              </a:rPr>
              <a:t>Which Values/Skills  do you think are most important?</a:t>
            </a:r>
          </a:p>
          <a:p>
            <a:pPr algn="ctr">
              <a:buFont typeface="Karla"/>
              <a:buNone/>
            </a:pPr>
            <a:endParaRPr lang="en-US" sz="3200" b="1" dirty="0">
              <a:solidFill>
                <a:srgbClr val="00B140"/>
              </a:solidFill>
              <a:latin typeface="Playfair Display"/>
              <a:ea typeface="Playfair Display"/>
              <a:cs typeface="Playfair Display"/>
              <a:sym typeface="Playfair Display"/>
            </a:endParaRPr>
          </a:p>
          <a:p>
            <a:pPr algn="ctr">
              <a:buFont typeface="Karla"/>
              <a:buNone/>
            </a:pPr>
            <a:endParaRPr lang="en-US" sz="3200" b="1" dirty="0">
              <a:solidFill>
                <a:srgbClr val="00B140"/>
              </a:solidFill>
              <a:latin typeface="Playfair Display"/>
              <a:ea typeface="Playfair Display"/>
              <a:cs typeface="Playfair Display"/>
              <a:sym typeface="Playfair Display"/>
            </a:endParaRPr>
          </a:p>
          <a:p>
            <a:pPr algn="ctr">
              <a:buFont typeface="Karla"/>
              <a:buNone/>
            </a:pPr>
            <a:r>
              <a:rPr lang="en-US" sz="3200" b="1" dirty="0">
                <a:solidFill>
                  <a:srgbClr val="00B140"/>
                </a:solidFill>
                <a:latin typeface="Playfair Display"/>
                <a:ea typeface="Playfair Display"/>
                <a:cs typeface="Playfair Display"/>
                <a:sym typeface="Playfair Display"/>
              </a:rPr>
              <a:t>Which values are depicted in the </a:t>
            </a:r>
          </a:p>
          <a:p>
            <a:pPr algn="ctr">
              <a:buFont typeface="Karla"/>
              <a:buNone/>
            </a:pPr>
            <a:r>
              <a:rPr lang="en-US" sz="3200" b="1" dirty="0">
                <a:solidFill>
                  <a:srgbClr val="00B140"/>
                </a:solidFill>
                <a:latin typeface="Playfair Display"/>
                <a:ea typeface="Playfair Display"/>
                <a:cs typeface="Playfair Display"/>
                <a:sym typeface="Playfair Display"/>
              </a:rPr>
              <a:t> National </a:t>
            </a:r>
            <a:r>
              <a:rPr lang="en-US" sz="3200" b="1" dirty="0">
                <a:solidFill>
                  <a:srgbClr val="00B140"/>
                </a:solidFill>
                <a:latin typeface="Playfair Display" panose="00000500000000000000" pitchFamily="2" charset="0"/>
                <a:ea typeface="Playfair Display"/>
                <a:cs typeface="Playfair Display"/>
                <a:sym typeface="Playfair Display"/>
              </a:rPr>
              <a:t>Curriculum?</a:t>
            </a:r>
          </a:p>
        </p:txBody>
      </p:sp>
      <p:pic>
        <p:nvPicPr>
          <p:cNvPr id="3" name="Picture 2">
            <a:extLst>
              <a:ext uri="{FF2B5EF4-FFF2-40B4-BE49-F238E27FC236}">
                <a16:creationId xmlns:a16="http://schemas.microsoft.com/office/drawing/2014/main" id="{E0A7FD50-325A-4FB3-BBFA-DDFE7B0B395B}"/>
              </a:ext>
            </a:extLst>
          </p:cNvPr>
          <p:cNvPicPr>
            <a:picLocks noChangeAspect="1"/>
          </p:cNvPicPr>
          <p:nvPr/>
        </p:nvPicPr>
        <p:blipFill>
          <a:blip r:embed="rId4"/>
          <a:stretch>
            <a:fillRect/>
          </a:stretch>
        </p:blipFill>
        <p:spPr>
          <a:xfrm>
            <a:off x="8751553" y="208558"/>
            <a:ext cx="1219305" cy="1219305"/>
          </a:xfrm>
          <a:prstGeom prst="rect">
            <a:avLst/>
          </a:prstGeom>
        </p:spPr>
      </p:pic>
      <p:pic>
        <p:nvPicPr>
          <p:cNvPr id="4" name="Picture 3">
            <a:extLst>
              <a:ext uri="{FF2B5EF4-FFF2-40B4-BE49-F238E27FC236}">
                <a16:creationId xmlns:a16="http://schemas.microsoft.com/office/drawing/2014/main" id="{12AC729E-A014-4112-A1E9-6844088B1B74}"/>
              </a:ext>
            </a:extLst>
          </p:cNvPr>
          <p:cNvPicPr>
            <a:picLocks noChangeAspect="1"/>
          </p:cNvPicPr>
          <p:nvPr/>
        </p:nvPicPr>
        <p:blipFill>
          <a:blip r:embed="rId5"/>
          <a:stretch>
            <a:fillRect/>
          </a:stretch>
        </p:blipFill>
        <p:spPr>
          <a:xfrm>
            <a:off x="2692432" y="208560"/>
            <a:ext cx="1219305" cy="1219305"/>
          </a:xfrm>
          <a:prstGeom prst="rect">
            <a:avLst/>
          </a:prstGeom>
        </p:spPr>
      </p:pic>
      <p:pic>
        <p:nvPicPr>
          <p:cNvPr id="2" name="Picture 1">
            <a:extLst>
              <a:ext uri="{FF2B5EF4-FFF2-40B4-BE49-F238E27FC236}">
                <a16:creationId xmlns:a16="http://schemas.microsoft.com/office/drawing/2014/main" id="{342062CF-599E-8CE5-E205-91313DBF0747}"/>
              </a:ext>
            </a:extLst>
          </p:cNvPr>
          <p:cNvPicPr>
            <a:picLocks noChangeAspect="1"/>
          </p:cNvPicPr>
          <p:nvPr/>
        </p:nvPicPr>
        <p:blipFill>
          <a:blip r:embed="rId6"/>
          <a:stretch>
            <a:fillRect/>
          </a:stretch>
        </p:blipFill>
        <p:spPr>
          <a:xfrm>
            <a:off x="10271112" y="351281"/>
            <a:ext cx="1548518" cy="798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069A0-0888-21B3-C29D-7A378AE35BF4}"/>
            </a:ext>
          </a:extLst>
        </p:cNvPr>
        <p:cNvGrpSpPr/>
        <p:nvPr/>
      </p:nvGrpSpPr>
      <p:grpSpPr>
        <a:xfrm>
          <a:off x="0" y="0"/>
          <a:ext cx="0" cy="0"/>
          <a:chOff x="0" y="0"/>
          <a:chExt cx="0" cy="0"/>
        </a:xfrm>
      </p:grpSpPr>
      <p:pic>
        <p:nvPicPr>
          <p:cNvPr id="10" name="Picture 9" descr="A pink and white survey&#10;&#10;AI-generated content may be incorrect.">
            <a:extLst>
              <a:ext uri="{FF2B5EF4-FFF2-40B4-BE49-F238E27FC236}">
                <a16:creationId xmlns:a16="http://schemas.microsoft.com/office/drawing/2014/main" id="{C7D8283A-9C1F-5770-EB19-D681F2998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5463" y="120086"/>
            <a:ext cx="4009608" cy="2192077"/>
          </a:xfrm>
          <a:prstGeom prst="rect">
            <a:avLst/>
          </a:prstGeom>
        </p:spPr>
      </p:pic>
      <p:sp>
        <p:nvSpPr>
          <p:cNvPr id="2" name="TextBox 1">
            <a:extLst>
              <a:ext uri="{FF2B5EF4-FFF2-40B4-BE49-F238E27FC236}">
                <a16:creationId xmlns:a16="http://schemas.microsoft.com/office/drawing/2014/main" id="{D622437C-B8B8-14F9-352F-4BC92A2F3A90}"/>
              </a:ext>
            </a:extLst>
          </p:cNvPr>
          <p:cNvSpPr txBox="1"/>
          <p:nvPr/>
        </p:nvSpPr>
        <p:spPr>
          <a:xfrm>
            <a:off x="630918" y="173390"/>
            <a:ext cx="4903508" cy="18466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dirty="0">
                <a:solidFill>
                  <a:srgbClr val="00B050"/>
                </a:solidFill>
                <a:latin typeface="+mj-lt"/>
                <a:ea typeface="+mj-ea"/>
                <a:cs typeface="+mj-cs"/>
              </a:rPr>
              <a:t>STEP 4: TEACHER FEEDBACK AND GOAL SETTING </a:t>
            </a:r>
          </a:p>
        </p:txBody>
      </p:sp>
      <p:sp>
        <p:nvSpPr>
          <p:cNvPr id="11" name="TextBox 10">
            <a:extLst>
              <a:ext uri="{FF2B5EF4-FFF2-40B4-BE49-F238E27FC236}">
                <a16:creationId xmlns:a16="http://schemas.microsoft.com/office/drawing/2014/main" id="{B09738B9-2BBD-7E3D-46A9-2B22A19E318C}"/>
              </a:ext>
            </a:extLst>
          </p:cNvPr>
          <p:cNvSpPr txBox="1"/>
          <p:nvPr/>
        </p:nvSpPr>
        <p:spPr>
          <a:xfrm>
            <a:off x="479502" y="2464420"/>
            <a:ext cx="5547847" cy="4290231"/>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b="1" dirty="0"/>
              <a:t>Purpose: </a:t>
            </a:r>
            <a:r>
              <a:rPr lang="en-US" dirty="0"/>
              <a:t>To give teachers individualized feedback and support them on areas for development. </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b="1" dirty="0"/>
              <a:t>How:  </a:t>
            </a:r>
          </a:p>
          <a:p>
            <a:pPr marL="228600" indent="-228600">
              <a:lnSpc>
                <a:spcPct val="90000"/>
              </a:lnSpc>
              <a:spcAft>
                <a:spcPts val="600"/>
              </a:spcAft>
              <a:buFont typeface="Arial" panose="020B0604020202020204" pitchFamily="34" charset="0"/>
              <a:buChar char="•"/>
            </a:pPr>
            <a:r>
              <a:rPr lang="en-US" dirty="0"/>
              <a:t>After the observation, teachers are provided feedback through a professional dialogue. </a:t>
            </a:r>
          </a:p>
          <a:p>
            <a:pPr marL="228600" indent="-228600">
              <a:lnSpc>
                <a:spcPct val="90000"/>
              </a:lnSpc>
              <a:spcAft>
                <a:spcPts val="600"/>
              </a:spcAft>
              <a:buFont typeface="Arial" panose="020B0604020202020204" pitchFamily="34" charset="0"/>
              <a:buChar char="•"/>
            </a:pPr>
            <a:r>
              <a:rPr lang="en-US" dirty="0"/>
              <a:t>Teachers also reflect on their teaching practices and the lesson and bring this to the discussion. </a:t>
            </a:r>
          </a:p>
          <a:p>
            <a:pPr marL="228600" indent="-228600">
              <a:lnSpc>
                <a:spcPct val="90000"/>
              </a:lnSpc>
              <a:spcAft>
                <a:spcPts val="600"/>
              </a:spcAft>
              <a:buFont typeface="Arial" panose="020B0604020202020204" pitchFamily="34" charset="0"/>
              <a:buChar char="•"/>
            </a:pPr>
            <a:r>
              <a:rPr lang="en-US" dirty="0"/>
              <a:t>Targets to improve dimensions and </a:t>
            </a:r>
            <a:r>
              <a:rPr lang="en-US" dirty="0" err="1"/>
              <a:t>behaviours</a:t>
            </a:r>
            <a:r>
              <a:rPr lang="en-US" dirty="0"/>
              <a:t> are set with the teacher and the teacher is mentored to help her/him improve their practice. </a:t>
            </a:r>
          </a:p>
          <a:p>
            <a:pPr marL="228600" indent="-228600">
              <a:lnSpc>
                <a:spcPct val="90000"/>
              </a:lnSpc>
              <a:spcAft>
                <a:spcPts val="600"/>
              </a:spcAft>
              <a:buFont typeface="Arial" panose="020B0604020202020204" pitchFamily="34" charset="0"/>
              <a:buChar char="•"/>
            </a:pPr>
            <a:r>
              <a:rPr lang="en-US" dirty="0"/>
              <a:t>These targets include those set up during the HCD process. </a:t>
            </a:r>
          </a:p>
          <a:p>
            <a:pPr marL="228600" indent="-228600">
              <a:lnSpc>
                <a:spcPct val="90000"/>
              </a:lnSpc>
              <a:spcAft>
                <a:spcPts val="600"/>
              </a:spcAft>
              <a:buFont typeface="Arial" panose="020B0604020202020204" pitchFamily="34" charset="0"/>
              <a:buChar char="•"/>
            </a:pPr>
            <a:r>
              <a:rPr lang="en-US" dirty="0"/>
              <a:t>Progress to achieving these targets are assessed twice or more during the year by observers/peers and support given. </a:t>
            </a:r>
          </a:p>
          <a:p>
            <a:pPr marL="228600" indent="-228600">
              <a:lnSpc>
                <a:spcPct val="90000"/>
              </a:lnSpc>
              <a:spcAft>
                <a:spcPts val="600"/>
              </a:spcAft>
              <a:buFont typeface="Arial" panose="020B0604020202020204" pitchFamily="34" charset="0"/>
              <a:buChar char="•"/>
            </a:pPr>
            <a:endParaRPr lang="en-US" dirty="0"/>
          </a:p>
          <a:p>
            <a:pPr marL="228600" indent="-228600">
              <a:lnSpc>
                <a:spcPct val="90000"/>
              </a:lnSpc>
              <a:spcAft>
                <a:spcPts val="600"/>
              </a:spcAft>
              <a:buFont typeface="Arial" panose="020B0604020202020204" pitchFamily="34" charset="0"/>
              <a:buChar char="•"/>
            </a:pPr>
            <a:endParaRPr lang="en-US" dirty="0"/>
          </a:p>
          <a:p>
            <a:pPr marL="228600" indent="-228600">
              <a:lnSpc>
                <a:spcPct val="90000"/>
              </a:lnSpc>
              <a:spcAft>
                <a:spcPts val="600"/>
              </a:spcAft>
              <a:buFont typeface="Arial" panose="020B0604020202020204" pitchFamily="34" charset="0"/>
              <a:buChar char="•"/>
            </a:pPr>
            <a:endParaRPr lang="en-US" dirty="0"/>
          </a:p>
          <a:p>
            <a:pPr marL="228600" indent="-228600">
              <a:lnSpc>
                <a:spcPct val="90000"/>
              </a:lnSpc>
              <a:spcAft>
                <a:spcPts val="600"/>
              </a:spcAft>
              <a:buFont typeface="Arial" panose="020B0604020202020204" pitchFamily="34" charset="0"/>
              <a:buChar char="•"/>
            </a:pPr>
            <a:endParaRPr lang="en-US" dirty="0"/>
          </a:p>
          <a:p>
            <a:pPr marL="342900" indent="-228600">
              <a:lnSpc>
                <a:spcPct val="90000"/>
              </a:lnSpc>
              <a:spcAft>
                <a:spcPts val="600"/>
              </a:spcAft>
              <a:buFont typeface="Arial" panose="020B0604020202020204" pitchFamily="34" charset="0"/>
              <a:buChar char="•"/>
            </a:pPr>
            <a:endParaRPr lang="en-US" dirty="0"/>
          </a:p>
          <a:p>
            <a:pPr marL="342900"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EC0B76F9-C0FD-6363-591A-023B56328629}"/>
              </a:ext>
            </a:extLst>
          </p:cNvPr>
          <p:cNvPicPr>
            <a:picLocks noChangeAspect="1"/>
          </p:cNvPicPr>
          <p:nvPr/>
        </p:nvPicPr>
        <p:blipFill>
          <a:blip r:embed="rId4" cstate="screen">
            <a:extLst>
              <a:ext uri="{28A0092B-C50C-407E-A947-70E740481C1C}">
                <a14:useLocalDpi xmlns:a14="http://schemas.microsoft.com/office/drawing/2010/main"/>
              </a:ext>
            </a:extLst>
          </a:blip>
          <a:srcRect b="16660"/>
          <a:stretch/>
        </p:blipFill>
        <p:spPr>
          <a:xfrm>
            <a:off x="6164652" y="2869234"/>
            <a:ext cx="3099816" cy="2052853"/>
          </a:xfrm>
          <a:prstGeom prst="rect">
            <a:avLst/>
          </a:prstGeom>
        </p:spPr>
      </p:pic>
      <p:pic>
        <p:nvPicPr>
          <p:cNvPr id="4" name="Picture 3">
            <a:extLst>
              <a:ext uri="{FF2B5EF4-FFF2-40B4-BE49-F238E27FC236}">
                <a16:creationId xmlns:a16="http://schemas.microsoft.com/office/drawing/2014/main" id="{1298FECA-06DB-DBA8-3252-9F1979EA65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4796" y="1661758"/>
            <a:ext cx="3785616" cy="1321800"/>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0A739C3A-CE2C-7F9C-657C-8C4D57E685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97596" y="4357746"/>
            <a:ext cx="3785616" cy="2186193"/>
          </a:xfrm>
          <a:prstGeom prst="rect">
            <a:avLst/>
          </a:prstGeom>
        </p:spPr>
      </p:pic>
      <p:pic>
        <p:nvPicPr>
          <p:cNvPr id="7" name="Picture 6">
            <a:extLst>
              <a:ext uri="{FF2B5EF4-FFF2-40B4-BE49-F238E27FC236}">
                <a16:creationId xmlns:a16="http://schemas.microsoft.com/office/drawing/2014/main" id="{7FC7BC16-EB83-48BE-5705-4300FF4E2508}"/>
              </a:ext>
            </a:extLst>
          </p:cNvPr>
          <p:cNvPicPr>
            <a:picLocks noChangeAspect="1"/>
          </p:cNvPicPr>
          <p:nvPr/>
        </p:nvPicPr>
        <p:blipFill>
          <a:blip r:embed="rId7"/>
          <a:stretch>
            <a:fillRect/>
          </a:stretch>
        </p:blipFill>
        <p:spPr>
          <a:xfrm>
            <a:off x="11068733" y="173390"/>
            <a:ext cx="914479" cy="469433"/>
          </a:xfrm>
          <a:prstGeom prst="rect">
            <a:avLst/>
          </a:prstGeom>
        </p:spPr>
      </p:pic>
      <p:pic>
        <p:nvPicPr>
          <p:cNvPr id="14" name="Graphic 13" descr="Boardroom with solid fill">
            <a:extLst>
              <a:ext uri="{FF2B5EF4-FFF2-40B4-BE49-F238E27FC236}">
                <a16:creationId xmlns:a16="http://schemas.microsoft.com/office/drawing/2014/main" id="{E5EA734F-F4CA-8A28-5E25-E1A11A3B01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5794" y="5275813"/>
            <a:ext cx="914400" cy="914400"/>
          </a:xfrm>
          <a:prstGeom prst="rect">
            <a:avLst/>
          </a:prstGeom>
        </p:spPr>
      </p:pic>
      <p:sp>
        <p:nvSpPr>
          <p:cNvPr id="5" name="Rectangle 1">
            <a:extLst>
              <a:ext uri="{FF2B5EF4-FFF2-40B4-BE49-F238E27FC236}">
                <a16:creationId xmlns:a16="http://schemas.microsoft.com/office/drawing/2014/main" id="{E62ED67E-9BC0-3AB9-384B-12C99C4108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6" name="Rectangle 2">
            <a:extLst>
              <a:ext uri="{FF2B5EF4-FFF2-40B4-BE49-F238E27FC236}">
                <a16:creationId xmlns:a16="http://schemas.microsoft.com/office/drawing/2014/main" id="{9D5D11BD-45C6-4961-DB18-F1363AC1DB5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6361728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DA4D-8E3B-363F-A668-7ABB12857805}"/>
              </a:ext>
            </a:extLst>
          </p:cNvPr>
          <p:cNvSpPr>
            <a:spLocks noGrp="1"/>
          </p:cNvSpPr>
          <p:nvPr>
            <p:ph type="title"/>
          </p:nvPr>
        </p:nvSpPr>
        <p:spPr>
          <a:xfrm>
            <a:off x="195444" y="414579"/>
            <a:ext cx="3566160" cy="2866228"/>
          </a:xfrm>
        </p:spPr>
        <p:txBody>
          <a:bodyPr vert="horz" lIns="91440" tIns="45720" rIns="91440" bIns="45720" rtlCol="0" anchor="b">
            <a:normAutofit/>
          </a:bodyPr>
          <a:lstStyle/>
          <a:p>
            <a:r>
              <a:rPr lang="en-US" sz="5000" b="1" dirty="0">
                <a:solidFill>
                  <a:schemeClr val="accent4">
                    <a:lumMod val="50000"/>
                  </a:schemeClr>
                </a:solidFill>
              </a:rPr>
              <a:t>Examples of  Data Presentation  (Kenya 2024) </a:t>
            </a:r>
          </a:p>
        </p:txBody>
      </p:sp>
      <p:pic>
        <p:nvPicPr>
          <p:cNvPr id="27" name="Picture 26">
            <a:extLst>
              <a:ext uri="{FF2B5EF4-FFF2-40B4-BE49-F238E27FC236}">
                <a16:creationId xmlns:a16="http://schemas.microsoft.com/office/drawing/2014/main" id="{E1012216-E036-8D7D-6681-0D5DBAD93B0A}"/>
              </a:ext>
            </a:extLst>
          </p:cNvPr>
          <p:cNvPicPr>
            <a:picLocks noChangeAspect="1"/>
          </p:cNvPicPr>
          <p:nvPr/>
        </p:nvPicPr>
        <p:blipFill>
          <a:blip r:embed="rId3"/>
          <a:stretch>
            <a:fillRect/>
          </a:stretch>
        </p:blipFill>
        <p:spPr>
          <a:xfrm>
            <a:off x="4206240" y="277500"/>
            <a:ext cx="3716244" cy="3723138"/>
          </a:xfrm>
          <a:prstGeom prst="rect">
            <a:avLst/>
          </a:prstGeom>
        </p:spPr>
      </p:pic>
      <p:pic>
        <p:nvPicPr>
          <p:cNvPr id="26" name="Picture 25">
            <a:extLst>
              <a:ext uri="{FF2B5EF4-FFF2-40B4-BE49-F238E27FC236}">
                <a16:creationId xmlns:a16="http://schemas.microsoft.com/office/drawing/2014/main" id="{E865C10B-09D3-116A-7EE9-8F4E0E023ED5}"/>
              </a:ext>
            </a:extLst>
          </p:cNvPr>
          <p:cNvPicPr>
            <a:picLocks noChangeAspect="1"/>
          </p:cNvPicPr>
          <p:nvPr/>
        </p:nvPicPr>
        <p:blipFill>
          <a:blip r:embed="rId4"/>
          <a:stretch>
            <a:fillRect/>
          </a:stretch>
        </p:blipFill>
        <p:spPr>
          <a:xfrm>
            <a:off x="7922484" y="627369"/>
            <a:ext cx="4170207" cy="3023400"/>
          </a:xfrm>
          <a:prstGeom prst="rect">
            <a:avLst/>
          </a:prstGeom>
        </p:spPr>
      </p:pic>
      <p:pic>
        <p:nvPicPr>
          <p:cNvPr id="29" name="Picture 28">
            <a:extLst>
              <a:ext uri="{FF2B5EF4-FFF2-40B4-BE49-F238E27FC236}">
                <a16:creationId xmlns:a16="http://schemas.microsoft.com/office/drawing/2014/main" id="{A2EA3E01-C7C8-F447-8686-BA3E32F585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054" y="4111042"/>
            <a:ext cx="5890308" cy="2429750"/>
          </a:xfrm>
          <a:prstGeom prst="rect">
            <a:avLst/>
          </a:prstGeom>
        </p:spPr>
      </p:pic>
      <p:pic>
        <p:nvPicPr>
          <p:cNvPr id="28" name="Picture 27">
            <a:extLst>
              <a:ext uri="{FF2B5EF4-FFF2-40B4-BE49-F238E27FC236}">
                <a16:creationId xmlns:a16="http://schemas.microsoft.com/office/drawing/2014/main" id="{76E61ED2-A51A-E89C-3065-1D9E483EF2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4362" y="4111042"/>
            <a:ext cx="6112580" cy="2429750"/>
          </a:xfrm>
          <a:prstGeom prst="rect">
            <a:avLst/>
          </a:prstGeom>
        </p:spPr>
      </p:pic>
      <p:pic>
        <p:nvPicPr>
          <p:cNvPr id="30" name="Picture 29">
            <a:extLst>
              <a:ext uri="{FF2B5EF4-FFF2-40B4-BE49-F238E27FC236}">
                <a16:creationId xmlns:a16="http://schemas.microsoft.com/office/drawing/2014/main" id="{32BE6178-D704-723D-7691-14DCD70F469B}"/>
              </a:ext>
            </a:extLst>
          </p:cNvPr>
          <p:cNvPicPr>
            <a:picLocks noChangeAspect="1"/>
          </p:cNvPicPr>
          <p:nvPr/>
        </p:nvPicPr>
        <p:blipFill>
          <a:blip r:embed="rId7"/>
          <a:stretch>
            <a:fillRect/>
          </a:stretch>
        </p:blipFill>
        <p:spPr>
          <a:xfrm>
            <a:off x="152357" y="6167499"/>
            <a:ext cx="975445" cy="530398"/>
          </a:xfrm>
          <a:prstGeom prst="rect">
            <a:avLst/>
          </a:prstGeom>
        </p:spPr>
      </p:pic>
    </p:spTree>
    <p:extLst>
      <p:ext uri="{BB962C8B-B14F-4D97-AF65-F5344CB8AC3E}">
        <p14:creationId xmlns:p14="http://schemas.microsoft.com/office/powerpoint/2010/main" val="33885242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11B14-AB22-47C5-BA9F-4019D6FFD5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778" y="1741058"/>
            <a:ext cx="6885254" cy="3878692"/>
          </a:xfrm>
          <a:prstGeom prst="ellipse">
            <a:avLst/>
          </a:prstGeom>
        </p:spPr>
      </p:pic>
      <p:sp>
        <p:nvSpPr>
          <p:cNvPr id="4" name="TextBox 3">
            <a:extLst>
              <a:ext uri="{FF2B5EF4-FFF2-40B4-BE49-F238E27FC236}">
                <a16:creationId xmlns:a16="http://schemas.microsoft.com/office/drawing/2014/main" id="{5446F9E0-94E5-48B9-9810-AA75A8FE5FDC}"/>
              </a:ext>
            </a:extLst>
          </p:cNvPr>
          <p:cNvSpPr txBox="1"/>
          <p:nvPr/>
        </p:nvSpPr>
        <p:spPr>
          <a:xfrm>
            <a:off x="6630472" y="638175"/>
            <a:ext cx="4809054" cy="1323439"/>
          </a:xfrm>
          <a:prstGeom prst="rect">
            <a:avLst/>
          </a:prstGeom>
          <a:noFill/>
        </p:spPr>
        <p:txBody>
          <a:bodyPr wrap="square" rtlCol="0">
            <a:spAutoFit/>
          </a:bodyPr>
          <a:lstStyle/>
          <a:p>
            <a:pPr algn="ctr"/>
            <a:r>
              <a:rPr lang="en-GB" sz="4000" b="1">
                <a:latin typeface="+mj-lt"/>
                <a:ea typeface="Open Sans" panose="020B0606030504020204" pitchFamily="34" charset="0"/>
                <a:cs typeface="Open Sans" panose="020B0606030504020204" pitchFamily="34" charset="0"/>
              </a:rPr>
              <a:t>FINAL SESSION</a:t>
            </a:r>
          </a:p>
          <a:p>
            <a:pPr algn="ctr"/>
            <a:r>
              <a:rPr lang="en-GB" sz="4000" b="1">
                <a:latin typeface="+mj-lt"/>
                <a:ea typeface="Open Sans" panose="020B0606030504020204" pitchFamily="34" charset="0"/>
                <a:cs typeface="Open Sans" panose="020B0606030504020204" pitchFamily="34" charset="0"/>
              </a:rPr>
              <a:t>CLOSING ROUND</a:t>
            </a:r>
          </a:p>
        </p:txBody>
      </p:sp>
      <p:sp>
        <p:nvSpPr>
          <p:cNvPr id="5" name="TextBox 4">
            <a:extLst>
              <a:ext uri="{FF2B5EF4-FFF2-40B4-BE49-F238E27FC236}">
                <a16:creationId xmlns:a16="http://schemas.microsoft.com/office/drawing/2014/main" id="{72C0A2AC-2ABD-481F-8EC4-5539F8876855}"/>
              </a:ext>
            </a:extLst>
          </p:cNvPr>
          <p:cNvSpPr txBox="1"/>
          <p:nvPr/>
        </p:nvSpPr>
        <p:spPr>
          <a:xfrm>
            <a:off x="7753349" y="2695039"/>
            <a:ext cx="3219451" cy="954107"/>
          </a:xfrm>
          <a:prstGeom prst="rect">
            <a:avLst/>
          </a:prstGeom>
          <a:noFill/>
        </p:spPr>
        <p:txBody>
          <a:bodyPr wrap="square" rtlCol="0">
            <a:spAutoFit/>
          </a:bodyPr>
          <a:lstStyle/>
          <a:p>
            <a:pPr algn="ctr"/>
            <a:r>
              <a:rPr lang="en-GB" sz="2800">
                <a:solidFill>
                  <a:schemeClr val="accent5">
                    <a:lumMod val="75000"/>
                  </a:schemeClr>
                </a:solidFill>
              </a:rPr>
              <a:t>How do you feel going forward? </a:t>
            </a:r>
          </a:p>
        </p:txBody>
      </p:sp>
      <p:pic>
        <p:nvPicPr>
          <p:cNvPr id="7" name="Picture 6">
            <a:extLst>
              <a:ext uri="{FF2B5EF4-FFF2-40B4-BE49-F238E27FC236}">
                <a16:creationId xmlns:a16="http://schemas.microsoft.com/office/drawing/2014/main" id="{46450D6B-BDA8-49A9-A90F-AE903138699C}"/>
              </a:ext>
            </a:extLst>
          </p:cNvPr>
          <p:cNvPicPr>
            <a:picLocks noChangeAspect="1"/>
          </p:cNvPicPr>
          <p:nvPr/>
        </p:nvPicPr>
        <p:blipFill>
          <a:blip r:embed="rId4"/>
          <a:stretch>
            <a:fillRect/>
          </a:stretch>
        </p:blipFill>
        <p:spPr>
          <a:xfrm>
            <a:off x="479625" y="473555"/>
            <a:ext cx="1231499" cy="634039"/>
          </a:xfrm>
          <a:prstGeom prst="rect">
            <a:avLst/>
          </a:prstGeom>
        </p:spPr>
      </p:pic>
    </p:spTree>
    <p:extLst>
      <p:ext uri="{BB962C8B-B14F-4D97-AF65-F5344CB8AC3E}">
        <p14:creationId xmlns:p14="http://schemas.microsoft.com/office/powerpoint/2010/main" val="35811069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48D0A99B-5212-4AE9-A24A-7F5F5710C5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460597" y="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2" name="Picture 1">
            <a:extLst>
              <a:ext uri="{FF2B5EF4-FFF2-40B4-BE49-F238E27FC236}">
                <a16:creationId xmlns:a16="http://schemas.microsoft.com/office/drawing/2014/main" id="{1A53A913-A370-4E9A-8347-A422BB04E4A8}"/>
              </a:ext>
            </a:extLst>
          </p:cNvPr>
          <p:cNvPicPr>
            <a:picLocks noChangeAspect="1"/>
          </p:cNvPicPr>
          <p:nvPr/>
        </p:nvPicPr>
        <p:blipFill>
          <a:blip r:embed="rId4"/>
          <a:stretch>
            <a:fillRect/>
          </a:stretch>
        </p:blipFill>
        <p:spPr>
          <a:xfrm>
            <a:off x="10317056" y="279633"/>
            <a:ext cx="1329334" cy="682392"/>
          </a:xfrm>
          <a:prstGeom prst="rect">
            <a:avLst/>
          </a:prstGeom>
        </p:spPr>
      </p:pic>
      <p:sp>
        <p:nvSpPr>
          <p:cNvPr id="4" name="TextBox 3">
            <a:extLst>
              <a:ext uri="{FF2B5EF4-FFF2-40B4-BE49-F238E27FC236}">
                <a16:creationId xmlns:a16="http://schemas.microsoft.com/office/drawing/2014/main" id="{F12A97A6-D458-4E78-8002-865AA6CF9556}"/>
              </a:ext>
            </a:extLst>
          </p:cNvPr>
          <p:cNvSpPr txBox="1"/>
          <p:nvPr/>
        </p:nvSpPr>
        <p:spPr>
          <a:xfrm>
            <a:off x="2975025" y="4813360"/>
            <a:ext cx="2217419" cy="584775"/>
          </a:xfrm>
          <a:prstGeom prst="rect">
            <a:avLst/>
          </a:prstGeom>
          <a:solidFill>
            <a:schemeClr val="accent1">
              <a:lumMod val="75000"/>
            </a:schemeClr>
          </a:solidFill>
        </p:spPr>
        <p:txBody>
          <a:bodyPr wrap="square" rtlCol="0">
            <a:spAutoFit/>
          </a:bodyPr>
          <a:lstStyle/>
          <a:p>
            <a:r>
              <a:rPr lang="en-US" sz="3200" i="1">
                <a:solidFill>
                  <a:schemeClr val="bg1"/>
                </a:solidFill>
              </a:rPr>
              <a:t>Questions? </a:t>
            </a:r>
          </a:p>
        </p:txBody>
      </p:sp>
      <p:sp>
        <p:nvSpPr>
          <p:cNvPr id="6" name="TextBox 5">
            <a:extLst>
              <a:ext uri="{FF2B5EF4-FFF2-40B4-BE49-F238E27FC236}">
                <a16:creationId xmlns:a16="http://schemas.microsoft.com/office/drawing/2014/main" id="{00430461-B76D-4A8F-9E6D-711A8CD09CDA}"/>
              </a:ext>
            </a:extLst>
          </p:cNvPr>
          <p:cNvSpPr txBox="1"/>
          <p:nvPr/>
        </p:nvSpPr>
        <p:spPr>
          <a:xfrm>
            <a:off x="6773546" y="5761355"/>
            <a:ext cx="2217419" cy="584775"/>
          </a:xfrm>
          <a:prstGeom prst="rect">
            <a:avLst/>
          </a:prstGeom>
          <a:solidFill>
            <a:schemeClr val="accent1">
              <a:lumMod val="75000"/>
            </a:schemeClr>
          </a:solidFill>
        </p:spPr>
        <p:txBody>
          <a:bodyPr wrap="square" rtlCol="0">
            <a:spAutoFit/>
          </a:bodyPr>
          <a:lstStyle/>
          <a:p>
            <a:r>
              <a:rPr lang="en-US" sz="3200" i="1">
                <a:solidFill>
                  <a:schemeClr val="bg1"/>
                </a:solidFill>
              </a:rPr>
              <a:t>Thank you!  </a:t>
            </a:r>
          </a:p>
        </p:txBody>
      </p:sp>
    </p:spTree>
    <p:extLst>
      <p:ext uri="{BB962C8B-B14F-4D97-AF65-F5344CB8AC3E}">
        <p14:creationId xmlns:p14="http://schemas.microsoft.com/office/powerpoint/2010/main" val="1611586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2660</TotalTime>
  <Words>17693</Words>
  <Application>Microsoft Macintosh PowerPoint</Application>
  <PresentationFormat>Widescreen</PresentationFormat>
  <Paragraphs>1766</Paragraphs>
  <Slides>93</Slides>
  <Notes>93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93</vt:i4>
      </vt:variant>
    </vt:vector>
  </HeadingPairs>
  <TitlesOfParts>
    <vt:vector size="108" baseType="lpstr">
      <vt:lpstr>Aptos</vt:lpstr>
      <vt:lpstr>Arial</vt:lpstr>
      <vt:lpstr>Calibri</vt:lpstr>
      <vt:lpstr>Calibri Light</vt:lpstr>
      <vt:lpstr>Courier New</vt:lpstr>
      <vt:lpstr>Dreaming Outloud Pro</vt:lpstr>
      <vt:lpstr>Karla</vt:lpstr>
      <vt:lpstr>Montserrat Classic Bold</vt:lpstr>
      <vt:lpstr>Open Sans</vt:lpstr>
      <vt:lpstr>Playfair Display</vt:lpstr>
      <vt:lpstr>Salesforce Sans</vt:lpstr>
      <vt:lpstr>Symbol</vt:lpstr>
      <vt:lpstr>Trebuchet MS</vt:lpstr>
      <vt:lpstr>Tw Cen MT</vt:lpstr>
      <vt:lpstr>Office Theme</vt:lpstr>
      <vt:lpstr>HOW MIGHT WE CONDUCT VITAL TRAINING?</vt:lpstr>
      <vt:lpstr>OVERVIEW OF 3-DAY TRAINING</vt:lpstr>
      <vt:lpstr>PowerPoint Presentation</vt:lpstr>
      <vt:lpstr>WELCOME!    Day 1  </vt:lpstr>
      <vt:lpstr>EXPECTED OUTCOMES OF THE TRAINING</vt:lpstr>
      <vt:lpstr>My Teachers   Creative Visualisation</vt:lpstr>
      <vt:lpstr>  WHAT MAKES AN EFFECTIVE LEARNING ENVIRONMENT?     </vt:lpstr>
      <vt:lpstr>PowerPoint Presentation</vt:lpstr>
      <vt:lpstr>PowerPoint Presentation</vt:lpstr>
      <vt:lpstr>PowerPoint Presentation</vt:lpstr>
      <vt:lpstr>PowerPoint Presentation</vt:lpstr>
      <vt:lpstr>PowerPoint Presentation</vt:lpstr>
      <vt:lpstr>What does a successful education for today provide?</vt:lpstr>
      <vt:lpstr>PowerPoint Presentation</vt:lpstr>
      <vt:lpstr>PowerPoint Presentation</vt:lpstr>
      <vt:lpstr>  VITAL SUPPORTIVE LEARNING ENVIRONMENT &amp; QUALITY TEACHING AND LEARNING PRACTICES:  EIGHT DIMENSIONS  </vt:lpstr>
      <vt:lpstr>DIMENSION SUMMARY: A1. </vt:lpstr>
      <vt:lpstr>DIMENSION SUMMARY: A2. </vt:lpstr>
      <vt:lpstr>DIMENSION SUMMARY: B3 &amp;4 </vt:lpstr>
      <vt:lpstr>DIMENSION SUMMARY: B5 &amp; 6 </vt:lpstr>
      <vt:lpstr>DIMENSION SUMMARY: B7-8</vt:lpstr>
      <vt:lpstr>PowerPoint Presentation</vt:lpstr>
      <vt:lpstr>PowerPoint Presentation</vt:lpstr>
      <vt:lpstr>PowerPoint Presentation</vt:lpstr>
      <vt:lpstr>Matching   Behaviours to Dimensions  Game </vt:lpstr>
      <vt:lpstr>PowerPoint Presentation</vt:lpstr>
      <vt:lpstr>What is Observation?  How does it feel to be observed?</vt:lpstr>
      <vt:lpstr>PowerPoint Presentation</vt:lpstr>
      <vt:lpstr>PowerPoint Presentation</vt:lpstr>
      <vt:lpstr>PowerPoint Presentation</vt:lpstr>
      <vt:lpstr>PowerPoint Presentation</vt:lpstr>
      <vt:lpstr>PowerPoint Presentation</vt:lpstr>
      <vt:lpstr>HOW TO CONDUCT CLASSROOM OBSERVATIONS</vt:lpstr>
      <vt:lpstr>BEFORE THE OBSERVATION</vt:lpstr>
      <vt:lpstr>DURING and AFTER  THE OBSERVATION</vt:lpstr>
      <vt:lpstr>Taking Observer Notes</vt:lpstr>
      <vt:lpstr>IMPORTANT TO REMEMBER! </vt:lpstr>
      <vt:lpstr> HAVE A GO AT WRITING OBSERVATION NOTES! </vt:lpstr>
      <vt:lpstr>PowerPoint Presentation</vt:lpstr>
      <vt:lpstr>WHAT DID YOU SEE, HEAR, OBSERVE?</vt:lpstr>
      <vt:lpstr> WHICH BEHAVIOURS &amp; LEVELS DO YOU SEE? HAVE A GO!  </vt:lpstr>
      <vt:lpstr>PowerPoint Presentation</vt:lpstr>
      <vt:lpstr>PowerPoint Presentation</vt:lpstr>
      <vt:lpstr>PowerPoint Presentation</vt:lpstr>
      <vt:lpstr>PowerPoint Presentation</vt:lpstr>
      <vt:lpstr>PowerPoint Presentation</vt:lpstr>
      <vt:lpstr>PowerPoint Presentation</vt:lpstr>
      <vt:lpstr>SAFEGUARDING </vt:lpstr>
      <vt:lpstr>  DAY 1   CLOSING ROUND  Choose 2 dimensions to observe in the classroom tomorrow morning  Bring your observation notes to the afternoon session.    </vt:lpstr>
      <vt:lpstr>   Day 2  AM: Classroom Observation in Schools</vt:lpstr>
      <vt:lpstr>REFLECTIONS FROM DAY 1</vt:lpstr>
      <vt:lpstr>HOW DID YOUR OBSERVATION IN SCHOOL GO? </vt:lpstr>
      <vt:lpstr>REFLECTING ON LESSON OBSERVATIONS</vt:lpstr>
      <vt:lpstr>PowerPoint Presentation</vt:lpstr>
      <vt:lpstr>ALLOCATING LEVELS TO OBSERVATIONS:  6 groups</vt:lpstr>
      <vt:lpstr> Day 2  CLOSING ROUND  A challenge and an opportunity!  </vt:lpstr>
      <vt:lpstr>WELCOME!  Day 3  </vt:lpstr>
      <vt:lpstr>REFLECTIONS FROM DAY 1</vt:lpstr>
      <vt:lpstr>HOW MIGHT WE DEFINE REFLECTION? </vt:lpstr>
      <vt:lpstr>PowerPoint Presentation</vt:lpstr>
      <vt:lpstr>PowerPoint Presentation</vt:lpstr>
      <vt:lpstr>TEACHER SELF- REFLECTION TOOL 1: Example 2</vt:lpstr>
      <vt:lpstr>TEACHER SELF-REFLECTION FORM : Reflecting on Dimensions &amp;Behaviours </vt:lpstr>
      <vt:lpstr>PowerPoint Presentation</vt:lpstr>
      <vt:lpstr>MENTORING </vt:lpstr>
      <vt:lpstr>PowerPoint Presentation</vt:lpstr>
      <vt:lpstr>PowerPoint Presentation</vt:lpstr>
      <vt:lpstr>PowerPoint Presentation</vt:lpstr>
      <vt:lpstr>WHAT CAN YOU OBSERVE IN THE MENTORING VIDEOS? </vt:lpstr>
      <vt:lpstr>PowerPoint Presentation</vt:lpstr>
      <vt:lpstr>PowerPoint Presentation</vt:lpstr>
      <vt:lpstr>PowerPoint Presentation</vt:lpstr>
      <vt:lpstr>PowerPoint Presentation</vt:lpstr>
      <vt:lpstr>PowerPoint Presentation</vt:lpstr>
      <vt:lpstr>POST-OBSERVATION REFLECTIVE DIALOGUE SESSION WITH THE TEACHER</vt:lpstr>
      <vt:lpstr>PowerPoint Presentation</vt:lpstr>
      <vt:lpstr>VITAL CONTEXTUALISATION</vt:lpstr>
      <vt:lpstr>ETHICAL DILEMMAS</vt:lpstr>
      <vt:lpstr>Group Ethical Dilemmas</vt:lpstr>
      <vt:lpstr>Group Ethical Dilemmas</vt:lpstr>
      <vt:lpstr>Group Ethical Dilemmas</vt:lpstr>
      <vt:lpstr>Group Ethical Dilemmas</vt:lpstr>
      <vt:lpstr>Group Ethical Dilemmas</vt:lpstr>
      <vt:lpstr>ETHICAL DILEMMAS: Feedback  </vt:lpstr>
      <vt:lpstr> </vt:lpstr>
      <vt:lpstr>PowerPoint Presentation</vt:lpstr>
      <vt:lpstr>PowerPoint Presentation</vt:lpstr>
      <vt:lpstr>PowerPoint Presentation</vt:lpstr>
      <vt:lpstr>PowerPoint Presentation</vt:lpstr>
      <vt:lpstr>PowerPoint Presentation</vt:lpstr>
      <vt:lpstr>Examples of  Data Presentation  (Kenya 2024)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Sughra Choudhry Khan</dc:creator>
  <cp:lastModifiedBy>Sarah James</cp:lastModifiedBy>
  <cp:revision>9</cp:revision>
  <cp:lastPrinted>2025-09-16T11:11:56Z</cp:lastPrinted>
  <dcterms:created xsi:type="dcterms:W3CDTF">2021-10-04T05:35:15Z</dcterms:created>
  <dcterms:modified xsi:type="dcterms:W3CDTF">2026-01-23T17:27:16Z</dcterms:modified>
</cp:coreProperties>
</file>