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89" r:id="rId22"/>
    <p:sldId id="390" r:id="rId23"/>
    <p:sldId id="276" r:id="rId24"/>
    <p:sldId id="391" r:id="rId25"/>
    <p:sldId id="392" r:id="rId26"/>
    <p:sldId id="277" r:id="rId27"/>
    <p:sldId id="393" r:id="rId28"/>
    <p:sldId id="394" r:id="rId29"/>
    <p:sldId id="278" r:id="rId30"/>
    <p:sldId id="279" r:id="rId31"/>
    <p:sldId id="280" r:id="rId32"/>
    <p:sldId id="395" r:id="rId33"/>
    <p:sldId id="396" r:id="rId34"/>
    <p:sldId id="397" r:id="rId35"/>
    <p:sldId id="398" r:id="rId36"/>
    <p:sldId id="399" r:id="rId37"/>
    <p:sldId id="40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357" r:id="rId115"/>
    <p:sldId id="358" r:id="rId116"/>
    <p:sldId id="359" r:id="rId117"/>
    <p:sldId id="360" r:id="rId118"/>
    <p:sldId id="361" r:id="rId119"/>
    <p:sldId id="362" r:id="rId120"/>
    <p:sldId id="363" r:id="rId121"/>
    <p:sldId id="364" r:id="rId122"/>
    <p:sldId id="365" r:id="rId123"/>
    <p:sldId id="366" r:id="rId124"/>
    <p:sldId id="367" r:id="rId125"/>
    <p:sldId id="368" r:id="rId126"/>
    <p:sldId id="369" r:id="rId127"/>
    <p:sldId id="370" r:id="rId128"/>
    <p:sldId id="371" r:id="rId129"/>
    <p:sldId id="372" r:id="rId130"/>
    <p:sldId id="373" r:id="rId131"/>
    <p:sldId id="374" r:id="rId132"/>
    <p:sldId id="375" r:id="rId133"/>
    <p:sldId id="376" r:id="rId134"/>
    <p:sldId id="377" r:id="rId135"/>
    <p:sldId id="378" r:id="rId136"/>
    <p:sldId id="379" r:id="rId137"/>
    <p:sldId id="380" r:id="rId138"/>
    <p:sldId id="381" r:id="rId139"/>
    <p:sldId id="382" r:id="rId140"/>
    <p:sldId id="383" r:id="rId141"/>
    <p:sldId id="384" r:id="rId142"/>
    <p:sldId id="385" r:id="rId143"/>
    <p:sldId id="386" r:id="rId144"/>
    <p:sldId id="387" r:id="rId145"/>
    <p:sldId id="388" r:id="rId146"/>
  </p:sldIdLst>
  <p:sldSz cx="7556500" cy="10693400"/>
  <p:notesSz cx="7556500" cy="106934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8"/>
    <p:restoredTop sz="96774"/>
  </p:normalViewPr>
  <p:slideViewPr>
    <p:cSldViewPr>
      <p:cViewPr varScale="1">
        <p:scale>
          <a:sx n="71" d="100"/>
          <a:sy n="71" d="100"/>
        </p:scale>
        <p:origin x="2892"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496F3015-2F24-BB42-AB05-849D532A0206}" type="datetimeFigureOut">
              <a:rPr lang="pt-PT" smtClean="0"/>
              <a:t>02/08/2023</a:t>
            </a:fld>
            <a:endParaRPr lang="pt-PT"/>
          </a:p>
        </p:txBody>
      </p:sp>
      <p:sp>
        <p:nvSpPr>
          <p:cNvPr id="4" name="Marcador de Posição da Imagem do Diapositivo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CC05414F-19BC-1849-B3C6-2FCA09BBB78A}" type="slidenum">
              <a:rPr lang="pt-PT" smtClean="0"/>
              <a:t>‹nº›</a:t>
            </a:fld>
            <a:endParaRPr lang="pt-PT"/>
          </a:p>
        </p:txBody>
      </p:sp>
    </p:spTree>
    <p:extLst>
      <p:ext uri="{BB962C8B-B14F-4D97-AF65-F5344CB8AC3E}">
        <p14:creationId xmlns:p14="http://schemas.microsoft.com/office/powerpoint/2010/main" val="1737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9</a:t>
            </a:fld>
            <a:endParaRPr lang="pt-PT"/>
          </a:p>
        </p:txBody>
      </p:sp>
    </p:spTree>
    <p:extLst>
      <p:ext uri="{BB962C8B-B14F-4D97-AF65-F5344CB8AC3E}">
        <p14:creationId xmlns:p14="http://schemas.microsoft.com/office/powerpoint/2010/main" val="213810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14</a:t>
            </a:fld>
            <a:endParaRPr lang="pt-PT"/>
          </a:p>
        </p:txBody>
      </p:sp>
    </p:spTree>
    <p:extLst>
      <p:ext uri="{BB962C8B-B14F-4D97-AF65-F5344CB8AC3E}">
        <p14:creationId xmlns:p14="http://schemas.microsoft.com/office/powerpoint/2010/main" val="394214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23</a:t>
            </a:fld>
            <a:endParaRPr lang="pt-PT"/>
          </a:p>
        </p:txBody>
      </p:sp>
    </p:spTree>
    <p:extLst>
      <p:ext uri="{BB962C8B-B14F-4D97-AF65-F5344CB8AC3E}">
        <p14:creationId xmlns:p14="http://schemas.microsoft.com/office/powerpoint/2010/main" val="249402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24</a:t>
            </a:fld>
            <a:endParaRPr lang="pt-PT"/>
          </a:p>
        </p:txBody>
      </p:sp>
    </p:spTree>
    <p:extLst>
      <p:ext uri="{BB962C8B-B14F-4D97-AF65-F5344CB8AC3E}">
        <p14:creationId xmlns:p14="http://schemas.microsoft.com/office/powerpoint/2010/main" val="426109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25</a:t>
            </a:fld>
            <a:endParaRPr lang="pt-PT"/>
          </a:p>
        </p:txBody>
      </p:sp>
    </p:spTree>
    <p:extLst>
      <p:ext uri="{BB962C8B-B14F-4D97-AF65-F5344CB8AC3E}">
        <p14:creationId xmlns:p14="http://schemas.microsoft.com/office/powerpoint/2010/main" val="395228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45</a:t>
            </a:fld>
            <a:endParaRPr lang="pt-PT"/>
          </a:p>
        </p:txBody>
      </p:sp>
    </p:spTree>
    <p:extLst>
      <p:ext uri="{BB962C8B-B14F-4D97-AF65-F5344CB8AC3E}">
        <p14:creationId xmlns:p14="http://schemas.microsoft.com/office/powerpoint/2010/main" val="211418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C05414F-19BC-1849-B3C6-2FCA09BBB78A}" type="slidenum">
              <a:rPr lang="pt-PT" smtClean="0"/>
              <a:t>46</a:t>
            </a:fld>
            <a:endParaRPr lang="pt-PT"/>
          </a:p>
        </p:txBody>
      </p:sp>
    </p:spTree>
    <p:extLst>
      <p:ext uri="{BB962C8B-B14F-4D97-AF65-F5344CB8AC3E}">
        <p14:creationId xmlns:p14="http://schemas.microsoft.com/office/powerpoint/2010/main" val="218290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6" name="Holder 6"/>
          <p:cNvSpPr>
            <a:spLocks noGrp="1"/>
          </p:cNvSpPr>
          <p:nvPr>
            <p:ph type="sldNum" sz="quarter" idx="7"/>
          </p:nvPr>
        </p:nvSpPr>
        <p:spPr/>
        <p:txBody>
          <a:bodyPr lIns="0" tIns="0" rIns="0" bIns="0"/>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Lato"/>
                <a:cs typeface="La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6" name="Holder 6"/>
          <p:cNvSpPr>
            <a:spLocks noGrp="1"/>
          </p:cNvSpPr>
          <p:nvPr>
            <p:ph type="sldNum" sz="quarter" idx="7"/>
          </p:nvPr>
        </p:nvSpPr>
        <p:spPr/>
        <p:txBody>
          <a:bodyPr lIns="0" tIns="0" rIns="0" bIns="0"/>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Lato"/>
                <a:cs typeface="Lato"/>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7" name="Holder 7"/>
          <p:cNvSpPr>
            <a:spLocks noGrp="1"/>
          </p:cNvSpPr>
          <p:nvPr>
            <p:ph type="sldNum" sz="quarter" idx="7"/>
          </p:nvPr>
        </p:nvSpPr>
        <p:spPr/>
        <p:txBody>
          <a:bodyPr lIns="0" tIns="0" rIns="0" bIns="0"/>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5" name="Holder 5"/>
          <p:cNvSpPr>
            <a:spLocks noGrp="1"/>
          </p:cNvSpPr>
          <p:nvPr>
            <p:ph type="sldNum" sz="quarter" idx="7"/>
          </p:nvPr>
        </p:nvSpPr>
        <p:spPr/>
        <p:txBody>
          <a:bodyPr lIns="0" tIns="0" rIns="0" bIns="0"/>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8/2/2023</a:t>
            </a:fld>
            <a:endParaRPr lang="en-US"/>
          </a:p>
        </p:txBody>
      </p:sp>
      <p:sp>
        <p:nvSpPr>
          <p:cNvPr id="4" name="Holder 4"/>
          <p:cNvSpPr>
            <a:spLocks noGrp="1"/>
          </p:cNvSpPr>
          <p:nvPr>
            <p:ph type="sldNum" sz="quarter" idx="7"/>
          </p:nvPr>
        </p:nvSpPr>
        <p:spPr/>
        <p:txBody>
          <a:bodyPr lIns="0" tIns="0" rIns="0" bIns="0"/>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5220" y="303504"/>
            <a:ext cx="5612409" cy="1351280"/>
          </a:xfrm>
          <a:prstGeom prst="rect">
            <a:avLst/>
          </a:prstGeom>
        </p:spPr>
        <p:txBody>
          <a:bodyPr wrap="square" lIns="0" tIns="0" rIns="0" bIns="0">
            <a:spAutoFit/>
          </a:bodyPr>
          <a:lstStyle>
            <a:lvl1pPr>
              <a:defRPr sz="2900" b="1" i="0">
                <a:solidFill>
                  <a:schemeClr val="bg1"/>
                </a:solidFill>
                <a:latin typeface="Lato"/>
                <a:cs typeface="Lato"/>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8/2/2023</a:t>
            </a:fld>
            <a:endParaRPr lang="en-US"/>
          </a:p>
        </p:txBody>
      </p:sp>
      <p:sp>
        <p:nvSpPr>
          <p:cNvPr id="6" name="Holder 6"/>
          <p:cNvSpPr>
            <a:spLocks noGrp="1"/>
          </p:cNvSpPr>
          <p:nvPr>
            <p:ph type="sldNum" sz="quarter" idx="7"/>
          </p:nvPr>
        </p:nvSpPr>
        <p:spPr>
          <a:xfrm>
            <a:off x="351325" y="10233152"/>
            <a:ext cx="170815" cy="101600"/>
          </a:xfrm>
          <a:prstGeom prst="rect">
            <a:avLst/>
          </a:prstGeom>
        </p:spPr>
        <p:txBody>
          <a:bodyPr wrap="square" lIns="0" tIns="0" rIns="0" bIns="0">
            <a:spAutoFit/>
          </a:bodyPr>
          <a:lstStyle>
            <a:lvl1pPr>
              <a:defRPr sz="600" b="1" i="0">
                <a:solidFill>
                  <a:srgbClr val="6D6E71"/>
                </a:solidFill>
                <a:latin typeface="Lato"/>
                <a:cs typeface="Lato"/>
              </a:defRPr>
            </a:lvl1pPr>
          </a:lstStyle>
          <a:p>
            <a:pPr marL="38100">
              <a:lnSpc>
                <a:spcPts val="685"/>
              </a:lnSpc>
            </a:pPr>
            <a:fld id="{81D60167-4931-47E6-BA6A-407CBD079E47}" type="slidenum">
              <a:rPr spc="20" dirty="0"/>
              <a:t>‹nº›</a:t>
            </a:fld>
            <a:endParaRPr spc="2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4.jpg"/></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hyperlink" Target="http://www.ted.com/talks/tom_wujec_build_a_tower_build_a_team"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7.jpg"/></Relationships>
</file>

<file path=ppt/slides/_rels/slide10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9.jpg"/></Relationships>
</file>

<file path=ppt/slides/_rels/slide108.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91.jpg"/></Relationships>
</file>

<file path=ppt/slides/_rels/slide10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95.jpg"/></Relationships>
</file>

<file path=ppt/slides/_rels/slide11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97.jpg"/></Relationships>
</file>

<file path=ppt/slides/_rels/slide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0.jpg"/></Relationships>
</file>

<file path=ppt/slides/_rels/slide123.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2.jpg"/></Relationships>
</file>

<file path=ppt/slides/_rels/slide124.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hyperlink" Target="http://www.drawtoast.com/"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6.jpg"/></Relationships>
</file>

<file path=ppt/slides/_rels/slide131.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0.jpg"/></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 Id="rId9" Type="http://schemas.openxmlformats.org/officeDocument/2006/relationships/image" Target="../media/image119.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6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51.jpg"/></Relationships>
</file>

<file path=ppt/slides/_rels/slide6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56.jpg"/><Relationship Id="rId4" Type="http://schemas.openxmlformats.org/officeDocument/2006/relationships/image" Target="../media/image55.jpg"/></Relationships>
</file>

<file path=ppt/slides/_rels/slide7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59.jpg"/><Relationship Id="rId4" Type="http://schemas.openxmlformats.org/officeDocument/2006/relationships/image" Target="../media/image58.jpg"/></Relationships>
</file>

<file path=ppt/slides/_rels/slide7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1.jpg"/></Relationships>
</file>

<file path=ppt/slides/_rels/slide7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64.jpg"/><Relationship Id="rId4" Type="http://schemas.openxmlformats.org/officeDocument/2006/relationships/image" Target="../media/image63.jpg"/></Relationships>
</file>

<file path=ppt/slides/_rels/slide7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6.jpg"/></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69.jpg"/></Relationships>
</file>

<file path=ppt/slides/_rels/slide8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71.jpg"/></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75.jpg"/><Relationship Id="rId4" Type="http://schemas.openxmlformats.org/officeDocument/2006/relationships/image" Target="../media/image74.jpg"/></Relationships>
</file>

<file path=ppt/slides/_rels/slide9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77.jpg"/></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0.jpg"/></Relationships>
</file>

<file path=ppt/slides/_rels/slide9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8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70"/>
            <a:ext cx="7559992" cy="10692003"/>
            <a:chOff x="0" y="0"/>
            <a:chExt cx="7559992" cy="10692003"/>
          </a:xfrm>
        </p:grpSpPr>
        <p:sp>
          <p:nvSpPr>
            <p:cNvPr id="3" name="object 3"/>
            <p:cNvSpPr/>
            <p:nvPr/>
          </p:nvSpPr>
          <p:spPr>
            <a:xfrm>
              <a:off x="0" y="0"/>
              <a:ext cx="7559992" cy="10692003"/>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6344881" y="10203916"/>
              <a:ext cx="1028928" cy="359994"/>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5" name="object 5"/>
            <p:cNvSpPr/>
            <p:nvPr/>
          </p:nvSpPr>
          <p:spPr>
            <a:xfrm>
              <a:off x="3085287" y="0"/>
              <a:ext cx="3922178" cy="3042285"/>
            </a:xfrm>
            <a:custGeom>
              <a:avLst/>
              <a:gdLst/>
              <a:ahLst/>
              <a:cxnLst/>
              <a:rect l="l" t="t" r="r" b="b"/>
              <a:pathLst>
                <a:path w="3798570" h="3042285">
                  <a:moveTo>
                    <a:pt x="0" y="3042005"/>
                  </a:moveTo>
                  <a:lnTo>
                    <a:pt x="3797998" y="3042005"/>
                  </a:lnTo>
                  <a:lnTo>
                    <a:pt x="3797998" y="0"/>
                  </a:lnTo>
                  <a:lnTo>
                    <a:pt x="0" y="0"/>
                  </a:lnTo>
                  <a:lnTo>
                    <a:pt x="0" y="3042005"/>
                  </a:lnTo>
                  <a:close/>
                </a:path>
              </a:pathLst>
            </a:custGeom>
            <a:solidFill>
              <a:srgbClr val="00AEEF">
                <a:alpha val="94999"/>
              </a:srgbClr>
            </a:solidFill>
          </p:spPr>
          <p:txBody>
            <a:bodyPr wrap="square" lIns="0" tIns="0" rIns="0" bIns="0" rtlCol="0"/>
            <a:lstStyle/>
            <a:p>
              <a:endParaRPr/>
            </a:p>
          </p:txBody>
        </p:sp>
      </p:grpSp>
      <p:sp>
        <p:nvSpPr>
          <p:cNvPr id="6" name="object 6"/>
          <p:cNvSpPr txBox="1">
            <a:spLocks noGrp="1"/>
          </p:cNvSpPr>
          <p:nvPr>
            <p:ph type="title"/>
          </p:nvPr>
        </p:nvSpPr>
        <p:spPr>
          <a:xfrm>
            <a:off x="975220" y="303504"/>
            <a:ext cx="5905398" cy="1351652"/>
          </a:xfrm>
          <a:prstGeom prst="rect">
            <a:avLst/>
          </a:prstGeom>
        </p:spPr>
        <p:txBody>
          <a:bodyPr vert="horz" wrap="square" lIns="0" tIns="12700" rIns="0" bIns="0" rtlCol="0">
            <a:spAutoFit/>
          </a:bodyPr>
          <a:lstStyle/>
          <a:p>
            <a:pPr marL="2343785" marR="5080">
              <a:lnSpc>
                <a:spcPct val="100000"/>
              </a:lnSpc>
              <a:spcBef>
                <a:spcPts val="100"/>
              </a:spcBef>
            </a:pPr>
            <a:r>
              <a:rPr b="0" dirty="0">
                <a:latin typeface="Arial" panose="020B0604020202020204" pitchFamily="34" charset="0"/>
                <a:cs typeface="Arial" panose="020B0604020202020204" pitchFamily="34" charset="0"/>
              </a:rPr>
              <a:t>SCHOOLS 2030  </a:t>
            </a:r>
            <a:r>
              <a:rPr dirty="0">
                <a:latin typeface="Arial" panose="020B0604020202020204" pitchFamily="34" charset="0"/>
                <a:cs typeface="Arial" panose="020B0604020202020204" pitchFamily="34" charset="0"/>
              </a:rPr>
              <a:t>HUMAN-CENTERED  DESIGN </a:t>
            </a:r>
            <a:r>
              <a:rPr b="0" dirty="0">
                <a:latin typeface="Arial" panose="020B0604020202020204" pitchFamily="34" charset="0"/>
                <a:cs typeface="Arial" panose="020B0604020202020204" pitchFamily="34" charset="0"/>
              </a:rPr>
              <a:t>TOOLKIT</a:t>
            </a:r>
          </a:p>
        </p:txBody>
      </p:sp>
      <p:sp>
        <p:nvSpPr>
          <p:cNvPr id="7" name="object 7"/>
          <p:cNvSpPr txBox="1"/>
          <p:nvPr/>
        </p:nvSpPr>
        <p:spPr>
          <a:xfrm>
            <a:off x="3306583" y="2188159"/>
            <a:ext cx="2767475" cy="406400"/>
          </a:xfrm>
          <a:prstGeom prst="rect">
            <a:avLst/>
          </a:prstGeom>
        </p:spPr>
        <p:txBody>
          <a:bodyPr vert="horz" wrap="square" lIns="0" tIns="12700" rIns="0" bIns="0" rtlCol="0">
            <a:spAutoFit/>
          </a:bodyPr>
          <a:lstStyle/>
          <a:p>
            <a:pPr marL="12700">
              <a:lnSpc>
                <a:spcPct val="100000"/>
              </a:lnSpc>
              <a:spcBef>
                <a:spcPts val="100"/>
              </a:spcBef>
            </a:pPr>
            <a:r>
              <a:rPr sz="2500" dirty="0">
                <a:solidFill>
                  <a:srgbClr val="FFFFFF"/>
                </a:solidFill>
                <a:latin typeface="Arial" panose="020B0604020202020204" pitchFamily="34" charset="0"/>
                <a:cs typeface="Arial" panose="020B0604020202020204" pitchFamily="34" charset="0"/>
              </a:rPr>
              <a:t>Facilitator’s guide</a:t>
            </a:r>
            <a:endParaRPr sz="2500">
              <a:latin typeface="Arial" panose="020B0604020202020204" pitchFamily="34" charset="0"/>
              <a:cs typeface="Arial" panose="020B0604020202020204" pitchFamily="34" charset="0"/>
            </a:endParaRPr>
          </a:p>
        </p:txBody>
      </p:sp>
      <p:grpSp>
        <p:nvGrpSpPr>
          <p:cNvPr id="8" name="object 8"/>
          <p:cNvGrpSpPr/>
          <p:nvPr/>
        </p:nvGrpSpPr>
        <p:grpSpPr>
          <a:xfrm>
            <a:off x="3107030" y="1979041"/>
            <a:ext cx="4267200" cy="8021955"/>
            <a:chOff x="3107030" y="1979041"/>
            <a:chExt cx="4267200" cy="8021955"/>
          </a:xfrm>
        </p:grpSpPr>
        <p:sp>
          <p:nvSpPr>
            <p:cNvPr id="9" name="object 9"/>
            <p:cNvSpPr/>
            <p:nvPr/>
          </p:nvSpPr>
          <p:spPr>
            <a:xfrm>
              <a:off x="3319284" y="1998091"/>
              <a:ext cx="504190" cy="0"/>
            </a:xfrm>
            <a:custGeom>
              <a:avLst/>
              <a:gdLst/>
              <a:ahLst/>
              <a:cxnLst/>
              <a:rect l="l" t="t" r="r" b="b"/>
              <a:pathLst>
                <a:path w="504189">
                  <a:moveTo>
                    <a:pt x="0" y="0"/>
                  </a:moveTo>
                  <a:lnTo>
                    <a:pt x="503999" y="0"/>
                  </a:lnTo>
                </a:path>
              </a:pathLst>
            </a:custGeom>
            <a:ln w="38100">
              <a:solidFill>
                <a:srgbClr val="FFFFFF"/>
              </a:solidFill>
            </a:ln>
          </p:spPr>
          <p:txBody>
            <a:bodyPr wrap="square" lIns="0" tIns="0" rIns="0" bIns="0" rtlCol="0"/>
            <a:lstStyle/>
            <a:p>
              <a:endParaRPr/>
            </a:p>
          </p:txBody>
        </p:sp>
        <p:sp>
          <p:nvSpPr>
            <p:cNvPr id="10" name="object 10"/>
            <p:cNvSpPr/>
            <p:nvPr/>
          </p:nvSpPr>
          <p:spPr>
            <a:xfrm>
              <a:off x="3823284" y="1998091"/>
              <a:ext cx="598170" cy="0"/>
            </a:xfrm>
            <a:custGeom>
              <a:avLst/>
              <a:gdLst/>
              <a:ahLst/>
              <a:cxnLst/>
              <a:rect l="l" t="t" r="r" b="b"/>
              <a:pathLst>
                <a:path w="598170">
                  <a:moveTo>
                    <a:pt x="0" y="0"/>
                  </a:moveTo>
                  <a:lnTo>
                    <a:pt x="597598" y="0"/>
                  </a:lnTo>
                </a:path>
              </a:pathLst>
            </a:custGeom>
            <a:ln w="38100">
              <a:solidFill>
                <a:srgbClr val="FFFFFF"/>
              </a:solidFill>
            </a:ln>
          </p:spPr>
          <p:txBody>
            <a:bodyPr wrap="square" lIns="0" tIns="0" rIns="0" bIns="0" rtlCol="0"/>
            <a:lstStyle/>
            <a:p>
              <a:endParaRPr/>
            </a:p>
          </p:txBody>
        </p:sp>
        <p:sp>
          <p:nvSpPr>
            <p:cNvPr id="11" name="object 11"/>
            <p:cNvSpPr/>
            <p:nvPr/>
          </p:nvSpPr>
          <p:spPr>
            <a:xfrm>
              <a:off x="3956587" y="4249740"/>
              <a:ext cx="262890" cy="296545"/>
            </a:xfrm>
            <a:custGeom>
              <a:avLst/>
              <a:gdLst/>
              <a:ahLst/>
              <a:cxnLst/>
              <a:rect l="l" t="t" r="r" b="b"/>
              <a:pathLst>
                <a:path w="262889" h="296545">
                  <a:moveTo>
                    <a:pt x="114972" y="296157"/>
                  </a:moveTo>
                  <a:lnTo>
                    <a:pt x="0" y="52876"/>
                  </a:lnTo>
                  <a:lnTo>
                    <a:pt x="18697" y="41457"/>
                  </a:lnTo>
                  <a:lnTo>
                    <a:pt x="36665" y="28812"/>
                  </a:lnTo>
                  <a:lnTo>
                    <a:pt x="53842" y="14980"/>
                  </a:lnTo>
                  <a:lnTo>
                    <a:pt x="70166" y="0"/>
                  </a:lnTo>
                  <a:lnTo>
                    <a:pt x="262872" y="183531"/>
                  </a:lnTo>
                  <a:lnTo>
                    <a:pt x="229011" y="216121"/>
                  </a:lnTo>
                  <a:lnTo>
                    <a:pt x="192947" y="245828"/>
                  </a:lnTo>
                  <a:lnTo>
                    <a:pt x="154872" y="272543"/>
                  </a:lnTo>
                  <a:lnTo>
                    <a:pt x="114972" y="296157"/>
                  </a:lnTo>
                  <a:close/>
                </a:path>
              </a:pathLst>
            </a:custGeom>
            <a:solidFill>
              <a:srgbClr val="62BB46"/>
            </a:solidFill>
          </p:spPr>
          <p:txBody>
            <a:bodyPr wrap="square" lIns="0" tIns="0" rIns="0" bIns="0" rtlCol="0"/>
            <a:lstStyle/>
            <a:p>
              <a:endParaRPr/>
            </a:p>
          </p:txBody>
        </p:sp>
        <p:sp>
          <p:nvSpPr>
            <p:cNvPr id="12" name="object 12"/>
            <p:cNvSpPr/>
            <p:nvPr/>
          </p:nvSpPr>
          <p:spPr>
            <a:xfrm>
              <a:off x="3207496" y="4075068"/>
              <a:ext cx="287655" cy="224790"/>
            </a:xfrm>
            <a:custGeom>
              <a:avLst/>
              <a:gdLst/>
              <a:ahLst/>
              <a:cxnLst/>
              <a:rect l="l" t="t" r="r" b="b"/>
              <a:pathLst>
                <a:path w="287654" h="224789">
                  <a:moveTo>
                    <a:pt x="64039" y="224435"/>
                  </a:moveTo>
                  <a:lnTo>
                    <a:pt x="43295" y="182559"/>
                  </a:lnTo>
                  <a:lnTo>
                    <a:pt x="25640" y="139144"/>
                  </a:lnTo>
                  <a:lnTo>
                    <a:pt x="11175" y="94381"/>
                  </a:lnTo>
                  <a:lnTo>
                    <a:pt x="0" y="48460"/>
                  </a:lnTo>
                  <a:lnTo>
                    <a:pt x="257383" y="0"/>
                  </a:lnTo>
                  <a:lnTo>
                    <a:pt x="262985" y="21595"/>
                  </a:lnTo>
                  <a:lnTo>
                    <a:pt x="269883" y="42720"/>
                  </a:lnTo>
                  <a:lnTo>
                    <a:pt x="278044" y="63314"/>
                  </a:lnTo>
                  <a:lnTo>
                    <a:pt x="287436" y="83315"/>
                  </a:lnTo>
                  <a:lnTo>
                    <a:pt x="64039" y="224435"/>
                  </a:lnTo>
                  <a:close/>
                </a:path>
              </a:pathLst>
            </a:custGeom>
            <a:solidFill>
              <a:srgbClr val="009444"/>
            </a:solidFill>
          </p:spPr>
          <p:txBody>
            <a:bodyPr wrap="square" lIns="0" tIns="0" rIns="0" bIns="0" rtlCol="0"/>
            <a:lstStyle/>
            <a:p>
              <a:endParaRPr/>
            </a:p>
          </p:txBody>
        </p:sp>
        <p:sp>
          <p:nvSpPr>
            <p:cNvPr id="13" name="object 13"/>
            <p:cNvSpPr/>
            <p:nvPr/>
          </p:nvSpPr>
          <p:spPr>
            <a:xfrm>
              <a:off x="3443712" y="4284669"/>
              <a:ext cx="234950" cy="300355"/>
            </a:xfrm>
            <a:custGeom>
              <a:avLst/>
              <a:gdLst/>
              <a:ahLst/>
              <a:cxnLst/>
              <a:rect l="l" t="t" r="r" b="b"/>
              <a:pathLst>
                <a:path w="234950" h="300354">
                  <a:moveTo>
                    <a:pt x="161635" y="300046"/>
                  </a:moveTo>
                  <a:lnTo>
                    <a:pt x="118195" y="283203"/>
                  </a:lnTo>
                  <a:lnTo>
                    <a:pt x="76717" y="263248"/>
                  </a:lnTo>
                  <a:lnTo>
                    <a:pt x="37289" y="240351"/>
                  </a:lnTo>
                  <a:lnTo>
                    <a:pt x="0" y="214682"/>
                  </a:lnTo>
                  <a:lnTo>
                    <a:pt x="159765" y="0"/>
                  </a:lnTo>
                  <a:lnTo>
                    <a:pt x="177358" y="11625"/>
                  </a:lnTo>
                  <a:lnTo>
                    <a:pt x="195767" y="22175"/>
                  </a:lnTo>
                  <a:lnTo>
                    <a:pt x="214963" y="31598"/>
                  </a:lnTo>
                  <a:lnTo>
                    <a:pt x="234918" y="39842"/>
                  </a:lnTo>
                  <a:lnTo>
                    <a:pt x="161635" y="300046"/>
                  </a:lnTo>
                  <a:close/>
                </a:path>
              </a:pathLst>
            </a:custGeom>
            <a:solidFill>
              <a:srgbClr val="ED1D24"/>
            </a:solidFill>
          </p:spPr>
          <p:txBody>
            <a:bodyPr wrap="square" lIns="0" tIns="0" rIns="0" bIns="0" rtlCol="0"/>
            <a:lstStyle/>
            <a:p>
              <a:endParaRPr/>
            </a:p>
          </p:txBody>
        </p:sp>
        <p:sp>
          <p:nvSpPr>
            <p:cNvPr id="14" name="object 14"/>
            <p:cNvSpPr/>
            <p:nvPr/>
          </p:nvSpPr>
          <p:spPr>
            <a:xfrm>
              <a:off x="4053288" y="4144368"/>
              <a:ext cx="290830" cy="260350"/>
            </a:xfrm>
            <a:custGeom>
              <a:avLst/>
              <a:gdLst/>
              <a:ahLst/>
              <a:cxnLst/>
              <a:rect l="l" t="t" r="r" b="b"/>
              <a:pathLst>
                <a:path w="290829" h="260350">
                  <a:moveTo>
                    <a:pt x="192003" y="260285"/>
                  </a:moveTo>
                  <a:lnTo>
                    <a:pt x="0" y="76241"/>
                  </a:lnTo>
                  <a:lnTo>
                    <a:pt x="13394" y="58614"/>
                  </a:lnTo>
                  <a:lnTo>
                    <a:pt x="25740" y="40010"/>
                  </a:lnTo>
                  <a:lnTo>
                    <a:pt x="36977" y="20462"/>
                  </a:lnTo>
                  <a:lnTo>
                    <a:pt x="47042" y="0"/>
                  </a:lnTo>
                  <a:lnTo>
                    <a:pt x="290416" y="99570"/>
                  </a:lnTo>
                  <a:lnTo>
                    <a:pt x="270070" y="143232"/>
                  </a:lnTo>
                  <a:lnTo>
                    <a:pt x="246767" y="184639"/>
                  </a:lnTo>
                  <a:lnTo>
                    <a:pt x="220686" y="223691"/>
                  </a:lnTo>
                  <a:lnTo>
                    <a:pt x="192003" y="260285"/>
                  </a:lnTo>
                  <a:close/>
                </a:path>
              </a:pathLst>
            </a:custGeom>
            <a:solidFill>
              <a:srgbClr val="127BB9"/>
            </a:solidFill>
          </p:spPr>
          <p:txBody>
            <a:bodyPr wrap="square" lIns="0" tIns="0" rIns="0" bIns="0" rtlCol="0"/>
            <a:lstStyle/>
            <a:p>
              <a:endParaRPr/>
            </a:p>
          </p:txBody>
        </p:sp>
        <p:sp>
          <p:nvSpPr>
            <p:cNvPr id="15" name="object 15"/>
            <p:cNvSpPr/>
            <p:nvPr/>
          </p:nvSpPr>
          <p:spPr>
            <a:xfrm>
              <a:off x="3961030" y="3448465"/>
              <a:ext cx="262890" cy="297815"/>
            </a:xfrm>
            <a:custGeom>
              <a:avLst/>
              <a:gdLst/>
              <a:ahLst/>
              <a:cxnLst/>
              <a:rect l="l" t="t" r="r" b="b"/>
              <a:pathLst>
                <a:path w="262889" h="297814">
                  <a:moveTo>
                    <a:pt x="70502" y="297188"/>
                  </a:moveTo>
                  <a:lnTo>
                    <a:pt x="54381" y="281757"/>
                  </a:lnTo>
                  <a:lnTo>
                    <a:pt x="37234" y="267381"/>
                  </a:lnTo>
                  <a:lnTo>
                    <a:pt x="19095" y="254126"/>
                  </a:lnTo>
                  <a:lnTo>
                    <a:pt x="0" y="242056"/>
                  </a:lnTo>
                  <a:lnTo>
                    <a:pt x="117552" y="0"/>
                  </a:lnTo>
                  <a:lnTo>
                    <a:pt x="157356" y="24258"/>
                  </a:lnTo>
                  <a:lnTo>
                    <a:pt x="194887" y="51378"/>
                  </a:lnTo>
                  <a:lnTo>
                    <a:pt x="230045" y="81176"/>
                  </a:lnTo>
                  <a:lnTo>
                    <a:pt x="262736" y="113472"/>
                  </a:lnTo>
                  <a:lnTo>
                    <a:pt x="70502" y="297188"/>
                  </a:lnTo>
                  <a:close/>
                </a:path>
              </a:pathLst>
            </a:custGeom>
            <a:solidFill>
              <a:srgbClr val="EC128E"/>
            </a:solidFill>
          </p:spPr>
          <p:txBody>
            <a:bodyPr wrap="square" lIns="0" tIns="0" rIns="0" bIns="0" rtlCol="0"/>
            <a:lstStyle/>
            <a:p>
              <a:endParaRPr/>
            </a:p>
          </p:txBody>
        </p:sp>
        <p:sp>
          <p:nvSpPr>
            <p:cNvPr id="16" name="object 16"/>
            <p:cNvSpPr/>
            <p:nvPr/>
          </p:nvSpPr>
          <p:spPr>
            <a:xfrm>
              <a:off x="3291485" y="4192913"/>
              <a:ext cx="281940" cy="282575"/>
            </a:xfrm>
            <a:custGeom>
              <a:avLst/>
              <a:gdLst/>
              <a:ahLst/>
              <a:cxnLst/>
              <a:rect l="l" t="t" r="r" b="b"/>
              <a:pathLst>
                <a:path w="281939" h="282575">
                  <a:moveTo>
                    <a:pt x="122081" y="282381"/>
                  </a:moveTo>
                  <a:lnTo>
                    <a:pt x="87511" y="250531"/>
                  </a:lnTo>
                  <a:lnTo>
                    <a:pt x="55572" y="216180"/>
                  </a:lnTo>
                  <a:lnTo>
                    <a:pt x="26367" y="179523"/>
                  </a:lnTo>
                  <a:lnTo>
                    <a:pt x="0" y="140756"/>
                  </a:lnTo>
                  <a:lnTo>
                    <a:pt x="223482" y="0"/>
                  </a:lnTo>
                  <a:lnTo>
                    <a:pt x="236365" y="18266"/>
                  </a:lnTo>
                  <a:lnTo>
                    <a:pt x="250385" y="35668"/>
                  </a:lnTo>
                  <a:lnTo>
                    <a:pt x="265508" y="52143"/>
                  </a:lnTo>
                  <a:lnTo>
                    <a:pt x="281696" y="67624"/>
                  </a:lnTo>
                  <a:lnTo>
                    <a:pt x="122081" y="282381"/>
                  </a:lnTo>
                  <a:close/>
                </a:path>
              </a:pathLst>
            </a:custGeom>
            <a:solidFill>
              <a:srgbClr val="D5A42A"/>
            </a:solidFill>
          </p:spPr>
          <p:txBody>
            <a:bodyPr wrap="square" lIns="0" tIns="0" rIns="0" bIns="0" rtlCol="0"/>
            <a:lstStyle/>
            <a:p>
              <a:endParaRPr/>
            </a:p>
          </p:txBody>
        </p:sp>
        <p:sp>
          <p:nvSpPr>
            <p:cNvPr id="17" name="object 17"/>
            <p:cNvSpPr/>
            <p:nvPr/>
          </p:nvSpPr>
          <p:spPr>
            <a:xfrm>
              <a:off x="4056928" y="3593119"/>
              <a:ext cx="290195" cy="258445"/>
            </a:xfrm>
            <a:custGeom>
              <a:avLst/>
              <a:gdLst/>
              <a:ahLst/>
              <a:cxnLst/>
              <a:rect l="l" t="t" r="r" b="b"/>
              <a:pathLst>
                <a:path w="290195" h="258445">
                  <a:moveTo>
                    <a:pt x="45530" y="258073"/>
                  </a:moveTo>
                  <a:lnTo>
                    <a:pt x="35948" y="237865"/>
                  </a:lnTo>
                  <a:lnTo>
                    <a:pt x="25143" y="218336"/>
                  </a:lnTo>
                  <a:lnTo>
                    <a:pt x="13149" y="199549"/>
                  </a:lnTo>
                  <a:lnTo>
                    <a:pt x="0" y="181571"/>
                  </a:lnTo>
                  <a:lnTo>
                    <a:pt x="194196" y="0"/>
                  </a:lnTo>
                  <a:lnTo>
                    <a:pt x="222532" y="37413"/>
                  </a:lnTo>
                  <a:lnTo>
                    <a:pt x="247990" y="76879"/>
                  </a:lnTo>
                  <a:lnTo>
                    <a:pt x="270469" y="118202"/>
                  </a:lnTo>
                  <a:lnTo>
                    <a:pt x="289865" y="161190"/>
                  </a:lnTo>
                  <a:lnTo>
                    <a:pt x="45530" y="258073"/>
                  </a:lnTo>
                  <a:close/>
                </a:path>
              </a:pathLst>
            </a:custGeom>
            <a:solidFill>
              <a:srgbClr val="F99D28"/>
            </a:solidFill>
          </p:spPr>
          <p:txBody>
            <a:bodyPr wrap="square" lIns="0" tIns="0" rIns="0" bIns="0" rtlCol="0"/>
            <a:lstStyle/>
            <a:p>
              <a:endParaRPr/>
            </a:p>
          </p:txBody>
        </p:sp>
        <p:sp>
          <p:nvSpPr>
            <p:cNvPr id="18" name="object 18"/>
            <p:cNvSpPr/>
            <p:nvPr/>
          </p:nvSpPr>
          <p:spPr>
            <a:xfrm>
              <a:off x="3209238" y="3682580"/>
              <a:ext cx="288290" cy="226695"/>
            </a:xfrm>
            <a:custGeom>
              <a:avLst/>
              <a:gdLst/>
              <a:ahLst/>
              <a:cxnLst/>
              <a:rect l="l" t="t" r="r" b="b"/>
              <a:pathLst>
                <a:path w="288289" h="226695">
                  <a:moveTo>
                    <a:pt x="257318" y="226135"/>
                  </a:moveTo>
                  <a:lnTo>
                    <a:pt x="0" y="176695"/>
                  </a:lnTo>
                  <a:lnTo>
                    <a:pt x="2137" y="167218"/>
                  </a:lnTo>
                  <a:lnTo>
                    <a:pt x="4423" y="157747"/>
                  </a:lnTo>
                  <a:lnTo>
                    <a:pt x="20938" y="102212"/>
                  </a:lnTo>
                  <a:lnTo>
                    <a:pt x="49736" y="32752"/>
                  </a:lnTo>
                  <a:lnTo>
                    <a:pt x="66877" y="0"/>
                  </a:lnTo>
                  <a:lnTo>
                    <a:pt x="287987" y="145113"/>
                  </a:lnTo>
                  <a:lnTo>
                    <a:pt x="279845" y="161652"/>
                  </a:lnTo>
                  <a:lnTo>
                    <a:pt x="272498" y="178762"/>
                  </a:lnTo>
                  <a:lnTo>
                    <a:pt x="265983" y="196428"/>
                  </a:lnTo>
                  <a:lnTo>
                    <a:pt x="260335" y="214638"/>
                  </a:lnTo>
                  <a:lnTo>
                    <a:pt x="257318" y="226135"/>
                  </a:lnTo>
                  <a:close/>
                </a:path>
              </a:pathLst>
            </a:custGeom>
            <a:solidFill>
              <a:srgbClr val="EF4136"/>
            </a:solidFill>
          </p:spPr>
          <p:txBody>
            <a:bodyPr wrap="square" lIns="0" tIns="0" rIns="0" bIns="0" rtlCol="0"/>
            <a:lstStyle/>
            <a:p>
              <a:endParaRPr/>
            </a:p>
          </p:txBody>
        </p:sp>
        <p:sp>
          <p:nvSpPr>
            <p:cNvPr id="19" name="object 19"/>
            <p:cNvSpPr/>
            <p:nvPr/>
          </p:nvSpPr>
          <p:spPr>
            <a:xfrm>
              <a:off x="3446765" y="3402885"/>
              <a:ext cx="234950" cy="303530"/>
            </a:xfrm>
            <a:custGeom>
              <a:avLst/>
              <a:gdLst/>
              <a:ahLst/>
              <a:cxnLst/>
              <a:rect l="l" t="t" r="r" b="b"/>
              <a:pathLst>
                <a:path w="234950" h="303529">
                  <a:moveTo>
                    <a:pt x="156583" y="303260"/>
                  </a:moveTo>
                  <a:lnTo>
                    <a:pt x="0" y="86328"/>
                  </a:lnTo>
                  <a:lnTo>
                    <a:pt x="39301" y="59744"/>
                  </a:lnTo>
                  <a:lnTo>
                    <a:pt x="80456" y="36417"/>
                  </a:lnTo>
                  <a:lnTo>
                    <a:pt x="123260" y="16463"/>
                  </a:lnTo>
                  <a:lnTo>
                    <a:pt x="167511" y="0"/>
                  </a:lnTo>
                  <a:lnTo>
                    <a:pt x="234567" y="262222"/>
                  </a:lnTo>
                  <a:lnTo>
                    <a:pt x="214135" y="270516"/>
                  </a:lnTo>
                  <a:lnTo>
                    <a:pt x="194283" y="280144"/>
                  </a:lnTo>
                  <a:lnTo>
                    <a:pt x="175077" y="291070"/>
                  </a:lnTo>
                  <a:lnTo>
                    <a:pt x="156583" y="303260"/>
                  </a:lnTo>
                  <a:close/>
                </a:path>
              </a:pathLst>
            </a:custGeom>
            <a:solidFill>
              <a:srgbClr val="FDB913"/>
            </a:solidFill>
          </p:spPr>
          <p:txBody>
            <a:bodyPr wrap="square" lIns="0" tIns="0" rIns="0" bIns="0" rtlCol="0"/>
            <a:lstStyle/>
            <a:p>
              <a:endParaRPr/>
            </a:p>
          </p:txBody>
        </p:sp>
        <p:sp>
          <p:nvSpPr>
            <p:cNvPr id="20" name="object 20"/>
            <p:cNvSpPr/>
            <p:nvPr/>
          </p:nvSpPr>
          <p:spPr>
            <a:xfrm>
              <a:off x="3296773" y="3513151"/>
              <a:ext cx="276225" cy="282575"/>
            </a:xfrm>
            <a:custGeom>
              <a:avLst/>
              <a:gdLst/>
              <a:ahLst/>
              <a:cxnLst/>
              <a:rect l="l" t="t" r="r" b="b"/>
              <a:pathLst>
                <a:path w="276225" h="282575">
                  <a:moveTo>
                    <a:pt x="219713" y="282151"/>
                  </a:moveTo>
                  <a:lnTo>
                    <a:pt x="0" y="135271"/>
                  </a:lnTo>
                  <a:lnTo>
                    <a:pt x="26384" y="97777"/>
                  </a:lnTo>
                  <a:lnTo>
                    <a:pt x="55210" y="62670"/>
                  </a:lnTo>
                  <a:lnTo>
                    <a:pt x="86314" y="30045"/>
                  </a:lnTo>
                  <a:lnTo>
                    <a:pt x="119530" y="0"/>
                  </a:lnTo>
                  <a:lnTo>
                    <a:pt x="276164" y="217235"/>
                  </a:lnTo>
                  <a:lnTo>
                    <a:pt x="260697" y="231963"/>
                  </a:lnTo>
                  <a:lnTo>
                    <a:pt x="246095" y="247711"/>
                  </a:lnTo>
                  <a:lnTo>
                    <a:pt x="232415" y="264451"/>
                  </a:lnTo>
                  <a:lnTo>
                    <a:pt x="219713" y="282151"/>
                  </a:lnTo>
                  <a:close/>
                </a:path>
              </a:pathLst>
            </a:custGeom>
            <a:solidFill>
              <a:srgbClr val="00AEEF"/>
            </a:solidFill>
          </p:spPr>
          <p:txBody>
            <a:bodyPr wrap="square" lIns="0" tIns="0" rIns="0" bIns="0" rtlCol="0"/>
            <a:lstStyle/>
            <a:p>
              <a:endParaRPr/>
            </a:p>
          </p:txBody>
        </p:sp>
        <p:sp>
          <p:nvSpPr>
            <p:cNvPr id="21" name="object 21"/>
            <p:cNvSpPr/>
            <p:nvPr/>
          </p:nvSpPr>
          <p:spPr>
            <a:xfrm>
              <a:off x="3842359" y="3378755"/>
              <a:ext cx="202565" cy="294005"/>
            </a:xfrm>
            <a:custGeom>
              <a:avLst/>
              <a:gdLst/>
              <a:ahLst/>
              <a:cxnLst/>
              <a:rect l="l" t="t" r="r" b="b"/>
              <a:pathLst>
                <a:path w="202564" h="294004">
                  <a:moveTo>
                    <a:pt x="83393" y="293833"/>
                  </a:moveTo>
                  <a:lnTo>
                    <a:pt x="46583" y="280280"/>
                  </a:lnTo>
                  <a:lnTo>
                    <a:pt x="0" y="269815"/>
                  </a:lnTo>
                  <a:lnTo>
                    <a:pt x="24219" y="0"/>
                  </a:lnTo>
                  <a:lnTo>
                    <a:pt x="72013" y="8119"/>
                  </a:lnTo>
                  <a:lnTo>
                    <a:pt x="119773" y="20403"/>
                  </a:lnTo>
                  <a:lnTo>
                    <a:pt x="161977" y="34910"/>
                  </a:lnTo>
                  <a:lnTo>
                    <a:pt x="202444" y="52312"/>
                  </a:lnTo>
                  <a:lnTo>
                    <a:pt x="83393" y="293833"/>
                  </a:lnTo>
                  <a:close/>
                </a:path>
              </a:pathLst>
            </a:custGeom>
            <a:solidFill>
              <a:srgbClr val="F36F21"/>
            </a:solidFill>
          </p:spPr>
          <p:txBody>
            <a:bodyPr wrap="square" lIns="0" tIns="0" rIns="0" bIns="0" rtlCol="0"/>
            <a:lstStyle/>
            <a:p>
              <a:endParaRPr/>
            </a:p>
          </p:txBody>
        </p:sp>
        <p:sp>
          <p:nvSpPr>
            <p:cNvPr id="22" name="object 22"/>
            <p:cNvSpPr/>
            <p:nvPr/>
          </p:nvSpPr>
          <p:spPr>
            <a:xfrm>
              <a:off x="3642595" y="4336087"/>
              <a:ext cx="181610" cy="280670"/>
            </a:xfrm>
            <a:custGeom>
              <a:avLst/>
              <a:gdLst/>
              <a:ahLst/>
              <a:cxnLst/>
              <a:rect l="l" t="t" r="r" b="b"/>
              <a:pathLst>
                <a:path w="181610" h="280670">
                  <a:moveTo>
                    <a:pt x="136426" y="280194"/>
                  </a:moveTo>
                  <a:lnTo>
                    <a:pt x="91080" y="277177"/>
                  </a:lnTo>
                  <a:lnTo>
                    <a:pt x="45549" y="270496"/>
                  </a:lnTo>
                  <a:lnTo>
                    <a:pt x="0" y="260055"/>
                  </a:lnTo>
                  <a:lnTo>
                    <a:pt x="73240" y="0"/>
                  </a:lnTo>
                  <a:lnTo>
                    <a:pt x="94360" y="4505"/>
                  </a:lnTo>
                  <a:lnTo>
                    <a:pt x="115466" y="7585"/>
                  </a:lnTo>
                  <a:lnTo>
                    <a:pt x="136506" y="9268"/>
                  </a:lnTo>
                  <a:lnTo>
                    <a:pt x="157429" y="9582"/>
                  </a:lnTo>
                  <a:lnTo>
                    <a:pt x="181420" y="279642"/>
                  </a:lnTo>
                  <a:lnTo>
                    <a:pt x="136426" y="280194"/>
                  </a:lnTo>
                  <a:close/>
                </a:path>
              </a:pathLst>
            </a:custGeom>
            <a:solidFill>
              <a:srgbClr val="1B3A6A"/>
            </a:solidFill>
          </p:spPr>
          <p:txBody>
            <a:bodyPr wrap="square" lIns="0" tIns="0" rIns="0" bIns="0" rtlCol="0"/>
            <a:lstStyle/>
            <a:p>
              <a:endParaRPr/>
            </a:p>
          </p:txBody>
        </p:sp>
        <p:sp>
          <p:nvSpPr>
            <p:cNvPr id="23" name="object 23"/>
            <p:cNvSpPr/>
            <p:nvPr/>
          </p:nvSpPr>
          <p:spPr>
            <a:xfrm>
              <a:off x="3840510" y="4319452"/>
              <a:ext cx="195580" cy="293370"/>
            </a:xfrm>
            <a:custGeom>
              <a:avLst/>
              <a:gdLst/>
              <a:ahLst/>
              <a:cxnLst/>
              <a:rect l="l" t="t" r="r" b="b"/>
              <a:pathLst>
                <a:path w="195579" h="293370">
                  <a:moveTo>
                    <a:pt x="22005" y="293002"/>
                  </a:moveTo>
                  <a:lnTo>
                    <a:pt x="0" y="22957"/>
                  </a:lnTo>
                  <a:lnTo>
                    <a:pt x="21081" y="19216"/>
                  </a:lnTo>
                  <a:lnTo>
                    <a:pt x="41810" y="14119"/>
                  </a:lnTo>
                  <a:lnTo>
                    <a:pt x="62129" y="7702"/>
                  </a:lnTo>
                  <a:lnTo>
                    <a:pt x="81982" y="0"/>
                  </a:lnTo>
                  <a:lnTo>
                    <a:pt x="195106" y="244334"/>
                  </a:lnTo>
                  <a:lnTo>
                    <a:pt x="153478" y="261442"/>
                  </a:lnTo>
                  <a:lnTo>
                    <a:pt x="110635" y="275323"/>
                  </a:lnTo>
                  <a:lnTo>
                    <a:pt x="66753" y="285877"/>
                  </a:lnTo>
                  <a:lnTo>
                    <a:pt x="22005" y="293002"/>
                  </a:lnTo>
                  <a:close/>
                </a:path>
              </a:pathLst>
            </a:custGeom>
            <a:solidFill>
              <a:srgbClr val="005B94"/>
            </a:solidFill>
          </p:spPr>
          <p:txBody>
            <a:bodyPr wrap="square" lIns="0" tIns="0" rIns="0" bIns="0" rtlCol="0"/>
            <a:lstStyle/>
            <a:p>
              <a:endParaRPr/>
            </a:p>
          </p:txBody>
        </p:sp>
        <p:sp>
          <p:nvSpPr>
            <p:cNvPr id="24" name="object 24"/>
            <p:cNvSpPr/>
            <p:nvPr/>
          </p:nvSpPr>
          <p:spPr>
            <a:xfrm>
              <a:off x="3647597" y="3374252"/>
              <a:ext cx="182245" cy="280035"/>
            </a:xfrm>
            <a:custGeom>
              <a:avLst/>
              <a:gdLst/>
              <a:ahLst/>
              <a:cxnLst/>
              <a:rect l="l" t="t" r="r" b="b"/>
              <a:pathLst>
                <a:path w="182245" h="280035">
                  <a:moveTo>
                    <a:pt x="69750" y="279893"/>
                  </a:moveTo>
                  <a:lnTo>
                    <a:pt x="0" y="18813"/>
                  </a:lnTo>
                  <a:lnTo>
                    <a:pt x="44447" y="9003"/>
                  </a:lnTo>
                  <a:lnTo>
                    <a:pt x="89726" y="2699"/>
                  </a:lnTo>
                  <a:lnTo>
                    <a:pt x="135658" y="0"/>
                  </a:lnTo>
                  <a:lnTo>
                    <a:pt x="182065" y="1007"/>
                  </a:lnTo>
                  <a:lnTo>
                    <a:pt x="155860" y="270823"/>
                  </a:lnTo>
                  <a:lnTo>
                    <a:pt x="133963" y="270931"/>
                  </a:lnTo>
                  <a:lnTo>
                    <a:pt x="112273" y="272502"/>
                  </a:lnTo>
                  <a:lnTo>
                    <a:pt x="90849" y="275501"/>
                  </a:lnTo>
                  <a:lnTo>
                    <a:pt x="69750" y="279893"/>
                  </a:lnTo>
                  <a:close/>
                </a:path>
              </a:pathLst>
            </a:custGeom>
            <a:solidFill>
              <a:srgbClr val="911939"/>
            </a:solidFill>
          </p:spPr>
          <p:txBody>
            <a:bodyPr wrap="square" lIns="0" tIns="0" rIns="0" bIns="0" rtlCol="0"/>
            <a:lstStyle/>
            <a:p>
              <a:endParaRPr/>
            </a:p>
          </p:txBody>
        </p:sp>
        <p:sp>
          <p:nvSpPr>
            <p:cNvPr id="25" name="object 25"/>
            <p:cNvSpPr/>
            <p:nvPr/>
          </p:nvSpPr>
          <p:spPr>
            <a:xfrm>
              <a:off x="3107030" y="3879253"/>
              <a:ext cx="352425" cy="221615"/>
            </a:xfrm>
            <a:custGeom>
              <a:avLst/>
              <a:gdLst/>
              <a:ahLst/>
              <a:cxnLst/>
              <a:rect l="l" t="t" r="r" b="b"/>
              <a:pathLst>
                <a:path w="352425" h="221614">
                  <a:moveTo>
                    <a:pt x="4876" y="221258"/>
                  </a:moveTo>
                  <a:lnTo>
                    <a:pt x="1058" y="166495"/>
                  </a:lnTo>
                  <a:lnTo>
                    <a:pt x="0" y="111300"/>
                  </a:lnTo>
                  <a:lnTo>
                    <a:pt x="1752" y="55769"/>
                  </a:lnTo>
                  <a:lnTo>
                    <a:pt x="6366" y="0"/>
                  </a:lnTo>
                  <a:lnTo>
                    <a:pt x="352081" y="68708"/>
                  </a:lnTo>
                  <a:lnTo>
                    <a:pt x="350478" y="83632"/>
                  </a:lnTo>
                  <a:lnTo>
                    <a:pt x="349485" y="98724"/>
                  </a:lnTo>
                  <a:lnTo>
                    <a:pt x="349118" y="113975"/>
                  </a:lnTo>
                  <a:lnTo>
                    <a:pt x="349393" y="129370"/>
                  </a:lnTo>
                  <a:lnTo>
                    <a:pt x="350154" y="142794"/>
                  </a:lnTo>
                  <a:lnTo>
                    <a:pt x="351393" y="156068"/>
                  </a:lnTo>
                  <a:lnTo>
                    <a:pt x="4876" y="221258"/>
                  </a:lnTo>
                  <a:close/>
                </a:path>
              </a:pathLst>
            </a:custGeom>
            <a:solidFill>
              <a:srgbClr val="BE1E2D"/>
            </a:solidFill>
          </p:spPr>
          <p:txBody>
            <a:bodyPr wrap="square" lIns="0" tIns="0" rIns="0" bIns="0" rtlCol="0"/>
            <a:lstStyle/>
            <a:p>
              <a:endParaRPr/>
            </a:p>
          </p:txBody>
        </p:sp>
        <p:sp>
          <p:nvSpPr>
            <p:cNvPr id="26" name="object 26"/>
            <p:cNvSpPr/>
            <p:nvPr/>
          </p:nvSpPr>
          <p:spPr>
            <a:xfrm>
              <a:off x="3132966" y="3920844"/>
              <a:ext cx="96499" cy="136206"/>
            </a:xfrm>
            <a:prstGeom prst="rect">
              <a:avLst/>
            </a:prstGeom>
            <a:blipFill>
              <a:blip r:embed="rId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7" name="object 27"/>
            <p:cNvSpPr/>
            <p:nvPr/>
          </p:nvSpPr>
          <p:spPr>
            <a:xfrm>
              <a:off x="4595864" y="4189652"/>
              <a:ext cx="182100" cy="245039"/>
            </a:xfrm>
            <a:prstGeom prst="rect">
              <a:avLst/>
            </a:prstGeom>
            <a:blipFill>
              <a:blip r:embed="rId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8" name="object 28"/>
            <p:cNvSpPr/>
            <p:nvPr/>
          </p:nvSpPr>
          <p:spPr>
            <a:xfrm>
              <a:off x="4803360" y="4189657"/>
              <a:ext cx="388916" cy="247800"/>
            </a:xfrm>
            <a:prstGeom prst="rect">
              <a:avLst/>
            </a:prstGeom>
            <a:blipFill>
              <a:blip r:embed="rId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9" name="object 29"/>
            <p:cNvSpPr/>
            <p:nvPr/>
          </p:nvSpPr>
          <p:spPr>
            <a:xfrm>
              <a:off x="5217671" y="4189657"/>
              <a:ext cx="193128" cy="247800"/>
            </a:xfrm>
            <a:prstGeom prst="rect">
              <a:avLst/>
            </a:prstGeom>
            <a:blipFill>
              <a:blip r:embed="rId7"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0" name="object 30"/>
            <p:cNvSpPr/>
            <p:nvPr/>
          </p:nvSpPr>
          <p:spPr>
            <a:xfrm>
              <a:off x="3618217" y="3868242"/>
              <a:ext cx="1776730" cy="263525"/>
            </a:xfrm>
            <a:custGeom>
              <a:avLst/>
              <a:gdLst/>
              <a:ahLst/>
              <a:cxnLst/>
              <a:rect l="l" t="t" r="r" b="b"/>
              <a:pathLst>
                <a:path w="1776729" h="263525">
                  <a:moveTo>
                    <a:pt x="204063" y="184124"/>
                  </a:moveTo>
                  <a:lnTo>
                    <a:pt x="191262" y="143814"/>
                  </a:lnTo>
                  <a:lnTo>
                    <a:pt x="151015" y="118579"/>
                  </a:lnTo>
                  <a:lnTo>
                    <a:pt x="102019" y="105130"/>
                  </a:lnTo>
                  <a:lnTo>
                    <a:pt x="91122" y="102006"/>
                  </a:lnTo>
                  <a:lnTo>
                    <a:pt x="81953" y="98869"/>
                  </a:lnTo>
                  <a:lnTo>
                    <a:pt x="74510" y="95694"/>
                  </a:lnTo>
                  <a:lnTo>
                    <a:pt x="65747" y="91465"/>
                  </a:lnTo>
                  <a:lnTo>
                    <a:pt x="61366" y="84975"/>
                  </a:lnTo>
                  <a:lnTo>
                    <a:pt x="61366" y="67551"/>
                  </a:lnTo>
                  <a:lnTo>
                    <a:pt x="96850" y="47713"/>
                  </a:lnTo>
                  <a:lnTo>
                    <a:pt x="108000" y="47205"/>
                  </a:lnTo>
                  <a:lnTo>
                    <a:pt x="124993" y="48463"/>
                  </a:lnTo>
                  <a:lnTo>
                    <a:pt x="141998" y="52209"/>
                  </a:lnTo>
                  <a:lnTo>
                    <a:pt x="159016" y="58445"/>
                  </a:lnTo>
                  <a:lnTo>
                    <a:pt x="176022" y="67183"/>
                  </a:lnTo>
                  <a:lnTo>
                    <a:pt x="193548" y="22517"/>
                  </a:lnTo>
                  <a:lnTo>
                    <a:pt x="154279" y="5803"/>
                  </a:lnTo>
                  <a:lnTo>
                    <a:pt x="108343" y="0"/>
                  </a:lnTo>
                  <a:lnTo>
                    <a:pt x="92163" y="660"/>
                  </a:lnTo>
                  <a:lnTo>
                    <a:pt x="51358" y="10528"/>
                  </a:lnTo>
                  <a:lnTo>
                    <a:pt x="16484" y="39039"/>
                  </a:lnTo>
                  <a:lnTo>
                    <a:pt x="4914" y="79171"/>
                  </a:lnTo>
                  <a:lnTo>
                    <a:pt x="5715" y="91249"/>
                  </a:lnTo>
                  <a:lnTo>
                    <a:pt x="24422" y="126961"/>
                  </a:lnTo>
                  <a:lnTo>
                    <a:pt x="57962" y="145453"/>
                  </a:lnTo>
                  <a:lnTo>
                    <a:pt x="110667" y="159981"/>
                  </a:lnTo>
                  <a:lnTo>
                    <a:pt x="117424" y="161937"/>
                  </a:lnTo>
                  <a:lnTo>
                    <a:pt x="130378" y="166217"/>
                  </a:lnTo>
                  <a:lnTo>
                    <a:pt x="136220" y="169430"/>
                  </a:lnTo>
                  <a:lnTo>
                    <a:pt x="145338" y="177406"/>
                  </a:lnTo>
                  <a:lnTo>
                    <a:pt x="147612" y="182448"/>
                  </a:lnTo>
                  <a:lnTo>
                    <a:pt x="147612" y="196723"/>
                  </a:lnTo>
                  <a:lnTo>
                    <a:pt x="111594" y="215265"/>
                  </a:lnTo>
                  <a:lnTo>
                    <a:pt x="100279" y="215734"/>
                  </a:lnTo>
                  <a:lnTo>
                    <a:pt x="89408" y="215277"/>
                  </a:lnTo>
                  <a:lnTo>
                    <a:pt x="46304" y="204546"/>
                  </a:lnTo>
                  <a:lnTo>
                    <a:pt x="19278" y="189217"/>
                  </a:lnTo>
                  <a:lnTo>
                    <a:pt x="0" y="233527"/>
                  </a:lnTo>
                  <a:lnTo>
                    <a:pt x="43649" y="254774"/>
                  </a:lnTo>
                  <a:lnTo>
                    <a:pt x="85496" y="262432"/>
                  </a:lnTo>
                  <a:lnTo>
                    <a:pt x="99923" y="262940"/>
                  </a:lnTo>
                  <a:lnTo>
                    <a:pt x="116116" y="262293"/>
                  </a:lnTo>
                  <a:lnTo>
                    <a:pt x="157073" y="252412"/>
                  </a:lnTo>
                  <a:lnTo>
                    <a:pt x="192316" y="223901"/>
                  </a:lnTo>
                  <a:lnTo>
                    <a:pt x="203327" y="194792"/>
                  </a:lnTo>
                  <a:lnTo>
                    <a:pt x="204063" y="184124"/>
                  </a:lnTo>
                  <a:close/>
                </a:path>
                <a:path w="1776729" h="263525">
                  <a:moveTo>
                    <a:pt x="462826" y="45034"/>
                  </a:moveTo>
                  <a:lnTo>
                    <a:pt x="431888" y="18072"/>
                  </a:lnTo>
                  <a:lnTo>
                    <a:pt x="392214" y="2908"/>
                  </a:lnTo>
                  <a:lnTo>
                    <a:pt x="361848" y="0"/>
                  </a:lnTo>
                  <a:lnTo>
                    <a:pt x="343382" y="1054"/>
                  </a:lnTo>
                  <a:lnTo>
                    <a:pt x="293649" y="16891"/>
                  </a:lnTo>
                  <a:lnTo>
                    <a:pt x="255447" y="49568"/>
                  </a:lnTo>
                  <a:lnTo>
                    <a:pt x="232943" y="95656"/>
                  </a:lnTo>
                  <a:lnTo>
                    <a:pt x="228612" y="131470"/>
                  </a:lnTo>
                  <a:lnTo>
                    <a:pt x="229692" y="149872"/>
                  </a:lnTo>
                  <a:lnTo>
                    <a:pt x="245960" y="199212"/>
                  </a:lnTo>
                  <a:lnTo>
                    <a:pt x="279298" y="236791"/>
                  </a:lnTo>
                  <a:lnTo>
                    <a:pt x="325767" y="258724"/>
                  </a:lnTo>
                  <a:lnTo>
                    <a:pt x="361492" y="262940"/>
                  </a:lnTo>
                  <a:lnTo>
                    <a:pt x="377075" y="262216"/>
                  </a:lnTo>
                  <a:lnTo>
                    <a:pt x="419354" y="251333"/>
                  </a:lnTo>
                  <a:lnTo>
                    <a:pt x="453529" y="227965"/>
                  </a:lnTo>
                  <a:lnTo>
                    <a:pt x="462826" y="217551"/>
                  </a:lnTo>
                  <a:lnTo>
                    <a:pt x="426364" y="182676"/>
                  </a:lnTo>
                  <a:lnTo>
                    <a:pt x="413169" y="195872"/>
                  </a:lnTo>
                  <a:lnTo>
                    <a:pt x="398487" y="205282"/>
                  </a:lnTo>
                  <a:lnTo>
                    <a:pt x="382320" y="210934"/>
                  </a:lnTo>
                  <a:lnTo>
                    <a:pt x="364655" y="212813"/>
                  </a:lnTo>
                  <a:lnTo>
                    <a:pt x="353568" y="212178"/>
                  </a:lnTo>
                  <a:lnTo>
                    <a:pt x="315531" y="196786"/>
                  </a:lnTo>
                  <a:lnTo>
                    <a:pt x="291731" y="164020"/>
                  </a:lnTo>
                  <a:lnTo>
                    <a:pt x="286105" y="131470"/>
                  </a:lnTo>
                  <a:lnTo>
                    <a:pt x="286740" y="119989"/>
                  </a:lnTo>
                  <a:lnTo>
                    <a:pt x="301586" y="80594"/>
                  </a:lnTo>
                  <a:lnTo>
                    <a:pt x="333222" y="55943"/>
                  </a:lnTo>
                  <a:lnTo>
                    <a:pt x="364655" y="50114"/>
                  </a:lnTo>
                  <a:lnTo>
                    <a:pt x="382320" y="51981"/>
                  </a:lnTo>
                  <a:lnTo>
                    <a:pt x="398487" y="57569"/>
                  </a:lnTo>
                  <a:lnTo>
                    <a:pt x="413169" y="66865"/>
                  </a:lnTo>
                  <a:lnTo>
                    <a:pt x="426364" y="79895"/>
                  </a:lnTo>
                  <a:lnTo>
                    <a:pt x="462826" y="45034"/>
                  </a:lnTo>
                  <a:close/>
                </a:path>
                <a:path w="1776729" h="263525">
                  <a:moveTo>
                    <a:pt x="727189" y="4356"/>
                  </a:moveTo>
                  <a:lnTo>
                    <a:pt x="670394" y="4356"/>
                  </a:lnTo>
                  <a:lnTo>
                    <a:pt x="670394" y="105156"/>
                  </a:lnTo>
                  <a:lnTo>
                    <a:pt x="558888" y="105156"/>
                  </a:lnTo>
                  <a:lnTo>
                    <a:pt x="558888" y="4356"/>
                  </a:lnTo>
                  <a:lnTo>
                    <a:pt x="502094" y="4356"/>
                  </a:lnTo>
                  <a:lnTo>
                    <a:pt x="502094" y="105156"/>
                  </a:lnTo>
                  <a:lnTo>
                    <a:pt x="502094" y="154266"/>
                  </a:lnTo>
                  <a:lnTo>
                    <a:pt x="502094" y="258940"/>
                  </a:lnTo>
                  <a:lnTo>
                    <a:pt x="558888" y="258940"/>
                  </a:lnTo>
                  <a:lnTo>
                    <a:pt x="558888" y="154266"/>
                  </a:lnTo>
                  <a:lnTo>
                    <a:pt x="670394" y="154266"/>
                  </a:lnTo>
                  <a:lnTo>
                    <a:pt x="670394" y="258940"/>
                  </a:lnTo>
                  <a:lnTo>
                    <a:pt x="727189" y="258940"/>
                  </a:lnTo>
                  <a:lnTo>
                    <a:pt x="727189" y="154266"/>
                  </a:lnTo>
                  <a:lnTo>
                    <a:pt x="727189" y="105156"/>
                  </a:lnTo>
                  <a:lnTo>
                    <a:pt x="727189" y="4356"/>
                  </a:lnTo>
                  <a:close/>
                </a:path>
                <a:path w="1776729" h="263525">
                  <a:moveTo>
                    <a:pt x="1039609" y="131470"/>
                  </a:moveTo>
                  <a:lnTo>
                    <a:pt x="1029754" y="79540"/>
                  </a:lnTo>
                  <a:lnTo>
                    <a:pt x="1012634" y="50114"/>
                  </a:lnTo>
                  <a:lnTo>
                    <a:pt x="1012507" y="49923"/>
                  </a:lnTo>
                  <a:lnTo>
                    <a:pt x="1001306" y="37363"/>
                  </a:lnTo>
                  <a:lnTo>
                    <a:pt x="988479" y="26403"/>
                  </a:lnTo>
                  <a:lnTo>
                    <a:pt x="982103" y="22288"/>
                  </a:lnTo>
                  <a:lnTo>
                    <a:pt x="982103" y="131470"/>
                  </a:lnTo>
                  <a:lnTo>
                    <a:pt x="981481" y="142963"/>
                  </a:lnTo>
                  <a:lnTo>
                    <a:pt x="966647" y="182346"/>
                  </a:lnTo>
                  <a:lnTo>
                    <a:pt x="935558" y="206997"/>
                  </a:lnTo>
                  <a:lnTo>
                    <a:pt x="905319" y="212813"/>
                  </a:lnTo>
                  <a:lnTo>
                    <a:pt x="894715" y="212178"/>
                  </a:lnTo>
                  <a:lnTo>
                    <a:pt x="857758" y="196786"/>
                  </a:lnTo>
                  <a:lnTo>
                    <a:pt x="834148" y="164020"/>
                  </a:lnTo>
                  <a:lnTo>
                    <a:pt x="828535" y="131470"/>
                  </a:lnTo>
                  <a:lnTo>
                    <a:pt x="829157" y="119989"/>
                  </a:lnTo>
                  <a:lnTo>
                    <a:pt x="843991" y="80594"/>
                  </a:lnTo>
                  <a:lnTo>
                    <a:pt x="875080" y="55943"/>
                  </a:lnTo>
                  <a:lnTo>
                    <a:pt x="905319" y="50114"/>
                  </a:lnTo>
                  <a:lnTo>
                    <a:pt x="915924" y="50761"/>
                  </a:lnTo>
                  <a:lnTo>
                    <a:pt x="952881" y="66154"/>
                  </a:lnTo>
                  <a:lnTo>
                    <a:pt x="976490" y="98920"/>
                  </a:lnTo>
                  <a:lnTo>
                    <a:pt x="982103" y="131470"/>
                  </a:lnTo>
                  <a:lnTo>
                    <a:pt x="982103" y="22288"/>
                  </a:lnTo>
                  <a:lnTo>
                    <a:pt x="941603" y="4267"/>
                  </a:lnTo>
                  <a:lnTo>
                    <a:pt x="905319" y="0"/>
                  </a:lnTo>
                  <a:lnTo>
                    <a:pt x="886675" y="1066"/>
                  </a:lnTo>
                  <a:lnTo>
                    <a:pt x="836422" y="17068"/>
                  </a:lnTo>
                  <a:lnTo>
                    <a:pt x="797890" y="49923"/>
                  </a:lnTo>
                  <a:lnTo>
                    <a:pt x="775373" y="95923"/>
                  </a:lnTo>
                  <a:lnTo>
                    <a:pt x="771029" y="131470"/>
                  </a:lnTo>
                  <a:lnTo>
                    <a:pt x="772109" y="149707"/>
                  </a:lnTo>
                  <a:lnTo>
                    <a:pt x="788377" y="198843"/>
                  </a:lnTo>
                  <a:lnTo>
                    <a:pt x="821905" y="236537"/>
                  </a:lnTo>
                  <a:lnTo>
                    <a:pt x="868984" y="258673"/>
                  </a:lnTo>
                  <a:lnTo>
                    <a:pt x="905319" y="262940"/>
                  </a:lnTo>
                  <a:lnTo>
                    <a:pt x="923937" y="261874"/>
                  </a:lnTo>
                  <a:lnTo>
                    <a:pt x="974039" y="245872"/>
                  </a:lnTo>
                  <a:lnTo>
                    <a:pt x="1012507" y="213017"/>
                  </a:lnTo>
                  <a:lnTo>
                    <a:pt x="1012634" y="212813"/>
                  </a:lnTo>
                  <a:lnTo>
                    <a:pt x="1022083" y="198843"/>
                  </a:lnTo>
                  <a:lnTo>
                    <a:pt x="1029754" y="183400"/>
                  </a:lnTo>
                  <a:lnTo>
                    <a:pt x="1035227" y="167017"/>
                  </a:lnTo>
                  <a:lnTo>
                    <a:pt x="1038517" y="149707"/>
                  </a:lnTo>
                  <a:lnTo>
                    <a:pt x="1039609" y="131470"/>
                  </a:lnTo>
                  <a:close/>
                </a:path>
                <a:path w="1776729" h="263525">
                  <a:moveTo>
                    <a:pt x="1336586" y="131470"/>
                  </a:moveTo>
                  <a:lnTo>
                    <a:pt x="1326730" y="79540"/>
                  </a:lnTo>
                  <a:lnTo>
                    <a:pt x="1309611" y="50114"/>
                  </a:lnTo>
                  <a:lnTo>
                    <a:pt x="1309484" y="49923"/>
                  </a:lnTo>
                  <a:lnTo>
                    <a:pt x="1298282" y="37363"/>
                  </a:lnTo>
                  <a:lnTo>
                    <a:pt x="1285455" y="26403"/>
                  </a:lnTo>
                  <a:lnTo>
                    <a:pt x="1279080" y="22288"/>
                  </a:lnTo>
                  <a:lnTo>
                    <a:pt x="1279080" y="131470"/>
                  </a:lnTo>
                  <a:lnTo>
                    <a:pt x="1278458" y="142963"/>
                  </a:lnTo>
                  <a:lnTo>
                    <a:pt x="1263624" y="182346"/>
                  </a:lnTo>
                  <a:lnTo>
                    <a:pt x="1232535" y="206997"/>
                  </a:lnTo>
                  <a:lnTo>
                    <a:pt x="1202296" y="212813"/>
                  </a:lnTo>
                  <a:lnTo>
                    <a:pt x="1191691" y="212178"/>
                  </a:lnTo>
                  <a:lnTo>
                    <a:pt x="1154734" y="196786"/>
                  </a:lnTo>
                  <a:lnTo>
                    <a:pt x="1131125" y="164020"/>
                  </a:lnTo>
                  <a:lnTo>
                    <a:pt x="1125512" y="131470"/>
                  </a:lnTo>
                  <a:lnTo>
                    <a:pt x="1126134" y="119989"/>
                  </a:lnTo>
                  <a:lnTo>
                    <a:pt x="1140968" y="80594"/>
                  </a:lnTo>
                  <a:lnTo>
                    <a:pt x="1172057" y="55943"/>
                  </a:lnTo>
                  <a:lnTo>
                    <a:pt x="1202296" y="50114"/>
                  </a:lnTo>
                  <a:lnTo>
                    <a:pt x="1212900" y="50761"/>
                  </a:lnTo>
                  <a:lnTo>
                    <a:pt x="1249857" y="66154"/>
                  </a:lnTo>
                  <a:lnTo>
                    <a:pt x="1273467" y="98920"/>
                  </a:lnTo>
                  <a:lnTo>
                    <a:pt x="1279080" y="131470"/>
                  </a:lnTo>
                  <a:lnTo>
                    <a:pt x="1279080" y="22288"/>
                  </a:lnTo>
                  <a:lnTo>
                    <a:pt x="1238592" y="4267"/>
                  </a:lnTo>
                  <a:lnTo>
                    <a:pt x="1202296" y="0"/>
                  </a:lnTo>
                  <a:lnTo>
                    <a:pt x="1183665" y="1066"/>
                  </a:lnTo>
                  <a:lnTo>
                    <a:pt x="1133398" y="17068"/>
                  </a:lnTo>
                  <a:lnTo>
                    <a:pt x="1094879" y="49923"/>
                  </a:lnTo>
                  <a:lnTo>
                    <a:pt x="1072349" y="95923"/>
                  </a:lnTo>
                  <a:lnTo>
                    <a:pt x="1068006" y="131470"/>
                  </a:lnTo>
                  <a:lnTo>
                    <a:pt x="1069086" y="149707"/>
                  </a:lnTo>
                  <a:lnTo>
                    <a:pt x="1085367" y="198843"/>
                  </a:lnTo>
                  <a:lnTo>
                    <a:pt x="1118895" y="236537"/>
                  </a:lnTo>
                  <a:lnTo>
                    <a:pt x="1165961" y="258673"/>
                  </a:lnTo>
                  <a:lnTo>
                    <a:pt x="1202296" y="262940"/>
                  </a:lnTo>
                  <a:lnTo>
                    <a:pt x="1220927" y="261874"/>
                  </a:lnTo>
                  <a:lnTo>
                    <a:pt x="1271016" y="245872"/>
                  </a:lnTo>
                  <a:lnTo>
                    <a:pt x="1309484" y="213017"/>
                  </a:lnTo>
                  <a:lnTo>
                    <a:pt x="1309611" y="212813"/>
                  </a:lnTo>
                  <a:lnTo>
                    <a:pt x="1319060" y="198843"/>
                  </a:lnTo>
                  <a:lnTo>
                    <a:pt x="1326730" y="183400"/>
                  </a:lnTo>
                  <a:lnTo>
                    <a:pt x="1332204" y="167017"/>
                  </a:lnTo>
                  <a:lnTo>
                    <a:pt x="1335493" y="149707"/>
                  </a:lnTo>
                  <a:lnTo>
                    <a:pt x="1336586" y="131470"/>
                  </a:lnTo>
                  <a:close/>
                </a:path>
                <a:path w="1776729" h="263525">
                  <a:moveTo>
                    <a:pt x="1560296" y="211124"/>
                  </a:moveTo>
                  <a:lnTo>
                    <a:pt x="1437220" y="211124"/>
                  </a:lnTo>
                  <a:lnTo>
                    <a:pt x="1437220" y="4356"/>
                  </a:lnTo>
                  <a:lnTo>
                    <a:pt x="1380426" y="4356"/>
                  </a:lnTo>
                  <a:lnTo>
                    <a:pt x="1380426" y="211124"/>
                  </a:lnTo>
                  <a:lnTo>
                    <a:pt x="1380426" y="258940"/>
                  </a:lnTo>
                  <a:lnTo>
                    <a:pt x="1560296" y="258940"/>
                  </a:lnTo>
                  <a:lnTo>
                    <a:pt x="1560296" y="211124"/>
                  </a:lnTo>
                  <a:close/>
                </a:path>
                <a:path w="1776729" h="263525">
                  <a:moveTo>
                    <a:pt x="1776628" y="184124"/>
                  </a:moveTo>
                  <a:lnTo>
                    <a:pt x="1763826" y="143814"/>
                  </a:lnTo>
                  <a:lnTo>
                    <a:pt x="1723567" y="118579"/>
                  </a:lnTo>
                  <a:lnTo>
                    <a:pt x="1674583" y="105130"/>
                  </a:lnTo>
                  <a:lnTo>
                    <a:pt x="1663674" y="102006"/>
                  </a:lnTo>
                  <a:lnTo>
                    <a:pt x="1654505" y="98869"/>
                  </a:lnTo>
                  <a:lnTo>
                    <a:pt x="1647063" y="95694"/>
                  </a:lnTo>
                  <a:lnTo>
                    <a:pt x="1638300" y="91465"/>
                  </a:lnTo>
                  <a:lnTo>
                    <a:pt x="1633918" y="84975"/>
                  </a:lnTo>
                  <a:lnTo>
                    <a:pt x="1633918" y="67551"/>
                  </a:lnTo>
                  <a:lnTo>
                    <a:pt x="1669402" y="47713"/>
                  </a:lnTo>
                  <a:lnTo>
                    <a:pt x="1680552" y="47205"/>
                  </a:lnTo>
                  <a:lnTo>
                    <a:pt x="1697558" y="48463"/>
                  </a:lnTo>
                  <a:lnTo>
                    <a:pt x="1714563" y="52209"/>
                  </a:lnTo>
                  <a:lnTo>
                    <a:pt x="1731568" y="58445"/>
                  </a:lnTo>
                  <a:lnTo>
                    <a:pt x="1748574" y="67183"/>
                  </a:lnTo>
                  <a:lnTo>
                    <a:pt x="1766112" y="22517"/>
                  </a:lnTo>
                  <a:lnTo>
                    <a:pt x="1726844" y="5803"/>
                  </a:lnTo>
                  <a:lnTo>
                    <a:pt x="1680895" y="0"/>
                  </a:lnTo>
                  <a:lnTo>
                    <a:pt x="1664716" y="660"/>
                  </a:lnTo>
                  <a:lnTo>
                    <a:pt x="1623923" y="10528"/>
                  </a:lnTo>
                  <a:lnTo>
                    <a:pt x="1589036" y="39039"/>
                  </a:lnTo>
                  <a:lnTo>
                    <a:pt x="1577467" y="79171"/>
                  </a:lnTo>
                  <a:lnTo>
                    <a:pt x="1578267" y="91249"/>
                  </a:lnTo>
                  <a:lnTo>
                    <a:pt x="1596974" y="126961"/>
                  </a:lnTo>
                  <a:lnTo>
                    <a:pt x="1630527" y="145453"/>
                  </a:lnTo>
                  <a:lnTo>
                    <a:pt x="1683219" y="159981"/>
                  </a:lnTo>
                  <a:lnTo>
                    <a:pt x="1689976" y="161937"/>
                  </a:lnTo>
                  <a:lnTo>
                    <a:pt x="1702930" y="166217"/>
                  </a:lnTo>
                  <a:lnTo>
                    <a:pt x="1708785" y="169430"/>
                  </a:lnTo>
                  <a:lnTo>
                    <a:pt x="1717890" y="177406"/>
                  </a:lnTo>
                  <a:lnTo>
                    <a:pt x="1720176" y="182448"/>
                  </a:lnTo>
                  <a:lnTo>
                    <a:pt x="1720176" y="196723"/>
                  </a:lnTo>
                  <a:lnTo>
                    <a:pt x="1684147" y="215265"/>
                  </a:lnTo>
                  <a:lnTo>
                    <a:pt x="1672844" y="215734"/>
                  </a:lnTo>
                  <a:lnTo>
                    <a:pt x="1661972" y="215277"/>
                  </a:lnTo>
                  <a:lnTo>
                    <a:pt x="1618856" y="204546"/>
                  </a:lnTo>
                  <a:lnTo>
                    <a:pt x="1591843" y="189217"/>
                  </a:lnTo>
                  <a:lnTo>
                    <a:pt x="1572564" y="233527"/>
                  </a:lnTo>
                  <a:lnTo>
                    <a:pt x="1616214" y="254774"/>
                  </a:lnTo>
                  <a:lnTo>
                    <a:pt x="1658061" y="262432"/>
                  </a:lnTo>
                  <a:lnTo>
                    <a:pt x="1672488" y="262940"/>
                  </a:lnTo>
                  <a:lnTo>
                    <a:pt x="1688680" y="262293"/>
                  </a:lnTo>
                  <a:lnTo>
                    <a:pt x="1729638" y="252412"/>
                  </a:lnTo>
                  <a:lnTo>
                    <a:pt x="1764880" y="223901"/>
                  </a:lnTo>
                  <a:lnTo>
                    <a:pt x="1775891" y="194792"/>
                  </a:lnTo>
                  <a:lnTo>
                    <a:pt x="1776628" y="184124"/>
                  </a:lnTo>
                  <a:close/>
                </a:path>
              </a:pathLst>
            </a:custGeom>
            <a:solidFill>
              <a:srgbClr val="000000"/>
            </a:solidFill>
          </p:spPr>
          <p:txBody>
            <a:bodyPr wrap="square" lIns="0" tIns="0" rIns="0" bIns="0" rtlCol="0"/>
            <a:lstStyle/>
            <a:p>
              <a:endParaRPr/>
            </a:p>
          </p:txBody>
        </p:sp>
        <p:sp>
          <p:nvSpPr>
            <p:cNvPr id="31" name="object 31"/>
            <p:cNvSpPr/>
            <p:nvPr/>
          </p:nvSpPr>
          <p:spPr>
            <a:xfrm>
              <a:off x="5975998" y="9833774"/>
              <a:ext cx="881380" cy="130810"/>
            </a:xfrm>
            <a:custGeom>
              <a:avLst/>
              <a:gdLst/>
              <a:ahLst/>
              <a:cxnLst/>
              <a:rect l="l" t="t" r="r" b="b"/>
              <a:pathLst>
                <a:path w="881379" h="130809">
                  <a:moveTo>
                    <a:pt x="99593" y="128270"/>
                  </a:moveTo>
                  <a:lnTo>
                    <a:pt x="92760" y="94068"/>
                  </a:lnTo>
                  <a:lnTo>
                    <a:pt x="90881" y="84620"/>
                  </a:lnTo>
                  <a:lnTo>
                    <a:pt x="79819" y="29159"/>
                  </a:lnTo>
                  <a:lnTo>
                    <a:pt x="79819" y="84620"/>
                  </a:lnTo>
                  <a:lnTo>
                    <a:pt x="34201" y="84620"/>
                  </a:lnTo>
                  <a:lnTo>
                    <a:pt x="67881" y="20485"/>
                  </a:lnTo>
                  <a:lnTo>
                    <a:pt x="79819" y="84620"/>
                  </a:lnTo>
                  <a:lnTo>
                    <a:pt x="79819" y="29159"/>
                  </a:lnTo>
                  <a:lnTo>
                    <a:pt x="78092" y="20485"/>
                  </a:lnTo>
                  <a:lnTo>
                    <a:pt x="75895" y="9436"/>
                  </a:lnTo>
                  <a:lnTo>
                    <a:pt x="63423" y="9436"/>
                  </a:lnTo>
                  <a:lnTo>
                    <a:pt x="0" y="128270"/>
                  </a:lnTo>
                  <a:lnTo>
                    <a:pt x="11404" y="128270"/>
                  </a:lnTo>
                  <a:lnTo>
                    <a:pt x="29222" y="94068"/>
                  </a:lnTo>
                  <a:lnTo>
                    <a:pt x="81597" y="94068"/>
                  </a:lnTo>
                  <a:lnTo>
                    <a:pt x="88011" y="128270"/>
                  </a:lnTo>
                  <a:lnTo>
                    <a:pt x="99593" y="128270"/>
                  </a:lnTo>
                  <a:close/>
                </a:path>
                <a:path w="881379" h="130809">
                  <a:moveTo>
                    <a:pt x="190284" y="51130"/>
                  </a:moveTo>
                  <a:lnTo>
                    <a:pt x="187794" y="48590"/>
                  </a:lnTo>
                  <a:lnTo>
                    <a:pt x="182524" y="45072"/>
                  </a:lnTo>
                  <a:lnTo>
                    <a:pt x="174193" y="41960"/>
                  </a:lnTo>
                  <a:lnTo>
                    <a:pt x="162496" y="40614"/>
                  </a:lnTo>
                  <a:lnTo>
                    <a:pt x="142938" y="45224"/>
                  </a:lnTo>
                  <a:lnTo>
                    <a:pt x="128054" y="57480"/>
                  </a:lnTo>
                  <a:lnTo>
                    <a:pt x="118592" y="74968"/>
                  </a:lnTo>
                  <a:lnTo>
                    <a:pt x="115277" y="95313"/>
                  </a:lnTo>
                  <a:lnTo>
                    <a:pt x="117792" y="109905"/>
                  </a:lnTo>
                  <a:lnTo>
                    <a:pt x="124891" y="120840"/>
                  </a:lnTo>
                  <a:lnTo>
                    <a:pt x="135864" y="127685"/>
                  </a:lnTo>
                  <a:lnTo>
                    <a:pt x="150012" y="130060"/>
                  </a:lnTo>
                  <a:lnTo>
                    <a:pt x="161391" y="128752"/>
                  </a:lnTo>
                  <a:lnTo>
                    <a:pt x="164452" y="120434"/>
                  </a:lnTo>
                  <a:lnTo>
                    <a:pt x="151269" y="120434"/>
                  </a:lnTo>
                  <a:lnTo>
                    <a:pt x="140830" y="118567"/>
                  </a:lnTo>
                  <a:lnTo>
                    <a:pt x="132981" y="113258"/>
                  </a:lnTo>
                  <a:lnTo>
                    <a:pt x="128041" y="104952"/>
                  </a:lnTo>
                  <a:lnTo>
                    <a:pt x="126326" y="94068"/>
                  </a:lnTo>
                  <a:lnTo>
                    <a:pt x="128778" y="78473"/>
                  </a:lnTo>
                  <a:lnTo>
                    <a:pt x="135940" y="64312"/>
                  </a:lnTo>
                  <a:lnTo>
                    <a:pt x="147510" y="54025"/>
                  </a:lnTo>
                  <a:lnTo>
                    <a:pt x="163207" y="50063"/>
                  </a:lnTo>
                  <a:lnTo>
                    <a:pt x="176390" y="50063"/>
                  </a:lnTo>
                  <a:lnTo>
                    <a:pt x="182803" y="56654"/>
                  </a:lnTo>
                  <a:lnTo>
                    <a:pt x="184226" y="57721"/>
                  </a:lnTo>
                  <a:lnTo>
                    <a:pt x="190284" y="51130"/>
                  </a:lnTo>
                  <a:close/>
                </a:path>
                <a:path w="881379" h="130809">
                  <a:moveTo>
                    <a:pt x="268681" y="51130"/>
                  </a:moveTo>
                  <a:lnTo>
                    <a:pt x="266192" y="48590"/>
                  </a:lnTo>
                  <a:lnTo>
                    <a:pt x="260921" y="45072"/>
                  </a:lnTo>
                  <a:lnTo>
                    <a:pt x="252590" y="41960"/>
                  </a:lnTo>
                  <a:lnTo>
                    <a:pt x="240893" y="40614"/>
                  </a:lnTo>
                  <a:lnTo>
                    <a:pt x="221335" y="45224"/>
                  </a:lnTo>
                  <a:lnTo>
                    <a:pt x="206451" y="57480"/>
                  </a:lnTo>
                  <a:lnTo>
                    <a:pt x="196989" y="74968"/>
                  </a:lnTo>
                  <a:lnTo>
                    <a:pt x="193675" y="95313"/>
                  </a:lnTo>
                  <a:lnTo>
                    <a:pt x="196189" y="109905"/>
                  </a:lnTo>
                  <a:lnTo>
                    <a:pt x="203288" y="120840"/>
                  </a:lnTo>
                  <a:lnTo>
                    <a:pt x="214261" y="127685"/>
                  </a:lnTo>
                  <a:lnTo>
                    <a:pt x="228422" y="130060"/>
                  </a:lnTo>
                  <a:lnTo>
                    <a:pt x="239801" y="128752"/>
                  </a:lnTo>
                  <a:lnTo>
                    <a:pt x="242849" y="120434"/>
                  </a:lnTo>
                  <a:lnTo>
                    <a:pt x="229666" y="120434"/>
                  </a:lnTo>
                  <a:lnTo>
                    <a:pt x="219227" y="118567"/>
                  </a:lnTo>
                  <a:lnTo>
                    <a:pt x="211378" y="113258"/>
                  </a:lnTo>
                  <a:lnTo>
                    <a:pt x="206438" y="104952"/>
                  </a:lnTo>
                  <a:lnTo>
                    <a:pt x="204724" y="94068"/>
                  </a:lnTo>
                  <a:lnTo>
                    <a:pt x="207175" y="78473"/>
                  </a:lnTo>
                  <a:lnTo>
                    <a:pt x="214337" y="64312"/>
                  </a:lnTo>
                  <a:lnTo>
                    <a:pt x="225907" y="54025"/>
                  </a:lnTo>
                  <a:lnTo>
                    <a:pt x="241604" y="50063"/>
                  </a:lnTo>
                  <a:lnTo>
                    <a:pt x="254787" y="50063"/>
                  </a:lnTo>
                  <a:lnTo>
                    <a:pt x="261200" y="56654"/>
                  </a:lnTo>
                  <a:lnTo>
                    <a:pt x="262623" y="57721"/>
                  </a:lnTo>
                  <a:lnTo>
                    <a:pt x="268681" y="51130"/>
                  </a:lnTo>
                  <a:close/>
                </a:path>
                <a:path w="881379" h="130809">
                  <a:moveTo>
                    <a:pt x="345655" y="60566"/>
                  </a:moveTo>
                  <a:lnTo>
                    <a:pt x="343687" y="52044"/>
                  </a:lnTo>
                  <a:lnTo>
                    <a:pt x="341541" y="49517"/>
                  </a:lnTo>
                  <a:lnTo>
                    <a:pt x="338353" y="45783"/>
                  </a:lnTo>
                  <a:lnTo>
                    <a:pt x="335330" y="44310"/>
                  </a:lnTo>
                  <a:lnTo>
                    <a:pt x="335330" y="53619"/>
                  </a:lnTo>
                  <a:lnTo>
                    <a:pt x="335330" y="66624"/>
                  </a:lnTo>
                  <a:lnTo>
                    <a:pt x="293268" y="86766"/>
                  </a:lnTo>
                  <a:lnTo>
                    <a:pt x="283476" y="87820"/>
                  </a:lnTo>
                  <a:lnTo>
                    <a:pt x="286766" y="75679"/>
                  </a:lnTo>
                  <a:lnTo>
                    <a:pt x="293992" y="63195"/>
                  </a:lnTo>
                  <a:lnTo>
                    <a:pt x="305219" y="53454"/>
                  </a:lnTo>
                  <a:lnTo>
                    <a:pt x="320535" y="49517"/>
                  </a:lnTo>
                  <a:lnTo>
                    <a:pt x="328739" y="49517"/>
                  </a:lnTo>
                  <a:lnTo>
                    <a:pt x="335330" y="53619"/>
                  </a:lnTo>
                  <a:lnTo>
                    <a:pt x="335330" y="44310"/>
                  </a:lnTo>
                  <a:lnTo>
                    <a:pt x="330466" y="41935"/>
                  </a:lnTo>
                  <a:lnTo>
                    <a:pt x="320890" y="40614"/>
                  </a:lnTo>
                  <a:lnTo>
                    <a:pt x="301193" y="45059"/>
                  </a:lnTo>
                  <a:lnTo>
                    <a:pt x="285813" y="57010"/>
                  </a:lnTo>
                  <a:lnTo>
                    <a:pt x="275818" y="74460"/>
                  </a:lnTo>
                  <a:lnTo>
                    <a:pt x="272262" y="95313"/>
                  </a:lnTo>
                  <a:lnTo>
                    <a:pt x="274751" y="109943"/>
                  </a:lnTo>
                  <a:lnTo>
                    <a:pt x="281825" y="120929"/>
                  </a:lnTo>
                  <a:lnTo>
                    <a:pt x="292849" y="127838"/>
                  </a:lnTo>
                  <a:lnTo>
                    <a:pt x="307174" y="130225"/>
                  </a:lnTo>
                  <a:lnTo>
                    <a:pt x="316471" y="129247"/>
                  </a:lnTo>
                  <a:lnTo>
                    <a:pt x="324624" y="126885"/>
                  </a:lnTo>
                  <a:lnTo>
                    <a:pt x="330923" y="124066"/>
                  </a:lnTo>
                  <a:lnTo>
                    <a:pt x="334619" y="121678"/>
                  </a:lnTo>
                  <a:lnTo>
                    <a:pt x="334060" y="120789"/>
                  </a:lnTo>
                  <a:lnTo>
                    <a:pt x="329984" y="114198"/>
                  </a:lnTo>
                  <a:lnTo>
                    <a:pt x="328561" y="114909"/>
                  </a:lnTo>
                  <a:lnTo>
                    <a:pt x="320357" y="120789"/>
                  </a:lnTo>
                  <a:lnTo>
                    <a:pt x="308241" y="120789"/>
                  </a:lnTo>
                  <a:lnTo>
                    <a:pt x="297853" y="118986"/>
                  </a:lnTo>
                  <a:lnTo>
                    <a:pt x="290068" y="113906"/>
                  </a:lnTo>
                  <a:lnTo>
                    <a:pt x="285089" y="106133"/>
                  </a:lnTo>
                  <a:lnTo>
                    <a:pt x="283121" y="96202"/>
                  </a:lnTo>
                  <a:lnTo>
                    <a:pt x="298424" y="94615"/>
                  </a:lnTo>
                  <a:lnTo>
                    <a:pt x="313474" y="91478"/>
                  </a:lnTo>
                  <a:lnTo>
                    <a:pt x="323291" y="87820"/>
                  </a:lnTo>
                  <a:lnTo>
                    <a:pt x="326885" y="86487"/>
                  </a:lnTo>
                  <a:lnTo>
                    <a:pt x="337286" y="79273"/>
                  </a:lnTo>
                  <a:lnTo>
                    <a:pt x="342112" y="74447"/>
                  </a:lnTo>
                  <a:lnTo>
                    <a:pt x="345655" y="68757"/>
                  </a:lnTo>
                  <a:lnTo>
                    <a:pt x="345655" y="60566"/>
                  </a:lnTo>
                  <a:close/>
                </a:path>
                <a:path w="881379" h="130809">
                  <a:moveTo>
                    <a:pt x="388429" y="0"/>
                  </a:moveTo>
                  <a:lnTo>
                    <a:pt x="377748" y="0"/>
                  </a:lnTo>
                  <a:lnTo>
                    <a:pt x="356006" y="128270"/>
                  </a:lnTo>
                  <a:lnTo>
                    <a:pt x="366699" y="128270"/>
                  </a:lnTo>
                  <a:lnTo>
                    <a:pt x="388429" y="0"/>
                  </a:lnTo>
                  <a:close/>
                </a:path>
                <a:path w="881379" h="130809">
                  <a:moveTo>
                    <a:pt x="466458" y="60566"/>
                  </a:moveTo>
                  <a:lnTo>
                    <a:pt x="464489" y="52044"/>
                  </a:lnTo>
                  <a:lnTo>
                    <a:pt x="462343" y="49517"/>
                  </a:lnTo>
                  <a:lnTo>
                    <a:pt x="459155" y="45783"/>
                  </a:lnTo>
                  <a:lnTo>
                    <a:pt x="456133" y="44310"/>
                  </a:lnTo>
                  <a:lnTo>
                    <a:pt x="456133" y="53619"/>
                  </a:lnTo>
                  <a:lnTo>
                    <a:pt x="456133" y="66624"/>
                  </a:lnTo>
                  <a:lnTo>
                    <a:pt x="414070" y="86766"/>
                  </a:lnTo>
                  <a:lnTo>
                    <a:pt x="404279" y="87820"/>
                  </a:lnTo>
                  <a:lnTo>
                    <a:pt x="407568" y="75679"/>
                  </a:lnTo>
                  <a:lnTo>
                    <a:pt x="414794" y="63195"/>
                  </a:lnTo>
                  <a:lnTo>
                    <a:pt x="426021" y="53454"/>
                  </a:lnTo>
                  <a:lnTo>
                    <a:pt x="441337" y="49517"/>
                  </a:lnTo>
                  <a:lnTo>
                    <a:pt x="449541" y="49517"/>
                  </a:lnTo>
                  <a:lnTo>
                    <a:pt x="456133" y="53619"/>
                  </a:lnTo>
                  <a:lnTo>
                    <a:pt x="456133" y="44310"/>
                  </a:lnTo>
                  <a:lnTo>
                    <a:pt x="451269" y="41935"/>
                  </a:lnTo>
                  <a:lnTo>
                    <a:pt x="441693" y="40614"/>
                  </a:lnTo>
                  <a:lnTo>
                    <a:pt x="421995" y="45059"/>
                  </a:lnTo>
                  <a:lnTo>
                    <a:pt x="406615" y="57010"/>
                  </a:lnTo>
                  <a:lnTo>
                    <a:pt x="396621" y="74460"/>
                  </a:lnTo>
                  <a:lnTo>
                    <a:pt x="393065" y="95313"/>
                  </a:lnTo>
                  <a:lnTo>
                    <a:pt x="395554" y="109943"/>
                  </a:lnTo>
                  <a:lnTo>
                    <a:pt x="402628" y="120929"/>
                  </a:lnTo>
                  <a:lnTo>
                    <a:pt x="413651" y="127838"/>
                  </a:lnTo>
                  <a:lnTo>
                    <a:pt x="427977" y="130225"/>
                  </a:lnTo>
                  <a:lnTo>
                    <a:pt x="437273" y="129247"/>
                  </a:lnTo>
                  <a:lnTo>
                    <a:pt x="445427" y="126885"/>
                  </a:lnTo>
                  <a:lnTo>
                    <a:pt x="451726" y="124066"/>
                  </a:lnTo>
                  <a:lnTo>
                    <a:pt x="455422" y="121678"/>
                  </a:lnTo>
                  <a:lnTo>
                    <a:pt x="454863" y="120789"/>
                  </a:lnTo>
                  <a:lnTo>
                    <a:pt x="450786" y="114198"/>
                  </a:lnTo>
                  <a:lnTo>
                    <a:pt x="449364" y="114909"/>
                  </a:lnTo>
                  <a:lnTo>
                    <a:pt x="441159" y="120789"/>
                  </a:lnTo>
                  <a:lnTo>
                    <a:pt x="429056" y="120789"/>
                  </a:lnTo>
                  <a:lnTo>
                    <a:pt x="418655" y="118986"/>
                  </a:lnTo>
                  <a:lnTo>
                    <a:pt x="410870" y="113906"/>
                  </a:lnTo>
                  <a:lnTo>
                    <a:pt x="405892" y="106133"/>
                  </a:lnTo>
                  <a:lnTo>
                    <a:pt x="403923" y="96202"/>
                  </a:lnTo>
                  <a:lnTo>
                    <a:pt x="419227" y="94615"/>
                  </a:lnTo>
                  <a:lnTo>
                    <a:pt x="434276" y="91478"/>
                  </a:lnTo>
                  <a:lnTo>
                    <a:pt x="444093" y="87820"/>
                  </a:lnTo>
                  <a:lnTo>
                    <a:pt x="447687" y="86487"/>
                  </a:lnTo>
                  <a:lnTo>
                    <a:pt x="458089" y="79273"/>
                  </a:lnTo>
                  <a:lnTo>
                    <a:pt x="462915" y="74447"/>
                  </a:lnTo>
                  <a:lnTo>
                    <a:pt x="466458" y="68757"/>
                  </a:lnTo>
                  <a:lnTo>
                    <a:pt x="466458" y="60566"/>
                  </a:lnTo>
                  <a:close/>
                </a:path>
                <a:path w="881379" h="130809">
                  <a:moveTo>
                    <a:pt x="538099" y="42583"/>
                  </a:moveTo>
                  <a:lnTo>
                    <a:pt x="534708" y="40436"/>
                  </a:lnTo>
                  <a:lnTo>
                    <a:pt x="528828" y="40436"/>
                  </a:lnTo>
                  <a:lnTo>
                    <a:pt x="517512" y="42583"/>
                  </a:lnTo>
                  <a:lnTo>
                    <a:pt x="508495" y="47434"/>
                  </a:lnTo>
                  <a:lnTo>
                    <a:pt x="502234" y="52616"/>
                  </a:lnTo>
                  <a:lnTo>
                    <a:pt x="499249" y="55765"/>
                  </a:lnTo>
                  <a:lnTo>
                    <a:pt x="501396" y="42760"/>
                  </a:lnTo>
                  <a:lnTo>
                    <a:pt x="491236" y="42760"/>
                  </a:lnTo>
                  <a:lnTo>
                    <a:pt x="476808" y="128270"/>
                  </a:lnTo>
                  <a:lnTo>
                    <a:pt x="487502" y="128270"/>
                  </a:lnTo>
                  <a:lnTo>
                    <a:pt x="497471" y="69481"/>
                  </a:lnTo>
                  <a:lnTo>
                    <a:pt x="500164" y="66001"/>
                  </a:lnTo>
                  <a:lnTo>
                    <a:pt x="506488" y="59575"/>
                  </a:lnTo>
                  <a:lnTo>
                    <a:pt x="515785" y="53378"/>
                  </a:lnTo>
                  <a:lnTo>
                    <a:pt x="527405" y="50596"/>
                  </a:lnTo>
                  <a:lnTo>
                    <a:pt x="531139" y="50596"/>
                  </a:lnTo>
                  <a:lnTo>
                    <a:pt x="534530" y="51485"/>
                  </a:lnTo>
                  <a:lnTo>
                    <a:pt x="538099" y="42583"/>
                  </a:lnTo>
                  <a:close/>
                </a:path>
                <a:path w="881379" h="130809">
                  <a:moveTo>
                    <a:pt x="612203" y="48450"/>
                  </a:moveTo>
                  <a:lnTo>
                    <a:pt x="610031" y="47078"/>
                  </a:lnTo>
                  <a:lnTo>
                    <a:pt x="604431" y="44399"/>
                  </a:lnTo>
                  <a:lnTo>
                    <a:pt x="600798" y="43332"/>
                  </a:lnTo>
                  <a:lnTo>
                    <a:pt x="600798" y="54330"/>
                  </a:lnTo>
                  <a:lnTo>
                    <a:pt x="591896" y="109207"/>
                  </a:lnTo>
                  <a:lnTo>
                    <a:pt x="589394" y="111671"/>
                  </a:lnTo>
                  <a:lnTo>
                    <a:pt x="584301" y="115506"/>
                  </a:lnTo>
                  <a:lnTo>
                    <a:pt x="577037" y="119062"/>
                  </a:lnTo>
                  <a:lnTo>
                    <a:pt x="568020" y="120611"/>
                  </a:lnTo>
                  <a:lnTo>
                    <a:pt x="558190" y="118237"/>
                  </a:lnTo>
                  <a:lnTo>
                    <a:pt x="551815" y="112153"/>
                  </a:lnTo>
                  <a:lnTo>
                    <a:pt x="548386" y="103924"/>
                  </a:lnTo>
                  <a:lnTo>
                    <a:pt x="547357" y="95135"/>
                  </a:lnTo>
                  <a:lnTo>
                    <a:pt x="549846" y="77876"/>
                  </a:lnTo>
                  <a:lnTo>
                    <a:pt x="556895" y="63512"/>
                  </a:lnTo>
                  <a:lnTo>
                    <a:pt x="567956" y="53695"/>
                  </a:lnTo>
                  <a:lnTo>
                    <a:pt x="582447" y="50063"/>
                  </a:lnTo>
                  <a:lnTo>
                    <a:pt x="592785" y="50063"/>
                  </a:lnTo>
                  <a:lnTo>
                    <a:pt x="599909" y="53797"/>
                  </a:lnTo>
                  <a:lnTo>
                    <a:pt x="600798" y="54330"/>
                  </a:lnTo>
                  <a:lnTo>
                    <a:pt x="600798" y="43332"/>
                  </a:lnTo>
                  <a:lnTo>
                    <a:pt x="595604" y="41795"/>
                  </a:lnTo>
                  <a:lnTo>
                    <a:pt x="583704" y="40614"/>
                  </a:lnTo>
                  <a:lnTo>
                    <a:pt x="564083" y="45186"/>
                  </a:lnTo>
                  <a:lnTo>
                    <a:pt x="549211" y="57492"/>
                  </a:lnTo>
                  <a:lnTo>
                    <a:pt x="539788" y="75488"/>
                  </a:lnTo>
                  <a:lnTo>
                    <a:pt x="536486" y="97091"/>
                  </a:lnTo>
                  <a:lnTo>
                    <a:pt x="538581" y="110439"/>
                  </a:lnTo>
                  <a:lnTo>
                    <a:pt x="544487" y="120853"/>
                  </a:lnTo>
                  <a:lnTo>
                    <a:pt x="553707" y="127635"/>
                  </a:lnTo>
                  <a:lnTo>
                    <a:pt x="565708" y="130048"/>
                  </a:lnTo>
                  <a:lnTo>
                    <a:pt x="575957" y="128473"/>
                  </a:lnTo>
                  <a:lnTo>
                    <a:pt x="583666" y="124904"/>
                  </a:lnTo>
                  <a:lnTo>
                    <a:pt x="588759" y="121107"/>
                  </a:lnTo>
                  <a:lnTo>
                    <a:pt x="589292" y="120611"/>
                  </a:lnTo>
                  <a:lnTo>
                    <a:pt x="591185" y="118821"/>
                  </a:lnTo>
                  <a:lnTo>
                    <a:pt x="589584" y="128270"/>
                  </a:lnTo>
                  <a:lnTo>
                    <a:pt x="599376" y="128270"/>
                  </a:lnTo>
                  <a:lnTo>
                    <a:pt x="600900" y="118821"/>
                  </a:lnTo>
                  <a:lnTo>
                    <a:pt x="611949" y="50063"/>
                  </a:lnTo>
                  <a:lnTo>
                    <a:pt x="612203" y="48450"/>
                  </a:lnTo>
                  <a:close/>
                </a:path>
                <a:path w="881379" h="130809">
                  <a:moveTo>
                    <a:pt x="681520" y="42760"/>
                  </a:moveTo>
                  <a:lnTo>
                    <a:pt x="654088" y="42760"/>
                  </a:lnTo>
                  <a:lnTo>
                    <a:pt x="658177" y="18529"/>
                  </a:lnTo>
                  <a:lnTo>
                    <a:pt x="647496" y="18529"/>
                  </a:lnTo>
                  <a:lnTo>
                    <a:pt x="643394" y="42760"/>
                  </a:lnTo>
                  <a:lnTo>
                    <a:pt x="628434" y="42760"/>
                  </a:lnTo>
                  <a:lnTo>
                    <a:pt x="627011" y="51485"/>
                  </a:lnTo>
                  <a:lnTo>
                    <a:pt x="641972" y="51485"/>
                  </a:lnTo>
                  <a:lnTo>
                    <a:pt x="633247" y="102793"/>
                  </a:lnTo>
                  <a:lnTo>
                    <a:pt x="631634" y="109918"/>
                  </a:lnTo>
                  <a:lnTo>
                    <a:pt x="631634" y="114020"/>
                  </a:lnTo>
                  <a:lnTo>
                    <a:pt x="633374" y="121437"/>
                  </a:lnTo>
                  <a:lnTo>
                    <a:pt x="637895" y="126466"/>
                  </a:lnTo>
                  <a:lnTo>
                    <a:pt x="644194" y="129336"/>
                  </a:lnTo>
                  <a:lnTo>
                    <a:pt x="651230" y="130238"/>
                  </a:lnTo>
                  <a:lnTo>
                    <a:pt x="661035" y="130238"/>
                  </a:lnTo>
                  <a:lnTo>
                    <a:pt x="669404" y="125069"/>
                  </a:lnTo>
                  <a:lnTo>
                    <a:pt x="665848" y="117411"/>
                  </a:lnTo>
                  <a:lnTo>
                    <a:pt x="664591" y="117944"/>
                  </a:lnTo>
                  <a:lnTo>
                    <a:pt x="659612" y="120967"/>
                  </a:lnTo>
                  <a:lnTo>
                    <a:pt x="645363" y="120967"/>
                  </a:lnTo>
                  <a:lnTo>
                    <a:pt x="642683" y="116865"/>
                  </a:lnTo>
                  <a:lnTo>
                    <a:pt x="642683" y="107607"/>
                  </a:lnTo>
                  <a:lnTo>
                    <a:pt x="644105" y="101193"/>
                  </a:lnTo>
                  <a:lnTo>
                    <a:pt x="652665" y="51485"/>
                  </a:lnTo>
                  <a:lnTo>
                    <a:pt x="680097" y="51485"/>
                  </a:lnTo>
                  <a:lnTo>
                    <a:pt x="681520" y="42760"/>
                  </a:lnTo>
                  <a:close/>
                </a:path>
                <a:path w="881379" h="130809">
                  <a:moveTo>
                    <a:pt x="759752" y="60566"/>
                  </a:moveTo>
                  <a:lnTo>
                    <a:pt x="757783" y="52044"/>
                  </a:lnTo>
                  <a:lnTo>
                    <a:pt x="755637" y="49517"/>
                  </a:lnTo>
                  <a:lnTo>
                    <a:pt x="752449" y="45783"/>
                  </a:lnTo>
                  <a:lnTo>
                    <a:pt x="749427" y="44310"/>
                  </a:lnTo>
                  <a:lnTo>
                    <a:pt x="749427" y="53619"/>
                  </a:lnTo>
                  <a:lnTo>
                    <a:pt x="749427" y="66624"/>
                  </a:lnTo>
                  <a:lnTo>
                    <a:pt x="707364" y="86766"/>
                  </a:lnTo>
                  <a:lnTo>
                    <a:pt x="697572" y="87820"/>
                  </a:lnTo>
                  <a:lnTo>
                    <a:pt x="700849" y="75679"/>
                  </a:lnTo>
                  <a:lnTo>
                    <a:pt x="708075" y="63195"/>
                  </a:lnTo>
                  <a:lnTo>
                    <a:pt x="719315" y="53454"/>
                  </a:lnTo>
                  <a:lnTo>
                    <a:pt x="734631" y="49517"/>
                  </a:lnTo>
                  <a:lnTo>
                    <a:pt x="742823" y="49517"/>
                  </a:lnTo>
                  <a:lnTo>
                    <a:pt x="749427" y="53619"/>
                  </a:lnTo>
                  <a:lnTo>
                    <a:pt x="749427" y="44310"/>
                  </a:lnTo>
                  <a:lnTo>
                    <a:pt x="744562" y="41935"/>
                  </a:lnTo>
                  <a:lnTo>
                    <a:pt x="734987" y="40614"/>
                  </a:lnTo>
                  <a:lnTo>
                    <a:pt x="715289" y="45059"/>
                  </a:lnTo>
                  <a:lnTo>
                    <a:pt x="699909" y="57010"/>
                  </a:lnTo>
                  <a:lnTo>
                    <a:pt x="689914" y="74460"/>
                  </a:lnTo>
                  <a:lnTo>
                    <a:pt x="686358" y="95313"/>
                  </a:lnTo>
                  <a:lnTo>
                    <a:pt x="688848" y="109943"/>
                  </a:lnTo>
                  <a:lnTo>
                    <a:pt x="695921" y="120929"/>
                  </a:lnTo>
                  <a:lnTo>
                    <a:pt x="706945" y="127838"/>
                  </a:lnTo>
                  <a:lnTo>
                    <a:pt x="721271" y="130225"/>
                  </a:lnTo>
                  <a:lnTo>
                    <a:pt x="730567" y="129247"/>
                  </a:lnTo>
                  <a:lnTo>
                    <a:pt x="738720" y="126885"/>
                  </a:lnTo>
                  <a:lnTo>
                    <a:pt x="745020" y="124066"/>
                  </a:lnTo>
                  <a:lnTo>
                    <a:pt x="748703" y="121678"/>
                  </a:lnTo>
                  <a:lnTo>
                    <a:pt x="748144" y="120789"/>
                  </a:lnTo>
                  <a:lnTo>
                    <a:pt x="744080" y="114198"/>
                  </a:lnTo>
                  <a:lnTo>
                    <a:pt x="742657" y="114909"/>
                  </a:lnTo>
                  <a:lnTo>
                    <a:pt x="734453" y="120789"/>
                  </a:lnTo>
                  <a:lnTo>
                    <a:pt x="722337" y="120789"/>
                  </a:lnTo>
                  <a:lnTo>
                    <a:pt x="711949" y="118986"/>
                  </a:lnTo>
                  <a:lnTo>
                    <a:pt x="704164" y="113906"/>
                  </a:lnTo>
                  <a:lnTo>
                    <a:pt x="699185" y="106133"/>
                  </a:lnTo>
                  <a:lnTo>
                    <a:pt x="697217" y="96202"/>
                  </a:lnTo>
                  <a:lnTo>
                    <a:pt x="712508" y="94615"/>
                  </a:lnTo>
                  <a:lnTo>
                    <a:pt x="727570" y="91478"/>
                  </a:lnTo>
                  <a:lnTo>
                    <a:pt x="737374" y="87820"/>
                  </a:lnTo>
                  <a:lnTo>
                    <a:pt x="740981" y="86487"/>
                  </a:lnTo>
                  <a:lnTo>
                    <a:pt x="751382" y="79273"/>
                  </a:lnTo>
                  <a:lnTo>
                    <a:pt x="756208" y="74447"/>
                  </a:lnTo>
                  <a:lnTo>
                    <a:pt x="759752" y="68757"/>
                  </a:lnTo>
                  <a:lnTo>
                    <a:pt x="759752" y="60566"/>
                  </a:lnTo>
                  <a:close/>
                </a:path>
                <a:path w="881379" h="130809">
                  <a:moveTo>
                    <a:pt x="838098" y="38468"/>
                  </a:moveTo>
                  <a:lnTo>
                    <a:pt x="795439" y="13843"/>
                  </a:lnTo>
                  <a:lnTo>
                    <a:pt x="790282" y="16827"/>
                  </a:lnTo>
                  <a:lnTo>
                    <a:pt x="790282" y="66078"/>
                  </a:lnTo>
                  <a:lnTo>
                    <a:pt x="795439" y="69049"/>
                  </a:lnTo>
                  <a:lnTo>
                    <a:pt x="838098" y="44424"/>
                  </a:lnTo>
                  <a:lnTo>
                    <a:pt x="838098" y="38468"/>
                  </a:lnTo>
                  <a:close/>
                </a:path>
                <a:path w="881379" h="130809">
                  <a:moveTo>
                    <a:pt x="881100" y="9436"/>
                  </a:moveTo>
                  <a:lnTo>
                    <a:pt x="855802" y="9436"/>
                  </a:lnTo>
                  <a:lnTo>
                    <a:pt x="855802" y="128270"/>
                  </a:lnTo>
                  <a:lnTo>
                    <a:pt x="881100" y="128270"/>
                  </a:lnTo>
                  <a:lnTo>
                    <a:pt x="881100" y="9436"/>
                  </a:lnTo>
                  <a:close/>
                </a:path>
              </a:pathLst>
            </a:custGeom>
            <a:solidFill>
              <a:srgbClr val="FFFFFF"/>
            </a:solidFill>
          </p:spPr>
          <p:txBody>
            <a:bodyPr wrap="square" lIns="0" tIns="0" rIns="0" bIns="0" rtlCol="0"/>
            <a:lstStyle/>
            <a:p>
              <a:endParaRPr/>
            </a:p>
          </p:txBody>
        </p:sp>
        <p:sp>
          <p:nvSpPr>
            <p:cNvPr id="32" name="object 32"/>
            <p:cNvSpPr/>
            <p:nvPr/>
          </p:nvSpPr>
          <p:spPr>
            <a:xfrm>
              <a:off x="6880618" y="9871896"/>
              <a:ext cx="126847" cy="90144"/>
            </a:xfrm>
            <a:prstGeom prst="rect">
              <a:avLst/>
            </a:prstGeom>
            <a:blipFill>
              <a:blip r:embed="rId8"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33" name="object 33"/>
            <p:cNvSpPr/>
            <p:nvPr/>
          </p:nvSpPr>
          <p:spPr>
            <a:xfrm>
              <a:off x="7027976" y="9849981"/>
              <a:ext cx="345833" cy="150723"/>
            </a:xfrm>
            <a:prstGeom prst="rect">
              <a:avLst/>
            </a:prstGeom>
            <a:blipFill>
              <a:blip r:embed="rId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grpSp>
      <p:sp>
        <p:nvSpPr>
          <p:cNvPr id="34" name="object 34"/>
          <p:cNvSpPr txBox="1"/>
          <p:nvPr/>
        </p:nvSpPr>
        <p:spPr>
          <a:xfrm>
            <a:off x="6709461" y="9617434"/>
            <a:ext cx="677545" cy="147320"/>
          </a:xfrm>
          <a:prstGeom prst="rect">
            <a:avLst/>
          </a:prstGeom>
        </p:spPr>
        <p:txBody>
          <a:bodyPr vert="horz" wrap="square" lIns="0" tIns="12700" rIns="0" bIns="0" rtlCol="0">
            <a:spAutoFit/>
          </a:bodyPr>
          <a:lstStyle/>
          <a:p>
            <a:pPr marL="12700">
              <a:lnSpc>
                <a:spcPct val="100000"/>
              </a:lnSpc>
              <a:spcBef>
                <a:spcPts val="100"/>
              </a:spcBef>
            </a:pPr>
            <a:r>
              <a:rPr sz="800" spc="15" dirty="0">
                <a:solidFill>
                  <a:srgbClr val="FFFFFF"/>
                </a:solidFill>
                <a:latin typeface="Arial"/>
                <a:cs typeface="Arial"/>
              </a:rPr>
              <a:t>Developed</a:t>
            </a:r>
            <a:r>
              <a:rPr sz="800" spc="-35" dirty="0">
                <a:solidFill>
                  <a:srgbClr val="FFFFFF"/>
                </a:solidFill>
                <a:latin typeface="Arial"/>
                <a:cs typeface="Arial"/>
              </a:rPr>
              <a:t> </a:t>
            </a:r>
            <a:r>
              <a:rPr sz="800" spc="25" dirty="0">
                <a:solidFill>
                  <a:srgbClr val="FFFFFF"/>
                </a:solidFill>
                <a:latin typeface="Arial"/>
                <a:cs typeface="Arial"/>
              </a:rPr>
              <a:t>by</a:t>
            </a:r>
            <a:endParaRPr sz="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172" y="1987067"/>
            <a:ext cx="5779135" cy="7827784"/>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Designing the Conversation</a:t>
            </a:r>
            <a:endParaRPr sz="1000" dirty="0">
              <a:latin typeface="Arial" panose="020B0604020202020204" pitchFamily="34" charset="0"/>
              <a:cs typeface="Arial" panose="020B0604020202020204" pitchFamily="34" charset="0"/>
            </a:endParaRPr>
          </a:p>
          <a:p>
            <a:pPr marL="12700">
              <a:lnSpc>
                <a:spcPct val="100000"/>
              </a:lnSpc>
              <a:spcBef>
                <a:spcPts val="285"/>
              </a:spcBef>
            </a:pPr>
            <a:r>
              <a:rPr sz="1000" dirty="0">
                <a:solidFill>
                  <a:srgbClr val="414042"/>
                </a:solidFill>
                <a:latin typeface="Arial" panose="020B0604020202020204" pitchFamily="34" charset="0"/>
                <a:cs typeface="Arial" panose="020B0604020202020204" pitchFamily="34" charset="0"/>
              </a:rPr>
              <a:t>As you prepare to host this discussion, think of which stakeholders you want to invite to the table</a:t>
            </a:r>
            <a:endParaRPr sz="1000" dirty="0">
              <a:latin typeface="Arial" panose="020B0604020202020204" pitchFamily="34" charset="0"/>
              <a:cs typeface="Arial" panose="020B0604020202020204" pitchFamily="34" charset="0"/>
            </a:endParaRPr>
          </a:p>
          <a:p>
            <a:pPr marL="12700" marR="70485">
              <a:lnSpc>
                <a:spcPct val="100000"/>
              </a:lnSpc>
            </a:pPr>
            <a:r>
              <a:rPr sz="1000" dirty="0">
                <a:solidFill>
                  <a:srgbClr val="414042"/>
                </a:solidFill>
                <a:latin typeface="Arial" panose="020B0604020202020204" pitchFamily="34" charset="0"/>
                <a:cs typeface="Arial" panose="020B0604020202020204" pitchFamily="34" charset="0"/>
              </a:rPr>
              <a:t>-- government officials, local education leaders and experts, community members, others? As you  are launching the conversation, be sure to share the goals of the conversation and emphasize  that you will be working through a structure process to make these decisions. This work is very  ambiguous -- there are many definitions for these terms and many ways to prioritize them.</a:t>
            </a:r>
            <a:endParaRPr sz="1000" dirty="0">
              <a:latin typeface="Arial" panose="020B0604020202020204" pitchFamily="34" charset="0"/>
              <a:cs typeface="Arial" panose="020B0604020202020204" pitchFamily="34" charset="0"/>
            </a:endParaRPr>
          </a:p>
          <a:p>
            <a:pPr marL="12700" marR="52069">
              <a:lnSpc>
                <a:spcPct val="100000"/>
              </a:lnSpc>
            </a:pPr>
            <a:r>
              <a:rPr sz="1000" dirty="0">
                <a:solidFill>
                  <a:srgbClr val="414042"/>
                </a:solidFill>
                <a:latin typeface="Arial" panose="020B0604020202020204" pitchFamily="34" charset="0"/>
                <a:cs typeface="Arial" panose="020B0604020202020204" pitchFamily="34" charset="0"/>
              </a:rPr>
              <a:t>Hopefully, the strucure will support you to have a productive conversation and help the group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you  convene to make your decisions in an efficient and productive way.</a:t>
            </a: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a:lnSpc>
                <a:spcPct val="100000"/>
              </a:lnSpc>
              <a:spcBef>
                <a:spcPts val="40"/>
              </a:spcBef>
            </a:pPr>
            <a:endParaRPr sz="105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Core Academic Proficiencies</a:t>
            </a:r>
            <a:endParaRPr sz="1000" dirty="0">
              <a:latin typeface="Arial" panose="020B0604020202020204" pitchFamily="34" charset="0"/>
              <a:cs typeface="Arial" panose="020B0604020202020204" pitchFamily="34" charset="0"/>
            </a:endParaRPr>
          </a:p>
          <a:p>
            <a:pPr marL="12700" marR="114935">
              <a:lnSpc>
                <a:spcPct val="100000"/>
              </a:lnSpc>
              <a:spcBef>
                <a:spcPts val="285"/>
              </a:spcBef>
            </a:pPr>
            <a:r>
              <a:rPr sz="1000" i="1" dirty="0">
                <a:solidFill>
                  <a:srgbClr val="414042"/>
                </a:solidFill>
                <a:latin typeface="Arial" panose="020B0604020202020204" pitchFamily="34" charset="0"/>
                <a:cs typeface="Arial" panose="020B0604020202020204" pitchFamily="34" charset="0"/>
              </a:rPr>
              <a:t>The level of competence in an academic area that a student needs to achieve in order to lead a  successful, productive and fulfilling life.</a:t>
            </a:r>
            <a:endParaRPr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Literacy</a:t>
            </a:r>
            <a:r>
              <a:rPr lang="en-US" sz="1000" dirty="0">
                <a:latin typeface="Arial" panose="020B0604020202020204" pitchFamily="34" charset="0"/>
                <a:cs typeface="Arial" panose="020B0604020202020204" pitchFamily="34" charset="0"/>
              </a:rPr>
              <a:t>:  Learners have the ability to engage with others verbally in order to communicate meaning. Learners have the ability to engage with written language to understand and make meaning. Learners have the ability to engage in the production of written language in order to communicate meaning.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Numeracy &amp; Mathematics:  </a:t>
            </a:r>
            <a:r>
              <a:rPr lang="en-US" sz="1000" dirty="0">
                <a:latin typeface="Arial" panose="020B0604020202020204" pitchFamily="34" charset="0"/>
                <a:cs typeface="Arial" panose="020B0604020202020204" pitchFamily="34" charset="0"/>
              </a:rPr>
              <a:t>Learners have the ability to use numbers to communicate ideas, analyze information and solve problems. Learners have the ability to understand, appreciate and apply concepts related to shapes and space, patterns and data.</a:t>
            </a:r>
          </a:p>
          <a:p>
            <a:pPr>
              <a:lnSpc>
                <a:spcPct val="100000"/>
              </a:lnSpc>
            </a:pP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marL="12700">
              <a:lnSpc>
                <a:spcPct val="100000"/>
              </a:lnSpc>
              <a:spcBef>
                <a:spcPts val="600"/>
              </a:spcBef>
            </a:pPr>
            <a:r>
              <a:rPr sz="1000" b="1" i="1" dirty="0">
                <a:solidFill>
                  <a:srgbClr val="74C054"/>
                </a:solidFill>
                <a:latin typeface="Arial" panose="020B0604020202020204" pitchFamily="34" charset="0"/>
                <a:cs typeface="Arial" panose="020B0604020202020204" pitchFamily="34" charset="0"/>
              </a:rPr>
              <a:t>Applied Academic Proficiencies</a:t>
            </a:r>
            <a:endParaRPr sz="1000" dirty="0">
              <a:latin typeface="Arial" panose="020B0604020202020204" pitchFamily="34" charset="0"/>
              <a:cs typeface="Arial" panose="020B0604020202020204" pitchFamily="34" charset="0"/>
            </a:endParaRPr>
          </a:p>
          <a:p>
            <a:pPr marL="12700" marR="259079">
              <a:lnSpc>
                <a:spcPct val="100000"/>
              </a:lnSpc>
              <a:spcBef>
                <a:spcPts val="285"/>
              </a:spcBef>
            </a:pPr>
            <a:r>
              <a:rPr sz="1000" i="1" dirty="0">
                <a:solidFill>
                  <a:srgbClr val="414042"/>
                </a:solidFill>
                <a:latin typeface="Arial" panose="020B0604020202020204" pitchFamily="34" charset="0"/>
                <a:cs typeface="Arial" panose="020B0604020202020204" pitchFamily="34" charset="0"/>
              </a:rPr>
              <a:t>The level of competence in bringing together multiple complex academic areas that a student  needs to achieve in order to lead a successful, productive and fulfilling life.</a:t>
            </a:r>
            <a:endParaRPr lang="en-US" sz="1000" i="1" dirty="0">
              <a:solidFill>
                <a:srgbClr val="414042"/>
              </a:solidFill>
              <a:latin typeface="Arial" panose="020B0604020202020204" pitchFamily="34" charset="0"/>
              <a:cs typeface="Arial" panose="020B0604020202020204" pitchFamily="34" charset="0"/>
            </a:endParaRPr>
          </a:p>
          <a:p>
            <a:pPr marL="12700" marR="259079">
              <a:lnSpc>
                <a:spcPct val="100000"/>
              </a:lnSpc>
              <a:spcBef>
                <a:spcPts val="285"/>
              </a:spcBef>
            </a:pPr>
            <a:endParaRPr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Science:</a:t>
            </a:r>
            <a:r>
              <a:rPr lang="en-US" sz="1000" dirty="0">
                <a:latin typeface="Arial" panose="020B0604020202020204" pitchFamily="34" charset="0"/>
                <a:cs typeface="Arial" panose="020B0604020202020204" pitchFamily="34" charset="0"/>
              </a:rPr>
              <a:t>  Learners have the ability to pursue knowledge and understanding of the natural and social world following a systematic methodology based on evidence. Learners have the ability to apply their knowledge and understanding of the natural and social world, in order to produce new knowledge.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Health and nutrition:</a:t>
            </a:r>
            <a:r>
              <a:rPr lang="en-US" sz="1000" dirty="0">
                <a:latin typeface="Arial" panose="020B0604020202020204" pitchFamily="34" charset="0"/>
                <a:cs typeface="Arial" panose="020B0604020202020204" pitchFamily="34" charset="0"/>
              </a:rPr>
              <a:t>  Learners have the ability to pursue knowledge and understanding of the systems that work together to create health and well-being for humans. Learners have the ability to act on that information to create a healthy lifestyle.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Humanities:</a:t>
            </a:r>
            <a:r>
              <a:rPr lang="en-US" sz="1000" dirty="0">
                <a:latin typeface="Arial" panose="020B0604020202020204" pitchFamily="34" charset="0"/>
                <a:cs typeface="Arial" panose="020B0604020202020204" pitchFamily="34" charset="0"/>
              </a:rPr>
              <a:t>  Learners have the ability to pursue knowledge and understanding of how human beings express their values and their cultures following a systematic methodology based on critical analysis. Learners have the ability to apply their knowledge and understanding of the humanities, in order to produce new knowledge.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Arts and culture: </a:t>
            </a:r>
            <a:r>
              <a:rPr lang="en-US" sz="1000" dirty="0">
                <a:latin typeface="Arial" panose="020B0604020202020204" pitchFamily="34" charset="0"/>
                <a:cs typeface="Arial" panose="020B0604020202020204" pitchFamily="34" charset="0"/>
              </a:rPr>
              <a:t> Learners have the ability to pursue knowledge, understanding and competency in utilizing tools related to communication and expression. Learners have the ability to analyze and appreciate pieces of art and forms of cultural expression. Learners have the ability to apply their knowledge and understanding of arts and culture, in order to produce new knowledge and self-expression.</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Digital literacy, technology and media:</a:t>
            </a:r>
            <a:r>
              <a:rPr lang="en-US" sz="1000" dirty="0">
                <a:latin typeface="Arial" panose="020B0604020202020204" pitchFamily="34" charset="0"/>
                <a:cs typeface="Arial" panose="020B0604020202020204" pitchFamily="34" charset="0"/>
              </a:rPr>
              <a:t>  Learners have the ability to pursue knowledge, understanding and competency in utilizing the most appropriate tools related to communication, computation and expression. Learners have the ability to analyze sources of information and determine if they are trustworthy and appropriate.</a:t>
            </a: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10</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5" name="object 5"/>
          <p:cNvGrpSpPr/>
          <p:nvPr/>
        </p:nvGrpSpPr>
        <p:grpSpPr>
          <a:xfrm>
            <a:off x="911745" y="1844395"/>
            <a:ext cx="2706370" cy="1917700"/>
            <a:chOff x="911745" y="1844395"/>
            <a:chExt cx="2706370" cy="1917700"/>
          </a:xfrm>
        </p:grpSpPr>
        <p:sp>
          <p:nvSpPr>
            <p:cNvPr id="6" name="object 6"/>
            <p:cNvSpPr/>
            <p:nvPr/>
          </p:nvSpPr>
          <p:spPr>
            <a:xfrm>
              <a:off x="1016309" y="1847570"/>
              <a:ext cx="2535039" cy="191124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914920" y="184757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8" name="object 8"/>
          <p:cNvGrpSpPr/>
          <p:nvPr/>
        </p:nvGrpSpPr>
        <p:grpSpPr>
          <a:xfrm>
            <a:off x="911745" y="3917467"/>
            <a:ext cx="2706370" cy="1917700"/>
            <a:chOff x="911745" y="3917467"/>
            <a:chExt cx="2706370" cy="1917700"/>
          </a:xfrm>
        </p:grpSpPr>
        <p:sp>
          <p:nvSpPr>
            <p:cNvPr id="9" name="object 9"/>
            <p:cNvSpPr/>
            <p:nvPr/>
          </p:nvSpPr>
          <p:spPr>
            <a:xfrm>
              <a:off x="1009971" y="3920642"/>
              <a:ext cx="2604752"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3920642"/>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899044" y="1804251"/>
            <a:ext cx="5717540" cy="4252446"/>
          </a:xfrm>
          <a:prstGeom prst="rect">
            <a:avLst/>
          </a:prstGeom>
        </p:spPr>
        <p:txBody>
          <a:bodyPr vert="horz" wrap="square" lIns="0" tIns="12700" rIns="0" bIns="0" rtlCol="0">
            <a:spAutoFit/>
          </a:bodyPr>
          <a:lstStyle/>
          <a:p>
            <a:pPr marL="3042920">
              <a:lnSpc>
                <a:spcPct val="100000"/>
              </a:lnSpc>
              <a:spcBef>
                <a:spcPts val="100"/>
              </a:spcBef>
            </a:pPr>
            <a:r>
              <a:rPr sz="800" b="1" i="1" dirty="0">
                <a:solidFill>
                  <a:srgbClr val="DB3B2B"/>
                </a:solidFill>
                <a:latin typeface="Arial" panose="020B0604020202020204" pitchFamily="34" charset="0"/>
                <a:cs typeface="Arial" panose="020B0604020202020204" pitchFamily="34" charset="0"/>
              </a:rPr>
              <a:t>#5 Tips for Designing &amp; Testing a Prototype</a:t>
            </a:r>
            <a:endParaRPr sz="800">
              <a:latin typeface="Arial" panose="020B0604020202020204" pitchFamily="34" charset="0"/>
              <a:cs typeface="Arial" panose="020B0604020202020204" pitchFamily="34" charset="0"/>
            </a:endParaRPr>
          </a:p>
          <a:p>
            <a:pPr marL="304292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3042920" marR="5080">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Tips for Designing &amp; Testing a Prototype </a:t>
            </a:r>
            <a:r>
              <a:rPr sz="800" dirty="0">
                <a:solidFill>
                  <a:srgbClr val="414042"/>
                </a:solidFill>
                <a:latin typeface="Arial" panose="020B0604020202020204" pitchFamily="34" charset="0"/>
                <a:cs typeface="Arial" panose="020B0604020202020204" pitchFamily="34" charset="0"/>
              </a:rPr>
              <a:t>is a worksheet  designed to help your team prepare to design and test  the assumptions you are making about why your idea  will meet the needs of your stakeholder.</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304292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3042920" marR="219075">
              <a:lnSpc>
                <a:spcPct val="100000"/>
              </a:lnSpc>
              <a:spcBef>
                <a:spcPts val="295"/>
              </a:spcBef>
            </a:pPr>
            <a:r>
              <a:rPr sz="800" dirty="0">
                <a:solidFill>
                  <a:srgbClr val="414042"/>
                </a:solidFill>
                <a:latin typeface="Arial" panose="020B0604020202020204" pitchFamily="34" charset="0"/>
                <a:cs typeface="Arial" panose="020B0604020202020204" pitchFamily="34" charset="0"/>
              </a:rPr>
              <a:t>As you brainstorm, the ideas you generate are full  of assumptions about why those ideas will solve your</a:t>
            </a:r>
            <a:endParaRPr sz="800">
              <a:latin typeface="Arial" panose="020B0604020202020204" pitchFamily="34" charset="0"/>
              <a:cs typeface="Arial" panose="020B0604020202020204" pitchFamily="34" charset="0"/>
            </a:endParaRPr>
          </a:p>
          <a:p>
            <a:pPr marL="3042920" marR="34290">
              <a:lnSpc>
                <a:spcPct val="100000"/>
              </a:lnSpc>
            </a:pPr>
            <a:r>
              <a:rPr sz="800" dirty="0">
                <a:solidFill>
                  <a:srgbClr val="414042"/>
                </a:solidFill>
                <a:latin typeface="Arial" panose="020B0604020202020204" pitchFamily="34" charset="0"/>
                <a:cs typeface="Arial" panose="020B0604020202020204" pitchFamily="34" charset="0"/>
              </a:rPr>
              <a:t>stakeholder’s problem or fill their need. Designing and  testing a low investment, low risk prototype will help you  test those assumptions and make changes to your idea  before you implement it at scale.</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3042920">
              <a:lnSpc>
                <a:spcPct val="100000"/>
              </a:lnSpc>
              <a:spcBef>
                <a:spcPts val="5"/>
              </a:spcBef>
            </a:pPr>
            <a:r>
              <a:rPr sz="800" i="1" dirty="0">
                <a:solidFill>
                  <a:srgbClr val="D71920"/>
                </a:solidFill>
                <a:latin typeface="Arial" panose="020B0604020202020204" pitchFamily="34" charset="0"/>
                <a:cs typeface="Arial" panose="020B0604020202020204" pitchFamily="34" charset="0"/>
              </a:rPr>
              <a:t>15 minutes</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pPr>
            <a:endParaRPr sz="1050">
              <a:latin typeface="Arial" panose="020B0604020202020204" pitchFamily="34" charset="0"/>
              <a:cs typeface="Arial" panose="020B0604020202020204" pitchFamily="34" charset="0"/>
            </a:endParaRPr>
          </a:p>
          <a:p>
            <a:pPr marL="3042920">
              <a:lnSpc>
                <a:spcPct val="100000"/>
              </a:lnSpc>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3118485" indent="-76200">
              <a:lnSpc>
                <a:spcPct val="100000"/>
              </a:lnSpc>
              <a:spcBef>
                <a:spcPts val="580"/>
              </a:spcBef>
              <a:buChar char="•"/>
              <a:tabLst>
                <a:tab pos="3119120" algn="l"/>
              </a:tabLst>
            </a:pPr>
            <a:r>
              <a:rPr sz="800" dirty="0">
                <a:solidFill>
                  <a:srgbClr val="414042"/>
                </a:solidFill>
                <a:latin typeface="Arial" panose="020B0604020202020204" pitchFamily="34" charset="0"/>
                <a:cs typeface="Arial" panose="020B0604020202020204" pitchFamily="34" charset="0"/>
              </a:rPr>
              <a:t>Remind design teams to review the tool.</a:t>
            </a:r>
            <a:endParaRPr sz="800">
              <a:latin typeface="Arial" panose="020B0604020202020204" pitchFamily="34" charset="0"/>
              <a:cs typeface="Arial" panose="020B0604020202020204" pitchFamily="34" charset="0"/>
            </a:endParaRPr>
          </a:p>
          <a:p>
            <a:pPr>
              <a:lnSpc>
                <a:spcPct val="100000"/>
              </a:lnSpc>
              <a:spcBef>
                <a:spcPts val="40"/>
              </a:spcBef>
              <a:buClr>
                <a:srgbClr val="414042"/>
              </a:buClr>
              <a:buFont typeface="Arial"/>
              <a:buChar char="•"/>
            </a:pPr>
            <a:endParaRPr sz="700">
              <a:latin typeface="Arial" panose="020B0604020202020204" pitchFamily="34" charset="0"/>
              <a:cs typeface="Arial" panose="020B0604020202020204" pitchFamily="34" charset="0"/>
            </a:endParaRPr>
          </a:p>
          <a:p>
            <a:pPr marL="3114675" marR="285750" indent="-72390">
              <a:lnSpc>
                <a:spcPct val="100000"/>
              </a:lnSpc>
              <a:spcBef>
                <a:spcPts val="5"/>
              </a:spcBef>
              <a:buChar char="•"/>
              <a:tabLst>
                <a:tab pos="3119120" algn="l"/>
              </a:tabLst>
            </a:pPr>
            <a:r>
              <a:rPr sz="800" dirty="0">
                <a:solidFill>
                  <a:srgbClr val="414042"/>
                </a:solidFill>
                <a:latin typeface="Arial" panose="020B0604020202020204" pitchFamily="34" charset="0"/>
                <a:cs typeface="Arial" panose="020B0604020202020204" pitchFamily="34" charset="0"/>
              </a:rPr>
              <a:t>Members of the design teams will test prototypes  individually.</a:t>
            </a:r>
            <a:endParaRPr sz="80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700">
              <a:latin typeface="Arial" panose="020B0604020202020204" pitchFamily="34" charset="0"/>
              <a:cs typeface="Arial" panose="020B0604020202020204" pitchFamily="34" charset="0"/>
            </a:endParaRPr>
          </a:p>
          <a:p>
            <a:pPr marL="3114675" marR="265430" indent="-72390">
              <a:lnSpc>
                <a:spcPct val="100000"/>
              </a:lnSpc>
              <a:buChar char="•"/>
              <a:tabLst>
                <a:tab pos="3119120" algn="l"/>
              </a:tabLst>
            </a:pPr>
            <a:r>
              <a:rPr sz="800" dirty="0">
                <a:solidFill>
                  <a:srgbClr val="414042"/>
                </a:solidFill>
                <a:latin typeface="Arial" panose="020B0604020202020204" pitchFamily="34" charset="0"/>
                <a:cs typeface="Arial" panose="020B0604020202020204" pitchFamily="34" charset="0"/>
              </a:rPr>
              <a:t>Encourage participants to make iterations to their  prototypes and test them again.</a:t>
            </a:r>
            <a:endParaRPr sz="80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700">
              <a:latin typeface="Arial" panose="020B0604020202020204" pitchFamily="34" charset="0"/>
              <a:cs typeface="Arial" panose="020B0604020202020204" pitchFamily="34" charset="0"/>
            </a:endParaRPr>
          </a:p>
          <a:p>
            <a:pPr marL="3114675" marR="6985" indent="-72390">
              <a:lnSpc>
                <a:spcPct val="100000"/>
              </a:lnSpc>
              <a:buChar char="•"/>
              <a:tabLst>
                <a:tab pos="3119120" algn="l"/>
              </a:tabLst>
            </a:pPr>
            <a:r>
              <a:rPr sz="800" dirty="0">
                <a:solidFill>
                  <a:srgbClr val="414042"/>
                </a:solidFill>
                <a:latin typeface="Arial" panose="020B0604020202020204" pitchFamily="34" charset="0"/>
                <a:cs typeface="Arial" panose="020B0604020202020204" pitchFamily="34" charset="0"/>
              </a:rPr>
              <a:t>Remind participants to take notes about what they  learned. They should also take time after the prototype  to reflect and make sense of what they learned before  they come back together as a team.</a:t>
            </a:r>
            <a:endParaRPr sz="800">
              <a:latin typeface="Arial" panose="020B0604020202020204" pitchFamily="34" charset="0"/>
              <a:cs typeface="Arial" panose="020B0604020202020204" pitchFamily="34" charset="0"/>
            </a:endParaRPr>
          </a:p>
          <a:p>
            <a:pPr>
              <a:lnSpc>
                <a:spcPct val="100000"/>
              </a:lnSpc>
              <a:spcBef>
                <a:spcPts val="25"/>
              </a:spcBef>
            </a:pPr>
            <a:endParaRPr sz="950">
              <a:latin typeface="Arial" panose="020B0604020202020204" pitchFamily="34" charset="0"/>
              <a:cs typeface="Arial" panose="020B0604020202020204" pitchFamily="34" charset="0"/>
            </a:endParaRPr>
          </a:p>
          <a:p>
            <a:pPr marL="12700">
              <a:lnSpc>
                <a:spcPct val="100000"/>
              </a:lnSpc>
            </a:pPr>
            <a:r>
              <a:rPr sz="700" b="1" dirty="0">
                <a:solidFill>
                  <a:srgbClr val="414042"/>
                </a:solidFill>
                <a:latin typeface="Arial" panose="020B0604020202020204" pitchFamily="34" charset="0"/>
                <a:cs typeface="Arial" panose="020B0604020202020204" pitchFamily="34" charset="0"/>
              </a:rPr>
              <a:t>PAGE 104-105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2" name="object 12"/>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3" name="object 13"/>
          <p:cNvGrpSpPr/>
          <p:nvPr/>
        </p:nvGrpSpPr>
        <p:grpSpPr>
          <a:xfrm>
            <a:off x="893210" y="10262101"/>
            <a:ext cx="5774055" cy="429895"/>
            <a:chOff x="893210" y="10262101"/>
            <a:chExt cx="5774055" cy="429895"/>
          </a:xfrm>
        </p:grpSpPr>
        <p:sp>
          <p:nvSpPr>
            <p:cNvPr id="14" name="object 14"/>
            <p:cNvSpPr/>
            <p:nvPr/>
          </p:nvSpPr>
          <p:spPr>
            <a:xfrm>
              <a:off x="900582" y="10277627"/>
              <a:ext cx="5759450" cy="414655"/>
            </a:xfrm>
            <a:custGeom>
              <a:avLst/>
              <a:gdLst/>
              <a:ahLst/>
              <a:cxnLst/>
              <a:rect l="l" t="t" r="r" b="b"/>
              <a:pathLst>
                <a:path w="5759450" h="414654">
                  <a:moveTo>
                    <a:pt x="5758840" y="0"/>
                  </a:moveTo>
                  <a:lnTo>
                    <a:pt x="0" y="0"/>
                  </a:lnTo>
                  <a:lnTo>
                    <a:pt x="0" y="186016"/>
                  </a:lnTo>
                  <a:lnTo>
                    <a:pt x="0" y="414375"/>
                  </a:lnTo>
                  <a:lnTo>
                    <a:pt x="5758840" y="414375"/>
                  </a:lnTo>
                  <a:lnTo>
                    <a:pt x="5758840" y="186016"/>
                  </a:lnTo>
                  <a:lnTo>
                    <a:pt x="5758840"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5453773"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5453773"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4309947"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4309947"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3173259"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3173259"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2037029"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2037029"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900582"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00582"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2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100</a:t>
            </a:fld>
            <a:endParaRPr dirty="0">
              <a:latin typeface="Arial" panose="020B0604020202020204" pitchFamily="34" charset="0"/>
              <a:cs typeface="Arial" panose="020B0604020202020204" pitchFamily="34" charset="0"/>
            </a:endParaRPr>
          </a:p>
        </p:txBody>
      </p:sp>
      <p:sp>
        <p:nvSpPr>
          <p:cNvPr id="26" name="object 26"/>
          <p:cNvSpPr txBox="1"/>
          <p:nvPr/>
        </p:nvSpPr>
        <p:spPr>
          <a:xfrm>
            <a:off x="1365161" y="103174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7" name="object 27"/>
          <p:cNvSpPr txBox="1"/>
          <p:nvPr/>
        </p:nvSpPr>
        <p:spPr>
          <a:xfrm>
            <a:off x="2430924" y="10317456"/>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8" name="object 28"/>
          <p:cNvSpPr txBox="1"/>
          <p:nvPr/>
        </p:nvSpPr>
        <p:spPr>
          <a:xfrm>
            <a:off x="3638098" y="103174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9" name="object 29"/>
          <p:cNvSpPr txBox="1"/>
          <p:nvPr/>
        </p:nvSpPr>
        <p:spPr>
          <a:xfrm>
            <a:off x="4607022" y="10317456"/>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0" name="object 30"/>
          <p:cNvSpPr txBox="1"/>
          <p:nvPr/>
        </p:nvSpPr>
        <p:spPr>
          <a:xfrm>
            <a:off x="5945350" y="10317456"/>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5" name="object 5"/>
          <p:cNvGrpSpPr/>
          <p:nvPr/>
        </p:nvGrpSpPr>
        <p:grpSpPr>
          <a:xfrm>
            <a:off x="904633" y="1371511"/>
            <a:ext cx="5760085" cy="36195"/>
            <a:chOff x="904633" y="1371511"/>
            <a:chExt cx="5760085" cy="36195"/>
          </a:xfrm>
        </p:grpSpPr>
        <p:sp>
          <p:nvSpPr>
            <p:cNvPr id="6" name="object 6"/>
            <p:cNvSpPr/>
            <p:nvPr/>
          </p:nvSpPr>
          <p:spPr>
            <a:xfrm>
              <a:off x="904633" y="1371511"/>
              <a:ext cx="776605" cy="36195"/>
            </a:xfrm>
            <a:custGeom>
              <a:avLst/>
              <a:gdLst/>
              <a:ahLst/>
              <a:cxnLst/>
              <a:rect l="l" t="t" r="r" b="b"/>
              <a:pathLst>
                <a:path w="776605" h="36194">
                  <a:moveTo>
                    <a:pt x="776554" y="0"/>
                  </a:moveTo>
                  <a:lnTo>
                    <a:pt x="0" y="0"/>
                  </a:lnTo>
                  <a:lnTo>
                    <a:pt x="0" y="36182"/>
                  </a:lnTo>
                  <a:lnTo>
                    <a:pt x="776554" y="36182"/>
                  </a:lnTo>
                  <a:lnTo>
                    <a:pt x="776554"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1681200" y="1371511"/>
              <a:ext cx="4983480" cy="36195"/>
            </a:xfrm>
            <a:custGeom>
              <a:avLst/>
              <a:gdLst/>
              <a:ahLst/>
              <a:cxnLst/>
              <a:rect l="l" t="t" r="r" b="b"/>
              <a:pathLst>
                <a:path w="4983480" h="36194">
                  <a:moveTo>
                    <a:pt x="4983441" y="0"/>
                  </a:moveTo>
                  <a:lnTo>
                    <a:pt x="0" y="0"/>
                  </a:lnTo>
                  <a:lnTo>
                    <a:pt x="0" y="36182"/>
                  </a:lnTo>
                  <a:lnTo>
                    <a:pt x="4983441" y="36182"/>
                  </a:lnTo>
                  <a:lnTo>
                    <a:pt x="4983441"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8" name="object 8"/>
          <p:cNvSpPr txBox="1"/>
          <p:nvPr/>
        </p:nvSpPr>
        <p:spPr>
          <a:xfrm>
            <a:off x="3929303" y="2001094"/>
            <a:ext cx="2244090"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the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2741879"/>
            <a:ext cx="2728595"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There can be many things that the team will want to learn  about the idea and there will be many assumptions that  are possible to test. It can be helpful to determine the  foundational elements that will give the design team the  most information about if their solution will meet their  stakeholders’ needs.</a:t>
            </a:r>
            <a:endParaRPr sz="800">
              <a:latin typeface="Arial" panose="020B0604020202020204" pitchFamily="34" charset="0"/>
              <a:cs typeface="Arial" panose="020B0604020202020204" pitchFamily="34" charset="0"/>
            </a:endParaRPr>
          </a:p>
        </p:txBody>
      </p:sp>
      <p:sp>
        <p:nvSpPr>
          <p:cNvPr id="10" name="object 10"/>
          <p:cNvSpPr txBox="1"/>
          <p:nvPr/>
        </p:nvSpPr>
        <p:spPr>
          <a:xfrm>
            <a:off x="3929303" y="3545433"/>
            <a:ext cx="258762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Encourage design teams to narrow their focus to maxi-  mize what they are able to learn.</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4729346"/>
            <a:ext cx="2576830"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715">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prototype is created to test assumptions  about the idea, and elicit useful feedback about ways  to improve. Help the team pick two assumptions that  can be clearly tested by documenting experiences  and following up with questions for the stakeholders.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5713971"/>
            <a:ext cx="2711450" cy="635000"/>
          </a:xfrm>
          <a:prstGeom prst="rect">
            <a:avLst/>
          </a:prstGeom>
        </p:spPr>
        <p:txBody>
          <a:bodyPr vert="horz" wrap="square" lIns="0" tIns="12700" rIns="0" bIns="0" rtlCol="0">
            <a:spAutoFit/>
          </a:bodyPr>
          <a:lstStyle/>
          <a:p>
            <a:pPr marL="12700" marR="81915">
              <a:lnSpc>
                <a:spcPct val="100000"/>
              </a:lnSpc>
              <a:spcBef>
                <a:spcPts val="100"/>
              </a:spcBef>
            </a:pPr>
            <a:r>
              <a:rPr sz="800" dirty="0">
                <a:solidFill>
                  <a:srgbClr val="414042"/>
                </a:solidFill>
                <a:latin typeface="Arial" panose="020B0604020202020204" pitchFamily="34" charset="0"/>
                <a:cs typeface="Arial" panose="020B0604020202020204" pitchFamily="34" charset="0"/>
              </a:rPr>
              <a:t>It’s important to know how you are going to understand  and assess the feedback you get about the prototype.</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If you know what you are trying to test with the prototype  then the team should also be very clear about how they  will make sense of that learning.</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3" y="6395605"/>
            <a:ext cx="2568575"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Remind the team that the assumptions they are testing  in their prototypes should help them get better  understanding about how they will improve the holistic  learning outcomes. Determining if students “like”  something might not be enough to prove</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is a valuable idea.</a:t>
            </a:r>
            <a:endParaRPr sz="800">
              <a:latin typeface="Arial" panose="020B0604020202020204" pitchFamily="34" charset="0"/>
              <a:cs typeface="Arial" panose="020B0604020202020204" pitchFamily="34" charset="0"/>
            </a:endParaRPr>
          </a:p>
        </p:txBody>
      </p:sp>
      <p:sp>
        <p:nvSpPr>
          <p:cNvPr id="14" name="object 14"/>
          <p:cNvSpPr txBox="1"/>
          <p:nvPr/>
        </p:nvSpPr>
        <p:spPr>
          <a:xfrm>
            <a:off x="1339596" y="1678051"/>
            <a:ext cx="2156382"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5" name="object 15"/>
          <p:cNvSpPr txBox="1"/>
          <p:nvPr/>
        </p:nvSpPr>
        <p:spPr>
          <a:xfrm>
            <a:off x="885588" y="825576"/>
            <a:ext cx="57804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1920"/>
                </a:solidFill>
                <a:latin typeface="Arial" panose="020B0604020202020204" pitchFamily="34" charset="0"/>
                <a:cs typeface="Arial" panose="020B0604020202020204" pitchFamily="34" charset="0"/>
              </a:rPr>
              <a:t>MAKE </a:t>
            </a:r>
            <a:r>
              <a:rPr sz="1800" dirty="0">
                <a:solidFill>
                  <a:srgbClr val="D71920"/>
                </a:solidFill>
                <a:latin typeface="Arial" panose="020B0604020202020204" pitchFamily="34" charset="0"/>
                <a:cs typeface="Arial" panose="020B0604020202020204" pitchFamily="34" charset="0"/>
              </a:rPr>
              <a:t>TRANSITION FACILITATION &amp; COACHING </a:t>
            </a:r>
            <a:endParaRPr sz="1800">
              <a:latin typeface="Arial" panose="020B0604020202020204" pitchFamily="34" charset="0"/>
              <a:cs typeface="Arial" panose="020B0604020202020204" pitchFamily="34" charset="0"/>
            </a:endParaRPr>
          </a:p>
        </p:txBody>
      </p:sp>
      <p:sp>
        <p:nvSpPr>
          <p:cNvPr id="16" name="object 16"/>
          <p:cNvSpPr/>
          <p:nvPr/>
        </p:nvSpPr>
        <p:spPr>
          <a:xfrm>
            <a:off x="900003" y="1917624"/>
            <a:ext cx="2718435" cy="2457450"/>
          </a:xfrm>
          <a:custGeom>
            <a:avLst/>
            <a:gdLst/>
            <a:ahLst/>
            <a:cxnLst/>
            <a:rect l="l" t="t" r="r" b="b"/>
            <a:pathLst>
              <a:path w="2718435" h="2457450">
                <a:moveTo>
                  <a:pt x="2645994" y="0"/>
                </a:moveTo>
                <a:lnTo>
                  <a:pt x="71996" y="0"/>
                </a:lnTo>
                <a:lnTo>
                  <a:pt x="30373" y="1124"/>
                </a:lnTo>
                <a:lnTo>
                  <a:pt x="8999" y="8999"/>
                </a:lnTo>
                <a:lnTo>
                  <a:pt x="1124" y="30373"/>
                </a:lnTo>
                <a:lnTo>
                  <a:pt x="0" y="71996"/>
                </a:lnTo>
                <a:lnTo>
                  <a:pt x="0" y="2384996"/>
                </a:lnTo>
                <a:lnTo>
                  <a:pt x="1124" y="2426619"/>
                </a:lnTo>
                <a:lnTo>
                  <a:pt x="8999" y="2447993"/>
                </a:lnTo>
                <a:lnTo>
                  <a:pt x="30373" y="2455867"/>
                </a:lnTo>
                <a:lnTo>
                  <a:pt x="71996" y="2456992"/>
                </a:lnTo>
                <a:lnTo>
                  <a:pt x="2645994" y="2456992"/>
                </a:lnTo>
                <a:lnTo>
                  <a:pt x="2687617" y="2455867"/>
                </a:lnTo>
                <a:lnTo>
                  <a:pt x="2708990" y="2447993"/>
                </a:lnTo>
                <a:lnTo>
                  <a:pt x="2716865" y="2426619"/>
                </a:lnTo>
                <a:lnTo>
                  <a:pt x="2717990" y="2384996"/>
                </a:lnTo>
                <a:lnTo>
                  <a:pt x="2717990" y="71996"/>
                </a:lnTo>
                <a:lnTo>
                  <a:pt x="2716865" y="30373"/>
                </a:lnTo>
                <a:lnTo>
                  <a:pt x="2708990" y="8999"/>
                </a:lnTo>
                <a:lnTo>
                  <a:pt x="2687617" y="1124"/>
                </a:lnTo>
                <a:lnTo>
                  <a:pt x="2645994" y="0"/>
                </a:lnTo>
                <a:close/>
              </a:path>
            </a:pathLst>
          </a:custGeom>
          <a:solidFill>
            <a:srgbClr val="FCF0E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1018208" y="2004895"/>
            <a:ext cx="2477770"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D71920"/>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of your summary pages and use the questions below  to narrow your team’s focus so that you can move  on to the next phase of the design challenge with</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a shared perspective.</a:t>
            </a:r>
            <a:endParaRPr sz="800" dirty="0">
              <a:latin typeface="Arial" panose="020B0604020202020204" pitchFamily="34" charset="0"/>
              <a:cs typeface="Arial" panose="020B0604020202020204" pitchFamily="34" charset="0"/>
            </a:endParaRPr>
          </a:p>
          <a:p>
            <a:pPr marL="12700" marR="18669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endParaRPr sz="800" dirty="0">
              <a:latin typeface="Arial" panose="020B0604020202020204" pitchFamily="34" charset="0"/>
              <a:cs typeface="Arial" panose="020B0604020202020204" pitchFamily="34" charset="0"/>
            </a:endParaRPr>
          </a:p>
          <a:p>
            <a:pPr marL="12700" marR="52069">
              <a:lnSpc>
                <a:spcPct val="100000"/>
              </a:lnSpc>
            </a:pP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ideas?”and “Tell me  more about that...”</a:t>
            </a:r>
            <a:endParaRPr sz="800" dirty="0">
              <a:latin typeface="Arial" panose="020B0604020202020204" pitchFamily="34" charset="0"/>
              <a:cs typeface="Arial" panose="020B0604020202020204" pitchFamily="34" charset="0"/>
            </a:endParaRPr>
          </a:p>
          <a:p>
            <a:pPr marL="12700" marR="205104">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8" name="object 18"/>
          <p:cNvSpPr/>
          <p:nvPr/>
        </p:nvSpPr>
        <p:spPr>
          <a:xfrm>
            <a:off x="903178" y="4511383"/>
            <a:ext cx="2712085" cy="1759585"/>
          </a:xfrm>
          <a:custGeom>
            <a:avLst/>
            <a:gdLst/>
            <a:ahLst/>
            <a:cxnLst/>
            <a:rect l="l" t="t" r="r" b="b"/>
            <a:pathLst>
              <a:path w="2712085" h="1759585">
                <a:moveTo>
                  <a:pt x="71996" y="0"/>
                </a:moveTo>
                <a:lnTo>
                  <a:pt x="30373" y="1124"/>
                </a:lnTo>
                <a:lnTo>
                  <a:pt x="8999" y="8999"/>
                </a:lnTo>
                <a:lnTo>
                  <a:pt x="1124" y="30373"/>
                </a:lnTo>
                <a:lnTo>
                  <a:pt x="0" y="71996"/>
                </a:lnTo>
                <a:lnTo>
                  <a:pt x="0" y="1687055"/>
                </a:lnTo>
                <a:lnTo>
                  <a:pt x="1124" y="1728678"/>
                </a:lnTo>
                <a:lnTo>
                  <a:pt x="8999" y="1750052"/>
                </a:lnTo>
                <a:lnTo>
                  <a:pt x="30373" y="1757926"/>
                </a:lnTo>
                <a:lnTo>
                  <a:pt x="71996" y="1759051"/>
                </a:lnTo>
                <a:lnTo>
                  <a:pt x="2639644" y="1759051"/>
                </a:lnTo>
                <a:lnTo>
                  <a:pt x="2681267" y="1757926"/>
                </a:lnTo>
                <a:lnTo>
                  <a:pt x="2702640" y="1750052"/>
                </a:lnTo>
                <a:lnTo>
                  <a:pt x="2710515" y="1728678"/>
                </a:lnTo>
                <a:lnTo>
                  <a:pt x="2711640" y="1687055"/>
                </a:lnTo>
                <a:lnTo>
                  <a:pt x="2711640" y="71996"/>
                </a:lnTo>
                <a:lnTo>
                  <a:pt x="2710515" y="30373"/>
                </a:lnTo>
                <a:lnTo>
                  <a:pt x="2702640" y="8999"/>
                </a:lnTo>
                <a:lnTo>
                  <a:pt x="2681267" y="1124"/>
                </a:lnTo>
                <a:lnTo>
                  <a:pt x="2639644" y="0"/>
                </a:lnTo>
                <a:lnTo>
                  <a:pt x="71996" y="0"/>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7818" y="6409766"/>
            <a:ext cx="2712085" cy="1759585"/>
          </a:xfrm>
          <a:custGeom>
            <a:avLst/>
            <a:gdLst/>
            <a:ahLst/>
            <a:cxnLst/>
            <a:rect l="l" t="t" r="r" b="b"/>
            <a:pathLst>
              <a:path w="2712085" h="1759584">
                <a:moveTo>
                  <a:pt x="71996" y="0"/>
                </a:moveTo>
                <a:lnTo>
                  <a:pt x="30373" y="1124"/>
                </a:lnTo>
                <a:lnTo>
                  <a:pt x="8999" y="8999"/>
                </a:lnTo>
                <a:lnTo>
                  <a:pt x="1124" y="30373"/>
                </a:lnTo>
                <a:lnTo>
                  <a:pt x="0" y="71996"/>
                </a:lnTo>
                <a:lnTo>
                  <a:pt x="0" y="1687055"/>
                </a:lnTo>
                <a:lnTo>
                  <a:pt x="1124" y="1728678"/>
                </a:lnTo>
                <a:lnTo>
                  <a:pt x="8999" y="1750052"/>
                </a:lnTo>
                <a:lnTo>
                  <a:pt x="30373" y="1757926"/>
                </a:lnTo>
                <a:lnTo>
                  <a:pt x="71996" y="1759051"/>
                </a:lnTo>
                <a:lnTo>
                  <a:pt x="2639644" y="1759051"/>
                </a:lnTo>
                <a:lnTo>
                  <a:pt x="2681267" y="1757926"/>
                </a:lnTo>
                <a:lnTo>
                  <a:pt x="2702640" y="1750052"/>
                </a:lnTo>
                <a:lnTo>
                  <a:pt x="2710515" y="1728678"/>
                </a:lnTo>
                <a:lnTo>
                  <a:pt x="2711640" y="1687055"/>
                </a:lnTo>
                <a:lnTo>
                  <a:pt x="2711640" y="71996"/>
                </a:lnTo>
                <a:lnTo>
                  <a:pt x="2710515" y="30373"/>
                </a:lnTo>
                <a:lnTo>
                  <a:pt x="2702640" y="8999"/>
                </a:lnTo>
                <a:lnTo>
                  <a:pt x="2681267" y="1124"/>
                </a:lnTo>
                <a:lnTo>
                  <a:pt x="2639644" y="0"/>
                </a:lnTo>
                <a:lnTo>
                  <a:pt x="71996" y="0"/>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3178" y="8308771"/>
            <a:ext cx="2712085" cy="1480185"/>
          </a:xfrm>
          <a:custGeom>
            <a:avLst/>
            <a:gdLst/>
            <a:ahLst/>
            <a:cxnLst/>
            <a:rect l="l" t="t" r="r" b="b"/>
            <a:pathLst>
              <a:path w="2712085" h="1480184">
                <a:moveTo>
                  <a:pt x="71996" y="0"/>
                </a:moveTo>
                <a:lnTo>
                  <a:pt x="30373" y="1124"/>
                </a:lnTo>
                <a:lnTo>
                  <a:pt x="8999" y="8999"/>
                </a:lnTo>
                <a:lnTo>
                  <a:pt x="1124" y="30373"/>
                </a:lnTo>
                <a:lnTo>
                  <a:pt x="0" y="71996"/>
                </a:lnTo>
                <a:lnTo>
                  <a:pt x="0" y="1408061"/>
                </a:lnTo>
                <a:lnTo>
                  <a:pt x="1124" y="1449684"/>
                </a:lnTo>
                <a:lnTo>
                  <a:pt x="8999" y="1471058"/>
                </a:lnTo>
                <a:lnTo>
                  <a:pt x="30373" y="1478933"/>
                </a:lnTo>
                <a:lnTo>
                  <a:pt x="71996" y="1480057"/>
                </a:lnTo>
                <a:lnTo>
                  <a:pt x="2639644" y="1480057"/>
                </a:lnTo>
                <a:lnTo>
                  <a:pt x="2681267" y="1478933"/>
                </a:lnTo>
                <a:lnTo>
                  <a:pt x="2702640" y="1471058"/>
                </a:lnTo>
                <a:lnTo>
                  <a:pt x="2710515" y="1449684"/>
                </a:lnTo>
                <a:lnTo>
                  <a:pt x="2711640" y="1408061"/>
                </a:lnTo>
                <a:lnTo>
                  <a:pt x="2711640" y="71996"/>
                </a:lnTo>
                <a:lnTo>
                  <a:pt x="2710515" y="30373"/>
                </a:lnTo>
                <a:lnTo>
                  <a:pt x="2702640" y="8999"/>
                </a:lnTo>
                <a:lnTo>
                  <a:pt x="2681267" y="1124"/>
                </a:lnTo>
                <a:lnTo>
                  <a:pt x="2639644" y="0"/>
                </a:lnTo>
                <a:lnTo>
                  <a:pt x="71996" y="0"/>
                </a:lnTo>
                <a:close/>
              </a:path>
            </a:pathLst>
          </a:custGeom>
          <a:ln w="6349">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1018208" y="6464363"/>
            <a:ext cx="223139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Describe the prototype your team will develop:</a:t>
            </a:r>
            <a:endParaRPr sz="800">
              <a:latin typeface="Arial" panose="020B0604020202020204" pitchFamily="34" charset="0"/>
              <a:cs typeface="Arial" panose="020B0604020202020204" pitchFamily="34" charset="0"/>
            </a:endParaRPr>
          </a:p>
        </p:txBody>
      </p:sp>
      <p:sp>
        <p:nvSpPr>
          <p:cNvPr id="22" name="object 22"/>
          <p:cNvSpPr txBox="1"/>
          <p:nvPr/>
        </p:nvSpPr>
        <p:spPr>
          <a:xfrm>
            <a:off x="1018208" y="6658317"/>
            <a:ext cx="86042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will you do?</a:t>
            </a:r>
            <a:endParaRPr sz="800">
              <a:latin typeface="Arial" panose="020B0604020202020204" pitchFamily="34" charset="0"/>
              <a:cs typeface="Arial" panose="020B0604020202020204" pitchFamily="34" charset="0"/>
            </a:endParaRPr>
          </a:p>
        </p:txBody>
      </p:sp>
      <p:sp>
        <p:nvSpPr>
          <p:cNvPr id="23" name="object 23"/>
          <p:cNvSpPr txBox="1"/>
          <p:nvPr/>
        </p:nvSpPr>
        <p:spPr>
          <a:xfrm>
            <a:off x="1018208" y="7140206"/>
            <a:ext cx="140525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you trying to learn?</a:t>
            </a:r>
            <a:endParaRPr sz="800">
              <a:latin typeface="Arial" panose="020B0604020202020204" pitchFamily="34" charset="0"/>
              <a:cs typeface="Arial" panose="020B0604020202020204" pitchFamily="34" charset="0"/>
            </a:endParaRPr>
          </a:p>
        </p:txBody>
      </p:sp>
      <p:sp>
        <p:nvSpPr>
          <p:cNvPr id="24" name="object 24"/>
          <p:cNvSpPr txBox="1"/>
          <p:nvPr/>
        </p:nvSpPr>
        <p:spPr>
          <a:xfrm>
            <a:off x="1018208" y="7622095"/>
            <a:ext cx="212661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will you make sense of what happened?</a:t>
            </a:r>
            <a:endParaRPr sz="800">
              <a:latin typeface="Arial" panose="020B0604020202020204" pitchFamily="34" charset="0"/>
              <a:cs typeface="Arial" panose="020B0604020202020204" pitchFamily="34" charset="0"/>
            </a:endParaRPr>
          </a:p>
        </p:txBody>
      </p:sp>
      <p:sp>
        <p:nvSpPr>
          <p:cNvPr id="25" name="object 25"/>
          <p:cNvSpPr txBox="1"/>
          <p:nvPr/>
        </p:nvSpPr>
        <p:spPr>
          <a:xfrm>
            <a:off x="1018208" y="8410105"/>
            <a:ext cx="2127885"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 think your team’s prototype will lead  you to a solution that will improve the holistic  learning outcomes for your students?</a:t>
            </a:r>
            <a:endParaRPr sz="800">
              <a:latin typeface="Arial" panose="020B0604020202020204" pitchFamily="34" charset="0"/>
              <a:cs typeface="Arial" panose="020B0604020202020204" pitchFamily="34" charset="0"/>
            </a:endParaRPr>
          </a:p>
        </p:txBody>
      </p:sp>
      <p:sp>
        <p:nvSpPr>
          <p:cNvPr id="26" name="object 26"/>
          <p:cNvSpPr txBox="1"/>
          <p:nvPr/>
        </p:nvSpPr>
        <p:spPr>
          <a:xfrm>
            <a:off x="1018208" y="4581614"/>
            <a:ext cx="216217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the two assumptions that your team  wants to test through prototyping?</a:t>
            </a:r>
            <a:endParaRPr sz="800">
              <a:latin typeface="Arial" panose="020B0604020202020204" pitchFamily="34" charset="0"/>
              <a:cs typeface="Arial" panose="020B0604020202020204" pitchFamily="34" charset="0"/>
            </a:endParaRPr>
          </a:p>
        </p:txBody>
      </p:sp>
      <p:grpSp>
        <p:nvGrpSpPr>
          <p:cNvPr id="27" name="object 27"/>
          <p:cNvGrpSpPr/>
          <p:nvPr/>
        </p:nvGrpSpPr>
        <p:grpSpPr>
          <a:xfrm>
            <a:off x="904640" y="10277654"/>
            <a:ext cx="5798820" cy="414655"/>
            <a:chOff x="904640" y="10277654"/>
            <a:chExt cx="5798820" cy="414655"/>
          </a:xfrm>
        </p:grpSpPr>
        <p:sp>
          <p:nvSpPr>
            <p:cNvPr id="28" name="object 28"/>
            <p:cNvSpPr/>
            <p:nvPr/>
          </p:nvSpPr>
          <p:spPr>
            <a:xfrm>
              <a:off x="912012" y="10285031"/>
              <a:ext cx="5784215" cy="407034"/>
            </a:xfrm>
            <a:custGeom>
              <a:avLst/>
              <a:gdLst/>
              <a:ahLst/>
              <a:cxnLst/>
              <a:rect l="l" t="t" r="r" b="b"/>
              <a:pathLst>
                <a:path w="5784215" h="407034">
                  <a:moveTo>
                    <a:pt x="5783694" y="8166"/>
                  </a:moveTo>
                  <a:lnTo>
                    <a:pt x="5783681" y="0"/>
                  </a:lnTo>
                  <a:lnTo>
                    <a:pt x="4538446" y="0"/>
                  </a:lnTo>
                  <a:lnTo>
                    <a:pt x="4538434" y="8166"/>
                  </a:lnTo>
                  <a:lnTo>
                    <a:pt x="0" y="8166"/>
                  </a:lnTo>
                  <a:lnTo>
                    <a:pt x="0" y="406971"/>
                  </a:lnTo>
                  <a:lnTo>
                    <a:pt x="5783694" y="406971"/>
                  </a:lnTo>
                  <a:lnTo>
                    <a:pt x="5783694" y="8166"/>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450446" y="1028502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313999" y="1028503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313999" y="1028503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77552" y="1028503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77552" y="1028503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41093" y="1028503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41093" y="1028503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912012" y="1028503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912012" y="1028503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101</a:t>
            </a:fld>
            <a:endParaRPr dirty="0">
              <a:latin typeface="Arial" panose="020B0604020202020204" pitchFamily="34" charset="0"/>
              <a:cs typeface="Arial" panose="020B0604020202020204" pitchFamily="34" charset="0"/>
            </a:endParaRPr>
          </a:p>
        </p:txBody>
      </p:sp>
      <p:sp>
        <p:nvSpPr>
          <p:cNvPr id="39" name="object 39"/>
          <p:cNvSpPr txBox="1"/>
          <p:nvPr/>
        </p:nvSpPr>
        <p:spPr>
          <a:xfrm>
            <a:off x="1275841" y="10333009"/>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40" name="object 40"/>
          <p:cNvSpPr txBox="1"/>
          <p:nvPr/>
        </p:nvSpPr>
        <p:spPr>
          <a:xfrm>
            <a:off x="2392810" y="10333009"/>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1" name="object 41"/>
          <p:cNvSpPr txBox="1"/>
          <p:nvPr/>
        </p:nvSpPr>
        <p:spPr>
          <a:xfrm>
            <a:off x="3568589" y="10333009"/>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2" name="object 42"/>
          <p:cNvSpPr txBox="1"/>
          <p:nvPr/>
        </p:nvSpPr>
        <p:spPr>
          <a:xfrm>
            <a:off x="4635325" y="10333009"/>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3" name="object 43"/>
          <p:cNvSpPr txBox="1"/>
          <p:nvPr/>
        </p:nvSpPr>
        <p:spPr>
          <a:xfrm>
            <a:off x="5926958" y="10333009"/>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32080"/>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Lato"/>
                <a:cs typeface="Lato"/>
              </a:rPr>
              <a:t>SCHOOLS </a:t>
            </a:r>
            <a:r>
              <a:rPr sz="700" b="1" spc="85" dirty="0">
                <a:solidFill>
                  <a:srgbClr val="62BB46"/>
                </a:solidFill>
                <a:latin typeface="Lato"/>
                <a:cs typeface="Lato"/>
              </a:rPr>
              <a:t>2030 </a:t>
            </a:r>
            <a:r>
              <a:rPr sz="700" spc="25" dirty="0">
                <a:solidFill>
                  <a:srgbClr val="6D6E71"/>
                </a:solidFill>
                <a:latin typeface="Arial"/>
                <a:cs typeface="Arial"/>
              </a:rPr>
              <a:t>HUMAN-CENTERED DESIGN</a:t>
            </a:r>
            <a:r>
              <a:rPr sz="700" spc="114" dirty="0">
                <a:solidFill>
                  <a:srgbClr val="6D6E71"/>
                </a:solidFill>
                <a:latin typeface="Arial"/>
                <a:cs typeface="Arial"/>
              </a:rPr>
              <a:t> </a:t>
            </a:r>
            <a:r>
              <a:rPr sz="700" b="1" spc="45" dirty="0">
                <a:solidFill>
                  <a:srgbClr val="6D6E71"/>
                </a:solidFill>
                <a:latin typeface="Lato"/>
                <a:cs typeface="Lato"/>
              </a:rPr>
              <a:t>TOOLKIT</a:t>
            </a:r>
            <a:r>
              <a:rPr sz="700" b="1" spc="-90" dirty="0">
                <a:solidFill>
                  <a:srgbClr val="6D6E71"/>
                </a:solidFill>
                <a:latin typeface="Lato"/>
                <a:cs typeface="Lato"/>
              </a:rPr>
              <a:t> </a:t>
            </a:r>
            <a:endParaRPr sz="700">
              <a:latin typeface="Lato"/>
              <a:cs typeface="Lato"/>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3210" y="10262101"/>
            <a:ext cx="5774055" cy="429895"/>
            <a:chOff x="893210" y="10262101"/>
            <a:chExt cx="5774055" cy="429895"/>
          </a:xfrm>
        </p:grpSpPr>
        <p:sp>
          <p:nvSpPr>
            <p:cNvPr id="7" name="object 7"/>
            <p:cNvSpPr/>
            <p:nvPr/>
          </p:nvSpPr>
          <p:spPr>
            <a:xfrm>
              <a:off x="900582" y="10277627"/>
              <a:ext cx="5759450" cy="414655"/>
            </a:xfrm>
            <a:custGeom>
              <a:avLst/>
              <a:gdLst/>
              <a:ahLst/>
              <a:cxnLst/>
              <a:rect l="l" t="t" r="r" b="b"/>
              <a:pathLst>
                <a:path w="5759450" h="414654">
                  <a:moveTo>
                    <a:pt x="5758840" y="0"/>
                  </a:moveTo>
                  <a:lnTo>
                    <a:pt x="0" y="0"/>
                  </a:lnTo>
                  <a:lnTo>
                    <a:pt x="0" y="186016"/>
                  </a:lnTo>
                  <a:lnTo>
                    <a:pt x="0" y="414375"/>
                  </a:lnTo>
                  <a:lnTo>
                    <a:pt x="5758840" y="414375"/>
                  </a:lnTo>
                  <a:lnTo>
                    <a:pt x="5758840" y="186016"/>
                  </a:lnTo>
                  <a:lnTo>
                    <a:pt x="5758840"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53773"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53773"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09947"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9947"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73259"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73259"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37029"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37029"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0582"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0582"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aphicFrame>
        <p:nvGraphicFramePr>
          <p:cNvPr id="18" name="object 18"/>
          <p:cNvGraphicFramePr>
            <a:graphicFrameLocks noGrp="1"/>
          </p:cNvGraphicFramePr>
          <p:nvPr/>
        </p:nvGraphicFramePr>
        <p:xfrm>
          <a:off x="899998" y="3483102"/>
          <a:ext cx="5761990" cy="4500002"/>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208279" indent="-72390">
                        <a:lnSpc>
                          <a:spcPct val="104200"/>
                        </a:lnSpc>
                        <a:buFont typeface="Times New Roman"/>
                        <a:buChar char="•"/>
                        <a:tabLst>
                          <a:tab pos="116839"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50"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64160"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30" dirty="0">
                          <a:solidFill>
                            <a:srgbClr val="414042"/>
                          </a:solidFill>
                          <a:latin typeface="Arial"/>
                          <a:cs typeface="Arial"/>
                        </a:rPr>
                        <a:t>able 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978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somewhat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235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very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52069" indent="-72390">
                        <a:lnSpc>
                          <a:spcPct val="104200"/>
                        </a:lnSpc>
                        <a:buFont typeface="Times New Roman"/>
                        <a:buChar char="•"/>
                        <a:tabLst>
                          <a:tab pos="116839" algn="l"/>
                        </a:tabLst>
                      </a:pPr>
                      <a:r>
                        <a:rPr sz="800" spc="10" dirty="0">
                          <a:solidFill>
                            <a:srgbClr val="414042"/>
                          </a:solidFill>
                          <a:latin typeface="Arial"/>
                          <a:cs typeface="Arial"/>
                        </a:rPr>
                        <a:t>Prototype </a:t>
                      </a:r>
                      <a:r>
                        <a:rPr sz="800" spc="25" dirty="0">
                          <a:solidFill>
                            <a:srgbClr val="414042"/>
                          </a:solidFill>
                          <a:latin typeface="Arial"/>
                          <a:cs typeface="Arial"/>
                        </a:rPr>
                        <a:t>early </a:t>
                      </a:r>
                      <a:r>
                        <a:rPr sz="800" spc="35" dirty="0">
                          <a:solidFill>
                            <a:srgbClr val="414042"/>
                          </a:solidFill>
                          <a:latin typeface="Arial"/>
                          <a:cs typeface="Arial"/>
                        </a:rPr>
                        <a:t>and  </a:t>
                      </a:r>
                      <a:r>
                        <a:rPr sz="800" spc="25" dirty="0">
                          <a:solidFill>
                            <a:srgbClr val="414042"/>
                          </a:solidFill>
                          <a:latin typeface="Arial"/>
                          <a:cs typeface="Arial"/>
                        </a:rPr>
                        <a:t>often </a:t>
                      </a:r>
                      <a:r>
                        <a:rPr sz="800" dirty="0">
                          <a:solidFill>
                            <a:srgbClr val="414042"/>
                          </a:solidFill>
                          <a:latin typeface="Arial"/>
                          <a:cs typeface="Arial"/>
                        </a:rPr>
                        <a:t>in </a:t>
                      </a:r>
                      <a:r>
                        <a:rPr sz="800" spc="35" dirty="0">
                          <a:solidFill>
                            <a:srgbClr val="414042"/>
                          </a:solidFill>
                          <a:latin typeface="Arial"/>
                          <a:cs typeface="Arial"/>
                        </a:rPr>
                        <a:t>order to</a:t>
                      </a:r>
                      <a:r>
                        <a:rPr sz="800" spc="-75" dirty="0">
                          <a:solidFill>
                            <a:srgbClr val="414042"/>
                          </a:solidFill>
                          <a:latin typeface="Arial"/>
                          <a:cs typeface="Arial"/>
                        </a:rPr>
                        <a:t> </a:t>
                      </a:r>
                      <a:r>
                        <a:rPr sz="800" spc="20" dirty="0">
                          <a:solidFill>
                            <a:srgbClr val="414042"/>
                          </a:solidFill>
                          <a:latin typeface="Arial"/>
                          <a:cs typeface="Arial"/>
                        </a:rPr>
                        <a:t>learn  </a:t>
                      </a:r>
                      <a:r>
                        <a:rPr sz="800" spc="35" dirty="0">
                          <a:solidFill>
                            <a:srgbClr val="414042"/>
                          </a:solidFill>
                          <a:latin typeface="Arial"/>
                          <a:cs typeface="Arial"/>
                        </a:rPr>
                        <a:t>about </a:t>
                      </a:r>
                      <a:r>
                        <a:rPr sz="800" spc="10" dirty="0">
                          <a:solidFill>
                            <a:srgbClr val="414042"/>
                          </a:solidFill>
                          <a:latin typeface="Arial"/>
                          <a:cs typeface="Arial"/>
                        </a:rPr>
                        <a:t>your</a:t>
                      </a:r>
                      <a:r>
                        <a:rPr sz="800" spc="-20"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30"/>
                        </a:spcBef>
                      </a:pPr>
                      <a:endParaRPr sz="900">
                        <a:latin typeface="Times New Roman"/>
                        <a:cs typeface="Times New Roman"/>
                      </a:endParaRPr>
                    </a:p>
                    <a:p>
                      <a:pPr marL="107950" marR="76200">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prototypes </a:t>
                      </a:r>
                      <a:r>
                        <a:rPr sz="700" spc="35" dirty="0">
                          <a:solidFill>
                            <a:srgbClr val="414042"/>
                          </a:solidFill>
                          <a:latin typeface="Arial"/>
                          <a:cs typeface="Arial"/>
                        </a:rPr>
                        <a:t>of </a:t>
                      </a:r>
                      <a:r>
                        <a:rPr sz="700" spc="15" dirty="0">
                          <a:solidFill>
                            <a:srgbClr val="414042"/>
                          </a:solidFill>
                          <a:latin typeface="Arial"/>
                          <a:cs typeface="Arial"/>
                        </a:rPr>
                        <a:t>their</a:t>
                      </a:r>
                      <a:r>
                        <a:rPr sz="700" spc="-6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prototypes </a:t>
                      </a:r>
                      <a:r>
                        <a:rPr sz="700" spc="35" dirty="0">
                          <a:solidFill>
                            <a:srgbClr val="414042"/>
                          </a:solidFill>
                          <a:latin typeface="Arial"/>
                          <a:cs typeface="Arial"/>
                        </a:rPr>
                        <a:t>of </a:t>
                      </a:r>
                      <a:r>
                        <a:rPr sz="700" spc="15" dirty="0">
                          <a:solidFill>
                            <a:srgbClr val="414042"/>
                          </a:solidFill>
                          <a:latin typeface="Arial"/>
                          <a:cs typeface="Arial"/>
                        </a:rPr>
                        <a:t>their</a:t>
                      </a:r>
                      <a:r>
                        <a:rPr sz="700" spc="-45" dirty="0">
                          <a:solidFill>
                            <a:srgbClr val="414042"/>
                          </a:solidFill>
                          <a:latin typeface="Arial"/>
                          <a:cs typeface="Arial"/>
                        </a:rPr>
                        <a:t> </a:t>
                      </a:r>
                      <a:r>
                        <a:rPr sz="700" spc="30" dirty="0">
                          <a:solidFill>
                            <a:srgbClr val="414042"/>
                          </a:solidFill>
                          <a:latin typeface="Arial"/>
                          <a:cs typeface="Arial"/>
                        </a:rPr>
                        <a:t>idea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wiling </a:t>
                      </a:r>
                      <a:r>
                        <a:rPr sz="700" spc="30" dirty="0">
                          <a:solidFill>
                            <a:srgbClr val="414042"/>
                          </a:solidFill>
                          <a:latin typeface="Arial"/>
                          <a:cs typeface="Arial"/>
                        </a:rPr>
                        <a:t>to </a:t>
                      </a:r>
                      <a:r>
                        <a:rPr sz="700" spc="20" dirty="0">
                          <a:solidFill>
                            <a:srgbClr val="414042"/>
                          </a:solidFill>
                          <a:latin typeface="Arial"/>
                          <a:cs typeface="Arial"/>
                        </a:rPr>
                        <a:t>try </a:t>
                      </a:r>
                      <a:r>
                        <a:rPr sz="700" spc="40" dirty="0">
                          <a:solidFill>
                            <a:srgbClr val="414042"/>
                          </a:solidFill>
                          <a:latin typeface="Arial"/>
                          <a:cs typeface="Arial"/>
                        </a:rPr>
                        <a:t>at </a:t>
                      </a:r>
                      <a:r>
                        <a:rPr sz="700" spc="5" dirty="0">
                          <a:solidFill>
                            <a:srgbClr val="414042"/>
                          </a:solidFill>
                          <a:latin typeface="Arial"/>
                          <a:cs typeface="Arial"/>
                        </a:rPr>
                        <a:t>least  once.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08915"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excited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dirty="0">
                          <a:solidFill>
                            <a:srgbClr val="414042"/>
                          </a:solidFill>
                          <a:latin typeface="Arial"/>
                          <a:cs typeface="Arial"/>
                        </a:rPr>
                        <a:t>several </a:t>
                      </a:r>
                      <a:r>
                        <a:rPr sz="700" spc="15" dirty="0">
                          <a:solidFill>
                            <a:srgbClr val="414042"/>
                          </a:solidFill>
                          <a:latin typeface="Arial"/>
                          <a:cs typeface="Arial"/>
                        </a:rPr>
                        <a:t>prototypes</a:t>
                      </a:r>
                      <a:r>
                        <a:rPr sz="700" spc="-15" dirty="0">
                          <a:solidFill>
                            <a:srgbClr val="414042"/>
                          </a:solidFill>
                          <a:latin typeface="Arial"/>
                          <a:cs typeface="Arial"/>
                        </a:rPr>
                        <a:t> </a:t>
                      </a:r>
                      <a:r>
                        <a:rPr sz="700" spc="35" dirty="0">
                          <a:solidFill>
                            <a:srgbClr val="414042"/>
                          </a:solidFill>
                          <a:latin typeface="Arial"/>
                          <a:cs typeface="Arial"/>
                        </a:rPr>
                        <a:t>of  </a:t>
                      </a:r>
                      <a:r>
                        <a:rPr sz="700" spc="15" dirty="0">
                          <a:solidFill>
                            <a:srgbClr val="414042"/>
                          </a:solidFill>
                          <a:latin typeface="Arial"/>
                          <a:cs typeface="Arial"/>
                        </a:rPr>
                        <a:t>their</a:t>
                      </a:r>
                      <a:r>
                        <a:rPr sz="700" spc="1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900010">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192405" indent="-72390">
                        <a:lnSpc>
                          <a:spcPct val="104200"/>
                        </a:lnSpc>
                        <a:buFont typeface="Times New Roman"/>
                        <a:buChar char="•"/>
                        <a:tabLst>
                          <a:tab pos="116839" algn="l"/>
                        </a:tabLst>
                      </a:pPr>
                      <a:r>
                        <a:rPr sz="800" spc="10" dirty="0">
                          <a:solidFill>
                            <a:srgbClr val="414042"/>
                          </a:solidFill>
                          <a:latin typeface="Arial"/>
                          <a:cs typeface="Arial"/>
                        </a:rPr>
                        <a:t>Start </a:t>
                      </a:r>
                      <a:r>
                        <a:rPr sz="800" dirty="0">
                          <a:solidFill>
                            <a:srgbClr val="414042"/>
                          </a:solidFill>
                          <a:latin typeface="Arial"/>
                          <a:cs typeface="Arial"/>
                        </a:rPr>
                        <a:t>small </a:t>
                      </a:r>
                      <a:r>
                        <a:rPr sz="800" spc="35" dirty="0">
                          <a:solidFill>
                            <a:srgbClr val="414042"/>
                          </a:solidFill>
                          <a:latin typeface="Arial"/>
                          <a:cs typeface="Arial"/>
                        </a:rPr>
                        <a:t>to</a:t>
                      </a:r>
                      <a:r>
                        <a:rPr sz="800" spc="-10" dirty="0">
                          <a:solidFill>
                            <a:srgbClr val="414042"/>
                          </a:solidFill>
                          <a:latin typeface="Arial"/>
                          <a:cs typeface="Arial"/>
                        </a:rPr>
                        <a:t> </a:t>
                      </a:r>
                      <a:r>
                        <a:rPr sz="800" spc="15" dirty="0">
                          <a:solidFill>
                            <a:srgbClr val="414042"/>
                          </a:solidFill>
                          <a:latin typeface="Arial"/>
                          <a:cs typeface="Arial"/>
                        </a:rPr>
                        <a:t>make  </a:t>
                      </a:r>
                      <a:r>
                        <a:rPr sz="800" spc="45" dirty="0">
                          <a:solidFill>
                            <a:srgbClr val="414042"/>
                          </a:solidFill>
                          <a:latin typeface="Arial"/>
                          <a:cs typeface="Arial"/>
                        </a:rPr>
                        <a:t>big</a:t>
                      </a:r>
                      <a:r>
                        <a:rPr sz="800" spc="5" dirty="0">
                          <a:solidFill>
                            <a:srgbClr val="414042"/>
                          </a:solidFill>
                          <a:latin typeface="Arial"/>
                          <a:cs typeface="Arial"/>
                        </a:rPr>
                        <a:t> </a:t>
                      </a:r>
                      <a:r>
                        <a:rPr sz="800" spc="15" dirty="0">
                          <a:solidFill>
                            <a:srgbClr val="414042"/>
                          </a:solidFill>
                          <a:latin typeface="Arial"/>
                          <a:cs typeface="Arial"/>
                        </a:rPr>
                        <a:t>change</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8415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prototypes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 in scale </a:t>
                      </a:r>
                      <a:r>
                        <a:rPr sz="700" spc="30" dirty="0">
                          <a:solidFill>
                            <a:srgbClr val="414042"/>
                          </a:solidFill>
                          <a:latin typeface="Arial"/>
                          <a:cs typeface="Arial"/>
                        </a:rPr>
                        <a:t>and</a:t>
                      </a:r>
                      <a:r>
                        <a:rPr sz="700" spc="10" dirty="0">
                          <a:solidFill>
                            <a:srgbClr val="414042"/>
                          </a:solidFill>
                          <a:latin typeface="Arial"/>
                          <a:cs typeface="Arial"/>
                        </a:rPr>
                        <a:t> </a:t>
                      </a:r>
                      <a:r>
                        <a:rPr sz="700" dirty="0">
                          <a:solidFill>
                            <a:srgbClr val="414042"/>
                          </a:solidFill>
                          <a:latin typeface="Arial"/>
                          <a:cs typeface="Arial"/>
                        </a:rPr>
                        <a:t>investment.</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5016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prototypes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 in scale </a:t>
                      </a:r>
                      <a:r>
                        <a:rPr sz="700" spc="30" dirty="0">
                          <a:solidFill>
                            <a:srgbClr val="414042"/>
                          </a:solidFill>
                          <a:latin typeface="Arial"/>
                          <a:cs typeface="Arial"/>
                        </a:rPr>
                        <a:t>and </a:t>
                      </a:r>
                      <a:r>
                        <a:rPr sz="700" dirty="0">
                          <a:solidFill>
                            <a:srgbClr val="414042"/>
                          </a:solidFill>
                          <a:latin typeface="Arial"/>
                          <a:cs typeface="Arial"/>
                        </a:rPr>
                        <a:t>investment</a:t>
                      </a:r>
                      <a:r>
                        <a:rPr sz="700" spc="-15" dirty="0">
                          <a:solidFill>
                            <a:srgbClr val="414042"/>
                          </a:solidFill>
                          <a:latin typeface="Arial"/>
                          <a:cs typeface="Arial"/>
                        </a:rPr>
                        <a:t>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working </a:t>
                      </a:r>
                      <a:r>
                        <a:rPr sz="700" spc="5" dirty="0">
                          <a:solidFill>
                            <a:srgbClr val="414042"/>
                          </a:solidFill>
                          <a:latin typeface="Arial"/>
                          <a:cs typeface="Arial"/>
                        </a:rPr>
                        <a:t>on </a:t>
                      </a:r>
                      <a:r>
                        <a:rPr sz="700" spc="25" dirty="0">
                          <a:solidFill>
                            <a:srgbClr val="414042"/>
                          </a:solidFill>
                          <a:latin typeface="Arial"/>
                          <a:cs typeface="Arial"/>
                        </a:rPr>
                        <a:t>iterating </a:t>
                      </a:r>
                      <a:r>
                        <a:rPr sz="700" dirty="0">
                          <a:solidFill>
                            <a:srgbClr val="414042"/>
                          </a:solidFill>
                          <a:latin typeface="Arial"/>
                          <a:cs typeface="Arial"/>
                        </a:rPr>
                        <a:t>in </a:t>
                      </a:r>
                      <a:r>
                        <a:rPr sz="700" spc="15" dirty="0">
                          <a:solidFill>
                            <a:srgbClr val="414042"/>
                          </a:solidFill>
                          <a:latin typeface="Arial"/>
                          <a:cs typeface="Arial"/>
                        </a:rPr>
                        <a:t>their  prototypes.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6733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developed  </a:t>
                      </a:r>
                      <a:r>
                        <a:rPr sz="700" spc="15" dirty="0">
                          <a:solidFill>
                            <a:srgbClr val="414042"/>
                          </a:solidFill>
                          <a:latin typeface="Arial"/>
                          <a:cs typeface="Arial"/>
                        </a:rPr>
                        <a:t>prototypes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30"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a:t>
                      </a:r>
                      <a:r>
                        <a:rPr sz="700" spc="15" dirty="0">
                          <a:solidFill>
                            <a:srgbClr val="414042"/>
                          </a:solidFill>
                          <a:latin typeface="Arial"/>
                          <a:cs typeface="Arial"/>
                        </a:rPr>
                        <a:t> </a:t>
                      </a:r>
                      <a:r>
                        <a:rPr sz="700" dirty="0">
                          <a:solidFill>
                            <a:srgbClr val="414042"/>
                          </a:solidFill>
                          <a:latin typeface="Arial"/>
                          <a:cs typeface="Arial"/>
                        </a:rPr>
                        <a:t>investment.</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899998">
                <a:tc>
                  <a:txBody>
                    <a:bodyPr/>
                    <a:lstStyle/>
                    <a:p>
                      <a:pPr>
                        <a:lnSpc>
                          <a:spcPct val="100000"/>
                        </a:lnSpc>
                      </a:pPr>
                      <a:endParaRPr sz="1100">
                        <a:latin typeface="Times New Roman"/>
                        <a:cs typeface="Times New Roman"/>
                      </a:endParaRPr>
                    </a:p>
                    <a:p>
                      <a:pPr>
                        <a:lnSpc>
                          <a:spcPct val="100000"/>
                        </a:lnSpc>
                        <a:spcBef>
                          <a:spcPts val="5"/>
                        </a:spcBef>
                      </a:pPr>
                      <a:endParaRPr sz="1100">
                        <a:latin typeface="Times New Roman"/>
                        <a:cs typeface="Times New Roman"/>
                      </a:endParaRPr>
                    </a:p>
                    <a:p>
                      <a:pPr marL="116205" indent="-62865">
                        <a:lnSpc>
                          <a:spcPct val="100000"/>
                        </a:lnSpc>
                        <a:buFont typeface="Times New Roman"/>
                        <a:buChar char="•"/>
                        <a:tabLst>
                          <a:tab pos="116839" algn="l"/>
                        </a:tabLst>
                      </a:pPr>
                      <a:r>
                        <a:rPr sz="800" spc="-20" dirty="0">
                          <a:solidFill>
                            <a:srgbClr val="414042"/>
                          </a:solidFill>
                          <a:latin typeface="Arial"/>
                          <a:cs typeface="Arial"/>
                        </a:rPr>
                        <a:t>Show </a:t>
                      </a:r>
                      <a:r>
                        <a:rPr sz="800" spc="35" dirty="0">
                          <a:solidFill>
                            <a:srgbClr val="414042"/>
                          </a:solidFill>
                          <a:latin typeface="Arial"/>
                          <a:cs typeface="Arial"/>
                        </a:rPr>
                        <a:t>don’t</a:t>
                      </a:r>
                      <a:r>
                        <a:rPr sz="800" spc="40" dirty="0">
                          <a:solidFill>
                            <a:srgbClr val="414042"/>
                          </a:solidFill>
                          <a:latin typeface="Arial"/>
                          <a:cs typeface="Arial"/>
                        </a:rPr>
                        <a:t> </a:t>
                      </a:r>
                      <a:r>
                        <a:rPr sz="800" spc="20" dirty="0">
                          <a:solidFill>
                            <a:srgbClr val="414042"/>
                          </a:solidFill>
                          <a:latin typeface="Arial"/>
                          <a:cs typeface="Arial"/>
                        </a:rPr>
                        <a:t>tell</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spc="30" dirty="0">
                          <a:solidFill>
                            <a:srgbClr val="414042"/>
                          </a:solidFill>
                          <a:latin typeface="Arial"/>
                          <a:cs typeface="Arial"/>
                        </a:rPr>
                        <a:t>prototype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5"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64135">
                        <a:lnSpc>
                          <a:spcPct val="100000"/>
                        </a:lnSpc>
                        <a:spcBef>
                          <a:spcPts val="610"/>
                        </a:spcBef>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spc="30" dirty="0">
                          <a:solidFill>
                            <a:srgbClr val="414042"/>
                          </a:solidFill>
                          <a:latin typeface="Arial"/>
                          <a:cs typeface="Arial"/>
                        </a:rPr>
                        <a:t>prototype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 </a:t>
                      </a:r>
                      <a:r>
                        <a:rPr sz="700" spc="30" dirty="0">
                          <a:solidFill>
                            <a:srgbClr val="414042"/>
                          </a:solidFill>
                          <a:latin typeface="Arial"/>
                          <a:cs typeface="Arial"/>
                        </a:rPr>
                        <a:t>idea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20650">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15" dirty="0">
                          <a:solidFill>
                            <a:srgbClr val="414042"/>
                          </a:solidFill>
                          <a:latin typeface="Arial"/>
                          <a:cs typeface="Arial"/>
                        </a:rPr>
                        <a:t>has </a:t>
                      </a:r>
                      <a:r>
                        <a:rPr sz="700" spc="25" dirty="0">
                          <a:solidFill>
                            <a:srgbClr val="414042"/>
                          </a:solidFill>
                          <a:latin typeface="Arial"/>
                          <a:cs typeface="Arial"/>
                        </a:rPr>
                        <a:t>created </a:t>
                      </a:r>
                      <a:r>
                        <a:rPr sz="700" spc="50" dirty="0">
                          <a:solidFill>
                            <a:srgbClr val="414042"/>
                          </a:solidFill>
                          <a:latin typeface="Arial"/>
                          <a:cs typeface="Arial"/>
                        </a:rPr>
                        <a:t>a  </a:t>
                      </a:r>
                      <a:r>
                        <a:rPr sz="700" spc="30" dirty="0">
                          <a:solidFill>
                            <a:srgbClr val="414042"/>
                          </a:solidFill>
                          <a:latin typeface="Arial"/>
                          <a:cs typeface="Arial"/>
                        </a:rPr>
                        <a:t>prototype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a:t>
                      </a:r>
                      <a:r>
                        <a:rPr sz="700" spc="-40" dirty="0">
                          <a:solidFill>
                            <a:srgbClr val="414042"/>
                          </a:solidFill>
                          <a:latin typeface="Arial"/>
                          <a:cs typeface="Arial"/>
                        </a:rPr>
                        <a:t>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1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899998">
                <a:tc>
                  <a:txBody>
                    <a:bodyPr/>
                    <a:lstStyle/>
                    <a:p>
                      <a:pPr>
                        <a:lnSpc>
                          <a:spcPct val="100000"/>
                        </a:lnSpc>
                      </a:pPr>
                      <a:endParaRPr sz="800">
                        <a:latin typeface="Times New Roman"/>
                        <a:cs typeface="Times New Roman"/>
                      </a:endParaRPr>
                    </a:p>
                    <a:p>
                      <a:pPr marL="125730" marR="100330" indent="-72390">
                        <a:lnSpc>
                          <a:spcPct val="104200"/>
                        </a:lnSpc>
                        <a:spcBef>
                          <a:spcPts val="575"/>
                        </a:spcBef>
                        <a:buFont typeface="Times New Roman"/>
                        <a:buChar char="•"/>
                        <a:tabLst>
                          <a:tab pos="116839" algn="l"/>
                        </a:tabLst>
                      </a:pPr>
                      <a:r>
                        <a:rPr sz="800" spc="25" dirty="0">
                          <a:solidFill>
                            <a:srgbClr val="414042"/>
                          </a:solidFill>
                          <a:latin typeface="Arial"/>
                          <a:cs typeface="Arial"/>
                        </a:rPr>
                        <a:t>Many </a:t>
                      </a:r>
                      <a:r>
                        <a:rPr sz="800" spc="-10" dirty="0">
                          <a:solidFill>
                            <a:srgbClr val="414042"/>
                          </a:solidFill>
                          <a:latin typeface="Arial"/>
                          <a:cs typeface="Arial"/>
                        </a:rPr>
                        <a:t>cycles </a:t>
                      </a:r>
                      <a:r>
                        <a:rPr sz="800" spc="40" dirty="0">
                          <a:solidFill>
                            <a:srgbClr val="414042"/>
                          </a:solidFill>
                          <a:latin typeface="Arial"/>
                          <a:cs typeface="Arial"/>
                        </a:rPr>
                        <a:t>of  </a:t>
                      </a:r>
                      <a:r>
                        <a:rPr sz="800" spc="30" dirty="0">
                          <a:solidFill>
                            <a:srgbClr val="414042"/>
                          </a:solidFill>
                          <a:latin typeface="Arial"/>
                          <a:cs typeface="Arial"/>
                        </a:rPr>
                        <a:t>prototyping </a:t>
                      </a:r>
                      <a:r>
                        <a:rPr sz="800" spc="35" dirty="0">
                          <a:solidFill>
                            <a:srgbClr val="414042"/>
                          </a:solidFill>
                          <a:latin typeface="Arial"/>
                          <a:cs typeface="Arial"/>
                        </a:rPr>
                        <a:t>are  </a:t>
                      </a:r>
                      <a:r>
                        <a:rPr sz="800" spc="-10" dirty="0">
                          <a:solidFill>
                            <a:srgbClr val="414042"/>
                          </a:solidFill>
                          <a:latin typeface="Arial"/>
                          <a:cs typeface="Arial"/>
                        </a:rPr>
                        <a:t>necessary </a:t>
                      </a:r>
                      <a:r>
                        <a:rPr sz="800" spc="35" dirty="0">
                          <a:solidFill>
                            <a:srgbClr val="414042"/>
                          </a:solidFill>
                          <a:latin typeface="Arial"/>
                          <a:cs typeface="Arial"/>
                        </a:rPr>
                        <a:t>to</a:t>
                      </a:r>
                      <a:r>
                        <a:rPr sz="800" spc="-20" dirty="0">
                          <a:solidFill>
                            <a:srgbClr val="414042"/>
                          </a:solidFill>
                          <a:latin typeface="Arial"/>
                          <a:cs typeface="Arial"/>
                        </a:rPr>
                        <a:t> </a:t>
                      </a:r>
                      <a:r>
                        <a:rPr sz="800" spc="25" dirty="0">
                          <a:solidFill>
                            <a:srgbClr val="414042"/>
                          </a:solidFill>
                          <a:latin typeface="Arial"/>
                          <a:cs typeface="Arial"/>
                        </a:rPr>
                        <a:t>develop  </a:t>
                      </a:r>
                      <a:r>
                        <a:rPr sz="800" spc="20" dirty="0">
                          <a:solidFill>
                            <a:srgbClr val="414042"/>
                          </a:solidFill>
                          <a:latin typeface="Arial"/>
                          <a:cs typeface="Arial"/>
                        </a:rPr>
                        <a:t>an</a:t>
                      </a:r>
                      <a:r>
                        <a:rPr sz="800" spc="10"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1981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a:t>
                      </a:r>
                      <a:r>
                        <a:rPr sz="700" spc="-45" dirty="0">
                          <a:solidFill>
                            <a:srgbClr val="414042"/>
                          </a:solidFill>
                          <a:latin typeface="Arial"/>
                          <a:cs typeface="Arial"/>
                        </a:rPr>
                        <a:t>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15" dirty="0">
                          <a:solidFill>
                            <a:srgbClr val="414042"/>
                          </a:solidFill>
                          <a:latin typeface="Arial"/>
                          <a:cs typeface="Arial"/>
                        </a:rPr>
                        <a:t>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 but</a:t>
                      </a:r>
                      <a:r>
                        <a:rPr sz="700" spc="-45" dirty="0">
                          <a:solidFill>
                            <a:srgbClr val="414042"/>
                          </a:solidFill>
                          <a:latin typeface="Arial"/>
                          <a:cs typeface="Arial"/>
                        </a:rPr>
                        <a: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30861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E6E7E8"/>
                    </a:solidFill>
                  </a:tcPr>
                </a:tc>
                <a:extLst>
                  <a:ext uri="{0D108BD9-81ED-4DB2-BD59-A6C34878D82A}">
                    <a16:rowId xmlns:a16="http://schemas.microsoft.com/office/drawing/2014/main" val="10004"/>
                  </a:ext>
                </a:extLst>
              </a:tr>
            </a:tbl>
          </a:graphicData>
        </a:graphic>
      </p:graphicFrame>
      <p:sp>
        <p:nvSpPr>
          <p:cNvPr id="19" name="object 19"/>
          <p:cNvSpPr/>
          <p:nvPr/>
        </p:nvSpPr>
        <p:spPr>
          <a:xfrm>
            <a:off x="899994" y="212912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D92027">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1018451" y="222697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D92027"/>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sp>
        <p:nvSpPr>
          <p:cNvPr id="25" name="object 2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102</a:t>
            </a:fld>
            <a:endParaRPr dirty="0">
              <a:latin typeface="Arial" panose="020B0604020202020204" pitchFamily="34" charset="0"/>
              <a:cs typeface="Arial" panose="020B0604020202020204" pitchFamily="34" charset="0"/>
            </a:endParaRPr>
          </a:p>
        </p:txBody>
      </p:sp>
      <p:sp>
        <p:nvSpPr>
          <p:cNvPr id="26" name="object 26"/>
          <p:cNvSpPr txBox="1"/>
          <p:nvPr/>
        </p:nvSpPr>
        <p:spPr>
          <a:xfrm>
            <a:off x="1365161" y="103174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7" name="object 27"/>
          <p:cNvSpPr txBox="1"/>
          <p:nvPr/>
        </p:nvSpPr>
        <p:spPr>
          <a:xfrm>
            <a:off x="2430924" y="10317456"/>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8" name="object 28"/>
          <p:cNvSpPr txBox="1"/>
          <p:nvPr/>
        </p:nvSpPr>
        <p:spPr>
          <a:xfrm>
            <a:off x="3638098" y="103174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9" name="object 29"/>
          <p:cNvSpPr txBox="1"/>
          <p:nvPr/>
        </p:nvSpPr>
        <p:spPr>
          <a:xfrm>
            <a:off x="4607022" y="10317456"/>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0" name="object 30"/>
          <p:cNvSpPr txBox="1"/>
          <p:nvPr/>
        </p:nvSpPr>
        <p:spPr>
          <a:xfrm>
            <a:off x="5945350" y="10317456"/>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1" name="object 21"/>
          <p:cNvSpPr txBox="1"/>
          <p:nvPr/>
        </p:nvSpPr>
        <p:spPr>
          <a:xfrm>
            <a:off x="3874389" y="3241040"/>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2" name="object 22"/>
          <p:cNvSpPr txBox="1"/>
          <p:nvPr/>
        </p:nvSpPr>
        <p:spPr>
          <a:xfrm>
            <a:off x="2425851" y="3241039"/>
            <a:ext cx="1051243"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a:latin typeface="Arial" panose="020B0604020202020204" pitchFamily="34" charset="0"/>
              <a:cs typeface="Arial" panose="020B0604020202020204" pitchFamily="34" charset="0"/>
            </a:endParaRPr>
          </a:p>
        </p:txBody>
      </p:sp>
      <p:sp>
        <p:nvSpPr>
          <p:cNvPr id="23" name="object 23"/>
          <p:cNvSpPr txBox="1"/>
          <p:nvPr/>
        </p:nvSpPr>
        <p:spPr>
          <a:xfrm>
            <a:off x="5307368" y="3241040"/>
            <a:ext cx="135862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
        <p:nvSpPr>
          <p:cNvPr id="24" name="object 24"/>
          <p:cNvSpPr txBox="1"/>
          <p:nvPr/>
        </p:nvSpPr>
        <p:spPr>
          <a:xfrm>
            <a:off x="885588" y="825576"/>
            <a:ext cx="57804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1920"/>
                </a:solidFill>
                <a:latin typeface="Arial" panose="020B0604020202020204" pitchFamily="34" charset="0"/>
                <a:cs typeface="Arial" panose="020B0604020202020204" pitchFamily="34" charset="0"/>
              </a:rPr>
              <a:t>MAKE </a:t>
            </a:r>
            <a:r>
              <a:rPr sz="1800" dirty="0">
                <a:solidFill>
                  <a:srgbClr val="D71920"/>
                </a:solidFill>
                <a:latin typeface="Arial" panose="020B0604020202020204" pitchFamily="34" charset="0"/>
                <a:cs typeface="Arial" panose="020B0604020202020204" pitchFamily="34" charset="0"/>
              </a:rPr>
              <a:t>TRANSITION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324625"/>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91</a:t>
            </a:r>
            <a:endParaRPr sz="600">
              <a:latin typeface="Arial" panose="020B0604020202020204" pitchFamily="34" charset="0"/>
              <a:cs typeface="Arial" panose="020B0604020202020204" pitchFamily="34" charset="0"/>
            </a:endParaRPr>
          </a:p>
        </p:txBody>
      </p:sp>
      <p:sp>
        <p:nvSpPr>
          <p:cNvPr id="3" name="object 3"/>
          <p:cNvSpPr/>
          <p:nvPr/>
        </p:nvSpPr>
        <p:spPr>
          <a:xfrm>
            <a:off x="327174" y="10332499"/>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317500"/>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393992"/>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6" name="Imagem 25">
            <a:extLst>
              <a:ext uri="{FF2B5EF4-FFF2-40B4-BE49-F238E27FC236}">
                <a16:creationId xmlns:a16="http://schemas.microsoft.com/office/drawing/2014/main" id="{22DF4374-FC21-0E44-9029-56DECAEB337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79500"/>
            <a:ext cx="7556500" cy="9099654"/>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900003" y="2044141"/>
            <a:ext cx="2718435" cy="2550160"/>
          </a:xfrm>
          <a:custGeom>
            <a:avLst/>
            <a:gdLst/>
            <a:ahLst/>
            <a:cxnLst/>
            <a:rect l="l" t="t" r="r" b="b"/>
            <a:pathLst>
              <a:path w="2718435" h="2550160">
                <a:moveTo>
                  <a:pt x="2645994" y="0"/>
                </a:moveTo>
                <a:lnTo>
                  <a:pt x="71996" y="0"/>
                </a:lnTo>
                <a:lnTo>
                  <a:pt x="30373" y="1124"/>
                </a:lnTo>
                <a:lnTo>
                  <a:pt x="8999" y="8999"/>
                </a:lnTo>
                <a:lnTo>
                  <a:pt x="1124" y="30373"/>
                </a:lnTo>
                <a:lnTo>
                  <a:pt x="0" y="71996"/>
                </a:lnTo>
                <a:lnTo>
                  <a:pt x="0" y="2477833"/>
                </a:lnTo>
                <a:lnTo>
                  <a:pt x="1124" y="2519463"/>
                </a:lnTo>
                <a:lnTo>
                  <a:pt x="8999" y="2540841"/>
                </a:lnTo>
                <a:lnTo>
                  <a:pt x="30373" y="2548717"/>
                </a:lnTo>
                <a:lnTo>
                  <a:pt x="71996" y="2549842"/>
                </a:lnTo>
                <a:lnTo>
                  <a:pt x="2645994" y="2549842"/>
                </a:lnTo>
                <a:lnTo>
                  <a:pt x="2687617" y="2548717"/>
                </a:lnTo>
                <a:lnTo>
                  <a:pt x="2708990" y="2540841"/>
                </a:lnTo>
                <a:lnTo>
                  <a:pt x="2716865" y="2519463"/>
                </a:lnTo>
                <a:lnTo>
                  <a:pt x="2717990" y="2477833"/>
                </a:lnTo>
                <a:lnTo>
                  <a:pt x="2717990" y="71996"/>
                </a:lnTo>
                <a:lnTo>
                  <a:pt x="2716865" y="30373"/>
                </a:lnTo>
                <a:lnTo>
                  <a:pt x="2708990" y="8999"/>
                </a:lnTo>
                <a:lnTo>
                  <a:pt x="2687617" y="1124"/>
                </a:lnTo>
                <a:lnTo>
                  <a:pt x="2645994" y="0"/>
                </a:lnTo>
                <a:close/>
              </a:path>
            </a:pathLst>
          </a:custGeom>
          <a:solidFill>
            <a:srgbClr val="FBEBE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0003" y="4798339"/>
            <a:ext cx="2718435" cy="2252345"/>
          </a:xfrm>
          <a:custGeom>
            <a:avLst/>
            <a:gdLst/>
            <a:ahLst/>
            <a:cxnLst/>
            <a:rect l="l" t="t" r="r" b="b"/>
            <a:pathLst>
              <a:path w="2718435" h="2252345">
                <a:moveTo>
                  <a:pt x="2645994" y="0"/>
                </a:moveTo>
                <a:lnTo>
                  <a:pt x="71996" y="0"/>
                </a:lnTo>
                <a:lnTo>
                  <a:pt x="30373" y="1124"/>
                </a:lnTo>
                <a:lnTo>
                  <a:pt x="8999" y="8999"/>
                </a:lnTo>
                <a:lnTo>
                  <a:pt x="1124" y="30373"/>
                </a:lnTo>
                <a:lnTo>
                  <a:pt x="0" y="71996"/>
                </a:lnTo>
                <a:lnTo>
                  <a:pt x="0" y="2179942"/>
                </a:lnTo>
                <a:lnTo>
                  <a:pt x="1124" y="2221565"/>
                </a:lnTo>
                <a:lnTo>
                  <a:pt x="8999" y="2242939"/>
                </a:lnTo>
                <a:lnTo>
                  <a:pt x="30373" y="2250813"/>
                </a:lnTo>
                <a:lnTo>
                  <a:pt x="71996" y="2251938"/>
                </a:lnTo>
                <a:lnTo>
                  <a:pt x="2645994" y="2251938"/>
                </a:lnTo>
                <a:lnTo>
                  <a:pt x="2687617" y="2250813"/>
                </a:lnTo>
                <a:lnTo>
                  <a:pt x="2708990" y="2242939"/>
                </a:lnTo>
                <a:lnTo>
                  <a:pt x="2716865" y="2221565"/>
                </a:lnTo>
                <a:lnTo>
                  <a:pt x="2717990" y="2179942"/>
                </a:lnTo>
                <a:lnTo>
                  <a:pt x="2717990" y="71996"/>
                </a:lnTo>
                <a:lnTo>
                  <a:pt x="2716865" y="30373"/>
                </a:lnTo>
                <a:lnTo>
                  <a:pt x="2708990" y="8999"/>
                </a:lnTo>
                <a:lnTo>
                  <a:pt x="2687617" y="1124"/>
                </a:lnTo>
                <a:lnTo>
                  <a:pt x="2645994" y="0"/>
                </a:lnTo>
                <a:close/>
              </a:path>
            </a:pathLst>
          </a:custGeom>
          <a:solidFill>
            <a:srgbClr val="FBEBE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0003" y="7256374"/>
            <a:ext cx="2718435" cy="2108835"/>
          </a:xfrm>
          <a:custGeom>
            <a:avLst/>
            <a:gdLst/>
            <a:ahLst/>
            <a:cxnLst/>
            <a:rect l="l" t="t" r="r" b="b"/>
            <a:pathLst>
              <a:path w="2718435" h="2108834">
                <a:moveTo>
                  <a:pt x="2645994" y="0"/>
                </a:moveTo>
                <a:lnTo>
                  <a:pt x="71996" y="0"/>
                </a:lnTo>
                <a:lnTo>
                  <a:pt x="30373" y="1124"/>
                </a:lnTo>
                <a:lnTo>
                  <a:pt x="8999" y="8999"/>
                </a:lnTo>
                <a:lnTo>
                  <a:pt x="1124" y="30373"/>
                </a:lnTo>
                <a:lnTo>
                  <a:pt x="0" y="71996"/>
                </a:lnTo>
                <a:lnTo>
                  <a:pt x="0" y="2036775"/>
                </a:lnTo>
                <a:lnTo>
                  <a:pt x="1124" y="2078398"/>
                </a:lnTo>
                <a:lnTo>
                  <a:pt x="8999" y="2099771"/>
                </a:lnTo>
                <a:lnTo>
                  <a:pt x="30373" y="2107646"/>
                </a:lnTo>
                <a:lnTo>
                  <a:pt x="71996" y="2108771"/>
                </a:lnTo>
                <a:lnTo>
                  <a:pt x="2645994" y="2108771"/>
                </a:lnTo>
                <a:lnTo>
                  <a:pt x="2687617" y="2107646"/>
                </a:lnTo>
                <a:lnTo>
                  <a:pt x="2708990" y="2099771"/>
                </a:lnTo>
                <a:lnTo>
                  <a:pt x="2716865" y="2078398"/>
                </a:lnTo>
                <a:lnTo>
                  <a:pt x="2717990" y="2036775"/>
                </a:lnTo>
                <a:lnTo>
                  <a:pt x="2717990" y="71996"/>
                </a:lnTo>
                <a:lnTo>
                  <a:pt x="2716865" y="30373"/>
                </a:lnTo>
                <a:lnTo>
                  <a:pt x="2708990" y="8999"/>
                </a:lnTo>
                <a:lnTo>
                  <a:pt x="2687617" y="1124"/>
                </a:lnTo>
                <a:lnTo>
                  <a:pt x="2645994" y="0"/>
                </a:lnTo>
                <a:close/>
              </a:path>
            </a:pathLst>
          </a:custGeom>
          <a:solidFill>
            <a:srgbClr val="FBEBE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05508" y="2225967"/>
            <a:ext cx="2612930" cy="1369606"/>
          </a:xfrm>
          <a:prstGeom prst="rect">
            <a:avLst/>
          </a:prstGeom>
        </p:spPr>
        <p:txBody>
          <a:bodyPr vert="horz" wrap="square" lIns="0" tIns="12700" rIns="0" bIns="0" rtlCol="0">
            <a:spAutoFit/>
          </a:bodyPr>
          <a:lstStyle/>
          <a:p>
            <a:pPr marL="156210" marR="746125" indent="-144145">
              <a:lnSpc>
                <a:spcPct val="100000"/>
              </a:lnSpc>
              <a:spcBef>
                <a:spcPts val="100"/>
              </a:spcBef>
            </a:pPr>
            <a:r>
              <a:rPr lang="pt-PT" sz="1000" dirty="0">
                <a:solidFill>
                  <a:srgbClr val="D70A5B"/>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TEST YOUR  PROTOTYPE </a:t>
            </a:r>
            <a:r>
              <a:rPr sz="1000" dirty="0">
                <a:latin typeface="Arial" panose="020B0604020202020204" pitchFamily="34" charset="0"/>
                <a:cs typeface="Arial" panose="020B0604020202020204" pitchFamily="34" charset="0"/>
              </a:rPr>
              <a:t>PHASE</a:t>
            </a:r>
          </a:p>
          <a:p>
            <a:pPr marL="12700" marR="111125">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Test Your Prototype </a:t>
            </a:r>
            <a:r>
              <a:rPr sz="800" dirty="0">
                <a:solidFill>
                  <a:srgbClr val="414042"/>
                </a:solidFill>
                <a:latin typeface="Arial" panose="020B0604020202020204" pitchFamily="34" charset="0"/>
                <a:cs typeface="Arial" panose="020B0604020202020204" pitchFamily="34" charset="0"/>
              </a:rPr>
              <a:t>phase  are designed to help you construct tangible tests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your solutions. These tests are intended to  elicit feedback, answer specific questions about  a concept and test assumptions embedded in the  ideas. The work of these workshops can be done  collaboratively with school-based teams or other</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schools. Prototyping will be conducted by individual  educators.</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05508" y="3766997"/>
            <a:ext cx="241046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phase of the design challenge will include:  preparing you to run your prototype and reflect on  what you learned, evaluating your idea based on  the stakeholder’s needs and determining the best  next steps.</a:t>
            </a:r>
            <a:endParaRPr sz="800">
              <a:latin typeface="Arial" panose="020B0604020202020204" pitchFamily="34" charset="0"/>
              <a:cs typeface="Arial" panose="020B0604020202020204" pitchFamily="34" charset="0"/>
            </a:endParaRPr>
          </a:p>
        </p:txBody>
      </p:sp>
      <p:sp>
        <p:nvSpPr>
          <p:cNvPr id="15" name="object 15"/>
          <p:cNvSpPr txBox="1"/>
          <p:nvPr/>
        </p:nvSpPr>
        <p:spPr>
          <a:xfrm>
            <a:off x="1005508" y="4923193"/>
            <a:ext cx="2439670" cy="1446550"/>
          </a:xfrm>
          <a:prstGeom prst="rect">
            <a:avLst/>
          </a:prstGeom>
        </p:spPr>
        <p:txBody>
          <a:bodyPr vert="horz" wrap="square" lIns="0" tIns="12700" rIns="0" bIns="0" rtlCol="0">
            <a:spAutoFit/>
          </a:bodyPr>
          <a:lstStyle/>
          <a:p>
            <a:pPr marL="156210" marR="599440" indent="-144145">
              <a:lnSpc>
                <a:spcPct val="100000"/>
              </a:lnSpc>
              <a:spcBef>
                <a:spcPts val="100"/>
              </a:spcBef>
            </a:pPr>
            <a:r>
              <a:rPr lang="pt-PT" sz="1000" dirty="0">
                <a:solidFill>
                  <a:srgbClr val="D70A5B"/>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TEST YOUR  PROTOTYPE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run your low-resolution  prototype with stakeholders to get authentic  feedback.</a:t>
            </a:r>
            <a:endParaRPr sz="800" dirty="0">
              <a:latin typeface="Arial" panose="020B0604020202020204" pitchFamily="34" charset="0"/>
              <a:cs typeface="Arial" panose="020B0604020202020204" pitchFamily="34" charset="0"/>
            </a:endParaRPr>
          </a:p>
          <a:p>
            <a:pPr marL="12700" marR="26034">
              <a:lnSpc>
                <a:spcPct val="100000"/>
              </a:lnSpc>
              <a:spcBef>
                <a:spcPts val="570"/>
              </a:spcBef>
            </a:pPr>
            <a:r>
              <a:rPr sz="800" dirty="0">
                <a:solidFill>
                  <a:srgbClr val="414042"/>
                </a:solidFill>
                <a:latin typeface="Arial" panose="020B0604020202020204" pitchFamily="34" charset="0"/>
                <a:cs typeface="Arial" panose="020B0604020202020204" pitchFamily="34" charset="0"/>
              </a:rPr>
              <a:t>At the end of this phase, you should be clear  about whether the solution you brainstormed has  the potential to meet the needs you identified in  your POV statement. You should also have a clear  sense of how you want to iterate your next  prototype.</a:t>
            </a:r>
            <a:endParaRPr sz="800" dirty="0">
              <a:latin typeface="Arial" panose="020B0604020202020204" pitchFamily="34" charset="0"/>
              <a:cs typeface="Arial" panose="020B0604020202020204" pitchFamily="34" charset="0"/>
            </a:endParaRPr>
          </a:p>
        </p:txBody>
      </p:sp>
      <p:sp>
        <p:nvSpPr>
          <p:cNvPr id="16" name="object 16"/>
          <p:cNvSpPr txBox="1"/>
          <p:nvPr/>
        </p:nvSpPr>
        <p:spPr>
          <a:xfrm>
            <a:off x="1005508" y="7442631"/>
            <a:ext cx="2410460" cy="1031051"/>
          </a:xfrm>
          <a:prstGeom prst="rect">
            <a:avLst/>
          </a:prstGeom>
        </p:spPr>
        <p:txBody>
          <a:bodyPr vert="horz" wrap="square" lIns="0" tIns="12700" rIns="0" bIns="0" rtlCol="0">
            <a:spAutoFit/>
          </a:bodyPr>
          <a:lstStyle/>
          <a:p>
            <a:pPr marL="156210" marR="584200" indent="-144145">
              <a:lnSpc>
                <a:spcPct val="100000"/>
              </a:lnSpc>
              <a:spcBef>
                <a:spcPts val="100"/>
              </a:spcBef>
            </a:pPr>
            <a:r>
              <a:rPr lang="pt-PT" sz="1000" dirty="0">
                <a:solidFill>
                  <a:srgbClr val="D70A5B"/>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TEST YOUR  PROTOTYPE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a:p>
            <a:pPr marL="84455" marR="829944"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Test early and often in order  to learn about your idea</a:t>
            </a:r>
            <a:endParaRPr sz="800" dirty="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Start small to make big change</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005508" y="8518144"/>
            <a:ext cx="79375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Show don’t tell</a:t>
            </a:r>
            <a:endParaRPr sz="800">
              <a:latin typeface="Arial" panose="020B0604020202020204" pitchFamily="34" charset="0"/>
              <a:cs typeface="Arial" panose="020B0604020202020204" pitchFamily="34" charset="0"/>
            </a:endParaRPr>
          </a:p>
        </p:txBody>
      </p:sp>
      <p:sp>
        <p:nvSpPr>
          <p:cNvPr id="18" name="object 18"/>
          <p:cNvSpPr txBox="1"/>
          <p:nvPr/>
        </p:nvSpPr>
        <p:spPr>
          <a:xfrm>
            <a:off x="1005508" y="8712098"/>
            <a:ext cx="205295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Many cycles of prototyping are necessary  to develop an idea</a:t>
            </a:r>
            <a:endParaRPr sz="800">
              <a:latin typeface="Arial" panose="020B0604020202020204" pitchFamily="34" charset="0"/>
              <a:cs typeface="Arial" panose="020B0604020202020204" pitchFamily="34" charset="0"/>
            </a:endParaRPr>
          </a:p>
        </p:txBody>
      </p:sp>
      <p:sp>
        <p:nvSpPr>
          <p:cNvPr id="19" name="object 19"/>
          <p:cNvSpPr txBox="1"/>
          <p:nvPr/>
        </p:nvSpPr>
        <p:spPr>
          <a:xfrm>
            <a:off x="1005508" y="9027972"/>
            <a:ext cx="198755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Feedback is a gift to improve your ideas</a:t>
            </a:r>
            <a:endParaRPr sz="800">
              <a:latin typeface="Arial" panose="020B0604020202020204" pitchFamily="34" charset="0"/>
              <a:cs typeface="Arial" panose="020B0604020202020204" pitchFamily="34" charset="0"/>
            </a:endParaRPr>
          </a:p>
        </p:txBody>
      </p:sp>
      <p:sp>
        <p:nvSpPr>
          <p:cNvPr id="20" name="object 20"/>
          <p:cNvSpPr txBox="1"/>
          <p:nvPr/>
        </p:nvSpPr>
        <p:spPr>
          <a:xfrm>
            <a:off x="3929303" y="2049166"/>
            <a:ext cx="2714625"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Feedback is a gift. Design teams might be wanting to  hear only praise for their prototypes but that will not help  them improve the idea. Encourage design teams to seek  critical and thoughtful responses that will help the team  make the idea even stronger.</a:t>
            </a:r>
            <a:endParaRPr sz="800">
              <a:latin typeface="Arial" panose="020B0604020202020204" pitchFamily="34" charset="0"/>
              <a:cs typeface="Arial" panose="020B0604020202020204" pitchFamily="34" charset="0"/>
            </a:endParaRPr>
          </a:p>
        </p:txBody>
      </p:sp>
      <p:sp>
        <p:nvSpPr>
          <p:cNvPr id="21" name="object 21"/>
          <p:cNvSpPr txBox="1"/>
          <p:nvPr/>
        </p:nvSpPr>
        <p:spPr>
          <a:xfrm>
            <a:off x="3929303" y="3033763"/>
            <a:ext cx="268224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team will want to test the prototype with a variety of  stakeholders. Consider some typically underrepresented  stakeholders that might not usually have a voice in how  ideas get developed and implemented. This range of  feedback will be very helpful to the team.</a:t>
            </a:r>
            <a:endParaRPr sz="800">
              <a:latin typeface="Arial" panose="020B0604020202020204" pitchFamily="34" charset="0"/>
              <a:cs typeface="Arial" panose="020B0604020202020204" pitchFamily="34" charset="0"/>
            </a:endParaRPr>
          </a:p>
        </p:txBody>
      </p:sp>
      <p:sp>
        <p:nvSpPr>
          <p:cNvPr id="22" name="object 22"/>
          <p:cNvSpPr txBox="1"/>
          <p:nvPr/>
        </p:nvSpPr>
        <p:spPr>
          <a:xfrm>
            <a:off x="3929303" y="4835747"/>
            <a:ext cx="2734945" cy="174180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81915">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in the </a:t>
            </a:r>
            <a:r>
              <a:rPr sz="800" b="1" dirty="0">
                <a:solidFill>
                  <a:srgbClr val="414042"/>
                </a:solidFill>
                <a:latin typeface="Arial" panose="020B0604020202020204" pitchFamily="34" charset="0"/>
                <a:cs typeface="Arial" panose="020B0604020202020204" pitchFamily="34" charset="0"/>
              </a:rPr>
              <a:t>Test Your Prototype </a:t>
            </a:r>
            <a:r>
              <a:rPr sz="800" dirty="0">
                <a:solidFill>
                  <a:srgbClr val="414042"/>
                </a:solidFill>
                <a:latin typeface="Arial" panose="020B0604020202020204" pitchFamily="34" charset="0"/>
                <a:cs typeface="Arial" panose="020B0604020202020204" pitchFamily="34" charset="0"/>
              </a:rPr>
              <a:t>phase is  that the team will want to validate the idea rather than  seek deeper understanding about how to solve the  problem for the stakeholders. If all of the feedback is,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 love it!” or “This is a great idea!” then they don’t have  good feedback to improve their idea. This often means  that people are being too nice to be helpful.</a:t>
            </a:r>
            <a:endParaRPr sz="800" dirty="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Encourage teams to avoid asking leading questions about  their prototype. Remind design teams of the lessons from  the </a:t>
            </a:r>
            <a:r>
              <a:rPr sz="800" b="1" dirty="0">
                <a:solidFill>
                  <a:srgbClr val="414042"/>
                </a:solidFill>
                <a:latin typeface="Arial" panose="020B0604020202020204" pitchFamily="34" charset="0"/>
                <a:cs typeface="Arial" panose="020B0604020202020204" pitchFamily="34" charset="0"/>
              </a:rPr>
              <a:t>Explore Your Idea </a:t>
            </a:r>
            <a:r>
              <a:rPr sz="800" dirty="0">
                <a:solidFill>
                  <a:srgbClr val="414042"/>
                </a:solidFill>
                <a:latin typeface="Arial" panose="020B0604020202020204" pitchFamily="34" charset="0"/>
                <a:cs typeface="Arial" panose="020B0604020202020204" pitchFamily="34" charset="0"/>
              </a:rPr>
              <a:t>phase that helped them ask good  open-ended questions.</a:t>
            </a:r>
            <a:endParaRPr sz="800" dirty="0">
              <a:latin typeface="Arial" panose="020B0604020202020204" pitchFamily="34" charset="0"/>
              <a:cs typeface="Arial" panose="020B0604020202020204" pitchFamily="34" charset="0"/>
            </a:endParaRPr>
          </a:p>
        </p:txBody>
      </p:sp>
      <p:sp>
        <p:nvSpPr>
          <p:cNvPr id="23" name="object 23"/>
          <p:cNvSpPr txBox="1"/>
          <p:nvPr/>
        </p:nvSpPr>
        <p:spPr>
          <a:xfrm>
            <a:off x="3929303" y="7359415"/>
            <a:ext cx="2494915"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Critical feedback can be difficult to hear sometimes,  so encourage the design team to stay optimistic that  feedback is a valuable tool for improving their work.</a:t>
            </a:r>
            <a:endParaRPr sz="800">
              <a:latin typeface="Arial" panose="020B0604020202020204" pitchFamily="34" charset="0"/>
              <a:cs typeface="Arial" panose="020B0604020202020204" pitchFamily="34" charset="0"/>
            </a:endParaRPr>
          </a:p>
        </p:txBody>
      </p:sp>
      <p:sp>
        <p:nvSpPr>
          <p:cNvPr id="24" name="object 24"/>
          <p:cNvSpPr txBox="1"/>
          <p:nvPr/>
        </p:nvSpPr>
        <p:spPr>
          <a:xfrm>
            <a:off x="3929303" y="8100200"/>
            <a:ext cx="2635885"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Remind design teams to test their prototypes often, and  incorporate the feedback as quickly as they can so they  aren’t getting the same feedback repeatedly.</a:t>
            </a:r>
            <a:endParaRPr sz="800">
              <a:latin typeface="Arial" panose="020B0604020202020204" pitchFamily="34" charset="0"/>
              <a:cs typeface="Arial" panose="020B0604020202020204" pitchFamily="34" charset="0"/>
            </a:endParaRPr>
          </a:p>
        </p:txBody>
      </p:sp>
      <p:sp>
        <p:nvSpPr>
          <p:cNvPr id="25" name="object 25"/>
          <p:cNvSpPr txBox="1"/>
          <p:nvPr/>
        </p:nvSpPr>
        <p:spPr>
          <a:xfrm>
            <a:off x="3929303" y="8537994"/>
            <a:ext cx="272224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design challenge is an iterative process so the team  will have a chance to test again. Encourage design teams  to not put all their ideas into this first round.</a:t>
            </a:r>
            <a:endParaRPr sz="800">
              <a:latin typeface="Arial" panose="020B0604020202020204" pitchFamily="34" charset="0"/>
              <a:cs typeface="Arial" panose="020B0604020202020204" pitchFamily="34" charset="0"/>
            </a:endParaRPr>
          </a:p>
        </p:txBody>
      </p:sp>
      <p:sp>
        <p:nvSpPr>
          <p:cNvPr id="26" name="object 26"/>
          <p:cNvSpPr txBox="1"/>
          <p:nvPr/>
        </p:nvSpPr>
        <p:spPr>
          <a:xfrm>
            <a:off x="3929303" y="8975788"/>
            <a:ext cx="264350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27" name="object 27"/>
          <p:cNvSpPr txBox="1"/>
          <p:nvPr/>
        </p:nvSpPr>
        <p:spPr>
          <a:xfrm>
            <a:off x="1339596" y="1804568"/>
            <a:ext cx="2105582"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grpSp>
        <p:nvGrpSpPr>
          <p:cNvPr id="28" name="object 28"/>
          <p:cNvGrpSpPr/>
          <p:nvPr/>
        </p:nvGrpSpPr>
        <p:grpSpPr>
          <a:xfrm>
            <a:off x="886415" y="10287501"/>
            <a:ext cx="5774055" cy="404495"/>
            <a:chOff x="886415" y="10287501"/>
            <a:chExt cx="5774055" cy="404495"/>
          </a:xfrm>
        </p:grpSpPr>
        <p:sp>
          <p:nvSpPr>
            <p:cNvPr id="29" name="object 29"/>
            <p:cNvSpPr/>
            <p:nvPr/>
          </p:nvSpPr>
          <p:spPr>
            <a:xfrm>
              <a:off x="893787" y="10303027"/>
              <a:ext cx="5759450" cy="389255"/>
            </a:xfrm>
            <a:custGeom>
              <a:avLst/>
              <a:gdLst/>
              <a:ahLst/>
              <a:cxnLst/>
              <a:rect l="l" t="t" r="r" b="b"/>
              <a:pathLst>
                <a:path w="5759450" h="389254">
                  <a:moveTo>
                    <a:pt x="5758827" y="0"/>
                  </a:moveTo>
                  <a:lnTo>
                    <a:pt x="0" y="0"/>
                  </a:lnTo>
                  <a:lnTo>
                    <a:pt x="0" y="186016"/>
                  </a:lnTo>
                  <a:lnTo>
                    <a:pt x="0" y="388975"/>
                  </a:lnTo>
                  <a:lnTo>
                    <a:pt x="5758827" y="388975"/>
                  </a:lnTo>
                  <a:lnTo>
                    <a:pt x="5758827" y="186016"/>
                  </a:lnTo>
                  <a:lnTo>
                    <a:pt x="5758827"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4303153"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4303153"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3166465"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3166465"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03024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03024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89378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89378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0" name="object 40"/>
          <p:cNvSpPr txBox="1"/>
          <p:nvPr/>
        </p:nvSpPr>
        <p:spPr>
          <a:xfrm>
            <a:off x="1358366" y="103230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1" name="object 41"/>
          <p:cNvSpPr txBox="1"/>
          <p:nvPr/>
        </p:nvSpPr>
        <p:spPr>
          <a:xfrm>
            <a:off x="2424129" y="103230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3631304" y="103230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3" name="object 43"/>
          <p:cNvSpPr txBox="1"/>
          <p:nvPr/>
        </p:nvSpPr>
        <p:spPr>
          <a:xfrm>
            <a:off x="4600228" y="103230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4" name="object 44"/>
          <p:cNvSpPr txBox="1"/>
          <p:nvPr/>
        </p:nvSpPr>
        <p:spPr>
          <a:xfrm>
            <a:off x="5446979" y="10303027"/>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0" name="object 10"/>
          <p:cNvGrpSpPr/>
          <p:nvPr/>
        </p:nvGrpSpPr>
        <p:grpSpPr>
          <a:xfrm>
            <a:off x="900004" y="10262172"/>
            <a:ext cx="5798820" cy="429895"/>
            <a:chOff x="900004" y="10262172"/>
            <a:chExt cx="5798820" cy="429895"/>
          </a:xfrm>
        </p:grpSpPr>
        <p:sp>
          <p:nvSpPr>
            <p:cNvPr id="11" name="object 11"/>
            <p:cNvSpPr/>
            <p:nvPr/>
          </p:nvSpPr>
          <p:spPr>
            <a:xfrm>
              <a:off x="907376" y="10277703"/>
              <a:ext cx="5784215" cy="414655"/>
            </a:xfrm>
            <a:custGeom>
              <a:avLst/>
              <a:gdLst/>
              <a:ahLst/>
              <a:cxnLst/>
              <a:rect l="l" t="t" r="r" b="b"/>
              <a:pathLst>
                <a:path w="5784215" h="414654">
                  <a:moveTo>
                    <a:pt x="5783694" y="0"/>
                  </a:moveTo>
                  <a:lnTo>
                    <a:pt x="0" y="0"/>
                  </a:lnTo>
                  <a:lnTo>
                    <a:pt x="0" y="186016"/>
                  </a:lnTo>
                  <a:lnTo>
                    <a:pt x="0" y="414299"/>
                  </a:lnTo>
                  <a:lnTo>
                    <a:pt x="5783694" y="414299"/>
                  </a:lnTo>
                  <a:lnTo>
                    <a:pt x="5783694" y="186016"/>
                  </a:lnTo>
                  <a:lnTo>
                    <a:pt x="5783694"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445810" y="102695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5445810" y="102695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309363" y="102695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4309363" y="102695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172904" y="102695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172904" y="102695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036457" y="102695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2036457" y="102695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7376" y="102695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07376" y="102695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txBox="1"/>
          <p:nvPr/>
        </p:nvSpPr>
        <p:spPr>
          <a:xfrm>
            <a:off x="1271206" y="10297769"/>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3" name="object 23"/>
          <p:cNvSpPr txBox="1"/>
          <p:nvPr/>
        </p:nvSpPr>
        <p:spPr>
          <a:xfrm>
            <a:off x="2388174" y="10297769"/>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4" name="object 24"/>
          <p:cNvSpPr txBox="1"/>
          <p:nvPr/>
        </p:nvSpPr>
        <p:spPr>
          <a:xfrm>
            <a:off x="3563954" y="10297769"/>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5" name="object 25"/>
          <p:cNvSpPr txBox="1"/>
          <p:nvPr/>
        </p:nvSpPr>
        <p:spPr>
          <a:xfrm>
            <a:off x="4630690" y="10297769"/>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6" name="object 26"/>
          <p:cNvSpPr txBox="1"/>
          <p:nvPr/>
        </p:nvSpPr>
        <p:spPr>
          <a:xfrm>
            <a:off x="5445810" y="10277703"/>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7" name="object 27"/>
          <p:cNvSpPr txBox="1"/>
          <p:nvPr/>
        </p:nvSpPr>
        <p:spPr>
          <a:xfrm>
            <a:off x="887298" y="1753019"/>
            <a:ext cx="5416550" cy="398145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D51B5C"/>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a:p>
            <a:pPr>
              <a:lnSpc>
                <a:spcPct val="100000"/>
              </a:lnSpc>
              <a:spcBef>
                <a:spcPts val="10"/>
              </a:spcBef>
            </a:pPr>
            <a:endParaRPr sz="900" dirty="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The Spaghetti Marshmallow Challenge</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marR="1769745">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experience the need for testing  their ideas early instead of spending all of their time discussing and planning.</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69900" indent="-241300">
              <a:lnSpc>
                <a:spcPct val="100000"/>
              </a:lnSpc>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Challenge: To build the tallest tower possible in 18 minutes that will support the marshmallow.</a:t>
            </a:r>
            <a:endParaRPr sz="800" dirty="0">
              <a:latin typeface="Arial" panose="020B0604020202020204" pitchFamily="34" charset="0"/>
              <a:cs typeface="Arial" panose="020B0604020202020204" pitchFamily="34" charset="0"/>
            </a:endParaRPr>
          </a:p>
          <a:p>
            <a:pPr marL="469900" indent="-241300">
              <a:lnSpc>
                <a:spcPct val="100000"/>
              </a:lnSpc>
              <a:spcBef>
                <a:spcPts val="28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Each team gets the same set of supplies…</a:t>
            </a:r>
            <a:endParaRPr sz="800" dirty="0">
              <a:latin typeface="Arial" panose="020B0604020202020204" pitchFamily="34" charset="0"/>
              <a:cs typeface="Arial" panose="020B0604020202020204" pitchFamily="34" charset="0"/>
            </a:endParaRPr>
          </a:p>
          <a:p>
            <a:pPr marL="927100" lvl="1" indent="-266700">
              <a:lnSpc>
                <a:spcPct val="100000"/>
              </a:lnSpc>
              <a:spcBef>
                <a:spcPts val="284"/>
              </a:spcBef>
              <a:buClr>
                <a:srgbClr val="000000"/>
              </a:buClr>
              <a:buSzPct val="150000"/>
              <a:buFont typeface="Times New Roman"/>
              <a:buChar char="•"/>
              <a:tabLst>
                <a:tab pos="926465" algn="l"/>
                <a:tab pos="927100" algn="l"/>
              </a:tabLst>
            </a:pPr>
            <a:r>
              <a:rPr sz="800" dirty="0">
                <a:solidFill>
                  <a:srgbClr val="414042"/>
                </a:solidFill>
                <a:latin typeface="Arial" panose="020B0604020202020204" pitchFamily="34" charset="0"/>
                <a:cs typeface="Arial" panose="020B0604020202020204" pitchFamily="34" charset="0"/>
              </a:rPr>
              <a:t>20 sticks of dry spaghetti</a:t>
            </a:r>
            <a:endParaRPr sz="800" dirty="0">
              <a:latin typeface="Arial" panose="020B0604020202020204" pitchFamily="34" charset="0"/>
              <a:cs typeface="Arial" panose="020B0604020202020204" pitchFamily="34" charset="0"/>
            </a:endParaRPr>
          </a:p>
          <a:p>
            <a:pPr marL="927100" lvl="1" indent="-266700">
              <a:lnSpc>
                <a:spcPct val="100000"/>
              </a:lnSpc>
              <a:spcBef>
                <a:spcPts val="280"/>
              </a:spcBef>
              <a:buClr>
                <a:srgbClr val="000000"/>
              </a:buClr>
              <a:buSzPct val="150000"/>
              <a:buFont typeface="Times New Roman"/>
              <a:buChar char="•"/>
              <a:tabLst>
                <a:tab pos="926465" algn="l"/>
                <a:tab pos="927100" algn="l"/>
              </a:tabLst>
            </a:pPr>
            <a:r>
              <a:rPr sz="800" dirty="0">
                <a:solidFill>
                  <a:srgbClr val="414042"/>
                </a:solidFill>
                <a:latin typeface="Arial" panose="020B0604020202020204" pitchFamily="34" charset="0"/>
                <a:cs typeface="Arial" panose="020B0604020202020204" pitchFamily="34" charset="0"/>
              </a:rPr>
              <a:t>one yard of string</a:t>
            </a:r>
            <a:endParaRPr sz="800" dirty="0">
              <a:latin typeface="Arial" panose="020B0604020202020204" pitchFamily="34" charset="0"/>
              <a:cs typeface="Arial" panose="020B0604020202020204" pitchFamily="34" charset="0"/>
            </a:endParaRPr>
          </a:p>
          <a:p>
            <a:pPr marL="927100" lvl="1" indent="-266700">
              <a:lnSpc>
                <a:spcPct val="100000"/>
              </a:lnSpc>
              <a:spcBef>
                <a:spcPts val="285"/>
              </a:spcBef>
              <a:buClr>
                <a:srgbClr val="000000"/>
              </a:buClr>
              <a:buSzPct val="150000"/>
              <a:buFont typeface="Times New Roman"/>
              <a:buChar char="•"/>
              <a:tabLst>
                <a:tab pos="926465" algn="l"/>
                <a:tab pos="927100" algn="l"/>
              </a:tabLst>
            </a:pPr>
            <a:r>
              <a:rPr sz="800" dirty="0">
                <a:solidFill>
                  <a:srgbClr val="414042"/>
                </a:solidFill>
                <a:latin typeface="Arial" panose="020B0604020202020204" pitchFamily="34" charset="0"/>
                <a:cs typeface="Arial" panose="020B0604020202020204" pitchFamily="34" charset="0"/>
              </a:rPr>
              <a:t>one yard of tape</a:t>
            </a:r>
            <a:endParaRPr sz="800" dirty="0">
              <a:latin typeface="Arial" panose="020B0604020202020204" pitchFamily="34" charset="0"/>
              <a:cs typeface="Arial" panose="020B0604020202020204" pitchFamily="34" charset="0"/>
            </a:endParaRPr>
          </a:p>
          <a:p>
            <a:pPr marL="927100" lvl="1" indent="-266700">
              <a:lnSpc>
                <a:spcPct val="100000"/>
              </a:lnSpc>
              <a:spcBef>
                <a:spcPts val="284"/>
              </a:spcBef>
              <a:buClr>
                <a:srgbClr val="000000"/>
              </a:buClr>
              <a:buSzPct val="150000"/>
              <a:buFont typeface="Times New Roman"/>
              <a:buChar char="•"/>
              <a:tabLst>
                <a:tab pos="926465" algn="l"/>
                <a:tab pos="927100" algn="l"/>
              </a:tabLst>
            </a:pPr>
            <a:r>
              <a:rPr sz="800" dirty="0">
                <a:solidFill>
                  <a:srgbClr val="414042"/>
                </a:solidFill>
                <a:latin typeface="Arial" panose="020B0604020202020204" pitchFamily="34" charset="0"/>
                <a:cs typeface="Arial" panose="020B0604020202020204" pitchFamily="34" charset="0"/>
              </a:rPr>
              <a:t>one marshmallow</a:t>
            </a:r>
            <a:endParaRPr sz="800" dirty="0">
              <a:latin typeface="Arial" panose="020B0604020202020204" pitchFamily="34" charset="0"/>
              <a:cs typeface="Arial" panose="020B0604020202020204" pitchFamily="34" charset="0"/>
            </a:endParaRPr>
          </a:p>
          <a:p>
            <a:pPr marL="444500" indent="-216535">
              <a:lnSpc>
                <a:spcPct val="100000"/>
              </a:lnSpc>
              <a:spcBef>
                <a:spcPts val="113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Explain the challenge: Build the tallest tower possible that will support a marshmallow in 18 minutes.</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Put the group into teams of four. Distribute the supplies. Set a timer for 18 minutes.</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Start the timer and give time updates every 6 minutes.</a:t>
            </a:r>
            <a:endParaRPr sz="800" dirty="0">
              <a:latin typeface="Arial" panose="020B0604020202020204" pitchFamily="34" charset="0"/>
              <a:cs typeface="Arial" panose="020B0604020202020204" pitchFamily="34" charset="0"/>
            </a:endParaRPr>
          </a:p>
          <a:p>
            <a:pPr marL="444500">
              <a:lnSpc>
                <a:spcPct val="100000"/>
              </a:lnSpc>
            </a:pPr>
            <a:r>
              <a:rPr sz="800" dirty="0">
                <a:solidFill>
                  <a:srgbClr val="414042"/>
                </a:solidFill>
                <a:latin typeface="Arial" panose="020B0604020202020204" pitchFamily="34" charset="0"/>
                <a:cs typeface="Arial" panose="020B0604020202020204" pitchFamily="34" charset="0"/>
              </a:rPr>
              <a:t>When the time goes off, measure each structure to find the tallest tower.</a:t>
            </a:r>
            <a:endParaRPr sz="800" dirty="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Watch Tom Wujec’s TED Talk: </a:t>
            </a:r>
            <a:r>
              <a:rPr sz="800" dirty="0">
                <a:solidFill>
                  <a:srgbClr val="414042"/>
                </a:solidFill>
                <a:latin typeface="Arial" panose="020B0604020202020204" pitchFamily="34" charset="0"/>
                <a:cs typeface="Arial" panose="020B0604020202020204" pitchFamily="34" charset="0"/>
                <a:hlinkClick r:id="rId3"/>
              </a:rPr>
              <a:t>https://www.ted.com/talks/tom_wujec_build_a_to</a:t>
            </a:r>
            <a:r>
              <a:rPr sz="800" dirty="0">
                <a:solidFill>
                  <a:srgbClr val="414042"/>
                </a:solidFill>
                <a:latin typeface="Arial" panose="020B0604020202020204" pitchFamily="34" charset="0"/>
                <a:cs typeface="Arial" panose="020B0604020202020204" pitchFamily="34" charset="0"/>
              </a:rPr>
              <a:t>w</a:t>
            </a:r>
            <a:r>
              <a:rPr sz="800" dirty="0">
                <a:solidFill>
                  <a:srgbClr val="414042"/>
                </a:solidFill>
                <a:latin typeface="Arial" panose="020B0604020202020204" pitchFamily="34" charset="0"/>
                <a:cs typeface="Arial" panose="020B0604020202020204" pitchFamily="34" charset="0"/>
                <a:hlinkClick r:id="rId3"/>
              </a:rPr>
              <a:t>er_build_a_team.</a:t>
            </a:r>
            <a:endParaRPr sz="800" dirty="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Watch Tom Wujec’s TED Talk: </a:t>
            </a:r>
            <a:r>
              <a:rPr sz="800" dirty="0">
                <a:solidFill>
                  <a:srgbClr val="414042"/>
                </a:solidFill>
                <a:latin typeface="Arial" panose="020B0604020202020204" pitchFamily="34" charset="0"/>
                <a:cs typeface="Arial" panose="020B0604020202020204" pitchFamily="34" charset="0"/>
                <a:hlinkClick r:id="rId3"/>
              </a:rPr>
              <a:t>https://www.ted.com/talks/tom_wujec_build_a_to</a:t>
            </a:r>
            <a:r>
              <a:rPr sz="800" dirty="0">
                <a:solidFill>
                  <a:srgbClr val="414042"/>
                </a:solidFill>
                <a:latin typeface="Arial" panose="020B0604020202020204" pitchFamily="34" charset="0"/>
                <a:cs typeface="Arial" panose="020B0604020202020204" pitchFamily="34" charset="0"/>
              </a:rPr>
              <a:t>w</a:t>
            </a:r>
            <a:r>
              <a:rPr sz="800" dirty="0">
                <a:solidFill>
                  <a:srgbClr val="414042"/>
                </a:solidFill>
                <a:latin typeface="Arial" panose="020B0604020202020204" pitchFamily="34" charset="0"/>
                <a:cs typeface="Arial" panose="020B0604020202020204" pitchFamily="34" charset="0"/>
                <a:hlinkClick r:id="rId3"/>
              </a:rPr>
              <a:t>er_build_a_team. </a:t>
            </a:r>
            <a:r>
              <a:rPr sz="800" dirty="0">
                <a:solidFill>
                  <a:srgbClr val="414042"/>
                </a:solidFill>
                <a:latin typeface="Arial" panose="020B0604020202020204" pitchFamily="34" charset="0"/>
                <a:cs typeface="Arial" panose="020B0604020202020204" pitchFamily="34" charset="0"/>
              </a:rPr>
              <a:t>Put participants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in pairs into breakout rooms. Debrief what the team learned about the need to test ideas early and often.</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69900" indent="-241300">
              <a:lnSpc>
                <a:spcPct val="100000"/>
              </a:lnSpc>
              <a:spcBef>
                <a:spcPts val="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did you learn about the need to test ideas early and often?</a:t>
            </a:r>
            <a:endParaRPr sz="800" dirty="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did you learn about working as a team?</a:t>
            </a:r>
            <a:endParaRPr sz="800" dirty="0">
              <a:latin typeface="Arial" panose="020B0604020202020204" pitchFamily="34" charset="0"/>
              <a:cs typeface="Arial" panose="020B0604020202020204" pitchFamily="34" charset="0"/>
            </a:endParaRPr>
          </a:p>
        </p:txBody>
      </p:sp>
      <p:sp>
        <p:nvSpPr>
          <p:cNvPr id="28" name="object 28"/>
          <p:cNvSpPr txBox="1"/>
          <p:nvPr/>
        </p:nvSpPr>
        <p:spPr>
          <a:xfrm>
            <a:off x="887299" y="6129766"/>
            <a:ext cx="4288155" cy="934719"/>
          </a:xfrm>
          <a:prstGeom prst="rect">
            <a:avLst/>
          </a:prstGeom>
        </p:spPr>
        <p:txBody>
          <a:bodyPr vert="horz" wrap="square" lIns="0" tIns="95885" rIns="0" bIns="0" rtlCol="0">
            <a:spAutoFit/>
          </a:bodyPr>
          <a:lstStyle/>
          <a:p>
            <a:pPr marL="12700">
              <a:lnSpc>
                <a:spcPct val="100000"/>
              </a:lnSpc>
              <a:spcBef>
                <a:spcPts val="755"/>
              </a:spcBef>
            </a:pPr>
            <a:r>
              <a:rPr sz="1000" b="1" dirty="0">
                <a:solidFill>
                  <a:srgbClr val="D31C5D"/>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444500"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8 Ways to Fail Your Way to Success</a:t>
            </a:r>
            <a:endParaRPr sz="80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Failure to Learn</a:t>
            </a:r>
            <a:endParaRPr sz="80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Feedback Is Not a Fad</a:t>
            </a:r>
            <a:endParaRPr sz="800">
              <a:latin typeface="Arial" panose="020B0604020202020204" pitchFamily="34" charset="0"/>
              <a:cs typeface="Arial" panose="020B06040202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3810737"/>
            <a:ext cx="670924"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7" name="object 7"/>
          <p:cNvSpPr txBox="1"/>
          <p:nvPr/>
        </p:nvSpPr>
        <p:spPr>
          <a:xfrm>
            <a:off x="3929303" y="3998303"/>
            <a:ext cx="2678430" cy="82931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Ask participants to use this tool to plan their prototypes  and work out all the logistics necessary in advance.</a:t>
            </a:r>
            <a:endParaRPr sz="800">
              <a:latin typeface="Arial" panose="020B0604020202020204" pitchFamily="34" charset="0"/>
              <a:cs typeface="Arial" panose="020B0604020202020204" pitchFamily="34" charset="0"/>
            </a:endParaRPr>
          </a:p>
          <a:p>
            <a:pPr marL="84455" marR="15684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that prototypes should not take  a lot of time or money to plan or implement.</a:t>
            </a:r>
            <a:endParaRPr sz="800">
              <a:latin typeface="Arial" panose="020B0604020202020204" pitchFamily="34" charset="0"/>
              <a:cs typeface="Arial" panose="020B0604020202020204" pitchFamily="34" charset="0"/>
            </a:endParaRPr>
          </a:p>
          <a:p>
            <a:pPr marL="84455" marR="234315">
              <a:lnSpc>
                <a:spcPct val="100000"/>
              </a:lnSpc>
            </a:pPr>
            <a:r>
              <a:rPr sz="800" dirty="0">
                <a:solidFill>
                  <a:srgbClr val="414042"/>
                </a:solidFill>
                <a:latin typeface="Arial" panose="020B0604020202020204" pitchFamily="34" charset="0"/>
                <a:cs typeface="Arial" panose="020B0604020202020204" pitchFamily="34" charset="0"/>
              </a:rPr>
              <a:t>An excellent prototype is only as big as is required  to test the assumptions of their concept.</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11745" y="1800009"/>
            <a:ext cx="2706370" cy="1917700"/>
            <a:chOff x="911745" y="1800009"/>
            <a:chExt cx="2706370" cy="1917700"/>
          </a:xfrm>
        </p:grpSpPr>
        <p:sp>
          <p:nvSpPr>
            <p:cNvPr id="9" name="object 9"/>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9303" y="5992139"/>
            <a:ext cx="2675890" cy="146748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966"/>
                </a:solidFill>
                <a:latin typeface="Arial" panose="020B0604020202020204" pitchFamily="34" charset="0"/>
                <a:cs typeface="Arial" panose="020B0604020202020204" pitchFamily="34" charset="0"/>
              </a:rPr>
              <a:t>#2 Testing Prototype Reflection</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4604">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Testing Prototype Reflection </a:t>
            </a:r>
            <a:r>
              <a:rPr sz="800" dirty="0">
                <a:solidFill>
                  <a:srgbClr val="414042"/>
                </a:solidFill>
                <a:latin typeface="Arial" panose="020B0604020202020204" pitchFamily="34" charset="0"/>
                <a:cs typeface="Arial" panose="020B0604020202020204" pitchFamily="34" charset="0"/>
              </a:rPr>
              <a:t>is a worksheet designed  to help you to prepare to test your prototype and then  reflect on what you learned from testing your prototype.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Use this tool to help you get ready to test your prototype  and then capture what you learned from testing.</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D70A5B"/>
                </a:solidFill>
                <a:latin typeface="Arial" panose="020B0604020202020204" pitchFamily="34" charset="0"/>
                <a:cs typeface="Arial" panose="020B0604020202020204" pitchFamily="34" charset="0"/>
              </a:rPr>
              <a:t>30-45 minutes per prototype</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1759826"/>
            <a:ext cx="2465070" cy="134556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966"/>
                </a:solidFill>
                <a:latin typeface="Arial" panose="020B0604020202020204" pitchFamily="34" charset="0"/>
                <a:cs typeface="Arial" panose="020B0604020202020204" pitchFamily="34" charset="0"/>
              </a:rPr>
              <a:t>#1 Test a Prototype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3619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Test a Prototype </a:t>
            </a:r>
            <a:r>
              <a:rPr sz="800" dirty="0">
                <a:solidFill>
                  <a:srgbClr val="414042"/>
                </a:solidFill>
                <a:latin typeface="Arial" panose="020B0604020202020204" pitchFamily="34" charset="0"/>
                <a:cs typeface="Arial" panose="020B0604020202020204" pitchFamily="34" charset="0"/>
              </a:rPr>
              <a:t>worksheet is designed to help  you plan the logistics of testing your prototypes.</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12395">
              <a:lnSpc>
                <a:spcPct val="100000"/>
              </a:lnSpc>
              <a:spcBef>
                <a:spcPts val="295"/>
              </a:spcBef>
            </a:pPr>
            <a:r>
              <a:rPr sz="800" dirty="0">
                <a:solidFill>
                  <a:srgbClr val="414042"/>
                </a:solidFill>
                <a:latin typeface="Arial" panose="020B0604020202020204" pitchFamily="34" charset="0"/>
                <a:cs typeface="Arial" panose="020B0604020202020204" pitchFamily="34" charset="0"/>
              </a:rPr>
              <a:t>Testing prototypes requires a little bit of planning.  This tool helps you think through those logistics.</a:t>
            </a:r>
            <a:endParaRPr sz="80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12700">
              <a:lnSpc>
                <a:spcPct val="100000"/>
              </a:lnSpc>
            </a:pPr>
            <a:r>
              <a:rPr sz="800" i="1" dirty="0">
                <a:solidFill>
                  <a:srgbClr val="D70A5B"/>
                </a:solidFill>
                <a:latin typeface="Arial" panose="020B0604020202020204" pitchFamily="34" charset="0"/>
                <a:cs typeface="Arial" panose="020B0604020202020204" pitchFamily="34" charset="0"/>
              </a:rPr>
              <a:t>30 minutes to prepare, 1-2 hours to run a prototype</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2" y="7998916"/>
            <a:ext cx="67092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4" name="object 14"/>
          <p:cNvSpPr txBox="1"/>
          <p:nvPr/>
        </p:nvSpPr>
        <p:spPr>
          <a:xfrm>
            <a:off x="3929303" y="8186483"/>
            <a:ext cx="2705100" cy="119507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asks participants to again reiterate which  assumptions their prototype is designed to test and how  the prototype will test those assumptions.</a:t>
            </a:r>
            <a:endParaRPr sz="800">
              <a:latin typeface="Arial" panose="020B0604020202020204" pitchFamily="34" charset="0"/>
              <a:cs typeface="Arial" panose="020B0604020202020204" pitchFamily="34" charset="0"/>
            </a:endParaRPr>
          </a:p>
          <a:p>
            <a:pPr marL="84455" marR="14160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This is also a tool to help participants reflect on what  they learned. Remind them to capture notes about  what they learned from testing their assumptions.  These reflections should be directly connected to the  assumptions they were trying to test with their  prototypes.</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11745" y="5998553"/>
            <a:ext cx="2706370" cy="1917700"/>
            <a:chOff x="911745" y="5998553"/>
            <a:chExt cx="2706370" cy="1917700"/>
          </a:xfrm>
        </p:grpSpPr>
        <p:sp>
          <p:nvSpPr>
            <p:cNvPr id="16" name="object 16"/>
            <p:cNvSpPr/>
            <p:nvPr/>
          </p:nvSpPr>
          <p:spPr>
            <a:xfrm>
              <a:off x="1016320" y="6002591"/>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4920" y="600172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911650" y="5421871"/>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898950"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113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0" name="object 20"/>
          <p:cNvSpPr txBox="1"/>
          <p:nvPr/>
        </p:nvSpPr>
        <p:spPr>
          <a:xfrm>
            <a:off x="898950" y="7958442"/>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115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22" name="object 22"/>
          <p:cNvGrpSpPr/>
          <p:nvPr/>
        </p:nvGrpSpPr>
        <p:grpSpPr>
          <a:xfrm>
            <a:off x="886415" y="10283031"/>
            <a:ext cx="5774055" cy="409575"/>
            <a:chOff x="886415" y="10283031"/>
            <a:chExt cx="5774055" cy="409575"/>
          </a:xfrm>
        </p:grpSpPr>
        <p:sp>
          <p:nvSpPr>
            <p:cNvPr id="23" name="object 23"/>
            <p:cNvSpPr/>
            <p:nvPr/>
          </p:nvSpPr>
          <p:spPr>
            <a:xfrm>
              <a:off x="893787" y="10298556"/>
              <a:ext cx="5759450" cy="393700"/>
            </a:xfrm>
            <a:custGeom>
              <a:avLst/>
              <a:gdLst/>
              <a:ahLst/>
              <a:cxnLst/>
              <a:rect l="l" t="t" r="r" b="b"/>
              <a:pathLst>
                <a:path w="5759450" h="393700">
                  <a:moveTo>
                    <a:pt x="5758827" y="0"/>
                  </a:moveTo>
                  <a:lnTo>
                    <a:pt x="0" y="0"/>
                  </a:lnTo>
                  <a:lnTo>
                    <a:pt x="0" y="186029"/>
                  </a:lnTo>
                  <a:lnTo>
                    <a:pt x="0" y="393446"/>
                  </a:lnTo>
                  <a:lnTo>
                    <a:pt x="5758827" y="393446"/>
                  </a:lnTo>
                  <a:lnTo>
                    <a:pt x="5758827" y="186029"/>
                  </a:lnTo>
                  <a:lnTo>
                    <a:pt x="5758827"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46979" y="1029040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46979" y="1029040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03153" y="102904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03153" y="102904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66465" y="102904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66465" y="102904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30247" y="102904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30247" y="102904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893787" y="102904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893787" y="102904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4" name="object 34"/>
          <p:cNvSpPr txBox="1"/>
          <p:nvPr/>
        </p:nvSpPr>
        <p:spPr>
          <a:xfrm>
            <a:off x="1358366" y="10318633"/>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2424129" y="10318633"/>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6" name="object 36"/>
          <p:cNvSpPr txBox="1"/>
          <p:nvPr/>
        </p:nvSpPr>
        <p:spPr>
          <a:xfrm>
            <a:off x="3631304" y="10318633"/>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4600228" y="10318633"/>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8" name="object 38"/>
          <p:cNvSpPr txBox="1"/>
          <p:nvPr/>
        </p:nvSpPr>
        <p:spPr>
          <a:xfrm>
            <a:off x="5938556" y="10318633"/>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2" y="3823347"/>
            <a:ext cx="713033"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7" name="object 7"/>
          <p:cNvSpPr txBox="1"/>
          <p:nvPr/>
        </p:nvSpPr>
        <p:spPr>
          <a:xfrm>
            <a:off x="3929303" y="3998303"/>
            <a:ext cx="2661285" cy="1144905"/>
          </a:xfrm>
          <a:prstGeom prst="rect">
            <a:avLst/>
          </a:prstGeom>
        </p:spPr>
        <p:txBody>
          <a:bodyPr vert="horz" wrap="square" lIns="0" tIns="12700" rIns="0" bIns="0" rtlCol="0">
            <a:spAutoFit/>
          </a:bodyPr>
          <a:lstStyle/>
          <a:p>
            <a:pPr marL="84455" marR="128905"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Remind design teams to complete the reflection tool  directly after they complete their prototype.</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they didn’t, give them a few minutes to complete the  reflection tool before they reconnect with their team.</a:t>
            </a:r>
            <a:endParaRPr sz="800">
              <a:latin typeface="Arial" panose="020B0604020202020204" pitchFamily="34" charset="0"/>
              <a:cs typeface="Arial" panose="020B0604020202020204" pitchFamily="34" charset="0"/>
            </a:endParaRPr>
          </a:p>
          <a:p>
            <a:pPr marL="84455" marR="3492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is designed to encourage participants to not  only think about what went well and what didn’t but  also to record what new ideas and questions came up  during the prototype.</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11745" y="1800009"/>
            <a:ext cx="2706370" cy="1917700"/>
            <a:chOff x="911745" y="1800009"/>
            <a:chExt cx="2706370" cy="1917700"/>
          </a:xfrm>
        </p:grpSpPr>
        <p:sp>
          <p:nvSpPr>
            <p:cNvPr id="9" name="object 9"/>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9303" y="6086970"/>
            <a:ext cx="1200150"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966"/>
                </a:solidFill>
                <a:latin typeface="Arial" panose="020B0604020202020204" pitchFamily="34" charset="0"/>
                <a:cs typeface="Arial" panose="020B0604020202020204" pitchFamily="34" charset="0"/>
              </a:rPr>
              <a:t>#4 What Did You Learn?</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12" name="object 12"/>
          <p:cNvSpPr txBox="1"/>
          <p:nvPr/>
        </p:nvSpPr>
        <p:spPr>
          <a:xfrm>
            <a:off x="5923203" y="6086970"/>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D70A5B"/>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3" y="6431191"/>
            <a:ext cx="2688590" cy="1259205"/>
          </a:xfrm>
          <a:prstGeom prst="rect">
            <a:avLst/>
          </a:prstGeom>
        </p:spPr>
        <p:txBody>
          <a:bodyPr vert="horz" wrap="square" lIns="0" tIns="12700" rIns="0" bIns="0" rtlCol="0">
            <a:spAutoFit/>
          </a:bodyPr>
          <a:lstStyle/>
          <a:p>
            <a:pPr marL="12700" marR="42545">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What Did You Learn? </a:t>
            </a:r>
            <a:r>
              <a:rPr sz="800" dirty="0">
                <a:solidFill>
                  <a:srgbClr val="414042"/>
                </a:solidFill>
                <a:latin typeface="Arial" panose="020B0604020202020204" pitchFamily="34" charset="0"/>
                <a:cs typeface="Arial" panose="020B0604020202020204" pitchFamily="34" charset="0"/>
              </a:rPr>
              <a:t>worksheet asks you to reflect  on what assumptions you are making about why your  idea will solve your stakeholder’s problem. This tool also  asks you to continue to iterate based on what you learn  from your testing.</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0"/>
              </a:spcBef>
            </a:pPr>
            <a:r>
              <a:rPr sz="800" dirty="0">
                <a:solidFill>
                  <a:srgbClr val="414042"/>
                </a:solidFill>
                <a:latin typeface="Arial" panose="020B0604020202020204" pitchFamily="34" charset="0"/>
                <a:cs typeface="Arial" panose="020B0604020202020204" pitchFamily="34" charset="0"/>
              </a:rPr>
              <a:t>When you have completed this tool, you will have clarity  on how you are going to test the assumptions embedded  in your solution.</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1759864"/>
            <a:ext cx="2676525" cy="171132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966"/>
                </a:solidFill>
                <a:latin typeface="Arial" panose="020B0604020202020204" pitchFamily="34" charset="0"/>
                <a:cs typeface="Arial" panose="020B0604020202020204" pitchFamily="34" charset="0"/>
              </a:rPr>
              <a:t>#3 Reflection Grid</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2128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Reflection Grid </a:t>
            </a:r>
            <a:r>
              <a:rPr sz="800" dirty="0">
                <a:solidFill>
                  <a:srgbClr val="414042"/>
                </a:solidFill>
                <a:latin typeface="Arial" panose="020B0604020202020204" pitchFamily="34" charset="0"/>
                <a:cs typeface="Arial" panose="020B0604020202020204" pitchFamily="34" charset="0"/>
              </a:rPr>
              <a:t>is a worksheet designed to help  you make sense of what you learned from testing your  prototype.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primary goal of testing a prototype is to reflect and  learn about your idea and whether it meets the needs of  the stakeholder or not. Use this tool to capture what you  learned from testing.</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D70A5B"/>
                </a:solidFill>
                <a:latin typeface="Arial" panose="020B0604020202020204" pitchFamily="34" charset="0"/>
                <a:cs typeface="Arial" panose="020B0604020202020204" pitchFamily="34" charset="0"/>
              </a:rPr>
              <a:t>30-45 minutes per prototype</a:t>
            </a:r>
            <a:endParaRPr sz="800">
              <a:latin typeface="Arial" panose="020B0604020202020204" pitchFamily="34" charset="0"/>
              <a:cs typeface="Arial" panose="020B0604020202020204" pitchFamily="34" charset="0"/>
            </a:endParaRPr>
          </a:p>
        </p:txBody>
      </p:sp>
      <p:sp>
        <p:nvSpPr>
          <p:cNvPr id="15" name="object 15"/>
          <p:cNvSpPr txBox="1"/>
          <p:nvPr/>
        </p:nvSpPr>
        <p:spPr>
          <a:xfrm>
            <a:off x="3929303" y="8093747"/>
            <a:ext cx="713032"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6" name="object 16"/>
          <p:cNvSpPr txBox="1"/>
          <p:nvPr/>
        </p:nvSpPr>
        <p:spPr>
          <a:xfrm>
            <a:off x="3929303" y="8281314"/>
            <a:ext cx="2705100"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asks participants to reflect on the assumptions  their prototype was designed to test, what they learned  and what they will do next.</a:t>
            </a:r>
            <a:endParaRPr sz="800">
              <a:latin typeface="Arial" panose="020B0604020202020204" pitchFamily="34" charset="0"/>
              <a:cs typeface="Arial" panose="020B0604020202020204" pitchFamily="34" charset="0"/>
            </a:endParaRPr>
          </a:p>
        </p:txBody>
      </p:sp>
      <p:grpSp>
        <p:nvGrpSpPr>
          <p:cNvPr id="17" name="object 17"/>
          <p:cNvGrpSpPr/>
          <p:nvPr/>
        </p:nvGrpSpPr>
        <p:grpSpPr>
          <a:xfrm>
            <a:off x="911745" y="6093383"/>
            <a:ext cx="2706370" cy="1917700"/>
            <a:chOff x="911745" y="6093383"/>
            <a:chExt cx="2706370" cy="1917700"/>
          </a:xfrm>
        </p:grpSpPr>
        <p:sp>
          <p:nvSpPr>
            <p:cNvPr id="18" name="object 18"/>
            <p:cNvSpPr/>
            <p:nvPr/>
          </p:nvSpPr>
          <p:spPr>
            <a:xfrm>
              <a:off x="1016320" y="6097422"/>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14920" y="609655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0" name="object 20"/>
          <p:cNvSpPr/>
          <p:nvPr/>
        </p:nvSpPr>
        <p:spPr>
          <a:xfrm>
            <a:off x="911650" y="5521592"/>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117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2" name="object 22"/>
          <p:cNvSpPr txBox="1"/>
          <p:nvPr/>
        </p:nvSpPr>
        <p:spPr>
          <a:xfrm>
            <a:off x="899044" y="8053209"/>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119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911650" y="10249401"/>
            <a:ext cx="5798820" cy="442595"/>
            <a:chOff x="911650" y="10249401"/>
            <a:chExt cx="5798820" cy="442595"/>
          </a:xfrm>
        </p:grpSpPr>
        <p:sp>
          <p:nvSpPr>
            <p:cNvPr id="24" name="object 24"/>
            <p:cNvSpPr/>
            <p:nvPr/>
          </p:nvSpPr>
          <p:spPr>
            <a:xfrm>
              <a:off x="919022" y="10264927"/>
              <a:ext cx="5784215" cy="427355"/>
            </a:xfrm>
            <a:custGeom>
              <a:avLst/>
              <a:gdLst/>
              <a:ahLst/>
              <a:cxnLst/>
              <a:rect l="l" t="t" r="r" b="b"/>
              <a:pathLst>
                <a:path w="5784215" h="427354">
                  <a:moveTo>
                    <a:pt x="5783694" y="0"/>
                  </a:moveTo>
                  <a:lnTo>
                    <a:pt x="0" y="0"/>
                  </a:lnTo>
                  <a:lnTo>
                    <a:pt x="0" y="186016"/>
                  </a:lnTo>
                  <a:lnTo>
                    <a:pt x="0" y="427075"/>
                  </a:lnTo>
                  <a:lnTo>
                    <a:pt x="5783694" y="427075"/>
                  </a:lnTo>
                  <a:lnTo>
                    <a:pt x="5783694" y="186016"/>
                  </a:lnTo>
                  <a:lnTo>
                    <a:pt x="5783694"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57456" y="102567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457456" y="102567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21009"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321009"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84563"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184563"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48103"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048103"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919022"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19022"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txBox="1"/>
          <p:nvPr/>
        </p:nvSpPr>
        <p:spPr>
          <a:xfrm>
            <a:off x="1282852" y="102849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6" name="object 36"/>
          <p:cNvSpPr txBox="1"/>
          <p:nvPr/>
        </p:nvSpPr>
        <p:spPr>
          <a:xfrm>
            <a:off x="2399820" y="102849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7" name="object 37"/>
          <p:cNvSpPr txBox="1"/>
          <p:nvPr/>
        </p:nvSpPr>
        <p:spPr>
          <a:xfrm>
            <a:off x="3575600" y="102849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8" name="object 38"/>
          <p:cNvSpPr txBox="1"/>
          <p:nvPr/>
        </p:nvSpPr>
        <p:spPr>
          <a:xfrm>
            <a:off x="4642336" y="102849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9" name="object 39"/>
          <p:cNvSpPr txBox="1"/>
          <p:nvPr/>
        </p:nvSpPr>
        <p:spPr>
          <a:xfrm>
            <a:off x="5933968" y="102849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40" name="object 40"/>
          <p:cNvGrpSpPr/>
          <p:nvPr/>
        </p:nvGrpSpPr>
        <p:grpSpPr>
          <a:xfrm>
            <a:off x="899998" y="1371511"/>
            <a:ext cx="5760085" cy="36195"/>
            <a:chOff x="899998" y="1371511"/>
            <a:chExt cx="5760085" cy="36195"/>
          </a:xfrm>
        </p:grpSpPr>
        <p:sp>
          <p:nvSpPr>
            <p:cNvPr id="41" name="object 41"/>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2"/>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3" name="object 43"/>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33939" y="3612717"/>
            <a:ext cx="670924"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7" name="object 7"/>
          <p:cNvSpPr txBox="1"/>
          <p:nvPr/>
        </p:nvSpPr>
        <p:spPr>
          <a:xfrm>
            <a:off x="3933939" y="3800284"/>
            <a:ext cx="2680970"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This tool asks participants to reflect on their solution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how it connects to the Point of View statement they  wrote as well as the holistic learning outcomes.</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933939" y="4238078"/>
            <a:ext cx="2651760"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evaluate their solution, even  if they are unsure. They can use the grid to help them  develop their opinion.</a:t>
            </a:r>
            <a:endParaRPr sz="800">
              <a:latin typeface="Arial" panose="020B0604020202020204" pitchFamily="34" charset="0"/>
              <a:cs typeface="Arial" panose="020B0604020202020204" pitchFamily="34" charset="0"/>
            </a:endParaRPr>
          </a:p>
        </p:txBody>
      </p:sp>
      <p:grpSp>
        <p:nvGrpSpPr>
          <p:cNvPr id="9" name="object 9"/>
          <p:cNvGrpSpPr/>
          <p:nvPr/>
        </p:nvGrpSpPr>
        <p:grpSpPr>
          <a:xfrm>
            <a:off x="916381" y="1800009"/>
            <a:ext cx="2706370" cy="1917700"/>
            <a:chOff x="916381" y="1800009"/>
            <a:chExt cx="2706370" cy="1917700"/>
          </a:xfrm>
        </p:grpSpPr>
        <p:sp>
          <p:nvSpPr>
            <p:cNvPr id="10" name="object 10"/>
            <p:cNvSpPr/>
            <p:nvPr/>
          </p:nvSpPr>
          <p:spPr>
            <a:xfrm>
              <a:off x="1020960" y="1804047"/>
              <a:ext cx="2598412"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19556"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3933939" y="6124232"/>
            <a:ext cx="2691130" cy="2005677"/>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966"/>
                </a:solidFill>
                <a:latin typeface="Arial" panose="020B0604020202020204" pitchFamily="34" charset="0"/>
                <a:cs typeface="Arial" panose="020B0604020202020204" pitchFamily="34" charset="0"/>
              </a:rPr>
              <a:t>#6 Evaluating Prototypes to Get to Next Steps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Evaluating Prototypes to Get to Next Steps </a:t>
            </a:r>
            <a:r>
              <a:rPr sz="800" dirty="0">
                <a:solidFill>
                  <a:srgbClr val="414042"/>
                </a:solidFill>
                <a:latin typeface="Arial" panose="020B0604020202020204" pitchFamily="34" charset="0"/>
                <a:cs typeface="Arial" panose="020B0604020202020204" pitchFamily="34" charset="0"/>
              </a:rPr>
              <a:t>is a  worksheet designed to help your team identify what your  best next steps are in terms of iterating on your concept.</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80645">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 will have good  insight into what the best next steps are for the next  iteration of your idea.</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D70A5B"/>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10"/>
              </a:spcBef>
            </a:pPr>
            <a:endParaRPr sz="11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3" name="object 13"/>
          <p:cNvSpPr txBox="1"/>
          <p:nvPr/>
        </p:nvSpPr>
        <p:spPr>
          <a:xfrm>
            <a:off x="3933939" y="1759839"/>
            <a:ext cx="2687320" cy="1481455"/>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800" b="1" i="1" dirty="0">
                <a:solidFill>
                  <a:srgbClr val="DB3966"/>
                </a:solidFill>
                <a:latin typeface="Arial" panose="020B0604020202020204" pitchFamily="34" charset="0"/>
                <a:cs typeface="Arial" panose="020B0604020202020204" pitchFamily="34" charset="0"/>
              </a:rPr>
              <a:t>#5 Idea Evaluation	</a:t>
            </a:r>
            <a:r>
              <a:rPr sz="800" i="1" dirty="0">
                <a:solidFill>
                  <a:srgbClr val="D70A5B"/>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28270">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Idea Evaluation </a:t>
            </a:r>
            <a:r>
              <a:rPr sz="800" dirty="0">
                <a:solidFill>
                  <a:srgbClr val="414042"/>
                </a:solidFill>
                <a:latin typeface="Arial" panose="020B0604020202020204" pitchFamily="34" charset="0"/>
                <a:cs typeface="Arial" panose="020B0604020202020204" pitchFamily="34" charset="0"/>
              </a:rPr>
              <a:t>is a worksheet designed to help you  to evaluate your prototype based on your stakeholder  testing.</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40335">
              <a:lnSpc>
                <a:spcPct val="100000"/>
              </a:lnSpc>
              <a:spcBef>
                <a:spcPts val="295"/>
              </a:spcBef>
            </a:pPr>
            <a:r>
              <a:rPr sz="800" dirty="0">
                <a:solidFill>
                  <a:srgbClr val="414042"/>
                </a:solidFill>
                <a:latin typeface="Arial" panose="020B0604020202020204" pitchFamily="34" charset="0"/>
                <a:cs typeface="Arial" panose="020B0604020202020204" pitchFamily="34" charset="0"/>
              </a:rPr>
              <a:t>As you continue to work through the design challenge,  it is important to continue to revisit your original  stakeholder’s POV and ask how well your solution will  improve the holistic learning outcomes for students.</a:t>
            </a:r>
            <a:endParaRPr sz="800">
              <a:latin typeface="Arial" panose="020B0604020202020204" pitchFamily="34" charset="0"/>
              <a:cs typeface="Arial" panose="020B0604020202020204" pitchFamily="34" charset="0"/>
            </a:endParaRPr>
          </a:p>
        </p:txBody>
      </p:sp>
      <p:sp>
        <p:nvSpPr>
          <p:cNvPr id="14" name="object 14"/>
          <p:cNvSpPr txBox="1"/>
          <p:nvPr/>
        </p:nvSpPr>
        <p:spPr>
          <a:xfrm>
            <a:off x="3933939" y="8154923"/>
            <a:ext cx="2651760" cy="829310"/>
          </a:xfrm>
          <a:prstGeom prst="rect">
            <a:avLst/>
          </a:prstGeom>
        </p:spPr>
        <p:txBody>
          <a:bodyPr vert="horz" wrap="square" lIns="0" tIns="12700" rIns="0" bIns="0" rtlCol="0">
            <a:spAutoFit/>
          </a:bodyPr>
          <a:lstStyle/>
          <a:p>
            <a:pPr marL="84455" marR="102870" indent="-72390" algn="just">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asks participants to reflect on their solution  and how it improves learning outcomes. It also asks  participants to evaluate the scale of their prototype.</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evaluate their solution, even  if they are unsure. They can use the grid to help them  develop their opinion.</a:t>
            </a:r>
            <a:endParaRPr sz="800">
              <a:latin typeface="Arial" panose="020B0604020202020204" pitchFamily="34" charset="0"/>
              <a:cs typeface="Arial" panose="020B0604020202020204" pitchFamily="34" charset="0"/>
            </a:endParaRPr>
          </a:p>
        </p:txBody>
      </p:sp>
      <p:sp>
        <p:nvSpPr>
          <p:cNvPr id="15" name="object 15"/>
          <p:cNvSpPr txBox="1"/>
          <p:nvPr/>
        </p:nvSpPr>
        <p:spPr>
          <a:xfrm>
            <a:off x="3933939" y="9030513"/>
            <a:ext cx="2733675" cy="707390"/>
          </a:xfrm>
          <a:prstGeom prst="rect">
            <a:avLst/>
          </a:prstGeom>
        </p:spPr>
        <p:txBody>
          <a:bodyPr vert="horz" wrap="square" lIns="0" tIns="12700" rIns="0" bIns="0" rtlCol="0">
            <a:spAutoFit/>
          </a:bodyPr>
          <a:lstStyle/>
          <a:p>
            <a:pPr marL="84455" marR="558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Once they have evaluated their prototype, the grid will  point them in the right direction for next steps.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Every design team will be testing another prototype, but  some teams might want to return to several of the steps  in the design process before they prototype again.</a:t>
            </a:r>
            <a:endParaRPr sz="800">
              <a:latin typeface="Arial" panose="020B0604020202020204" pitchFamily="34" charset="0"/>
              <a:cs typeface="Arial" panose="020B0604020202020204" pitchFamily="34" charset="0"/>
            </a:endParaRPr>
          </a:p>
        </p:txBody>
      </p:sp>
      <p:grpSp>
        <p:nvGrpSpPr>
          <p:cNvPr id="16" name="object 16"/>
          <p:cNvGrpSpPr/>
          <p:nvPr/>
        </p:nvGrpSpPr>
        <p:grpSpPr>
          <a:xfrm>
            <a:off x="916381" y="6130645"/>
            <a:ext cx="2706370" cy="1917700"/>
            <a:chOff x="916381" y="6130645"/>
            <a:chExt cx="2706370" cy="1917700"/>
          </a:xfrm>
        </p:grpSpPr>
        <p:sp>
          <p:nvSpPr>
            <p:cNvPr id="17" name="object 17"/>
            <p:cNvSpPr/>
            <p:nvPr/>
          </p:nvSpPr>
          <p:spPr>
            <a:xfrm>
              <a:off x="1020960" y="6134684"/>
              <a:ext cx="2598412"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19556" y="613382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p:nvPr/>
        </p:nvSpPr>
        <p:spPr>
          <a:xfrm>
            <a:off x="916289" y="5521592"/>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903683"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121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903683" y="8090548"/>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123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2" name="object 22"/>
          <p:cNvGrpSpPr/>
          <p:nvPr/>
        </p:nvGrpSpPr>
        <p:grpSpPr>
          <a:xfrm>
            <a:off x="891051" y="10270267"/>
            <a:ext cx="5774055" cy="422275"/>
            <a:chOff x="891051" y="10270267"/>
            <a:chExt cx="5774055" cy="422275"/>
          </a:xfrm>
        </p:grpSpPr>
        <p:sp>
          <p:nvSpPr>
            <p:cNvPr id="23" name="object 23"/>
            <p:cNvSpPr/>
            <p:nvPr/>
          </p:nvSpPr>
          <p:spPr>
            <a:xfrm>
              <a:off x="898423" y="10285806"/>
              <a:ext cx="5759450" cy="406400"/>
            </a:xfrm>
            <a:custGeom>
              <a:avLst/>
              <a:gdLst/>
              <a:ahLst/>
              <a:cxnLst/>
              <a:rect l="l" t="t" r="r" b="b"/>
              <a:pathLst>
                <a:path w="5759450" h="406400">
                  <a:moveTo>
                    <a:pt x="5758827" y="0"/>
                  </a:moveTo>
                  <a:lnTo>
                    <a:pt x="0" y="0"/>
                  </a:lnTo>
                  <a:lnTo>
                    <a:pt x="0" y="186004"/>
                  </a:lnTo>
                  <a:lnTo>
                    <a:pt x="0" y="406196"/>
                  </a:lnTo>
                  <a:lnTo>
                    <a:pt x="5758827" y="406196"/>
                  </a:lnTo>
                  <a:lnTo>
                    <a:pt x="5758827" y="186004"/>
                  </a:lnTo>
                  <a:lnTo>
                    <a:pt x="5758827"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51614" y="10277640"/>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51614" y="10277640"/>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07788"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07788"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71113"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71113"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34882"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34882"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898423"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898423"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4" name="object 34"/>
          <p:cNvSpPr txBox="1"/>
          <p:nvPr/>
        </p:nvSpPr>
        <p:spPr>
          <a:xfrm>
            <a:off x="1363002" y="103058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2428765" y="1030586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6" name="object 36"/>
          <p:cNvSpPr txBox="1"/>
          <p:nvPr/>
        </p:nvSpPr>
        <p:spPr>
          <a:xfrm>
            <a:off x="3635940" y="103058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4604863" y="1030586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8" name="object 38"/>
          <p:cNvSpPr txBox="1"/>
          <p:nvPr/>
        </p:nvSpPr>
        <p:spPr>
          <a:xfrm>
            <a:off x="5943191" y="10305862"/>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39" name="object 39"/>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97</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3890226"/>
            <a:ext cx="2733675" cy="1667123"/>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1397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This tool asks participants to reflect on their solution and  how confident they are about it.</a:t>
            </a:r>
            <a:endParaRPr sz="800">
              <a:latin typeface="Arial" panose="020B0604020202020204" pitchFamily="34" charset="0"/>
              <a:cs typeface="Arial" panose="020B0604020202020204" pitchFamily="34" charset="0"/>
            </a:endParaRPr>
          </a:p>
          <a:p>
            <a:pPr marL="84455" marR="86360" indent="-72390" algn="just">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evaluate their solution, even  if they are unsure. They can use the scale to help them  develop their opinion.</a:t>
            </a:r>
            <a:endParaRPr sz="800">
              <a:latin typeface="Arial" panose="020B0604020202020204" pitchFamily="34" charset="0"/>
              <a:cs typeface="Arial" panose="020B0604020202020204" pitchFamily="34" charset="0"/>
            </a:endParaRPr>
          </a:p>
          <a:p>
            <a:pPr marL="84455" marR="65405" indent="-72390" algn="just">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Once they have evaluated their prototype, ask them to  reflect on next steps.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Every design team will be testing another prototype, but  some teams might want to return to several of the steps  in the design process before they prototype again.</a:t>
            </a:r>
            <a:endParaRPr sz="800">
              <a:latin typeface="Arial" panose="020B0604020202020204" pitchFamily="34" charset="0"/>
              <a:cs typeface="Arial" panose="020B0604020202020204" pitchFamily="34" charset="0"/>
            </a:endParaRPr>
          </a:p>
        </p:txBody>
      </p:sp>
      <p:grpSp>
        <p:nvGrpSpPr>
          <p:cNvPr id="7" name="object 7"/>
          <p:cNvGrpSpPr/>
          <p:nvPr/>
        </p:nvGrpSpPr>
        <p:grpSpPr>
          <a:xfrm>
            <a:off x="911745" y="1800009"/>
            <a:ext cx="2706370" cy="1917700"/>
            <a:chOff x="911745" y="1800009"/>
            <a:chExt cx="2706370" cy="1917700"/>
          </a:xfrm>
        </p:grpSpPr>
        <p:sp>
          <p:nvSpPr>
            <p:cNvPr id="8" name="object 8"/>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3929303" y="1759877"/>
            <a:ext cx="2720975" cy="1603375"/>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800" b="1" i="1" dirty="0">
                <a:solidFill>
                  <a:srgbClr val="DB3966"/>
                </a:solidFill>
                <a:latin typeface="Arial" panose="020B0604020202020204" pitchFamily="34" charset="0"/>
                <a:cs typeface="Arial" panose="020B0604020202020204" pitchFamily="34" charset="0"/>
              </a:rPr>
              <a:t>#7 What’s Next?	</a:t>
            </a:r>
            <a:r>
              <a:rPr sz="800" i="1" dirty="0">
                <a:solidFill>
                  <a:srgbClr val="D70A5B"/>
                </a:solidFill>
                <a:latin typeface="Arial" panose="020B0604020202020204" pitchFamily="34" charset="0"/>
                <a:cs typeface="Arial" panose="020B0604020202020204" pitchFamily="34" charset="0"/>
              </a:rPr>
              <a:t>30-45 minutes</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a:p>
            <a:pPr marL="12700" marR="1079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What’s Next? </a:t>
            </a:r>
            <a:r>
              <a:rPr sz="800" dirty="0">
                <a:solidFill>
                  <a:srgbClr val="414042"/>
                </a:solidFill>
                <a:latin typeface="Arial" panose="020B0604020202020204" pitchFamily="34" charset="0"/>
                <a:cs typeface="Arial" panose="020B0604020202020204" pitchFamily="34" charset="0"/>
              </a:rPr>
              <a:t>worksheet asks you to reflect on where  you are in your design challenge and what your next  steps should be.</a:t>
            </a:r>
            <a:endParaRPr sz="800" dirty="0">
              <a:latin typeface="Arial" panose="020B0604020202020204" pitchFamily="34" charset="0"/>
              <a:cs typeface="Arial" panose="020B0604020202020204" pitchFamily="34" charset="0"/>
            </a:endParaRPr>
          </a:p>
          <a:p>
            <a:pPr>
              <a:lnSpc>
                <a:spcPct val="100000"/>
              </a:lnSpc>
              <a:spcBef>
                <a:spcPts val="35"/>
              </a:spcBef>
            </a:pPr>
            <a:endParaRPr sz="700" dirty="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dirty="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Human-centered design is not a linear process. You may  find that you need to return to the Explore the Problem  phase of the process after you test an initial prototype.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You may also choose to continue to develop your concept  through prototyping.</a:t>
            </a:r>
            <a:endParaRPr sz="800" dirty="0">
              <a:latin typeface="Arial" panose="020B0604020202020204" pitchFamily="34" charset="0"/>
              <a:cs typeface="Arial" panose="020B0604020202020204" pitchFamily="34" charset="0"/>
            </a:endParaRPr>
          </a:p>
        </p:txBody>
      </p:sp>
      <p:sp>
        <p:nvSpPr>
          <p:cNvPr id="11" name="object 11"/>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125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12" name="object 12"/>
          <p:cNvGrpSpPr/>
          <p:nvPr/>
        </p:nvGrpSpPr>
        <p:grpSpPr>
          <a:xfrm>
            <a:off x="899998" y="1371511"/>
            <a:ext cx="5760085" cy="36195"/>
            <a:chOff x="899998" y="1371511"/>
            <a:chExt cx="5760085" cy="36195"/>
          </a:xfrm>
        </p:grpSpPr>
        <p:sp>
          <p:nvSpPr>
            <p:cNvPr id="13" name="object 13"/>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6" name="object 16"/>
          <p:cNvGrpSpPr/>
          <p:nvPr/>
        </p:nvGrpSpPr>
        <p:grpSpPr>
          <a:xfrm>
            <a:off x="880776" y="10249401"/>
            <a:ext cx="5798820" cy="442595"/>
            <a:chOff x="880776" y="10249401"/>
            <a:chExt cx="5798820" cy="442595"/>
          </a:xfrm>
        </p:grpSpPr>
        <p:sp>
          <p:nvSpPr>
            <p:cNvPr id="17" name="object 17"/>
            <p:cNvSpPr/>
            <p:nvPr/>
          </p:nvSpPr>
          <p:spPr>
            <a:xfrm>
              <a:off x="888161" y="10264927"/>
              <a:ext cx="5784215" cy="427355"/>
            </a:xfrm>
            <a:custGeom>
              <a:avLst/>
              <a:gdLst/>
              <a:ahLst/>
              <a:cxnLst/>
              <a:rect l="l" t="t" r="r" b="b"/>
              <a:pathLst>
                <a:path w="5784215" h="427354">
                  <a:moveTo>
                    <a:pt x="5783694" y="0"/>
                  </a:moveTo>
                  <a:lnTo>
                    <a:pt x="0" y="0"/>
                  </a:lnTo>
                  <a:lnTo>
                    <a:pt x="0" y="186016"/>
                  </a:lnTo>
                  <a:lnTo>
                    <a:pt x="0" y="427075"/>
                  </a:lnTo>
                  <a:lnTo>
                    <a:pt x="5783694" y="427075"/>
                  </a:lnTo>
                  <a:lnTo>
                    <a:pt x="5783694" y="186016"/>
                  </a:lnTo>
                  <a:lnTo>
                    <a:pt x="5783694"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5426595" y="102567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5426595" y="102567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4290148"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4290148"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3153689"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3153689"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2017242"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2017242"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888149" y="102567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888149" y="102567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1251983" y="102849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9" name="object 29"/>
          <p:cNvSpPr txBox="1"/>
          <p:nvPr/>
        </p:nvSpPr>
        <p:spPr>
          <a:xfrm>
            <a:off x="2368952" y="102849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0" name="object 30"/>
          <p:cNvSpPr txBox="1"/>
          <p:nvPr/>
        </p:nvSpPr>
        <p:spPr>
          <a:xfrm>
            <a:off x="3544731" y="102849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1" name="object 31"/>
          <p:cNvSpPr txBox="1"/>
          <p:nvPr/>
        </p:nvSpPr>
        <p:spPr>
          <a:xfrm>
            <a:off x="4611467" y="102849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2" name="object 32"/>
          <p:cNvSpPr txBox="1"/>
          <p:nvPr/>
        </p:nvSpPr>
        <p:spPr>
          <a:xfrm>
            <a:off x="5903100" y="102849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172" y="1987067"/>
            <a:ext cx="5712460" cy="5357877"/>
          </a:xfrm>
          <a:prstGeom prst="rect">
            <a:avLst/>
          </a:prstGeom>
        </p:spPr>
        <p:txBody>
          <a:bodyPr vert="horz" wrap="square" lIns="0" tIns="48260" rIns="0" bIns="0" rtlCol="0">
            <a:spAutoFit/>
          </a:bodyPr>
          <a:lstStyle/>
          <a:p>
            <a:pPr marL="12700">
              <a:lnSpc>
                <a:spcPct val="100000"/>
              </a:lnSpc>
              <a:spcBef>
                <a:spcPts val="600"/>
              </a:spcBef>
            </a:pPr>
            <a:r>
              <a:rPr sz="1000" b="1" i="1" dirty="0">
                <a:solidFill>
                  <a:srgbClr val="74C054"/>
                </a:solidFill>
                <a:latin typeface="Arial" panose="020B0604020202020204" pitchFamily="34" charset="0"/>
                <a:cs typeface="Arial" panose="020B0604020202020204" pitchFamily="34" charset="0"/>
              </a:rPr>
              <a:t>Being Our Best (the individual learner)</a:t>
            </a:r>
            <a:endParaRPr sz="1000" dirty="0">
              <a:latin typeface="Arial" panose="020B0604020202020204" pitchFamily="34" charset="0"/>
              <a:cs typeface="Arial" panose="020B0604020202020204" pitchFamily="34" charset="0"/>
            </a:endParaRPr>
          </a:p>
          <a:p>
            <a:pPr marL="12700" marR="1129030">
              <a:lnSpc>
                <a:spcPct val="100000"/>
              </a:lnSpc>
              <a:spcBef>
                <a:spcPts val="285"/>
              </a:spcBef>
            </a:pPr>
            <a:r>
              <a:rPr sz="1000" i="1" dirty="0">
                <a:solidFill>
                  <a:srgbClr val="414042"/>
                </a:solidFill>
                <a:latin typeface="Arial" panose="020B0604020202020204" pitchFamily="34" charset="0"/>
                <a:cs typeface="Arial" panose="020B0604020202020204" pitchFamily="34" charset="0"/>
              </a:rPr>
              <a:t>The cognitive, social and emotional skills needed in order to lead a successful,  productive and fulfilling life.</a:t>
            </a:r>
            <a:endParaRPr lang="en-US" sz="1000" i="1" dirty="0">
              <a:solidFill>
                <a:srgbClr val="414042"/>
              </a:solidFill>
              <a:latin typeface="Arial" panose="020B0604020202020204" pitchFamily="34" charset="0"/>
              <a:cs typeface="Arial" panose="020B0604020202020204" pitchFamily="34" charset="0"/>
            </a:endParaRPr>
          </a:p>
          <a:p>
            <a:pPr marL="12700" marR="1129030">
              <a:lnSpc>
                <a:spcPct val="100000"/>
              </a:lnSpc>
              <a:spcBef>
                <a:spcPts val="285"/>
              </a:spcBef>
            </a:pPr>
            <a:endParaRPr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Self-awareness</a:t>
            </a:r>
            <a:r>
              <a:rPr lang="en-US" sz="1000" dirty="0">
                <a:latin typeface="Arial" panose="020B0604020202020204" pitchFamily="34" charset="0"/>
                <a:cs typeface="Arial" panose="020B0604020202020204" pitchFamily="34" charset="0"/>
              </a:rPr>
              <a:t>:  Learners develop the ability to self-reflect on their thoughts: recognizing their beliefs, biases, and feelings and gaining an understanding of their </a:t>
            </a:r>
            <a:r>
              <a:rPr lang="en-US" sz="1000" dirty="0" err="1">
                <a:latin typeface="Arial" panose="020B0604020202020204" pitchFamily="34" charset="0"/>
                <a:cs typeface="Arial" panose="020B0604020202020204" pitchFamily="34" charset="0"/>
              </a:rPr>
              <a:t>behaviours</a:t>
            </a:r>
            <a:r>
              <a:rPr lang="en-US" sz="1000" dirty="0">
                <a:latin typeface="Arial" panose="020B0604020202020204" pitchFamily="34" charset="0"/>
                <a:cs typeface="Arial" panose="020B0604020202020204" pitchFamily="34" charset="0"/>
              </a:rPr>
              <a:t>. Learners practice self-regulation alongside self-awareness, bringing about mindful awareness to thoughts and actions. Learners reflect upon their various identities, build greater self-esteem, motivation, and confidence to bring about positive personal changes in </a:t>
            </a:r>
            <a:r>
              <a:rPr lang="en-US" sz="1000" dirty="0" err="1">
                <a:latin typeface="Arial" panose="020B0604020202020204" pitchFamily="34" charset="0"/>
                <a:cs typeface="Arial" panose="020B0604020202020204" pitchFamily="34" charset="0"/>
              </a:rPr>
              <a:t>behaviour</a:t>
            </a:r>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Self-efficacy:</a:t>
            </a:r>
            <a:r>
              <a:rPr lang="en-US" sz="1000" dirty="0">
                <a:latin typeface="Arial" panose="020B0604020202020204" pitchFamily="34" charset="0"/>
                <a:cs typeface="Arial" panose="020B0604020202020204" pitchFamily="34" charset="0"/>
              </a:rPr>
              <a:t>  Learners have an accurate assessment and belief in their ability to accomplish a goal. Learners have the ability to take action to accomplish that goal and to ask for help when needed.</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Self-regulation:</a:t>
            </a:r>
            <a:r>
              <a:rPr lang="en-US" sz="1000" dirty="0">
                <a:latin typeface="Arial" panose="020B0604020202020204" pitchFamily="34" charset="0"/>
                <a:cs typeface="Arial" panose="020B0604020202020204" pitchFamily="34" charset="0"/>
              </a:rPr>
              <a:t>  Learners have the ability to regulate their emotions and behaviors. Learners have the ability to modulate their emotions and behaviors based on the context they are in.</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Resilience: </a:t>
            </a:r>
            <a:r>
              <a:rPr lang="en-US" sz="1000" dirty="0">
                <a:latin typeface="Arial" panose="020B0604020202020204" pitchFamily="34" charset="0"/>
                <a:cs typeface="Arial" panose="020B0604020202020204" pitchFamily="34" charset="0"/>
              </a:rPr>
              <a:t> Learners demonstrate the ability to cope with failure and mistakes, persevere, and take creative risks.</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Taking responsibility:</a:t>
            </a:r>
            <a:r>
              <a:rPr lang="en-US" sz="1000" dirty="0">
                <a:latin typeface="Arial" panose="020B0604020202020204" pitchFamily="34" charset="0"/>
                <a:cs typeface="Arial" panose="020B0604020202020204" pitchFamily="34" charset="0"/>
              </a:rPr>
              <a:t>  Learners take ownership of their actions and the repercussions of actions, choices, and decisions. Learners reflect on and critically evaluate their choices and actions from an ethical perspective, with the ability to evaluate their ethical stance and make decisions based on respect for others.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Ethical decision-making</a:t>
            </a:r>
            <a:r>
              <a:rPr lang="en-US" sz="1000" dirty="0">
                <a:latin typeface="Arial" panose="020B0604020202020204" pitchFamily="34" charset="0"/>
                <a:cs typeface="Arial" panose="020B0604020202020204" pitchFamily="34" charset="0"/>
              </a:rPr>
              <a:t>:  Learners have the ability to evaluate options based on a predetermined set of values-based considerations and choose the option most aligned to that set of values. Learners demonstrate respect for themselves, others and the environment.</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Creativity: </a:t>
            </a:r>
            <a:r>
              <a:rPr lang="en-US" sz="1000" dirty="0">
                <a:latin typeface="Arial" panose="020B0604020202020204" pitchFamily="34" charset="0"/>
                <a:cs typeface="Arial" panose="020B0604020202020204" pitchFamily="34" charset="0"/>
              </a:rPr>
              <a:t> Learners have the ability to leverage one’s imagination, critical thinking, and problem-solving skills in order to create something that did not previously exist.</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Critical thinking</a:t>
            </a:r>
            <a:r>
              <a:rPr lang="en-US" sz="1000" dirty="0">
                <a:latin typeface="Arial" panose="020B0604020202020204" pitchFamily="34" charset="0"/>
                <a:cs typeface="Arial" panose="020B0604020202020204" pitchFamily="34" charset="0"/>
              </a:rPr>
              <a:t>:  Learners reflect critically on learning experiences, processes and their own ideas, values and beliefs. Learners identify and ask significant questions, including those related to norms, values, meanings, and limitations.</a:t>
            </a: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11</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98</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2081548"/>
            <a:ext cx="229933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your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3" y="2822333"/>
            <a:ext cx="253682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design team will want to identify three things that  they learned from prototyping. If the design team is  struggling to find alignment then first consider some  criteria that you could use to evaluate the ideas more  objectively.</a:t>
            </a:r>
            <a:endParaRPr sz="800">
              <a:latin typeface="Arial" panose="020B0604020202020204" pitchFamily="34" charset="0"/>
              <a:cs typeface="Arial" panose="020B0604020202020204" pitchFamily="34" charset="0"/>
            </a:endParaRPr>
          </a:p>
        </p:txBody>
      </p:sp>
      <p:sp>
        <p:nvSpPr>
          <p:cNvPr id="8" name="object 8"/>
          <p:cNvSpPr txBox="1"/>
          <p:nvPr/>
        </p:nvSpPr>
        <p:spPr>
          <a:xfrm>
            <a:off x="3929303" y="3503968"/>
            <a:ext cx="2649855"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what was most important about what they  learned in terms of testing their assumptions? They can  also ask an external stakeholder or school leader to join  them and give input on the ideas.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4746825"/>
            <a:ext cx="256857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test of a prototype should help design  teams answer very specific questions about their idea  and the assumptions they are making about that idea.</a:t>
            </a:r>
            <a:endParaRPr sz="800">
              <a:latin typeface="Arial" panose="020B0604020202020204" pitchFamily="34" charset="0"/>
              <a:cs typeface="Arial" panose="020B0604020202020204" pitchFamily="34" charset="0"/>
            </a:endParaRPr>
          </a:p>
        </p:txBody>
      </p:sp>
      <p:sp>
        <p:nvSpPr>
          <p:cNvPr id="10" name="object 10"/>
          <p:cNvSpPr txBox="1"/>
          <p:nvPr/>
        </p:nvSpPr>
        <p:spPr>
          <a:xfrm>
            <a:off x="3929303" y="5487581"/>
            <a:ext cx="248412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Another sign of a high-quality test is that the design  team is excited about the potential impact of their  concept on improving the holistic learning outcomes.</a:t>
            </a:r>
            <a:endParaRPr sz="800">
              <a:latin typeface="Arial" panose="020B0604020202020204" pitchFamily="34" charset="0"/>
              <a:cs typeface="Arial" panose="020B0604020202020204" pitchFamily="34" charset="0"/>
            </a:endParaRPr>
          </a:p>
        </p:txBody>
      </p:sp>
      <p:sp>
        <p:nvSpPr>
          <p:cNvPr id="11" name="object 11"/>
          <p:cNvSpPr txBox="1"/>
          <p:nvPr/>
        </p:nvSpPr>
        <p:spPr>
          <a:xfrm>
            <a:off x="1331530" y="1758505"/>
            <a:ext cx="205395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endParaRPr sz="1000">
              <a:latin typeface="Arial" panose="020B0604020202020204" pitchFamily="34" charset="0"/>
              <a:cs typeface="Arial" panose="020B0604020202020204" pitchFamily="34" charset="0"/>
            </a:endParaRPr>
          </a:p>
        </p:txBody>
      </p:sp>
      <p:sp>
        <p:nvSpPr>
          <p:cNvPr id="12" name="object 12"/>
          <p:cNvSpPr/>
          <p:nvPr/>
        </p:nvSpPr>
        <p:spPr>
          <a:xfrm>
            <a:off x="900003" y="1998078"/>
            <a:ext cx="2718435" cy="2333625"/>
          </a:xfrm>
          <a:custGeom>
            <a:avLst/>
            <a:gdLst/>
            <a:ahLst/>
            <a:cxnLst/>
            <a:rect l="l" t="t" r="r" b="b"/>
            <a:pathLst>
              <a:path w="2718435" h="2333625">
                <a:moveTo>
                  <a:pt x="2645994" y="0"/>
                </a:moveTo>
                <a:lnTo>
                  <a:pt x="71996" y="0"/>
                </a:lnTo>
                <a:lnTo>
                  <a:pt x="30373" y="1124"/>
                </a:lnTo>
                <a:lnTo>
                  <a:pt x="8999" y="8999"/>
                </a:lnTo>
                <a:lnTo>
                  <a:pt x="1124" y="30373"/>
                </a:lnTo>
                <a:lnTo>
                  <a:pt x="0" y="71996"/>
                </a:lnTo>
                <a:lnTo>
                  <a:pt x="0" y="2261336"/>
                </a:lnTo>
                <a:lnTo>
                  <a:pt x="1124" y="2302959"/>
                </a:lnTo>
                <a:lnTo>
                  <a:pt x="8999" y="2324333"/>
                </a:lnTo>
                <a:lnTo>
                  <a:pt x="30373" y="2332207"/>
                </a:lnTo>
                <a:lnTo>
                  <a:pt x="71996" y="2333332"/>
                </a:lnTo>
                <a:lnTo>
                  <a:pt x="2645994" y="2333332"/>
                </a:lnTo>
                <a:lnTo>
                  <a:pt x="2687617" y="2332207"/>
                </a:lnTo>
                <a:lnTo>
                  <a:pt x="2708990" y="2324333"/>
                </a:lnTo>
                <a:lnTo>
                  <a:pt x="2716865" y="2302959"/>
                </a:lnTo>
                <a:lnTo>
                  <a:pt x="2717990" y="2261336"/>
                </a:lnTo>
                <a:lnTo>
                  <a:pt x="2717990" y="71996"/>
                </a:lnTo>
                <a:lnTo>
                  <a:pt x="2716865" y="30373"/>
                </a:lnTo>
                <a:lnTo>
                  <a:pt x="2708990" y="8999"/>
                </a:lnTo>
                <a:lnTo>
                  <a:pt x="2687617" y="1124"/>
                </a:lnTo>
                <a:lnTo>
                  <a:pt x="2645994" y="0"/>
                </a:lnTo>
                <a:close/>
              </a:path>
            </a:pathLst>
          </a:custGeom>
          <a:solidFill>
            <a:srgbClr val="FBEBE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18208" y="2017608"/>
            <a:ext cx="2430145" cy="2038379"/>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D70A5B"/>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4572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your summary pages and use the questions  below to narrow your team’s focus so that you can  move on to the next phase of the design challenge  with a shared perspective.</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ideas?”and “Tell me  more about that...”</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4" name="object 14"/>
          <p:cNvSpPr/>
          <p:nvPr/>
        </p:nvSpPr>
        <p:spPr>
          <a:xfrm>
            <a:off x="903178" y="4493603"/>
            <a:ext cx="2712085" cy="1692275"/>
          </a:xfrm>
          <a:custGeom>
            <a:avLst/>
            <a:gdLst/>
            <a:ahLst/>
            <a:cxnLst/>
            <a:rect l="l" t="t" r="r" b="b"/>
            <a:pathLst>
              <a:path w="2712085" h="1692275">
                <a:moveTo>
                  <a:pt x="71996" y="0"/>
                </a:moveTo>
                <a:lnTo>
                  <a:pt x="30373" y="1124"/>
                </a:lnTo>
                <a:lnTo>
                  <a:pt x="8999" y="8999"/>
                </a:lnTo>
                <a:lnTo>
                  <a:pt x="1124" y="30373"/>
                </a:lnTo>
                <a:lnTo>
                  <a:pt x="0" y="71996"/>
                </a:lnTo>
                <a:lnTo>
                  <a:pt x="0" y="1620113"/>
                </a:lnTo>
                <a:lnTo>
                  <a:pt x="1124" y="1661736"/>
                </a:lnTo>
                <a:lnTo>
                  <a:pt x="8999" y="1683110"/>
                </a:lnTo>
                <a:lnTo>
                  <a:pt x="30373" y="1690984"/>
                </a:lnTo>
                <a:lnTo>
                  <a:pt x="71996" y="1692109"/>
                </a:lnTo>
                <a:lnTo>
                  <a:pt x="2639644" y="1692109"/>
                </a:lnTo>
                <a:lnTo>
                  <a:pt x="2681267" y="1690984"/>
                </a:lnTo>
                <a:lnTo>
                  <a:pt x="2702640" y="1683110"/>
                </a:lnTo>
                <a:lnTo>
                  <a:pt x="2710515" y="1661736"/>
                </a:lnTo>
                <a:lnTo>
                  <a:pt x="2711640" y="1620113"/>
                </a:lnTo>
                <a:lnTo>
                  <a:pt x="2711640" y="71996"/>
                </a:lnTo>
                <a:lnTo>
                  <a:pt x="2710515" y="30373"/>
                </a:lnTo>
                <a:lnTo>
                  <a:pt x="2702640" y="8999"/>
                </a:lnTo>
                <a:lnTo>
                  <a:pt x="2681267" y="1124"/>
                </a:lnTo>
                <a:lnTo>
                  <a:pt x="2639644" y="0"/>
                </a:lnTo>
                <a:lnTo>
                  <a:pt x="71996" y="0"/>
                </a:lnTo>
                <a:close/>
              </a:path>
            </a:pathLst>
          </a:custGeom>
          <a:ln w="6350">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3178" y="6341059"/>
            <a:ext cx="2712085" cy="1686560"/>
          </a:xfrm>
          <a:custGeom>
            <a:avLst/>
            <a:gdLst/>
            <a:ahLst/>
            <a:cxnLst/>
            <a:rect l="l" t="t" r="r" b="b"/>
            <a:pathLst>
              <a:path w="2712085" h="1686559">
                <a:moveTo>
                  <a:pt x="71996" y="0"/>
                </a:moveTo>
                <a:lnTo>
                  <a:pt x="30373" y="1124"/>
                </a:lnTo>
                <a:lnTo>
                  <a:pt x="8999" y="8999"/>
                </a:lnTo>
                <a:lnTo>
                  <a:pt x="1124" y="30373"/>
                </a:lnTo>
                <a:lnTo>
                  <a:pt x="0" y="71996"/>
                </a:lnTo>
                <a:lnTo>
                  <a:pt x="0" y="1614398"/>
                </a:lnTo>
                <a:lnTo>
                  <a:pt x="1124" y="1656021"/>
                </a:lnTo>
                <a:lnTo>
                  <a:pt x="8999" y="1677395"/>
                </a:lnTo>
                <a:lnTo>
                  <a:pt x="30373" y="1685269"/>
                </a:lnTo>
                <a:lnTo>
                  <a:pt x="71996" y="1686394"/>
                </a:lnTo>
                <a:lnTo>
                  <a:pt x="2639644" y="1686394"/>
                </a:lnTo>
                <a:lnTo>
                  <a:pt x="2681267" y="1685269"/>
                </a:lnTo>
                <a:lnTo>
                  <a:pt x="2702640" y="1677395"/>
                </a:lnTo>
                <a:lnTo>
                  <a:pt x="2710515" y="1656021"/>
                </a:lnTo>
                <a:lnTo>
                  <a:pt x="2711640" y="1614398"/>
                </a:lnTo>
                <a:lnTo>
                  <a:pt x="2711640" y="71996"/>
                </a:lnTo>
                <a:lnTo>
                  <a:pt x="2710515" y="30373"/>
                </a:lnTo>
                <a:lnTo>
                  <a:pt x="2702640" y="8999"/>
                </a:lnTo>
                <a:lnTo>
                  <a:pt x="2681267" y="1124"/>
                </a:lnTo>
                <a:lnTo>
                  <a:pt x="2639644" y="0"/>
                </a:lnTo>
                <a:lnTo>
                  <a:pt x="71996" y="0"/>
                </a:lnTo>
                <a:close/>
              </a:path>
            </a:pathLst>
          </a:custGeom>
          <a:ln w="6349">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3178" y="8182902"/>
            <a:ext cx="2712085" cy="1686560"/>
          </a:xfrm>
          <a:custGeom>
            <a:avLst/>
            <a:gdLst/>
            <a:ahLst/>
            <a:cxnLst/>
            <a:rect l="l" t="t" r="r" b="b"/>
            <a:pathLst>
              <a:path w="2712085" h="1686559">
                <a:moveTo>
                  <a:pt x="71996" y="0"/>
                </a:moveTo>
                <a:lnTo>
                  <a:pt x="30373" y="1124"/>
                </a:lnTo>
                <a:lnTo>
                  <a:pt x="8999" y="8999"/>
                </a:lnTo>
                <a:lnTo>
                  <a:pt x="1124" y="30373"/>
                </a:lnTo>
                <a:lnTo>
                  <a:pt x="0" y="71996"/>
                </a:lnTo>
                <a:lnTo>
                  <a:pt x="0" y="1614385"/>
                </a:lnTo>
                <a:lnTo>
                  <a:pt x="1124" y="1656016"/>
                </a:lnTo>
                <a:lnTo>
                  <a:pt x="8999" y="1677393"/>
                </a:lnTo>
                <a:lnTo>
                  <a:pt x="30373" y="1685269"/>
                </a:lnTo>
                <a:lnTo>
                  <a:pt x="71996" y="1686394"/>
                </a:lnTo>
                <a:lnTo>
                  <a:pt x="2639644" y="1686394"/>
                </a:lnTo>
                <a:lnTo>
                  <a:pt x="2681267" y="1685269"/>
                </a:lnTo>
                <a:lnTo>
                  <a:pt x="2702640" y="1677393"/>
                </a:lnTo>
                <a:lnTo>
                  <a:pt x="2710515" y="1656016"/>
                </a:lnTo>
                <a:lnTo>
                  <a:pt x="2711640" y="1614385"/>
                </a:lnTo>
                <a:lnTo>
                  <a:pt x="2711640" y="71996"/>
                </a:lnTo>
                <a:lnTo>
                  <a:pt x="2710515" y="30373"/>
                </a:lnTo>
                <a:lnTo>
                  <a:pt x="2702640" y="8999"/>
                </a:lnTo>
                <a:lnTo>
                  <a:pt x="2681267" y="1124"/>
                </a:lnTo>
                <a:lnTo>
                  <a:pt x="2639644" y="0"/>
                </a:lnTo>
                <a:lnTo>
                  <a:pt x="71996" y="0"/>
                </a:lnTo>
                <a:close/>
              </a:path>
            </a:pathLst>
          </a:custGeom>
          <a:ln w="6349">
            <a:solidFill>
              <a:srgbClr val="D70A5B"/>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1005508" y="6448323"/>
            <a:ext cx="226441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does your team need to do next to be the  most prepared for designing new prototypes?</a:t>
            </a:r>
            <a:endParaRPr sz="800">
              <a:latin typeface="Arial" panose="020B0604020202020204" pitchFamily="34" charset="0"/>
              <a:cs typeface="Arial" panose="020B0604020202020204" pitchFamily="34" charset="0"/>
            </a:endParaRPr>
          </a:p>
        </p:txBody>
      </p:sp>
      <p:sp>
        <p:nvSpPr>
          <p:cNvPr id="18" name="object 18"/>
          <p:cNvSpPr txBox="1"/>
          <p:nvPr/>
        </p:nvSpPr>
        <p:spPr>
          <a:xfrm>
            <a:off x="1005508" y="8284336"/>
            <a:ext cx="237998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next step guide your team’s work  toward developing a solution that will improve the  holistic learning outcomes for your students?</a:t>
            </a:r>
            <a:endParaRPr sz="800">
              <a:latin typeface="Arial" panose="020B0604020202020204" pitchFamily="34" charset="0"/>
              <a:cs typeface="Arial" panose="020B0604020202020204" pitchFamily="34" charset="0"/>
            </a:endParaRPr>
          </a:p>
        </p:txBody>
      </p:sp>
      <p:sp>
        <p:nvSpPr>
          <p:cNvPr id="19" name="object 19"/>
          <p:cNvSpPr txBox="1"/>
          <p:nvPr/>
        </p:nvSpPr>
        <p:spPr>
          <a:xfrm>
            <a:off x="1005508" y="4557649"/>
            <a:ext cx="248602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 a team, determine what the three most important  things are that you learned from testing your  prototypes.</a:t>
            </a:r>
            <a:endParaRPr sz="800">
              <a:latin typeface="Arial" panose="020B0604020202020204" pitchFamily="34" charset="0"/>
              <a:cs typeface="Arial" panose="020B0604020202020204" pitchFamily="34" charset="0"/>
            </a:endParaRPr>
          </a:p>
        </p:txBody>
      </p:sp>
      <p:grpSp>
        <p:nvGrpSpPr>
          <p:cNvPr id="20" name="object 20"/>
          <p:cNvGrpSpPr/>
          <p:nvPr/>
        </p:nvGrpSpPr>
        <p:grpSpPr>
          <a:xfrm>
            <a:off x="900004" y="10270267"/>
            <a:ext cx="5774055" cy="422275"/>
            <a:chOff x="900004" y="10270267"/>
            <a:chExt cx="5774055" cy="422275"/>
          </a:xfrm>
        </p:grpSpPr>
        <p:sp>
          <p:nvSpPr>
            <p:cNvPr id="21" name="object 21"/>
            <p:cNvSpPr/>
            <p:nvPr/>
          </p:nvSpPr>
          <p:spPr>
            <a:xfrm>
              <a:off x="907376" y="10285806"/>
              <a:ext cx="5759450" cy="406400"/>
            </a:xfrm>
            <a:custGeom>
              <a:avLst/>
              <a:gdLst/>
              <a:ahLst/>
              <a:cxnLst/>
              <a:rect l="l" t="t" r="r" b="b"/>
              <a:pathLst>
                <a:path w="5759450" h="406400">
                  <a:moveTo>
                    <a:pt x="5758840" y="0"/>
                  </a:moveTo>
                  <a:lnTo>
                    <a:pt x="0" y="0"/>
                  </a:lnTo>
                  <a:lnTo>
                    <a:pt x="0" y="186004"/>
                  </a:lnTo>
                  <a:lnTo>
                    <a:pt x="0" y="406196"/>
                  </a:lnTo>
                  <a:lnTo>
                    <a:pt x="5758840" y="406196"/>
                  </a:lnTo>
                  <a:lnTo>
                    <a:pt x="5758840" y="186004"/>
                  </a:lnTo>
                  <a:lnTo>
                    <a:pt x="5758840"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5460568" y="10277640"/>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5460568" y="10277640"/>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4316730"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4316730"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180054"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180054"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2043823"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2043823"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07376" y="102776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907376" y="102776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2" name="object 32"/>
          <p:cNvSpPr txBox="1"/>
          <p:nvPr/>
        </p:nvSpPr>
        <p:spPr>
          <a:xfrm>
            <a:off x="1371955" y="103058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3" name="object 33"/>
          <p:cNvSpPr txBox="1"/>
          <p:nvPr/>
        </p:nvSpPr>
        <p:spPr>
          <a:xfrm>
            <a:off x="2437718" y="1030586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4" name="object 34"/>
          <p:cNvSpPr txBox="1"/>
          <p:nvPr/>
        </p:nvSpPr>
        <p:spPr>
          <a:xfrm>
            <a:off x="3644893" y="103058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4613817" y="1030586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6" name="object 36"/>
          <p:cNvSpPr txBox="1"/>
          <p:nvPr/>
        </p:nvSpPr>
        <p:spPr>
          <a:xfrm>
            <a:off x="5460568" y="10285806"/>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grpSp>
        <p:nvGrpSpPr>
          <p:cNvPr id="37" name="object 37"/>
          <p:cNvGrpSpPr/>
          <p:nvPr/>
        </p:nvGrpSpPr>
        <p:grpSpPr>
          <a:xfrm>
            <a:off x="899998" y="1371511"/>
            <a:ext cx="5760085" cy="36195"/>
            <a:chOff x="899998" y="1371511"/>
            <a:chExt cx="5760085" cy="36195"/>
          </a:xfrm>
        </p:grpSpPr>
        <p:sp>
          <p:nvSpPr>
            <p:cNvPr id="38" name="object 38"/>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0" name="object 40"/>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99</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F5CF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0A5B"/>
                </a:solidFill>
                <a:latin typeface="Arial" panose="020B0604020202020204" pitchFamily="34" charset="0"/>
                <a:cs typeface="Arial" panose="020B0604020202020204" pitchFamily="34" charset="0"/>
              </a:rPr>
              <a:t>TEST </a:t>
            </a:r>
            <a:r>
              <a:rPr sz="1800" dirty="0">
                <a:solidFill>
                  <a:srgbClr val="D70A5B"/>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0" name="object 10"/>
          <p:cNvGrpSpPr/>
          <p:nvPr/>
        </p:nvGrpSpPr>
        <p:grpSpPr>
          <a:xfrm>
            <a:off x="880776" y="10285402"/>
            <a:ext cx="5798820" cy="407034"/>
            <a:chOff x="880776" y="10285402"/>
            <a:chExt cx="5798820" cy="407034"/>
          </a:xfrm>
        </p:grpSpPr>
        <p:sp>
          <p:nvSpPr>
            <p:cNvPr id="11" name="object 11"/>
            <p:cNvSpPr/>
            <p:nvPr/>
          </p:nvSpPr>
          <p:spPr>
            <a:xfrm>
              <a:off x="888161" y="10300931"/>
              <a:ext cx="5784215" cy="391160"/>
            </a:xfrm>
            <a:custGeom>
              <a:avLst/>
              <a:gdLst/>
              <a:ahLst/>
              <a:cxnLst/>
              <a:rect l="l" t="t" r="r" b="b"/>
              <a:pathLst>
                <a:path w="5784215" h="391159">
                  <a:moveTo>
                    <a:pt x="5783694" y="0"/>
                  </a:moveTo>
                  <a:lnTo>
                    <a:pt x="0" y="0"/>
                  </a:lnTo>
                  <a:lnTo>
                    <a:pt x="0" y="186016"/>
                  </a:lnTo>
                  <a:lnTo>
                    <a:pt x="0" y="391071"/>
                  </a:lnTo>
                  <a:lnTo>
                    <a:pt x="5783694" y="391071"/>
                  </a:lnTo>
                  <a:lnTo>
                    <a:pt x="5783694" y="186016"/>
                  </a:lnTo>
                  <a:lnTo>
                    <a:pt x="5783694" y="0"/>
                  </a:lnTo>
                  <a:close/>
                </a:path>
              </a:pathLst>
            </a:custGeom>
            <a:solidFill>
              <a:srgbClr val="D70A5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426595" y="10292774"/>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5426595" y="10292774"/>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290148" y="102927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4290148" y="102927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153689" y="102927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153689" y="102927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017242" y="102927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2017242" y="102927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888149" y="102927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888149" y="102927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txBox="1"/>
          <p:nvPr/>
        </p:nvSpPr>
        <p:spPr>
          <a:xfrm>
            <a:off x="1251983" y="10320997"/>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3" name="object 23"/>
          <p:cNvSpPr txBox="1"/>
          <p:nvPr/>
        </p:nvSpPr>
        <p:spPr>
          <a:xfrm>
            <a:off x="2368952" y="10320997"/>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4" name="object 24"/>
          <p:cNvSpPr txBox="1"/>
          <p:nvPr/>
        </p:nvSpPr>
        <p:spPr>
          <a:xfrm>
            <a:off x="3544731" y="10320997"/>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5" name="object 25"/>
          <p:cNvSpPr txBox="1"/>
          <p:nvPr/>
        </p:nvSpPr>
        <p:spPr>
          <a:xfrm>
            <a:off x="4611467" y="10320997"/>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6" name="object 26"/>
          <p:cNvSpPr txBox="1"/>
          <p:nvPr/>
        </p:nvSpPr>
        <p:spPr>
          <a:xfrm>
            <a:off x="5903100" y="10320997"/>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7" name="object 27"/>
          <p:cNvSpPr/>
          <p:nvPr/>
        </p:nvSpPr>
        <p:spPr>
          <a:xfrm>
            <a:off x="899994" y="180000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D51B5C">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txBox="1"/>
          <p:nvPr/>
        </p:nvSpPr>
        <p:spPr>
          <a:xfrm>
            <a:off x="1018451"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D51B5C"/>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graphicFrame>
        <p:nvGraphicFramePr>
          <p:cNvPr id="29" name="object 29"/>
          <p:cNvGraphicFramePr>
            <a:graphicFrameLocks noGrp="1"/>
          </p:cNvGraphicFramePr>
          <p:nvPr/>
        </p:nvGraphicFramePr>
        <p:xfrm>
          <a:off x="888161" y="2962186"/>
          <a:ext cx="5783579" cy="4320006"/>
        </p:xfrm>
        <a:graphic>
          <a:graphicData uri="http://schemas.openxmlformats.org/drawingml/2006/table">
            <a:tbl>
              <a:tblPr firstRow="1" bandRow="1">
                <a:tableStyleId>{2D5ABB26-0587-4C30-8999-92F81FD0307C}</a:tableStyleId>
              </a:tblPr>
              <a:tblGrid>
                <a:gridCol w="1235710">
                  <a:extLst>
                    <a:ext uri="{9D8B030D-6E8A-4147-A177-3AD203B41FA5}">
                      <a16:colId xmlns:a16="http://schemas.microsoft.com/office/drawing/2014/main" val="20000"/>
                    </a:ext>
                  </a:extLst>
                </a:gridCol>
                <a:gridCol w="1511935">
                  <a:extLst>
                    <a:ext uri="{9D8B030D-6E8A-4147-A177-3AD203B41FA5}">
                      <a16:colId xmlns:a16="http://schemas.microsoft.com/office/drawing/2014/main" val="20001"/>
                    </a:ext>
                  </a:extLst>
                </a:gridCol>
                <a:gridCol w="1511934">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720001">
                <a:tc>
                  <a:txBody>
                    <a:bodyPr/>
                    <a:lstStyle/>
                    <a:p>
                      <a:pPr>
                        <a:lnSpc>
                          <a:spcPct val="100000"/>
                        </a:lnSpc>
                        <a:spcBef>
                          <a:spcPts val="20"/>
                        </a:spcBef>
                      </a:pPr>
                      <a:endParaRPr sz="1100">
                        <a:latin typeface="Times New Roman"/>
                        <a:cs typeface="Times New Roman"/>
                      </a:endParaRPr>
                    </a:p>
                    <a:p>
                      <a:pPr marL="191770" marR="154305" indent="-72390">
                        <a:lnSpc>
                          <a:spcPct val="104200"/>
                        </a:lnSpc>
                        <a:buFont typeface="Times New Roman"/>
                        <a:buChar char="•"/>
                        <a:tabLst>
                          <a:tab pos="182880"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50"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254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64160"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30" dirty="0">
                          <a:solidFill>
                            <a:srgbClr val="414042"/>
                          </a:solidFill>
                          <a:latin typeface="Arial"/>
                          <a:cs typeface="Arial"/>
                        </a:rPr>
                        <a:t>able 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978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somewhat </a:t>
                      </a:r>
                      <a:r>
                        <a:rPr sz="700" spc="10" dirty="0">
                          <a:solidFill>
                            <a:srgbClr val="414042"/>
                          </a:solidFill>
                          <a:latin typeface="Arial"/>
                          <a:cs typeface="Arial"/>
                        </a:rPr>
                        <a:t>optimistic</a:t>
                      </a:r>
                      <a:r>
                        <a:rPr sz="700" dirty="0">
                          <a:solidFill>
                            <a:srgbClr val="414042"/>
                          </a:solidFill>
                          <a:latin typeface="Arial"/>
                          <a:cs typeface="Arial"/>
                        </a:rPr>
                        <a:t>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3495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very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720001">
                <a:tc>
                  <a:txBody>
                    <a:bodyPr/>
                    <a:lstStyle/>
                    <a:p>
                      <a:pPr>
                        <a:lnSpc>
                          <a:spcPct val="100000"/>
                        </a:lnSpc>
                        <a:spcBef>
                          <a:spcPts val="20"/>
                        </a:spcBef>
                      </a:pPr>
                      <a:endParaRPr sz="1100">
                        <a:latin typeface="Times New Roman"/>
                        <a:cs typeface="Times New Roman"/>
                      </a:endParaRPr>
                    </a:p>
                    <a:p>
                      <a:pPr marL="191770" marR="117475" indent="-72390">
                        <a:lnSpc>
                          <a:spcPct val="104200"/>
                        </a:lnSpc>
                        <a:buFont typeface="Times New Roman"/>
                        <a:buChar char="•"/>
                        <a:tabLst>
                          <a:tab pos="182880" algn="l"/>
                        </a:tabLst>
                      </a:pPr>
                      <a:r>
                        <a:rPr sz="800" spc="-45" dirty="0">
                          <a:solidFill>
                            <a:srgbClr val="414042"/>
                          </a:solidFill>
                          <a:latin typeface="Arial"/>
                          <a:cs typeface="Arial"/>
                        </a:rPr>
                        <a:t>Test </a:t>
                      </a:r>
                      <a:r>
                        <a:rPr sz="800" spc="25" dirty="0">
                          <a:solidFill>
                            <a:srgbClr val="414042"/>
                          </a:solidFill>
                          <a:latin typeface="Arial"/>
                          <a:cs typeface="Arial"/>
                        </a:rPr>
                        <a:t>early </a:t>
                      </a:r>
                      <a:r>
                        <a:rPr sz="800" spc="35" dirty="0">
                          <a:solidFill>
                            <a:srgbClr val="414042"/>
                          </a:solidFill>
                          <a:latin typeface="Arial"/>
                          <a:cs typeface="Arial"/>
                        </a:rPr>
                        <a:t>and</a:t>
                      </a:r>
                      <a:r>
                        <a:rPr sz="800" spc="-25" dirty="0">
                          <a:solidFill>
                            <a:srgbClr val="414042"/>
                          </a:solidFill>
                          <a:latin typeface="Arial"/>
                          <a:cs typeface="Arial"/>
                        </a:rPr>
                        <a:t> </a:t>
                      </a:r>
                      <a:r>
                        <a:rPr sz="800" spc="25" dirty="0">
                          <a:solidFill>
                            <a:srgbClr val="414042"/>
                          </a:solidFill>
                          <a:latin typeface="Arial"/>
                          <a:cs typeface="Arial"/>
                        </a:rPr>
                        <a:t>often  </a:t>
                      </a:r>
                      <a:r>
                        <a:rPr sz="800" dirty="0">
                          <a:solidFill>
                            <a:srgbClr val="414042"/>
                          </a:solidFill>
                          <a:latin typeface="Arial"/>
                          <a:cs typeface="Arial"/>
                        </a:rPr>
                        <a:t>in </a:t>
                      </a:r>
                      <a:r>
                        <a:rPr sz="800" spc="35" dirty="0">
                          <a:solidFill>
                            <a:srgbClr val="414042"/>
                          </a:solidFill>
                          <a:latin typeface="Arial"/>
                          <a:cs typeface="Arial"/>
                        </a:rPr>
                        <a:t>order to </a:t>
                      </a:r>
                      <a:r>
                        <a:rPr sz="800" spc="20" dirty="0">
                          <a:solidFill>
                            <a:srgbClr val="414042"/>
                          </a:solidFill>
                          <a:latin typeface="Arial"/>
                          <a:cs typeface="Arial"/>
                        </a:rPr>
                        <a:t>learn  </a:t>
                      </a:r>
                      <a:r>
                        <a:rPr sz="800" spc="35" dirty="0">
                          <a:solidFill>
                            <a:srgbClr val="414042"/>
                          </a:solidFill>
                          <a:latin typeface="Arial"/>
                          <a:cs typeface="Arial"/>
                        </a:rPr>
                        <a:t>about </a:t>
                      </a:r>
                      <a:r>
                        <a:rPr sz="800" spc="10" dirty="0">
                          <a:solidFill>
                            <a:srgbClr val="414042"/>
                          </a:solidFill>
                          <a:latin typeface="Arial"/>
                          <a:cs typeface="Arial"/>
                        </a:rPr>
                        <a:t>your</a:t>
                      </a:r>
                      <a:r>
                        <a:rPr sz="800" spc="-25"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15"/>
                        </a:spcBef>
                      </a:pPr>
                      <a:endParaRPr sz="10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a:t>
                      </a:r>
                      <a:r>
                        <a:rPr sz="700" spc="-2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 </a:t>
                      </a:r>
                      <a:r>
                        <a:rPr sz="700" spc="30" dirty="0">
                          <a:solidFill>
                            <a:srgbClr val="414042"/>
                          </a:solidFill>
                          <a:latin typeface="Arial"/>
                          <a:cs typeface="Arial"/>
                        </a:rPr>
                        <a:t>idea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wiling </a:t>
                      </a:r>
                      <a:r>
                        <a:rPr sz="700" spc="30" dirty="0">
                          <a:solidFill>
                            <a:srgbClr val="414042"/>
                          </a:solidFill>
                          <a:latin typeface="Arial"/>
                          <a:cs typeface="Arial"/>
                        </a:rPr>
                        <a:t>to </a:t>
                      </a:r>
                      <a:r>
                        <a:rPr sz="700" spc="20" dirty="0">
                          <a:solidFill>
                            <a:srgbClr val="414042"/>
                          </a:solidFill>
                          <a:latin typeface="Arial"/>
                          <a:cs typeface="Arial"/>
                        </a:rPr>
                        <a:t>try </a:t>
                      </a:r>
                      <a:r>
                        <a:rPr sz="700" spc="40" dirty="0">
                          <a:solidFill>
                            <a:srgbClr val="414042"/>
                          </a:solidFill>
                          <a:latin typeface="Arial"/>
                          <a:cs typeface="Arial"/>
                        </a:rPr>
                        <a:t>at </a:t>
                      </a:r>
                      <a:r>
                        <a:rPr sz="700" spc="5" dirty="0">
                          <a:solidFill>
                            <a:srgbClr val="414042"/>
                          </a:solidFill>
                          <a:latin typeface="Arial"/>
                          <a:cs typeface="Arial"/>
                        </a:rPr>
                        <a:t>least</a:t>
                      </a:r>
                      <a:r>
                        <a:rPr sz="700" spc="-55" dirty="0">
                          <a:solidFill>
                            <a:srgbClr val="414042"/>
                          </a:solidFill>
                          <a:latin typeface="Arial"/>
                          <a:cs typeface="Arial"/>
                        </a:rPr>
                        <a:t> </a:t>
                      </a:r>
                      <a:r>
                        <a:rPr sz="700" spc="5" dirty="0">
                          <a:solidFill>
                            <a:srgbClr val="414042"/>
                          </a:solidFill>
                          <a:latin typeface="Arial"/>
                          <a:cs typeface="Arial"/>
                        </a:rPr>
                        <a:t>once.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20979">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excited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dirty="0">
                          <a:solidFill>
                            <a:srgbClr val="414042"/>
                          </a:solidFill>
                          <a:latin typeface="Arial"/>
                          <a:cs typeface="Arial"/>
                        </a:rPr>
                        <a:t>several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720001">
                <a:tc>
                  <a:txBody>
                    <a:bodyPr/>
                    <a:lstStyle/>
                    <a:p>
                      <a:pPr>
                        <a:lnSpc>
                          <a:spcPct val="100000"/>
                        </a:lnSpc>
                        <a:spcBef>
                          <a:spcPts val="20"/>
                        </a:spcBef>
                      </a:pPr>
                      <a:endParaRPr sz="1100">
                        <a:latin typeface="Times New Roman"/>
                        <a:cs typeface="Times New Roman"/>
                      </a:endParaRPr>
                    </a:p>
                    <a:p>
                      <a:pPr marL="191770" marR="138430" indent="-72390">
                        <a:lnSpc>
                          <a:spcPct val="104200"/>
                        </a:lnSpc>
                        <a:buFont typeface="Times New Roman"/>
                        <a:buChar char="•"/>
                        <a:tabLst>
                          <a:tab pos="182880" algn="l"/>
                        </a:tabLst>
                      </a:pPr>
                      <a:r>
                        <a:rPr sz="800" spc="10" dirty="0">
                          <a:solidFill>
                            <a:srgbClr val="414042"/>
                          </a:solidFill>
                          <a:latin typeface="Arial"/>
                          <a:cs typeface="Arial"/>
                        </a:rPr>
                        <a:t>Start </a:t>
                      </a:r>
                      <a:r>
                        <a:rPr sz="800" dirty="0">
                          <a:solidFill>
                            <a:srgbClr val="414042"/>
                          </a:solidFill>
                          <a:latin typeface="Arial"/>
                          <a:cs typeface="Arial"/>
                        </a:rPr>
                        <a:t>small </a:t>
                      </a:r>
                      <a:r>
                        <a:rPr sz="800" spc="35" dirty="0">
                          <a:solidFill>
                            <a:srgbClr val="414042"/>
                          </a:solidFill>
                          <a:latin typeface="Arial"/>
                          <a:cs typeface="Arial"/>
                        </a:rPr>
                        <a:t>to</a:t>
                      </a:r>
                      <a:r>
                        <a:rPr sz="800" spc="-10" dirty="0">
                          <a:solidFill>
                            <a:srgbClr val="414042"/>
                          </a:solidFill>
                          <a:latin typeface="Arial"/>
                          <a:cs typeface="Arial"/>
                        </a:rPr>
                        <a:t> </a:t>
                      </a:r>
                      <a:r>
                        <a:rPr sz="800" spc="15" dirty="0">
                          <a:solidFill>
                            <a:srgbClr val="414042"/>
                          </a:solidFill>
                          <a:latin typeface="Arial"/>
                          <a:cs typeface="Arial"/>
                        </a:rPr>
                        <a:t>make  </a:t>
                      </a:r>
                      <a:r>
                        <a:rPr sz="800" spc="45" dirty="0">
                          <a:solidFill>
                            <a:srgbClr val="414042"/>
                          </a:solidFill>
                          <a:latin typeface="Arial"/>
                          <a:cs typeface="Arial"/>
                        </a:rPr>
                        <a:t>big</a:t>
                      </a:r>
                      <a:r>
                        <a:rPr sz="800" spc="5" dirty="0">
                          <a:solidFill>
                            <a:srgbClr val="414042"/>
                          </a:solidFill>
                          <a:latin typeface="Arial"/>
                          <a:cs typeface="Arial"/>
                        </a:rPr>
                        <a:t> </a:t>
                      </a:r>
                      <a:r>
                        <a:rPr sz="800" spc="15" dirty="0">
                          <a:solidFill>
                            <a:srgbClr val="414042"/>
                          </a:solidFill>
                          <a:latin typeface="Arial"/>
                          <a:cs typeface="Arial"/>
                        </a:rPr>
                        <a:t>change</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a:t>
                      </a:r>
                      <a:r>
                        <a:rPr sz="700" spc="20" dirty="0">
                          <a:solidFill>
                            <a:srgbClr val="414042"/>
                          </a:solidFill>
                          <a:latin typeface="Arial"/>
                          <a:cs typeface="Arial"/>
                        </a:rPr>
                        <a:t> </a:t>
                      </a:r>
                      <a:r>
                        <a:rPr sz="700" dirty="0">
                          <a:solidFill>
                            <a:srgbClr val="414042"/>
                          </a:solidFill>
                          <a:latin typeface="Arial"/>
                          <a:cs typeface="Arial"/>
                        </a:rPr>
                        <a:t>investment.</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20"/>
                        </a:spcBef>
                      </a:pPr>
                      <a:endParaRPr sz="60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 </a:t>
                      </a:r>
                      <a:r>
                        <a:rPr sz="700" dirty="0">
                          <a:solidFill>
                            <a:srgbClr val="414042"/>
                          </a:solidFill>
                          <a:latin typeface="Arial"/>
                          <a:cs typeface="Arial"/>
                        </a:rPr>
                        <a:t>investment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working </a:t>
                      </a:r>
                      <a:r>
                        <a:rPr sz="700" spc="5" dirty="0">
                          <a:solidFill>
                            <a:srgbClr val="414042"/>
                          </a:solidFill>
                          <a:latin typeface="Arial"/>
                          <a:cs typeface="Arial"/>
                        </a:rPr>
                        <a:t>on </a:t>
                      </a:r>
                      <a:r>
                        <a:rPr sz="700" spc="25" dirty="0">
                          <a:solidFill>
                            <a:srgbClr val="414042"/>
                          </a:solidFill>
                          <a:latin typeface="Arial"/>
                          <a:cs typeface="Arial"/>
                        </a:rPr>
                        <a:t>iterating </a:t>
                      </a:r>
                      <a:r>
                        <a:rPr sz="700" dirty="0">
                          <a:solidFill>
                            <a:srgbClr val="414042"/>
                          </a:solidFill>
                          <a:latin typeface="Arial"/>
                          <a:cs typeface="Arial"/>
                        </a:rPr>
                        <a:t>in </a:t>
                      </a:r>
                      <a:r>
                        <a:rPr sz="700" spc="15" dirty="0">
                          <a:solidFill>
                            <a:srgbClr val="414042"/>
                          </a:solidFill>
                          <a:latin typeface="Arial"/>
                          <a:cs typeface="Arial"/>
                        </a:rPr>
                        <a:t>their  </a:t>
                      </a:r>
                      <a:r>
                        <a:rPr sz="700" spc="-10" dirty="0">
                          <a:solidFill>
                            <a:srgbClr val="414042"/>
                          </a:solidFill>
                          <a:latin typeface="Arial"/>
                          <a:cs typeface="Arial"/>
                        </a:rPr>
                        <a:t>tests.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9050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developed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 in scale </a:t>
                      </a:r>
                      <a:r>
                        <a:rPr sz="700" spc="30" dirty="0">
                          <a:solidFill>
                            <a:srgbClr val="414042"/>
                          </a:solidFill>
                          <a:latin typeface="Arial"/>
                          <a:cs typeface="Arial"/>
                        </a:rPr>
                        <a:t>and  </a:t>
                      </a:r>
                      <a:r>
                        <a:rPr sz="700" dirty="0">
                          <a:solidFill>
                            <a:srgbClr val="414042"/>
                          </a:solidFill>
                          <a:latin typeface="Arial"/>
                          <a:cs typeface="Arial"/>
                        </a:rPr>
                        <a:t>investment.</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720001">
                <a:tc>
                  <a:txBody>
                    <a:bodyPr/>
                    <a:lstStyle/>
                    <a:p>
                      <a:pPr>
                        <a:lnSpc>
                          <a:spcPct val="100000"/>
                        </a:lnSpc>
                        <a:spcBef>
                          <a:spcPts val="40"/>
                        </a:spcBef>
                      </a:pPr>
                      <a:endParaRPr sz="1550">
                        <a:latin typeface="Times New Roman"/>
                        <a:cs typeface="Times New Roman"/>
                      </a:endParaRPr>
                    </a:p>
                    <a:p>
                      <a:pPr marL="182245" indent="-63500">
                        <a:lnSpc>
                          <a:spcPct val="100000"/>
                        </a:lnSpc>
                        <a:spcBef>
                          <a:spcPts val="5"/>
                        </a:spcBef>
                        <a:buFont typeface="Times New Roman"/>
                        <a:buChar char="•"/>
                        <a:tabLst>
                          <a:tab pos="182880" algn="l"/>
                        </a:tabLst>
                      </a:pPr>
                      <a:r>
                        <a:rPr sz="800" spc="-20" dirty="0">
                          <a:solidFill>
                            <a:srgbClr val="414042"/>
                          </a:solidFill>
                          <a:latin typeface="Arial"/>
                          <a:cs typeface="Arial"/>
                        </a:rPr>
                        <a:t>Show </a:t>
                      </a:r>
                      <a:r>
                        <a:rPr sz="800" spc="35" dirty="0">
                          <a:solidFill>
                            <a:srgbClr val="414042"/>
                          </a:solidFill>
                          <a:latin typeface="Arial"/>
                          <a:cs typeface="Arial"/>
                        </a:rPr>
                        <a:t>don’t</a:t>
                      </a:r>
                      <a:r>
                        <a:rPr sz="800" spc="40" dirty="0">
                          <a:solidFill>
                            <a:srgbClr val="414042"/>
                          </a:solidFill>
                          <a:latin typeface="Arial"/>
                          <a:cs typeface="Arial"/>
                        </a:rPr>
                        <a:t> </a:t>
                      </a:r>
                      <a:r>
                        <a:rPr sz="800" spc="20" dirty="0">
                          <a:solidFill>
                            <a:srgbClr val="414042"/>
                          </a:solidFill>
                          <a:latin typeface="Arial"/>
                          <a:cs typeface="Arial"/>
                        </a:rPr>
                        <a:t>tell</a:t>
                      </a:r>
                      <a:endParaRPr sz="800">
                        <a:latin typeface="Arial"/>
                        <a:cs typeface="Arial"/>
                      </a:endParaRPr>
                    </a:p>
                  </a:txBody>
                  <a:tcPr marL="0" marR="0" marT="508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5"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20"/>
                        </a:spcBef>
                      </a:pPr>
                      <a:endParaRPr sz="60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 </a:t>
                      </a:r>
                      <a:r>
                        <a:rPr sz="700" spc="30" dirty="0">
                          <a:solidFill>
                            <a:srgbClr val="414042"/>
                          </a:solidFill>
                          <a:latin typeface="Arial"/>
                          <a:cs typeface="Arial"/>
                        </a:rPr>
                        <a:t>idea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86360">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15" dirty="0">
                          <a:solidFill>
                            <a:srgbClr val="414042"/>
                          </a:solidFill>
                          <a:latin typeface="Arial"/>
                          <a:cs typeface="Arial"/>
                        </a:rPr>
                        <a:t>has </a:t>
                      </a:r>
                      <a:r>
                        <a:rPr sz="700" spc="25" dirty="0">
                          <a:solidFill>
                            <a:srgbClr val="414042"/>
                          </a:solidFill>
                          <a:latin typeface="Arial"/>
                          <a:cs typeface="Arial"/>
                        </a:rPr>
                        <a:t>created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1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720001">
                <a:tc>
                  <a:txBody>
                    <a:bodyPr/>
                    <a:lstStyle/>
                    <a:p>
                      <a:pPr>
                        <a:lnSpc>
                          <a:spcPct val="100000"/>
                        </a:lnSpc>
                        <a:spcBef>
                          <a:spcPts val="35"/>
                        </a:spcBef>
                      </a:pPr>
                      <a:endParaRPr sz="650">
                        <a:latin typeface="Times New Roman"/>
                        <a:cs typeface="Times New Roman"/>
                      </a:endParaRPr>
                    </a:p>
                    <a:p>
                      <a:pPr marL="191770" marR="46355" indent="-72390">
                        <a:lnSpc>
                          <a:spcPct val="104200"/>
                        </a:lnSpc>
                        <a:buFont typeface="Times New Roman"/>
                        <a:buChar char="•"/>
                        <a:tabLst>
                          <a:tab pos="182880" algn="l"/>
                        </a:tabLst>
                      </a:pPr>
                      <a:r>
                        <a:rPr sz="800" spc="25" dirty="0">
                          <a:solidFill>
                            <a:srgbClr val="414042"/>
                          </a:solidFill>
                          <a:latin typeface="Arial"/>
                          <a:cs typeface="Arial"/>
                        </a:rPr>
                        <a:t>Many </a:t>
                      </a:r>
                      <a:r>
                        <a:rPr sz="800" spc="-10" dirty="0">
                          <a:solidFill>
                            <a:srgbClr val="414042"/>
                          </a:solidFill>
                          <a:latin typeface="Arial"/>
                          <a:cs typeface="Arial"/>
                        </a:rPr>
                        <a:t>cycles </a:t>
                      </a:r>
                      <a:r>
                        <a:rPr sz="800" spc="40" dirty="0">
                          <a:solidFill>
                            <a:srgbClr val="414042"/>
                          </a:solidFill>
                          <a:latin typeface="Arial"/>
                          <a:cs typeface="Arial"/>
                        </a:rPr>
                        <a:t>of  </a:t>
                      </a:r>
                      <a:r>
                        <a:rPr sz="800" spc="30" dirty="0">
                          <a:solidFill>
                            <a:srgbClr val="414042"/>
                          </a:solidFill>
                          <a:latin typeface="Arial"/>
                          <a:cs typeface="Arial"/>
                        </a:rPr>
                        <a:t>prototyping </a:t>
                      </a:r>
                      <a:r>
                        <a:rPr sz="800" spc="35" dirty="0">
                          <a:solidFill>
                            <a:srgbClr val="414042"/>
                          </a:solidFill>
                          <a:latin typeface="Arial"/>
                          <a:cs typeface="Arial"/>
                        </a:rPr>
                        <a:t>are  </a:t>
                      </a:r>
                      <a:r>
                        <a:rPr sz="800" spc="-10" dirty="0">
                          <a:solidFill>
                            <a:srgbClr val="414042"/>
                          </a:solidFill>
                          <a:latin typeface="Arial"/>
                          <a:cs typeface="Arial"/>
                        </a:rPr>
                        <a:t>necessary </a:t>
                      </a:r>
                      <a:r>
                        <a:rPr sz="800" spc="35" dirty="0">
                          <a:solidFill>
                            <a:srgbClr val="414042"/>
                          </a:solidFill>
                          <a:latin typeface="Arial"/>
                          <a:cs typeface="Arial"/>
                        </a:rPr>
                        <a:t>to</a:t>
                      </a:r>
                      <a:r>
                        <a:rPr sz="800" spc="-20" dirty="0">
                          <a:solidFill>
                            <a:srgbClr val="414042"/>
                          </a:solidFill>
                          <a:latin typeface="Arial"/>
                          <a:cs typeface="Arial"/>
                        </a:rPr>
                        <a:t> </a:t>
                      </a:r>
                      <a:r>
                        <a:rPr sz="800" spc="25" dirty="0">
                          <a:solidFill>
                            <a:srgbClr val="414042"/>
                          </a:solidFill>
                          <a:latin typeface="Arial"/>
                          <a:cs typeface="Arial"/>
                        </a:rPr>
                        <a:t>develop  </a:t>
                      </a:r>
                      <a:r>
                        <a:rPr sz="800" spc="20" dirty="0">
                          <a:solidFill>
                            <a:srgbClr val="414042"/>
                          </a:solidFill>
                          <a:latin typeface="Arial"/>
                          <a:cs typeface="Arial"/>
                        </a:rPr>
                        <a:t>an</a:t>
                      </a:r>
                      <a:r>
                        <a:rPr sz="800" spc="10"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4445"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981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a:t>
                      </a:r>
                      <a:r>
                        <a:rPr sz="700" spc="-45" dirty="0">
                          <a:solidFill>
                            <a:srgbClr val="414042"/>
                          </a:solidFill>
                          <a:latin typeface="Arial"/>
                          <a:cs typeface="Arial"/>
                        </a:rPr>
                        <a:t>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15" dirty="0">
                          <a:solidFill>
                            <a:srgbClr val="414042"/>
                          </a:solidFill>
                          <a:latin typeface="Arial"/>
                          <a:cs typeface="Arial"/>
                        </a:rPr>
                        <a:t>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 but</a:t>
                      </a:r>
                      <a:r>
                        <a:rPr sz="700" spc="-45" dirty="0">
                          <a:solidFill>
                            <a:srgbClr val="414042"/>
                          </a:solidFill>
                          <a:latin typeface="Arial"/>
                          <a:cs typeface="Arial"/>
                        </a:rPr>
                        <a: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32067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4"/>
                  </a:ext>
                </a:extLst>
              </a:tr>
              <a:tr h="720001">
                <a:tc>
                  <a:txBody>
                    <a:bodyPr/>
                    <a:lstStyle/>
                    <a:p>
                      <a:pPr>
                        <a:lnSpc>
                          <a:spcPct val="100000"/>
                        </a:lnSpc>
                      </a:pPr>
                      <a:endParaRPr sz="800">
                        <a:latin typeface="Times New Roman"/>
                        <a:cs typeface="Times New Roman"/>
                      </a:endParaRPr>
                    </a:p>
                    <a:p>
                      <a:pPr>
                        <a:lnSpc>
                          <a:spcPct val="100000"/>
                        </a:lnSpc>
                      </a:pPr>
                      <a:endParaRPr sz="750">
                        <a:latin typeface="Times New Roman"/>
                        <a:cs typeface="Times New Roman"/>
                      </a:endParaRPr>
                    </a:p>
                    <a:p>
                      <a:pPr marL="191770" marR="72390" indent="-72390">
                        <a:lnSpc>
                          <a:spcPct val="104200"/>
                        </a:lnSpc>
                        <a:buChar char="•"/>
                        <a:tabLst>
                          <a:tab pos="196215" algn="l"/>
                        </a:tabLst>
                      </a:pPr>
                      <a:r>
                        <a:rPr sz="800" spc="10" dirty="0">
                          <a:solidFill>
                            <a:srgbClr val="414042"/>
                          </a:solidFill>
                          <a:latin typeface="Arial"/>
                          <a:cs typeface="Arial"/>
                        </a:rPr>
                        <a:t>Feedback </a:t>
                      </a:r>
                      <a:r>
                        <a:rPr sz="800" spc="-35" dirty="0">
                          <a:solidFill>
                            <a:srgbClr val="414042"/>
                          </a:solidFill>
                          <a:latin typeface="Arial"/>
                          <a:cs typeface="Arial"/>
                        </a:rPr>
                        <a:t>is </a:t>
                      </a:r>
                      <a:r>
                        <a:rPr sz="800" spc="60" dirty="0">
                          <a:solidFill>
                            <a:srgbClr val="414042"/>
                          </a:solidFill>
                          <a:latin typeface="Arial"/>
                          <a:cs typeface="Arial"/>
                        </a:rPr>
                        <a:t>a </a:t>
                      </a:r>
                      <a:r>
                        <a:rPr sz="800" spc="40" dirty="0">
                          <a:solidFill>
                            <a:srgbClr val="414042"/>
                          </a:solidFill>
                          <a:latin typeface="Arial"/>
                          <a:cs typeface="Arial"/>
                        </a:rPr>
                        <a:t>gift</a:t>
                      </a:r>
                      <a:r>
                        <a:rPr sz="800" spc="-50" dirty="0">
                          <a:solidFill>
                            <a:srgbClr val="414042"/>
                          </a:solidFill>
                          <a:latin typeface="Arial"/>
                          <a:cs typeface="Arial"/>
                        </a:rPr>
                        <a:t> </a:t>
                      </a:r>
                      <a:r>
                        <a:rPr sz="800" spc="35" dirty="0">
                          <a:solidFill>
                            <a:srgbClr val="414042"/>
                          </a:solidFill>
                          <a:latin typeface="Arial"/>
                          <a:cs typeface="Arial"/>
                        </a:rPr>
                        <a:t>to  </a:t>
                      </a:r>
                      <a:r>
                        <a:rPr sz="800" spc="15" dirty="0">
                          <a:solidFill>
                            <a:srgbClr val="414042"/>
                          </a:solidFill>
                          <a:latin typeface="Arial"/>
                          <a:cs typeface="Arial"/>
                        </a:rPr>
                        <a:t>improve </a:t>
                      </a:r>
                      <a:r>
                        <a:rPr sz="800" spc="10" dirty="0">
                          <a:solidFill>
                            <a:srgbClr val="414042"/>
                          </a:solidFill>
                          <a:latin typeface="Arial"/>
                          <a:cs typeface="Arial"/>
                        </a:rPr>
                        <a:t>your</a:t>
                      </a:r>
                      <a:r>
                        <a:rPr sz="800" spc="-5"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6985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5" dirty="0">
                          <a:solidFill>
                            <a:srgbClr val="414042"/>
                          </a:solidFill>
                          <a:latin typeface="Arial"/>
                          <a:cs typeface="Arial"/>
                        </a:rPr>
                        <a:t>process </a:t>
                      </a:r>
                      <a:r>
                        <a:rPr sz="700" spc="35" dirty="0">
                          <a:solidFill>
                            <a:srgbClr val="414042"/>
                          </a:solidFill>
                          <a:latin typeface="Arial"/>
                          <a:cs typeface="Arial"/>
                        </a:rPr>
                        <a:t>of </a:t>
                      </a:r>
                      <a:r>
                        <a:rPr sz="700" dirty="0">
                          <a:solidFill>
                            <a:srgbClr val="414042"/>
                          </a:solidFill>
                          <a:latin typeface="Arial"/>
                          <a:cs typeface="Arial"/>
                        </a:rPr>
                        <a:t>seeking </a:t>
                      </a:r>
                      <a:r>
                        <a:rPr sz="700" spc="30" dirty="0">
                          <a:solidFill>
                            <a:srgbClr val="414042"/>
                          </a:solidFill>
                          <a:latin typeface="Arial"/>
                          <a:cs typeface="Arial"/>
                        </a:rPr>
                        <a:t>and</a:t>
                      </a:r>
                      <a:r>
                        <a:rPr sz="700" spc="-15" dirty="0">
                          <a:solidFill>
                            <a:srgbClr val="414042"/>
                          </a:solidFill>
                          <a:latin typeface="Arial"/>
                          <a:cs typeface="Arial"/>
                        </a:rPr>
                        <a:t> </a:t>
                      </a:r>
                      <a:r>
                        <a:rPr sz="700" spc="10" dirty="0">
                          <a:solidFill>
                            <a:srgbClr val="414042"/>
                          </a:solidFill>
                          <a:latin typeface="Arial"/>
                          <a:cs typeface="Arial"/>
                        </a:rPr>
                        <a:t>receiving  </a:t>
                      </a:r>
                      <a:r>
                        <a:rPr sz="700" spc="30" dirty="0">
                          <a:solidFill>
                            <a:srgbClr val="414042"/>
                          </a:solidFill>
                          <a:latin typeface="Arial"/>
                          <a:cs typeface="Arial"/>
                        </a:rPr>
                        <a:t>feedback </a:t>
                      </a:r>
                      <a:r>
                        <a:rPr sz="700" spc="25" dirty="0">
                          <a:solidFill>
                            <a:srgbClr val="414042"/>
                          </a:solidFill>
                          <a:latin typeface="Arial"/>
                          <a:cs typeface="Arial"/>
                        </a:rPr>
                        <a:t>from</a:t>
                      </a:r>
                      <a:r>
                        <a:rPr sz="700" spc="-20" dirty="0">
                          <a:solidFill>
                            <a:srgbClr val="414042"/>
                          </a:solidFill>
                          <a:latin typeface="Arial"/>
                          <a:cs typeface="Arial"/>
                        </a:rPr>
                        <a:t> </a:t>
                      </a:r>
                      <a:r>
                        <a:rPr sz="700" spc="5" dirty="0">
                          <a:solidFill>
                            <a:srgbClr val="414042"/>
                          </a:solidFill>
                          <a:latin typeface="Arial"/>
                          <a:cs typeface="Arial"/>
                        </a:rPr>
                        <a:t>stakeholders.</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F1F1F2"/>
                    </a:solidFill>
                  </a:tcPr>
                </a:tc>
                <a:extLst>
                  <a:ext uri="{0D108BD9-81ED-4DB2-BD59-A6C34878D82A}">
                    <a16:rowId xmlns:a16="http://schemas.microsoft.com/office/drawing/2014/main" val="10005"/>
                  </a:ext>
                </a:extLst>
              </a:tr>
            </a:tbl>
          </a:graphicData>
        </a:graphic>
      </p:graphicFrame>
      <p:sp>
        <p:nvSpPr>
          <p:cNvPr id="30" name="object 30"/>
          <p:cNvSpPr txBox="1"/>
          <p:nvPr/>
        </p:nvSpPr>
        <p:spPr>
          <a:xfrm>
            <a:off x="3874439" y="2720162"/>
            <a:ext cx="1118828"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31" name="object 31"/>
          <p:cNvSpPr txBox="1"/>
          <p:nvPr/>
        </p:nvSpPr>
        <p:spPr>
          <a:xfrm>
            <a:off x="2425903" y="2720162"/>
            <a:ext cx="1118828"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32" name="object 32"/>
          <p:cNvSpPr txBox="1"/>
          <p:nvPr/>
        </p:nvSpPr>
        <p:spPr>
          <a:xfrm>
            <a:off x="5307419" y="2720162"/>
            <a:ext cx="1352660"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100</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2" name="Imagem 31">
            <a:extLst>
              <a:ext uri="{FF2B5EF4-FFF2-40B4-BE49-F238E27FC236}">
                <a16:creationId xmlns:a16="http://schemas.microsoft.com/office/drawing/2014/main" id="{7C336147-F31C-AE47-B04D-4257F9EC7E3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6"/>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101</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036955" cy="36195"/>
            </a:xfrm>
            <a:custGeom>
              <a:avLst/>
              <a:gdLst/>
              <a:ahLst/>
              <a:cxnLst/>
              <a:rect l="l" t="t" r="r" b="b"/>
              <a:pathLst>
                <a:path w="1036955" h="36194">
                  <a:moveTo>
                    <a:pt x="1036802" y="0"/>
                  </a:moveTo>
                  <a:lnTo>
                    <a:pt x="0" y="0"/>
                  </a:lnTo>
                  <a:lnTo>
                    <a:pt x="0" y="36182"/>
                  </a:lnTo>
                  <a:lnTo>
                    <a:pt x="1036802" y="36182"/>
                  </a:lnTo>
                  <a:lnTo>
                    <a:pt x="103680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936800" y="1371511"/>
              <a:ext cx="4723765" cy="36195"/>
            </a:xfrm>
            <a:custGeom>
              <a:avLst/>
              <a:gdLst/>
              <a:ahLst/>
              <a:cxnLst/>
              <a:rect l="l" t="t" r="r" b="b"/>
              <a:pathLst>
                <a:path w="4723765" h="36194">
                  <a:moveTo>
                    <a:pt x="4723206" y="0"/>
                  </a:moveTo>
                  <a:lnTo>
                    <a:pt x="0" y="0"/>
                  </a:lnTo>
                  <a:lnTo>
                    <a:pt x="0" y="36182"/>
                  </a:lnTo>
                  <a:lnTo>
                    <a:pt x="4723206" y="36182"/>
                  </a:lnTo>
                  <a:lnTo>
                    <a:pt x="472320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4724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2278F"/>
                </a:solidFill>
                <a:latin typeface="Arial" panose="020B0604020202020204" pitchFamily="34" charset="0"/>
                <a:cs typeface="Arial" panose="020B0604020202020204" pitchFamily="34" charset="0"/>
              </a:rPr>
              <a:t>ITERATE </a:t>
            </a:r>
            <a:r>
              <a:rPr sz="1800" dirty="0">
                <a:solidFill>
                  <a:srgbClr val="92278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900003" y="1992579"/>
            <a:ext cx="2718435" cy="2108835"/>
          </a:xfrm>
          <a:custGeom>
            <a:avLst/>
            <a:gdLst/>
            <a:ahLst/>
            <a:cxnLst/>
            <a:rect l="l" t="t" r="r" b="b"/>
            <a:pathLst>
              <a:path w="2718435" h="2108835">
                <a:moveTo>
                  <a:pt x="2645994" y="0"/>
                </a:moveTo>
                <a:lnTo>
                  <a:pt x="71996" y="0"/>
                </a:lnTo>
                <a:lnTo>
                  <a:pt x="30373" y="1124"/>
                </a:lnTo>
                <a:lnTo>
                  <a:pt x="8999" y="8999"/>
                </a:lnTo>
                <a:lnTo>
                  <a:pt x="1124" y="30373"/>
                </a:lnTo>
                <a:lnTo>
                  <a:pt x="0" y="71996"/>
                </a:lnTo>
                <a:lnTo>
                  <a:pt x="0" y="2036775"/>
                </a:lnTo>
                <a:lnTo>
                  <a:pt x="1124" y="2078398"/>
                </a:lnTo>
                <a:lnTo>
                  <a:pt x="8999" y="2099771"/>
                </a:lnTo>
                <a:lnTo>
                  <a:pt x="30373" y="2107646"/>
                </a:lnTo>
                <a:lnTo>
                  <a:pt x="71996" y="2108771"/>
                </a:lnTo>
                <a:lnTo>
                  <a:pt x="2645994" y="2108771"/>
                </a:lnTo>
                <a:lnTo>
                  <a:pt x="2687617" y="2107646"/>
                </a:lnTo>
                <a:lnTo>
                  <a:pt x="2708990" y="2099771"/>
                </a:lnTo>
                <a:lnTo>
                  <a:pt x="2716865" y="2078398"/>
                </a:lnTo>
                <a:lnTo>
                  <a:pt x="2717990" y="2036775"/>
                </a:lnTo>
                <a:lnTo>
                  <a:pt x="2717990" y="71996"/>
                </a:lnTo>
                <a:lnTo>
                  <a:pt x="2716865" y="30373"/>
                </a:lnTo>
                <a:lnTo>
                  <a:pt x="2708990" y="8999"/>
                </a:lnTo>
                <a:lnTo>
                  <a:pt x="2687617" y="1124"/>
                </a:lnTo>
                <a:lnTo>
                  <a:pt x="2645994" y="0"/>
                </a:lnTo>
                <a:close/>
              </a:path>
            </a:pathLst>
          </a:custGeom>
          <a:solidFill>
            <a:srgbClr val="F5EFF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0003" y="4382071"/>
            <a:ext cx="2718435" cy="2108835"/>
          </a:xfrm>
          <a:custGeom>
            <a:avLst/>
            <a:gdLst/>
            <a:ahLst/>
            <a:cxnLst/>
            <a:rect l="l" t="t" r="r" b="b"/>
            <a:pathLst>
              <a:path w="2718435" h="2108835">
                <a:moveTo>
                  <a:pt x="2645994" y="0"/>
                </a:moveTo>
                <a:lnTo>
                  <a:pt x="71996" y="0"/>
                </a:lnTo>
                <a:lnTo>
                  <a:pt x="30373" y="1124"/>
                </a:lnTo>
                <a:lnTo>
                  <a:pt x="8999" y="8999"/>
                </a:lnTo>
                <a:lnTo>
                  <a:pt x="1124" y="30373"/>
                </a:lnTo>
                <a:lnTo>
                  <a:pt x="0" y="71996"/>
                </a:lnTo>
                <a:lnTo>
                  <a:pt x="0" y="2036775"/>
                </a:lnTo>
                <a:lnTo>
                  <a:pt x="1124" y="2078405"/>
                </a:lnTo>
                <a:lnTo>
                  <a:pt x="8999" y="2099783"/>
                </a:lnTo>
                <a:lnTo>
                  <a:pt x="30373" y="2107659"/>
                </a:lnTo>
                <a:lnTo>
                  <a:pt x="71996" y="2108784"/>
                </a:lnTo>
                <a:lnTo>
                  <a:pt x="2645994" y="2108784"/>
                </a:lnTo>
                <a:lnTo>
                  <a:pt x="2687617" y="2107659"/>
                </a:lnTo>
                <a:lnTo>
                  <a:pt x="2708990" y="2099783"/>
                </a:lnTo>
                <a:lnTo>
                  <a:pt x="2716865" y="2078405"/>
                </a:lnTo>
                <a:lnTo>
                  <a:pt x="2717990" y="2036775"/>
                </a:lnTo>
                <a:lnTo>
                  <a:pt x="2717990" y="71996"/>
                </a:lnTo>
                <a:lnTo>
                  <a:pt x="2716865" y="30373"/>
                </a:lnTo>
                <a:lnTo>
                  <a:pt x="2708990" y="8999"/>
                </a:lnTo>
                <a:lnTo>
                  <a:pt x="2687617" y="1124"/>
                </a:lnTo>
                <a:lnTo>
                  <a:pt x="2645994" y="0"/>
                </a:lnTo>
                <a:close/>
              </a:path>
            </a:pathLst>
          </a:custGeom>
          <a:solidFill>
            <a:srgbClr val="F5EFF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0003" y="6771551"/>
            <a:ext cx="2718435" cy="1950085"/>
          </a:xfrm>
          <a:custGeom>
            <a:avLst/>
            <a:gdLst/>
            <a:ahLst/>
            <a:cxnLst/>
            <a:rect l="l" t="t" r="r" b="b"/>
            <a:pathLst>
              <a:path w="2718435" h="1950084">
                <a:moveTo>
                  <a:pt x="2645994" y="0"/>
                </a:moveTo>
                <a:lnTo>
                  <a:pt x="71996" y="0"/>
                </a:lnTo>
                <a:lnTo>
                  <a:pt x="30373" y="1124"/>
                </a:lnTo>
                <a:lnTo>
                  <a:pt x="8999" y="8999"/>
                </a:lnTo>
                <a:lnTo>
                  <a:pt x="1124" y="30373"/>
                </a:lnTo>
                <a:lnTo>
                  <a:pt x="0" y="71996"/>
                </a:lnTo>
                <a:lnTo>
                  <a:pt x="0" y="1877479"/>
                </a:lnTo>
                <a:lnTo>
                  <a:pt x="1124" y="1919094"/>
                </a:lnTo>
                <a:lnTo>
                  <a:pt x="8999" y="1940464"/>
                </a:lnTo>
                <a:lnTo>
                  <a:pt x="30373" y="1948337"/>
                </a:lnTo>
                <a:lnTo>
                  <a:pt x="71996" y="1949462"/>
                </a:lnTo>
                <a:lnTo>
                  <a:pt x="2645994" y="1949462"/>
                </a:lnTo>
                <a:lnTo>
                  <a:pt x="2687617" y="1948337"/>
                </a:lnTo>
                <a:lnTo>
                  <a:pt x="2708990" y="1940464"/>
                </a:lnTo>
                <a:lnTo>
                  <a:pt x="2716865" y="1919094"/>
                </a:lnTo>
                <a:lnTo>
                  <a:pt x="2717990" y="1877479"/>
                </a:lnTo>
                <a:lnTo>
                  <a:pt x="2717990" y="71996"/>
                </a:lnTo>
                <a:lnTo>
                  <a:pt x="2716865" y="30373"/>
                </a:lnTo>
                <a:lnTo>
                  <a:pt x="2708990" y="8999"/>
                </a:lnTo>
                <a:lnTo>
                  <a:pt x="2687617" y="1124"/>
                </a:lnTo>
                <a:lnTo>
                  <a:pt x="2645994" y="0"/>
                </a:lnTo>
                <a:close/>
              </a:path>
            </a:pathLst>
          </a:custGeom>
          <a:solidFill>
            <a:srgbClr val="F5EFF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18208" y="2090743"/>
            <a:ext cx="2286635" cy="1741805"/>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92278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ITERATE </a:t>
            </a:r>
            <a:r>
              <a:rPr sz="1000" dirty="0">
                <a:latin typeface="Arial" panose="020B0604020202020204" pitchFamily="34" charset="0"/>
                <a:cs typeface="Arial" panose="020B0604020202020204" pitchFamily="34" charset="0"/>
              </a:rPr>
              <a:t>PHASE</a:t>
            </a:r>
          </a:p>
          <a:p>
            <a:pPr marL="12700" marR="6985">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worksheets in the Iterate phase will help you  advance your solution through another round of  low-resolution prototypes. This can be done in  school-based teams or with other schools.</a:t>
            </a:r>
            <a:endParaRPr sz="800" dirty="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This phase of the design challenge will include:  combining ideas from your reflection about your  first round of prototypes into larger concepts,  expanding your ideas with specific elements,  identifying the assumptions you are making</a:t>
            </a:r>
            <a:endParaRPr sz="800" dirty="0">
              <a:latin typeface="Arial" panose="020B0604020202020204" pitchFamily="34" charset="0"/>
              <a:cs typeface="Arial" panose="020B0604020202020204" pitchFamily="34" charset="0"/>
            </a:endParaRPr>
          </a:p>
          <a:p>
            <a:pPr marL="12700" marR="280670">
              <a:lnSpc>
                <a:spcPct val="100000"/>
              </a:lnSpc>
            </a:pPr>
            <a:r>
              <a:rPr sz="800" dirty="0">
                <a:solidFill>
                  <a:srgbClr val="414042"/>
                </a:solidFill>
                <a:latin typeface="Arial" panose="020B0604020202020204" pitchFamily="34" charset="0"/>
                <a:cs typeface="Arial" panose="020B0604020202020204" pitchFamily="34" charset="0"/>
              </a:rPr>
              <a:t>with your solution and making a prototype  to test those assumptions.</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18208" y="4519393"/>
            <a:ext cx="2491105" cy="106045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92278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ITERATE </a:t>
            </a:r>
            <a:r>
              <a:rPr sz="1000" dirty="0">
                <a:latin typeface="Arial" panose="020B0604020202020204" pitchFamily="34" charset="0"/>
                <a:cs typeface="Arial" panose="020B0604020202020204" pitchFamily="34" charset="0"/>
              </a:rPr>
              <a:t>PHASE</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goal of this phase is to help you advance your  idea by incorporating feedback from the first round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testing while also testing new assumptions you are  making about your solution. From there, you will  design low-resolution prototypes (low time  investment, low cost, small scale).</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1018208" y="5625909"/>
            <a:ext cx="2374900" cy="513080"/>
          </a:xfrm>
          <a:prstGeom prst="rect">
            <a:avLst/>
          </a:prstGeom>
        </p:spPr>
        <p:txBody>
          <a:bodyPr vert="horz" wrap="square" lIns="0" tIns="12700" rIns="0" bIns="0" rtlCol="0">
            <a:spAutoFit/>
          </a:bodyPr>
          <a:lstStyle/>
          <a:p>
            <a:pPr marL="12700" marR="150495">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on how they are going to run a</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new iteration of a prototype to test an assumption  embedded in the team’s solution.</a:t>
            </a:r>
            <a:endParaRPr sz="800">
              <a:latin typeface="Arial" panose="020B0604020202020204" pitchFamily="34" charset="0"/>
              <a:cs typeface="Arial" panose="020B0604020202020204" pitchFamily="34" charset="0"/>
            </a:endParaRPr>
          </a:p>
        </p:txBody>
      </p:sp>
      <p:sp>
        <p:nvSpPr>
          <p:cNvPr id="16" name="object 16"/>
          <p:cNvSpPr txBox="1"/>
          <p:nvPr/>
        </p:nvSpPr>
        <p:spPr>
          <a:xfrm>
            <a:off x="1018208" y="6842118"/>
            <a:ext cx="2254885" cy="45085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92278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ITERATE </a:t>
            </a:r>
            <a:r>
              <a:rPr sz="1000" dirty="0">
                <a:latin typeface="Arial" panose="020B0604020202020204" pitchFamily="34" charset="0"/>
                <a:cs typeface="Arial" panose="020B0604020202020204" pitchFamily="34" charset="0"/>
              </a:rPr>
              <a:t>PHASE</a:t>
            </a:r>
          </a:p>
          <a:p>
            <a:pPr marL="88265" indent="-76200">
              <a:lnSpc>
                <a:spcPct val="100000"/>
              </a:lnSpc>
              <a:spcBef>
                <a:spcPts val="530"/>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018208" y="7339063"/>
            <a:ext cx="2367280"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Test early and often in order to learn about your  idea</a:t>
            </a:r>
            <a:endParaRPr sz="800">
              <a:latin typeface="Arial" panose="020B0604020202020204" pitchFamily="34" charset="0"/>
              <a:cs typeface="Arial" panose="020B0604020202020204" pitchFamily="34" charset="0"/>
            </a:endParaRPr>
          </a:p>
        </p:txBody>
      </p:sp>
      <p:sp>
        <p:nvSpPr>
          <p:cNvPr id="18" name="object 18"/>
          <p:cNvSpPr txBox="1"/>
          <p:nvPr/>
        </p:nvSpPr>
        <p:spPr>
          <a:xfrm>
            <a:off x="1018208" y="7654937"/>
            <a:ext cx="161036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Start small to make big changes</a:t>
            </a:r>
            <a:endParaRPr sz="800">
              <a:latin typeface="Arial" panose="020B0604020202020204" pitchFamily="34" charset="0"/>
              <a:cs typeface="Arial" panose="020B0604020202020204" pitchFamily="34" charset="0"/>
            </a:endParaRPr>
          </a:p>
        </p:txBody>
      </p:sp>
      <p:sp>
        <p:nvSpPr>
          <p:cNvPr id="19" name="object 19"/>
          <p:cNvSpPr txBox="1"/>
          <p:nvPr/>
        </p:nvSpPr>
        <p:spPr>
          <a:xfrm>
            <a:off x="1018208" y="7848892"/>
            <a:ext cx="79375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Show don’t tell</a:t>
            </a:r>
            <a:endParaRPr sz="800">
              <a:latin typeface="Arial" panose="020B0604020202020204" pitchFamily="34" charset="0"/>
              <a:cs typeface="Arial" panose="020B0604020202020204" pitchFamily="34" charset="0"/>
            </a:endParaRPr>
          </a:p>
        </p:txBody>
      </p:sp>
      <p:sp>
        <p:nvSpPr>
          <p:cNvPr id="20" name="object 20"/>
          <p:cNvSpPr txBox="1"/>
          <p:nvPr/>
        </p:nvSpPr>
        <p:spPr>
          <a:xfrm>
            <a:off x="1018208" y="8042847"/>
            <a:ext cx="205295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Many cycles of prototyping are necessary  to develop an idea</a:t>
            </a:r>
            <a:endParaRPr sz="800">
              <a:latin typeface="Arial" panose="020B0604020202020204" pitchFamily="34" charset="0"/>
              <a:cs typeface="Arial" panose="020B0604020202020204" pitchFamily="34" charset="0"/>
            </a:endParaRPr>
          </a:p>
        </p:txBody>
      </p:sp>
      <p:sp>
        <p:nvSpPr>
          <p:cNvPr id="21" name="object 21"/>
          <p:cNvSpPr txBox="1"/>
          <p:nvPr/>
        </p:nvSpPr>
        <p:spPr>
          <a:xfrm>
            <a:off x="1018208" y="8363801"/>
            <a:ext cx="1987550" cy="135935"/>
          </a:xfrm>
          <a:prstGeom prst="rect">
            <a:avLst/>
          </a:prstGeom>
        </p:spPr>
        <p:txBody>
          <a:bodyPr vert="horz" wrap="square" lIns="0" tIns="12700" rIns="0" bIns="0" rtlCol="0">
            <a:spAutoFit/>
          </a:bodyPr>
          <a:lstStyle/>
          <a:p>
            <a:pPr marL="88265" indent="-76200">
              <a:lnSpc>
                <a:spcPct val="100000"/>
              </a:lnSpc>
              <a:spcBef>
                <a:spcPts val="100"/>
              </a:spcBef>
              <a:buClr>
                <a:srgbClr val="414042"/>
              </a:buClr>
              <a:buChar char="•"/>
              <a:tabLst>
                <a:tab pos="88900" algn="l"/>
              </a:tabLst>
            </a:pPr>
            <a:r>
              <a:rPr sz="800" dirty="0">
                <a:solidFill>
                  <a:srgbClr val="000101"/>
                </a:solidFill>
                <a:latin typeface="Arial" panose="020B0604020202020204" pitchFamily="34" charset="0"/>
                <a:cs typeface="Arial" panose="020B0604020202020204" pitchFamily="34" charset="0"/>
              </a:rPr>
              <a:t>Feedback is a gift to improve your ideas</a:t>
            </a:r>
            <a:endParaRPr sz="800">
              <a:latin typeface="Arial" panose="020B0604020202020204" pitchFamily="34" charset="0"/>
              <a:cs typeface="Arial" panose="020B0604020202020204" pitchFamily="34" charset="0"/>
            </a:endParaRPr>
          </a:p>
        </p:txBody>
      </p:sp>
      <p:sp>
        <p:nvSpPr>
          <p:cNvPr id="22" name="object 22"/>
          <p:cNvSpPr txBox="1"/>
          <p:nvPr/>
        </p:nvSpPr>
        <p:spPr>
          <a:xfrm>
            <a:off x="3929303" y="2086988"/>
            <a:ext cx="2709545" cy="81661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Iterate </a:t>
            </a:r>
            <a:r>
              <a:rPr sz="800" dirty="0">
                <a:solidFill>
                  <a:srgbClr val="414042"/>
                </a:solidFill>
                <a:latin typeface="Arial" panose="020B0604020202020204" pitchFamily="34" charset="0"/>
                <a:cs typeface="Arial" panose="020B0604020202020204" pitchFamily="34" charset="0"/>
              </a:rPr>
              <a:t>phase are designed to help  the design team align around a next iteration of their  idea in terms of improving the holistic learning outcomes  for students.</a:t>
            </a:r>
            <a:endParaRPr sz="800">
              <a:latin typeface="Arial" panose="020B0604020202020204" pitchFamily="34" charset="0"/>
              <a:cs typeface="Arial" panose="020B0604020202020204" pitchFamily="34" charset="0"/>
            </a:endParaRPr>
          </a:p>
        </p:txBody>
      </p:sp>
      <p:sp>
        <p:nvSpPr>
          <p:cNvPr id="23" name="object 23"/>
          <p:cNvSpPr txBox="1"/>
          <p:nvPr/>
        </p:nvSpPr>
        <p:spPr>
          <a:xfrm>
            <a:off x="3929303" y="2949664"/>
            <a:ext cx="265239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is an opportunity for design teams to make changes  based on feedback and test another prototype to  continue to develop their idea.</a:t>
            </a:r>
            <a:endParaRPr sz="800">
              <a:latin typeface="Arial" panose="020B0604020202020204" pitchFamily="34" charset="0"/>
              <a:cs typeface="Arial" panose="020B0604020202020204" pitchFamily="34" charset="0"/>
            </a:endParaRPr>
          </a:p>
        </p:txBody>
      </p:sp>
      <p:sp>
        <p:nvSpPr>
          <p:cNvPr id="24" name="object 24"/>
          <p:cNvSpPr txBox="1"/>
          <p:nvPr/>
        </p:nvSpPr>
        <p:spPr>
          <a:xfrm>
            <a:off x="3929302" y="4515609"/>
            <a:ext cx="2896947" cy="930383"/>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It is a common mistake during the </a:t>
            </a:r>
            <a:r>
              <a:rPr sz="800" b="1" dirty="0">
                <a:solidFill>
                  <a:srgbClr val="414042"/>
                </a:solidFill>
                <a:latin typeface="Arial" panose="020B0604020202020204" pitchFamily="34" charset="0"/>
                <a:cs typeface="Arial" panose="020B0604020202020204" pitchFamily="34" charset="0"/>
              </a:rPr>
              <a:t>Iterate </a:t>
            </a:r>
            <a:r>
              <a:rPr sz="800" dirty="0">
                <a:solidFill>
                  <a:srgbClr val="414042"/>
                </a:solidFill>
                <a:latin typeface="Arial" panose="020B0604020202020204" pitchFamily="34" charset="0"/>
                <a:cs typeface="Arial" panose="020B0604020202020204" pitchFamily="34" charset="0"/>
              </a:rPr>
              <a:t>phase</a:t>
            </a:r>
            <a:endParaRPr sz="800" dirty="0">
              <a:latin typeface="Arial" panose="020B0604020202020204" pitchFamily="34" charset="0"/>
              <a:cs typeface="Arial" panose="020B0604020202020204" pitchFamily="34" charset="0"/>
            </a:endParaRPr>
          </a:p>
          <a:p>
            <a:pPr marL="12700" marR="97155" algn="just">
              <a:lnSpc>
                <a:spcPct val="100000"/>
              </a:lnSpc>
            </a:pPr>
            <a:r>
              <a:rPr sz="800" dirty="0">
                <a:solidFill>
                  <a:srgbClr val="414042"/>
                </a:solidFill>
                <a:latin typeface="Arial" panose="020B0604020202020204" pitchFamily="34" charset="0"/>
                <a:cs typeface="Arial" panose="020B0604020202020204" pitchFamily="34" charset="0"/>
              </a:rPr>
              <a:t>to not use feedback from the first test when designing  the next iteration. Encourage teams to reflect on what  they learned and incorporate that feedback into their</a:t>
            </a: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next iteration.</a:t>
            </a:r>
            <a:endParaRPr sz="800" dirty="0">
              <a:latin typeface="Arial" panose="020B0604020202020204" pitchFamily="34" charset="0"/>
              <a:cs typeface="Arial" panose="020B0604020202020204" pitchFamily="34" charset="0"/>
            </a:endParaRPr>
          </a:p>
        </p:txBody>
      </p:sp>
      <p:sp>
        <p:nvSpPr>
          <p:cNvPr id="25" name="object 25"/>
          <p:cNvSpPr txBox="1"/>
          <p:nvPr/>
        </p:nvSpPr>
        <p:spPr>
          <a:xfrm>
            <a:off x="3929303" y="6838362"/>
            <a:ext cx="2437130" cy="125412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p>
          <a:p>
            <a:pPr marL="1270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Iterate </a:t>
            </a:r>
            <a:r>
              <a:rPr sz="800" dirty="0">
                <a:solidFill>
                  <a:srgbClr val="414042"/>
                </a:solidFill>
                <a:latin typeface="Arial" panose="020B0604020202020204" pitchFamily="34" charset="0"/>
                <a:cs typeface="Arial" panose="020B0604020202020204" pitchFamily="34" charset="0"/>
              </a:rPr>
              <a:t>phase of the design challenge</a:t>
            </a:r>
            <a:endParaRPr sz="800" dirty="0">
              <a:latin typeface="Arial" panose="020B0604020202020204" pitchFamily="34" charset="0"/>
              <a:cs typeface="Arial" panose="020B0604020202020204" pitchFamily="34" charset="0"/>
            </a:endParaRPr>
          </a:p>
          <a:p>
            <a:pPr marL="12700" marR="194310">
              <a:lnSpc>
                <a:spcPct val="100000"/>
              </a:lnSpc>
            </a:pPr>
            <a:r>
              <a:rPr sz="800" dirty="0">
                <a:solidFill>
                  <a:srgbClr val="414042"/>
                </a:solidFill>
                <a:latin typeface="Arial" panose="020B0604020202020204" pitchFamily="34" charset="0"/>
                <a:cs typeface="Arial" panose="020B0604020202020204" pitchFamily="34" charset="0"/>
              </a:rPr>
              <a:t>is a collaborative moment for the team to listen  and support each other to improve and evolve  their idea to be the strongest it can be.</a:t>
            </a:r>
            <a:endParaRPr sz="800" dirty="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Encourage design teams to work together to reflect  on what they learned and incorporate that into  their next iteration.</a:t>
            </a:r>
            <a:endParaRPr sz="800" dirty="0">
              <a:latin typeface="Arial" panose="020B0604020202020204" pitchFamily="34" charset="0"/>
              <a:cs typeface="Arial" panose="020B0604020202020204" pitchFamily="34" charset="0"/>
            </a:endParaRPr>
          </a:p>
        </p:txBody>
      </p:sp>
      <p:sp>
        <p:nvSpPr>
          <p:cNvPr id="26" name="object 26"/>
          <p:cNvSpPr txBox="1"/>
          <p:nvPr/>
        </p:nvSpPr>
        <p:spPr>
          <a:xfrm>
            <a:off x="3929303" y="8138833"/>
            <a:ext cx="237871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27" name="object 27"/>
          <p:cNvSpPr txBox="1"/>
          <p:nvPr/>
        </p:nvSpPr>
        <p:spPr>
          <a:xfrm>
            <a:off x="1339596" y="1738827"/>
            <a:ext cx="2053512"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grpSp>
        <p:nvGrpSpPr>
          <p:cNvPr id="28" name="object 28"/>
          <p:cNvGrpSpPr/>
          <p:nvPr/>
        </p:nvGrpSpPr>
        <p:grpSpPr>
          <a:xfrm>
            <a:off x="900004" y="10262101"/>
            <a:ext cx="5774055" cy="429895"/>
            <a:chOff x="900004" y="10262101"/>
            <a:chExt cx="5774055" cy="429895"/>
          </a:xfrm>
        </p:grpSpPr>
        <p:sp>
          <p:nvSpPr>
            <p:cNvPr id="29" name="object 29"/>
            <p:cNvSpPr/>
            <p:nvPr/>
          </p:nvSpPr>
          <p:spPr>
            <a:xfrm>
              <a:off x="907376" y="10277627"/>
              <a:ext cx="5759450" cy="414655"/>
            </a:xfrm>
            <a:custGeom>
              <a:avLst/>
              <a:gdLst/>
              <a:ahLst/>
              <a:cxnLst/>
              <a:rect l="l" t="t" r="r" b="b"/>
              <a:pathLst>
                <a:path w="5759450" h="414654">
                  <a:moveTo>
                    <a:pt x="5758840" y="0"/>
                  </a:moveTo>
                  <a:lnTo>
                    <a:pt x="0" y="0"/>
                  </a:lnTo>
                  <a:lnTo>
                    <a:pt x="0" y="186016"/>
                  </a:lnTo>
                  <a:lnTo>
                    <a:pt x="0" y="414375"/>
                  </a:lnTo>
                  <a:lnTo>
                    <a:pt x="5758840" y="414375"/>
                  </a:lnTo>
                  <a:lnTo>
                    <a:pt x="5758840" y="186016"/>
                  </a:lnTo>
                  <a:lnTo>
                    <a:pt x="5758840"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460568"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5460568" y="102694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4316730"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4316730"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3180054"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3180054"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043823"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043823"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907376" y="102694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907376" y="102694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0" name="object 40"/>
          <p:cNvSpPr txBox="1"/>
          <p:nvPr/>
        </p:nvSpPr>
        <p:spPr>
          <a:xfrm>
            <a:off x="1371955" y="102976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1" name="object 41"/>
          <p:cNvSpPr txBox="1"/>
          <p:nvPr/>
        </p:nvSpPr>
        <p:spPr>
          <a:xfrm>
            <a:off x="2437718" y="102976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3644893" y="102976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3" name="object 43"/>
          <p:cNvSpPr txBox="1"/>
          <p:nvPr/>
        </p:nvSpPr>
        <p:spPr>
          <a:xfrm>
            <a:off x="4613817" y="102976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4" name="object 44"/>
          <p:cNvSpPr txBox="1"/>
          <p:nvPr/>
        </p:nvSpPr>
        <p:spPr>
          <a:xfrm>
            <a:off x="5460568" y="10277627"/>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036955" cy="36195"/>
            </a:xfrm>
            <a:custGeom>
              <a:avLst/>
              <a:gdLst/>
              <a:ahLst/>
              <a:cxnLst/>
              <a:rect l="l" t="t" r="r" b="b"/>
              <a:pathLst>
                <a:path w="1036955" h="36194">
                  <a:moveTo>
                    <a:pt x="1036802" y="0"/>
                  </a:moveTo>
                  <a:lnTo>
                    <a:pt x="0" y="0"/>
                  </a:lnTo>
                  <a:lnTo>
                    <a:pt x="0" y="36182"/>
                  </a:lnTo>
                  <a:lnTo>
                    <a:pt x="1036802" y="36182"/>
                  </a:lnTo>
                  <a:lnTo>
                    <a:pt x="103680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936800" y="1371511"/>
              <a:ext cx="4723765" cy="36195"/>
            </a:xfrm>
            <a:custGeom>
              <a:avLst/>
              <a:gdLst/>
              <a:ahLst/>
              <a:cxnLst/>
              <a:rect l="l" t="t" r="r" b="b"/>
              <a:pathLst>
                <a:path w="4723765" h="36194">
                  <a:moveTo>
                    <a:pt x="4723206" y="0"/>
                  </a:moveTo>
                  <a:lnTo>
                    <a:pt x="0" y="0"/>
                  </a:lnTo>
                  <a:lnTo>
                    <a:pt x="0" y="36182"/>
                  </a:lnTo>
                  <a:lnTo>
                    <a:pt x="4723206" y="36182"/>
                  </a:lnTo>
                  <a:lnTo>
                    <a:pt x="472320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1107598" y="10290363"/>
            <a:ext cx="5798820" cy="401955"/>
            <a:chOff x="1107598" y="10290363"/>
            <a:chExt cx="5798820" cy="401955"/>
          </a:xfrm>
        </p:grpSpPr>
        <p:sp>
          <p:nvSpPr>
            <p:cNvPr id="10" name="object 10"/>
            <p:cNvSpPr/>
            <p:nvPr/>
          </p:nvSpPr>
          <p:spPr>
            <a:xfrm>
              <a:off x="1114971" y="10305897"/>
              <a:ext cx="5784215" cy="386715"/>
            </a:xfrm>
            <a:custGeom>
              <a:avLst/>
              <a:gdLst/>
              <a:ahLst/>
              <a:cxnLst/>
              <a:rect l="l" t="t" r="r" b="b"/>
              <a:pathLst>
                <a:path w="5784215" h="386715">
                  <a:moveTo>
                    <a:pt x="5783694" y="0"/>
                  </a:moveTo>
                  <a:lnTo>
                    <a:pt x="0" y="0"/>
                  </a:lnTo>
                  <a:lnTo>
                    <a:pt x="0" y="186016"/>
                  </a:lnTo>
                  <a:lnTo>
                    <a:pt x="0" y="386105"/>
                  </a:lnTo>
                  <a:lnTo>
                    <a:pt x="5783694" y="386105"/>
                  </a:lnTo>
                  <a:lnTo>
                    <a:pt x="5783694" y="186016"/>
                  </a:lnTo>
                  <a:lnTo>
                    <a:pt x="5783694"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5653405" y="1029773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653405" y="1029773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516958" y="102977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516958" y="102977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380511" y="102977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380511" y="102977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2244051" y="102977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244051" y="102977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1114971" y="102977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1114971" y="102977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txBox="1"/>
          <p:nvPr/>
        </p:nvSpPr>
        <p:spPr>
          <a:xfrm>
            <a:off x="1478800" y="10325959"/>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2" name="object 22"/>
          <p:cNvSpPr txBox="1"/>
          <p:nvPr/>
        </p:nvSpPr>
        <p:spPr>
          <a:xfrm>
            <a:off x="2595769" y="10325959"/>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3" name="object 23"/>
          <p:cNvSpPr txBox="1"/>
          <p:nvPr/>
        </p:nvSpPr>
        <p:spPr>
          <a:xfrm>
            <a:off x="3771548" y="10325959"/>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4" name="object 24"/>
          <p:cNvSpPr txBox="1"/>
          <p:nvPr/>
        </p:nvSpPr>
        <p:spPr>
          <a:xfrm>
            <a:off x="4838284" y="10325959"/>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5" name="object 25"/>
          <p:cNvSpPr txBox="1"/>
          <p:nvPr/>
        </p:nvSpPr>
        <p:spPr>
          <a:xfrm>
            <a:off x="5653404" y="10305898"/>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6" name="object 26"/>
          <p:cNvSpPr txBox="1"/>
          <p:nvPr/>
        </p:nvSpPr>
        <p:spPr>
          <a:xfrm>
            <a:off x="887298" y="1753019"/>
            <a:ext cx="4645025" cy="306959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92298E"/>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a:p>
            <a:pPr>
              <a:lnSpc>
                <a:spcPct val="100000"/>
              </a:lnSpc>
              <a:spcBef>
                <a:spcPts val="10"/>
              </a:spcBef>
            </a:pPr>
            <a:endParaRPr sz="900" dirty="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Protobot.org</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marR="473075">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creatively solving problems based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on specific scenarios. This exercise is also designed for participants to practice sketching.</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Use the design challenge generator, Protobot.org, to generate a design prompt.</a:t>
            </a:r>
            <a:endParaRPr sz="800" dirty="0">
              <a:latin typeface="Arial" panose="020B0604020202020204" pitchFamily="34" charset="0"/>
              <a:cs typeface="Arial" panose="020B0604020202020204" pitchFamily="34" charset="0"/>
            </a:endParaRPr>
          </a:p>
          <a:p>
            <a:pPr marL="444500" indent="-216535">
              <a:lnSpc>
                <a:spcPct val="100000"/>
              </a:lnSpc>
              <a:spcBef>
                <a:spcPts val="57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participants to sketch an idea for the design prompt.</a:t>
            </a:r>
            <a:endParaRPr sz="800" dirty="0">
              <a:latin typeface="Arial" panose="020B0604020202020204" pitchFamily="34" charset="0"/>
              <a:cs typeface="Arial" panose="020B0604020202020204" pitchFamily="34" charset="0"/>
            </a:endParaRPr>
          </a:p>
          <a:p>
            <a:pPr marL="444500" indent="-216535">
              <a:lnSpc>
                <a:spcPct val="100000"/>
              </a:lnSpc>
              <a:spcBef>
                <a:spcPts val="56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participants to share their sketches with their group.</a:t>
            </a:r>
            <a:endParaRPr sz="800" dirty="0">
              <a:latin typeface="Arial" panose="020B0604020202020204" pitchFamily="34" charset="0"/>
              <a:cs typeface="Arial" panose="020B0604020202020204" pitchFamily="34" charset="0"/>
            </a:endParaRPr>
          </a:p>
          <a:p>
            <a:pPr marL="444500" marR="1666875" indent="-216535">
              <a:lnSpc>
                <a:spcPct val="100000"/>
              </a:lnSpc>
              <a:spcBef>
                <a:spcPts val="56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Now, ask participants to reflect on what assumptions  they made about the solution they created and share.</a:t>
            </a:r>
            <a:endParaRPr sz="800" dirty="0">
              <a:latin typeface="Arial" panose="020B0604020202020204" pitchFamily="34" charset="0"/>
              <a:cs typeface="Arial" panose="020B0604020202020204" pitchFamily="34" charset="0"/>
            </a:endParaRPr>
          </a:p>
          <a:p>
            <a:pPr>
              <a:lnSpc>
                <a:spcPct val="100000"/>
              </a:lnSpc>
              <a:spcBef>
                <a:spcPts val="40"/>
              </a:spcBef>
              <a:buFont typeface="Times New Roman"/>
              <a:buChar char="•"/>
            </a:pPr>
            <a:endParaRPr sz="950" dirty="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activity translates well to online. Share your screen to show the Protobot.org.</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When the participants have completed their sketches, ask them to share in their computer camera.</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sketch a solution to the scenario?</a:t>
            </a:r>
            <a:endParaRPr sz="800" dirty="0">
              <a:latin typeface="Arial" panose="020B0604020202020204" pitchFamily="34" charset="0"/>
              <a:cs typeface="Arial" panose="020B0604020202020204" pitchFamily="34" charset="0"/>
            </a:endParaRPr>
          </a:p>
          <a:p>
            <a:pPr marL="444500" indent="-216535">
              <a:lnSpc>
                <a:spcPct val="100000"/>
              </a:lnSpc>
              <a:spcBef>
                <a:spcPts val="56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did you learn about questioning the assumptions you make when generating ideas?</a:t>
            </a:r>
            <a:endParaRPr sz="800" dirty="0">
              <a:latin typeface="Arial" panose="020B0604020202020204" pitchFamily="34" charset="0"/>
              <a:cs typeface="Arial" panose="020B0604020202020204" pitchFamily="34" charset="0"/>
            </a:endParaRPr>
          </a:p>
        </p:txBody>
      </p:sp>
      <p:sp>
        <p:nvSpPr>
          <p:cNvPr id="27" name="object 27"/>
          <p:cNvSpPr txBox="1"/>
          <p:nvPr/>
        </p:nvSpPr>
        <p:spPr>
          <a:xfrm>
            <a:off x="887299" y="5179974"/>
            <a:ext cx="4288155" cy="58547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92298E"/>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444500" indent="-216535">
              <a:lnSpc>
                <a:spcPct val="100000"/>
              </a:lnSpc>
              <a:spcBef>
                <a:spcPts val="44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Design iteration brings powerful results. So, do it again designer!</a:t>
            </a:r>
            <a:endParaRPr sz="800">
              <a:latin typeface="Arial" panose="020B0604020202020204" pitchFamily="34" charset="0"/>
              <a:cs typeface="Arial" panose="020B06040202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026" y="10296074"/>
            <a:ext cx="5774055" cy="396240"/>
            <a:chOff x="899026" y="10296074"/>
            <a:chExt cx="5774055" cy="396240"/>
          </a:xfrm>
        </p:grpSpPr>
        <p:sp>
          <p:nvSpPr>
            <p:cNvPr id="7" name="object 7"/>
            <p:cNvSpPr/>
            <p:nvPr/>
          </p:nvSpPr>
          <p:spPr>
            <a:xfrm>
              <a:off x="906399" y="10311613"/>
              <a:ext cx="5759450" cy="381000"/>
            </a:xfrm>
            <a:custGeom>
              <a:avLst/>
              <a:gdLst/>
              <a:ahLst/>
              <a:cxnLst/>
              <a:rect l="l" t="t" r="r" b="b"/>
              <a:pathLst>
                <a:path w="5759450" h="381000">
                  <a:moveTo>
                    <a:pt x="5758840" y="0"/>
                  </a:moveTo>
                  <a:lnTo>
                    <a:pt x="0" y="0"/>
                  </a:lnTo>
                  <a:lnTo>
                    <a:pt x="0" y="186004"/>
                  </a:lnTo>
                  <a:lnTo>
                    <a:pt x="0" y="380390"/>
                  </a:lnTo>
                  <a:lnTo>
                    <a:pt x="5758840" y="380390"/>
                  </a:lnTo>
                  <a:lnTo>
                    <a:pt x="5758840" y="186004"/>
                  </a:lnTo>
                  <a:lnTo>
                    <a:pt x="5758840"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59602" y="10303446"/>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59602" y="10303446"/>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15764" y="103034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15764" y="103034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79089" y="103034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79089" y="103034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42858" y="103034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42858" y="103034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6398" y="103034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6398" y="103034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370977" y="10331670"/>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19" name="object 19"/>
          <p:cNvSpPr txBox="1"/>
          <p:nvPr/>
        </p:nvSpPr>
        <p:spPr>
          <a:xfrm>
            <a:off x="2436740" y="10331670"/>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0" name="object 20"/>
          <p:cNvSpPr txBox="1"/>
          <p:nvPr/>
        </p:nvSpPr>
        <p:spPr>
          <a:xfrm>
            <a:off x="3643915" y="10331670"/>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4612839" y="10331670"/>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2" name="object 22"/>
          <p:cNvSpPr txBox="1"/>
          <p:nvPr/>
        </p:nvSpPr>
        <p:spPr>
          <a:xfrm>
            <a:off x="5951167" y="10331670"/>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3" name="object 23"/>
          <p:cNvSpPr txBox="1"/>
          <p:nvPr/>
        </p:nvSpPr>
        <p:spPr>
          <a:xfrm>
            <a:off x="3929303" y="3746842"/>
            <a:ext cx="683536"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24" name="object 24"/>
          <p:cNvSpPr txBox="1"/>
          <p:nvPr/>
        </p:nvSpPr>
        <p:spPr>
          <a:xfrm>
            <a:off x="3929303" y="3934409"/>
            <a:ext cx="2720975" cy="1144905"/>
          </a:xfrm>
          <a:prstGeom prst="rect">
            <a:avLst/>
          </a:prstGeom>
        </p:spPr>
        <p:txBody>
          <a:bodyPr vert="horz" wrap="square" lIns="0" tIns="12700" rIns="0" bIns="0" rtlCol="0">
            <a:spAutoFit/>
          </a:bodyPr>
          <a:lstStyle/>
          <a:p>
            <a:pPr marL="84455" marR="5080" indent="-72390" algn="just">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Unlike the last time participants completed this tool, this  time they will be drawing from feedback and ideas that  came out of their prototypes.</a:t>
            </a:r>
            <a:endParaRPr sz="800">
              <a:latin typeface="Arial" panose="020B0604020202020204" pitchFamily="34" charset="0"/>
              <a:cs typeface="Arial" panose="020B0604020202020204" pitchFamily="34" charset="0"/>
            </a:endParaRPr>
          </a:p>
          <a:p>
            <a:pPr marL="84455" marR="132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These related ideas will help them to make their idea  more robust.</a:t>
            </a:r>
            <a:endParaRPr sz="800">
              <a:latin typeface="Arial" panose="020B0604020202020204" pitchFamily="34" charset="0"/>
              <a:cs typeface="Arial" panose="020B0604020202020204" pitchFamily="34" charset="0"/>
            </a:endParaRPr>
          </a:p>
          <a:p>
            <a:pPr marL="84455" marR="10160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It is helpful to then rename the idea in the form of a  newspaper headline so that the team can have clarity  about their idea.</a:t>
            </a:r>
            <a:endParaRPr sz="800">
              <a:latin typeface="Arial" panose="020B0604020202020204" pitchFamily="34" charset="0"/>
              <a:cs typeface="Arial" panose="020B0604020202020204" pitchFamily="34" charset="0"/>
            </a:endParaRPr>
          </a:p>
        </p:txBody>
      </p:sp>
      <p:grpSp>
        <p:nvGrpSpPr>
          <p:cNvPr id="25" name="object 25"/>
          <p:cNvGrpSpPr/>
          <p:nvPr/>
        </p:nvGrpSpPr>
        <p:grpSpPr>
          <a:xfrm>
            <a:off x="911745" y="1800009"/>
            <a:ext cx="2706370" cy="1917700"/>
            <a:chOff x="911745" y="1800009"/>
            <a:chExt cx="2706370" cy="1917700"/>
          </a:xfrm>
        </p:grpSpPr>
        <p:sp>
          <p:nvSpPr>
            <p:cNvPr id="26" name="object 26"/>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3929303" y="5992139"/>
            <a:ext cx="2743835" cy="1359535"/>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800" b="1" i="1" dirty="0">
                <a:solidFill>
                  <a:srgbClr val="993F97"/>
                </a:solidFill>
                <a:latin typeface="Arial" panose="020B0604020202020204" pitchFamily="34" charset="0"/>
                <a:cs typeface="Arial" panose="020B0604020202020204" pitchFamily="34" charset="0"/>
              </a:rPr>
              <a:t>#2 Building to Iterate	</a:t>
            </a:r>
            <a:r>
              <a:rPr sz="800" i="1" dirty="0">
                <a:solidFill>
                  <a:srgbClr val="92278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23812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Building to Iterate </a:t>
            </a:r>
            <a:r>
              <a:rPr sz="800" dirty="0">
                <a:solidFill>
                  <a:srgbClr val="414042"/>
                </a:solidFill>
                <a:latin typeface="Arial" panose="020B0604020202020204" pitchFamily="34" charset="0"/>
                <a:cs typeface="Arial" panose="020B0604020202020204" pitchFamily="34" charset="0"/>
              </a:rPr>
              <a:t>worksheet helps your team  identify all the elements of your concept that need to  be developed as well as the assumptions embedded  in that concept.</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a:lnSpc>
                <a:spcPct val="100000"/>
              </a:lnSpc>
              <a:spcBef>
                <a:spcPts val="295"/>
              </a:spcBef>
            </a:pPr>
            <a:r>
              <a:rPr sz="800" dirty="0">
                <a:solidFill>
                  <a:srgbClr val="414042"/>
                </a:solidFill>
                <a:latin typeface="Arial" panose="020B0604020202020204" pitchFamily="34" charset="0"/>
                <a:cs typeface="Arial" panose="020B0604020202020204" pitchFamily="34" charset="0"/>
              </a:rPr>
              <a:t>Your concept is more complex than a single post-it.</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Use this tool to help your develop your concept more fully.</a:t>
            </a:r>
            <a:endParaRPr sz="800">
              <a:latin typeface="Arial" panose="020B0604020202020204" pitchFamily="34" charset="0"/>
              <a:cs typeface="Arial" panose="020B0604020202020204" pitchFamily="34" charset="0"/>
            </a:endParaRPr>
          </a:p>
        </p:txBody>
      </p:sp>
      <p:sp>
        <p:nvSpPr>
          <p:cNvPr id="29" name="object 29"/>
          <p:cNvSpPr txBox="1"/>
          <p:nvPr/>
        </p:nvSpPr>
        <p:spPr>
          <a:xfrm>
            <a:off x="3929303" y="1759826"/>
            <a:ext cx="2700655" cy="1237615"/>
          </a:xfrm>
          <a:prstGeom prst="rect">
            <a:avLst/>
          </a:prstGeom>
        </p:spPr>
        <p:txBody>
          <a:bodyPr vert="horz" wrap="square" lIns="0" tIns="12700" rIns="0" bIns="0" rtlCol="0">
            <a:spAutoFit/>
          </a:bodyPr>
          <a:lstStyle/>
          <a:p>
            <a:pPr marL="12700" algn="just">
              <a:lnSpc>
                <a:spcPct val="100000"/>
              </a:lnSpc>
              <a:spcBef>
                <a:spcPts val="100"/>
              </a:spcBef>
              <a:tabLst>
                <a:tab pos="2005964" algn="l"/>
              </a:tabLst>
            </a:pPr>
            <a:r>
              <a:rPr sz="800" b="1" i="1" dirty="0">
                <a:solidFill>
                  <a:srgbClr val="993F97"/>
                </a:solidFill>
                <a:latin typeface="Arial" panose="020B0604020202020204" pitchFamily="34" charset="0"/>
                <a:cs typeface="Arial" panose="020B0604020202020204" pitchFamily="34" charset="0"/>
              </a:rPr>
              <a:t>#1 Combine Reflections &amp; Ideas	</a:t>
            </a:r>
            <a:r>
              <a:rPr sz="800" i="1" dirty="0">
                <a:solidFill>
                  <a:srgbClr val="92278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gn="just">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gn="just">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Combine Reflections &amp; Ideas </a:t>
            </a:r>
            <a:r>
              <a:rPr sz="800" dirty="0">
                <a:solidFill>
                  <a:srgbClr val="414042"/>
                </a:solidFill>
                <a:latin typeface="Arial" panose="020B0604020202020204" pitchFamily="34" charset="0"/>
                <a:cs typeface="Arial" panose="020B0604020202020204" pitchFamily="34" charset="0"/>
              </a:rPr>
              <a:t>is a worksheet designed to  help you combine ideas from your first round of testing in  order to advance your solution.</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gn="just">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7081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This tool helps you group and combine new ideas into  a broader concept.</a:t>
            </a:r>
            <a:endParaRPr sz="800">
              <a:latin typeface="Arial" panose="020B0604020202020204" pitchFamily="34" charset="0"/>
              <a:cs typeface="Arial" panose="020B0604020202020204" pitchFamily="34" charset="0"/>
            </a:endParaRPr>
          </a:p>
        </p:txBody>
      </p:sp>
      <p:sp>
        <p:nvSpPr>
          <p:cNvPr id="30" name="object 30"/>
          <p:cNvSpPr txBox="1"/>
          <p:nvPr/>
        </p:nvSpPr>
        <p:spPr>
          <a:xfrm>
            <a:off x="3929303" y="7993405"/>
            <a:ext cx="683536"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31" name="object 31"/>
          <p:cNvSpPr txBox="1"/>
          <p:nvPr/>
        </p:nvSpPr>
        <p:spPr>
          <a:xfrm>
            <a:off x="3929303" y="8180984"/>
            <a:ext cx="2734310" cy="102298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expand upon the  idea they created. Now is the time to get more specific  about their idea.</a:t>
            </a:r>
            <a:endParaRPr sz="800">
              <a:latin typeface="Arial" panose="020B0604020202020204" pitchFamily="34" charset="0"/>
              <a:cs typeface="Arial" panose="020B0604020202020204" pitchFamily="34" charset="0"/>
            </a:endParaRPr>
          </a:p>
          <a:p>
            <a:pPr marL="84455" marR="186055" indent="-72390" algn="just">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are not committing to this idea yet, so  encourage teams to dream about all that is possible  without thinking about feasibility.</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32" name="object 32"/>
          <p:cNvGrpSpPr/>
          <p:nvPr/>
        </p:nvGrpSpPr>
        <p:grpSpPr>
          <a:xfrm>
            <a:off x="911745" y="5998553"/>
            <a:ext cx="2706370" cy="1917700"/>
            <a:chOff x="911745" y="5998553"/>
            <a:chExt cx="2706370" cy="1917700"/>
          </a:xfrm>
        </p:grpSpPr>
        <p:sp>
          <p:nvSpPr>
            <p:cNvPr id="33" name="object 33"/>
            <p:cNvSpPr/>
            <p:nvPr/>
          </p:nvSpPr>
          <p:spPr>
            <a:xfrm>
              <a:off x="1016320" y="6002591"/>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14920" y="600172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p:nvPr/>
        </p:nvSpPr>
        <p:spPr>
          <a:xfrm>
            <a:off x="911650" y="5491594"/>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txBox="1"/>
          <p:nvPr/>
        </p:nvSpPr>
        <p:spPr>
          <a:xfrm>
            <a:off x="898950"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133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8" name="object 38"/>
          <p:cNvSpPr txBox="1"/>
          <p:nvPr/>
        </p:nvSpPr>
        <p:spPr>
          <a:xfrm>
            <a:off x="898950" y="7958442"/>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135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9" name="object 39"/>
          <p:cNvSpPr txBox="1"/>
          <p:nvPr/>
        </p:nvSpPr>
        <p:spPr>
          <a:xfrm>
            <a:off x="887299" y="825576"/>
            <a:ext cx="54724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2278F"/>
                </a:solidFill>
                <a:latin typeface="Arial" panose="020B0604020202020204" pitchFamily="34" charset="0"/>
                <a:cs typeface="Arial" panose="020B0604020202020204" pitchFamily="34" charset="0"/>
              </a:rPr>
              <a:t>ITERATE </a:t>
            </a:r>
            <a:r>
              <a:rPr sz="1800" dirty="0">
                <a:solidFill>
                  <a:srgbClr val="92278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2" y="3746843"/>
            <a:ext cx="7633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7" name="object 7"/>
          <p:cNvSpPr txBox="1"/>
          <p:nvPr/>
        </p:nvSpPr>
        <p:spPr>
          <a:xfrm>
            <a:off x="3929303" y="3934409"/>
            <a:ext cx="2729865" cy="102298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Ask the design teams to use this tool to expand upon the  idea they create using a storyboard of the experience.  Now is the time to get more specific about their idea.</a:t>
            </a:r>
            <a:endParaRPr sz="800">
              <a:latin typeface="Arial" panose="020B0604020202020204" pitchFamily="34" charset="0"/>
              <a:cs typeface="Arial" panose="020B0604020202020204" pitchFamily="34" charset="0"/>
            </a:endParaRPr>
          </a:p>
          <a:p>
            <a:pPr marL="84455" marR="182245" indent="-72390" algn="just">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are not committing to this idea yet, so  encourage teams to dream about all that is possible  without thinking about feasibility.</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11745" y="1800009"/>
            <a:ext cx="2706370" cy="1917700"/>
            <a:chOff x="911745" y="1800009"/>
            <a:chExt cx="2706370" cy="1917700"/>
          </a:xfrm>
        </p:grpSpPr>
        <p:sp>
          <p:nvSpPr>
            <p:cNvPr id="9" name="object 9"/>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9303" y="5992139"/>
            <a:ext cx="2722245" cy="1847214"/>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800" b="1" i="1" dirty="0">
                <a:solidFill>
                  <a:srgbClr val="993F97"/>
                </a:solidFill>
                <a:latin typeface="Arial" panose="020B0604020202020204" pitchFamily="34" charset="0"/>
                <a:cs typeface="Arial" panose="020B0604020202020204" pitchFamily="34" charset="0"/>
              </a:rPr>
              <a:t>#4 Design Another Prototype	</a:t>
            </a:r>
            <a:r>
              <a:rPr sz="800" i="1" dirty="0">
                <a:solidFill>
                  <a:srgbClr val="92278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35052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Design Another Prototype </a:t>
            </a:r>
            <a:r>
              <a:rPr sz="800" dirty="0">
                <a:solidFill>
                  <a:srgbClr val="414042"/>
                </a:solidFill>
                <a:latin typeface="Arial" panose="020B0604020202020204" pitchFamily="34" charset="0"/>
                <a:cs typeface="Arial" panose="020B0604020202020204" pitchFamily="34" charset="0"/>
              </a:rPr>
              <a:t>worksheet helps  your team design low-resolution prototypes to test</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the assumptions you are making about why your concept  is going to solve your stakeholder’s problem or meet their  need.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2860">
              <a:lnSpc>
                <a:spcPct val="100000"/>
              </a:lnSpc>
              <a:spcBef>
                <a:spcPts val="295"/>
              </a:spcBef>
            </a:pPr>
            <a:r>
              <a:rPr sz="800" dirty="0">
                <a:solidFill>
                  <a:srgbClr val="414042"/>
                </a:solidFill>
                <a:latin typeface="Arial" panose="020B0604020202020204" pitchFamily="34" charset="0"/>
                <a:cs typeface="Arial" panose="020B0604020202020204" pitchFamily="34" charset="0"/>
              </a:rPr>
              <a:t>As you continue to prototype, the ideas you generate are  full of assumptions about why those ideas will solve your  stakeholder’s problem or fill their need. Your prototype  needs to test those assumptions early in order to get  authentic, relevant stakeholder feedback.</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1759826"/>
            <a:ext cx="2687320" cy="1481455"/>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800" b="1" i="1" dirty="0">
                <a:solidFill>
                  <a:srgbClr val="993F97"/>
                </a:solidFill>
                <a:latin typeface="Arial" panose="020B0604020202020204" pitchFamily="34" charset="0"/>
                <a:cs typeface="Arial" panose="020B0604020202020204" pitchFamily="34" charset="0"/>
              </a:rPr>
              <a:t>#3 Storyboard Your Iteration	</a:t>
            </a:r>
            <a:r>
              <a:rPr sz="800" i="1" dirty="0">
                <a:solidFill>
                  <a:srgbClr val="92278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241935">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Storyboard Your Iteration </a:t>
            </a:r>
            <a:r>
              <a:rPr sz="800" dirty="0">
                <a:solidFill>
                  <a:srgbClr val="414042"/>
                </a:solidFill>
                <a:latin typeface="Arial" panose="020B0604020202020204" pitchFamily="34" charset="0"/>
                <a:cs typeface="Arial" panose="020B0604020202020204" pitchFamily="34" charset="0"/>
              </a:rPr>
              <a:t>is a worksheet designed  to help your team think through your idea in terms  of a timeline. What happens at the beginning,</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the middle and then end?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66675">
              <a:lnSpc>
                <a:spcPct val="100000"/>
              </a:lnSpc>
              <a:spcBef>
                <a:spcPts val="295"/>
              </a:spcBef>
            </a:pPr>
            <a:r>
              <a:rPr sz="800" dirty="0">
                <a:solidFill>
                  <a:srgbClr val="414042"/>
                </a:solidFill>
                <a:latin typeface="Arial" panose="020B0604020202020204" pitchFamily="34" charset="0"/>
                <a:cs typeface="Arial" panose="020B0604020202020204" pitchFamily="34" charset="0"/>
              </a:rPr>
              <a:t>By thinking through your idea in terms of a timeline,  you will be able to further reflect on the assumptions  you are making and generate new assumptions as well.</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3" y="7993405"/>
            <a:ext cx="763346"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4" name="object 14"/>
          <p:cNvSpPr txBox="1"/>
          <p:nvPr/>
        </p:nvSpPr>
        <p:spPr>
          <a:xfrm>
            <a:off x="3929303" y="8180984"/>
            <a:ext cx="2399665" cy="90106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will be designing prototypes based  on the assumptions they are making in their idea.</a:t>
            </a:r>
            <a:endParaRPr sz="800">
              <a:latin typeface="Arial" panose="020B0604020202020204" pitchFamily="34" charset="0"/>
              <a:cs typeface="Arial" panose="020B0604020202020204" pitchFamily="34" charset="0"/>
            </a:endParaRPr>
          </a:p>
          <a:p>
            <a:pPr marL="84455" marR="5778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Prototypes should be small experiments that are  specifically designed to test assumptions.</a:t>
            </a:r>
            <a:endParaRPr sz="800">
              <a:latin typeface="Arial" panose="020B0604020202020204" pitchFamily="34" charset="0"/>
              <a:cs typeface="Arial" panose="020B0604020202020204" pitchFamily="34" charset="0"/>
            </a:endParaRPr>
          </a:p>
          <a:p>
            <a:pPr marL="84455" marR="22923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Push teams to connect what they are going  to do with what ideas they are trying to test.</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11745" y="5998553"/>
            <a:ext cx="2706370" cy="1917700"/>
            <a:chOff x="911745" y="5998553"/>
            <a:chExt cx="2706370" cy="1917700"/>
          </a:xfrm>
        </p:grpSpPr>
        <p:sp>
          <p:nvSpPr>
            <p:cNvPr id="16" name="object 16"/>
            <p:cNvSpPr/>
            <p:nvPr/>
          </p:nvSpPr>
          <p:spPr>
            <a:xfrm>
              <a:off x="1016320" y="6002591"/>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4920" y="600172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911650" y="5491594"/>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137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0" name="object 20"/>
          <p:cNvSpPr txBox="1"/>
          <p:nvPr/>
        </p:nvSpPr>
        <p:spPr>
          <a:xfrm>
            <a:off x="898955" y="7958442"/>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139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1" name="object 21"/>
          <p:cNvGrpSpPr/>
          <p:nvPr/>
        </p:nvGrpSpPr>
        <p:grpSpPr>
          <a:xfrm>
            <a:off x="877728" y="10302055"/>
            <a:ext cx="5798820" cy="390525"/>
            <a:chOff x="877728" y="10302055"/>
            <a:chExt cx="5798820" cy="390525"/>
          </a:xfrm>
        </p:grpSpPr>
        <p:sp>
          <p:nvSpPr>
            <p:cNvPr id="22" name="object 22"/>
            <p:cNvSpPr/>
            <p:nvPr/>
          </p:nvSpPr>
          <p:spPr>
            <a:xfrm>
              <a:off x="885101" y="10317594"/>
              <a:ext cx="5784215" cy="374650"/>
            </a:xfrm>
            <a:custGeom>
              <a:avLst/>
              <a:gdLst/>
              <a:ahLst/>
              <a:cxnLst/>
              <a:rect l="l" t="t" r="r" b="b"/>
              <a:pathLst>
                <a:path w="5784215" h="374650">
                  <a:moveTo>
                    <a:pt x="5783694" y="0"/>
                  </a:moveTo>
                  <a:lnTo>
                    <a:pt x="0" y="0"/>
                  </a:lnTo>
                  <a:lnTo>
                    <a:pt x="0" y="186016"/>
                  </a:lnTo>
                  <a:lnTo>
                    <a:pt x="0" y="374408"/>
                  </a:lnTo>
                  <a:lnTo>
                    <a:pt x="5783694" y="374408"/>
                  </a:lnTo>
                  <a:lnTo>
                    <a:pt x="5783694" y="186016"/>
                  </a:lnTo>
                  <a:lnTo>
                    <a:pt x="5783694"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5423547" y="10309428"/>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23547" y="10309428"/>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4287100" y="1030943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287100" y="1030943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150641" y="1030943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50641" y="1030943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2014181" y="1030943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14181" y="1030943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885101" y="1030943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885101" y="1030943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3" name="object 33"/>
          <p:cNvSpPr txBox="1"/>
          <p:nvPr/>
        </p:nvSpPr>
        <p:spPr>
          <a:xfrm>
            <a:off x="1248933" y="10337651"/>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4" name="object 34"/>
          <p:cNvSpPr txBox="1"/>
          <p:nvPr/>
        </p:nvSpPr>
        <p:spPr>
          <a:xfrm>
            <a:off x="2365901" y="10337651"/>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5" name="object 35"/>
          <p:cNvSpPr txBox="1"/>
          <p:nvPr/>
        </p:nvSpPr>
        <p:spPr>
          <a:xfrm>
            <a:off x="3541681" y="10337651"/>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6" name="object 36"/>
          <p:cNvSpPr txBox="1"/>
          <p:nvPr/>
        </p:nvSpPr>
        <p:spPr>
          <a:xfrm>
            <a:off x="4608416" y="10337651"/>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7" name="object 37"/>
          <p:cNvSpPr txBox="1"/>
          <p:nvPr/>
        </p:nvSpPr>
        <p:spPr>
          <a:xfrm>
            <a:off x="5900049" y="10337651"/>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38" name="object 38"/>
          <p:cNvGrpSpPr/>
          <p:nvPr/>
        </p:nvGrpSpPr>
        <p:grpSpPr>
          <a:xfrm>
            <a:off x="899998" y="1371511"/>
            <a:ext cx="5760085" cy="36195"/>
            <a:chOff x="899998" y="1371511"/>
            <a:chExt cx="5760085" cy="36195"/>
          </a:xfrm>
        </p:grpSpPr>
        <p:sp>
          <p:nvSpPr>
            <p:cNvPr id="39" name="object 39"/>
            <p:cNvSpPr/>
            <p:nvPr/>
          </p:nvSpPr>
          <p:spPr>
            <a:xfrm>
              <a:off x="899998" y="1371511"/>
              <a:ext cx="1036955" cy="36195"/>
            </a:xfrm>
            <a:custGeom>
              <a:avLst/>
              <a:gdLst/>
              <a:ahLst/>
              <a:cxnLst/>
              <a:rect l="l" t="t" r="r" b="b"/>
              <a:pathLst>
                <a:path w="1036955" h="36194">
                  <a:moveTo>
                    <a:pt x="1036802" y="0"/>
                  </a:moveTo>
                  <a:lnTo>
                    <a:pt x="0" y="0"/>
                  </a:lnTo>
                  <a:lnTo>
                    <a:pt x="0" y="36182"/>
                  </a:lnTo>
                  <a:lnTo>
                    <a:pt x="1036802" y="36182"/>
                  </a:lnTo>
                  <a:lnTo>
                    <a:pt x="103680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1936800" y="1371511"/>
              <a:ext cx="4723765" cy="36195"/>
            </a:xfrm>
            <a:custGeom>
              <a:avLst/>
              <a:gdLst/>
              <a:ahLst/>
              <a:cxnLst/>
              <a:rect l="l" t="t" r="r" b="b"/>
              <a:pathLst>
                <a:path w="4723765" h="36194">
                  <a:moveTo>
                    <a:pt x="4723206" y="0"/>
                  </a:moveTo>
                  <a:lnTo>
                    <a:pt x="0" y="0"/>
                  </a:lnTo>
                  <a:lnTo>
                    <a:pt x="0" y="36182"/>
                  </a:lnTo>
                  <a:lnTo>
                    <a:pt x="4723206" y="36182"/>
                  </a:lnTo>
                  <a:lnTo>
                    <a:pt x="472320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gr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16063" y="10298951"/>
            <a:ext cx="5759450" cy="393065"/>
            <a:chOff x="916063" y="10298951"/>
            <a:chExt cx="5759450" cy="393065"/>
          </a:xfrm>
        </p:grpSpPr>
        <p:sp>
          <p:nvSpPr>
            <p:cNvPr id="7" name="object 7"/>
            <p:cNvSpPr/>
            <p:nvPr/>
          </p:nvSpPr>
          <p:spPr>
            <a:xfrm>
              <a:off x="916063" y="10314737"/>
              <a:ext cx="5759450" cy="377825"/>
            </a:xfrm>
            <a:custGeom>
              <a:avLst/>
              <a:gdLst/>
              <a:ahLst/>
              <a:cxnLst/>
              <a:rect l="l" t="t" r="r" b="b"/>
              <a:pathLst>
                <a:path w="5759450" h="377825">
                  <a:moveTo>
                    <a:pt x="5758827" y="0"/>
                  </a:moveTo>
                  <a:lnTo>
                    <a:pt x="0" y="0"/>
                  </a:lnTo>
                  <a:lnTo>
                    <a:pt x="0" y="186004"/>
                  </a:lnTo>
                  <a:lnTo>
                    <a:pt x="0" y="377266"/>
                  </a:lnTo>
                  <a:lnTo>
                    <a:pt x="5758827" y="377266"/>
                  </a:lnTo>
                  <a:lnTo>
                    <a:pt x="5758827" y="186004"/>
                  </a:lnTo>
                  <a:lnTo>
                    <a:pt x="5758827"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61368" y="1030657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61368" y="1030657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5461368" y="10314737"/>
            <a:ext cx="1214120" cy="140422"/>
          </a:xfrm>
          <a:prstGeom prst="rect">
            <a:avLst/>
          </a:prstGeom>
        </p:spPr>
        <p:txBody>
          <a:bodyPr vert="horz" wrap="square" lIns="0" tIns="32384" rIns="0" bIns="0" rtlCol="0">
            <a:spAutoFit/>
          </a:bodyPr>
          <a:lstStyle/>
          <a:p>
            <a:pPr marL="5715"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11" name="object 11"/>
          <p:cNvSpPr txBox="1"/>
          <p:nvPr/>
        </p:nvSpPr>
        <p:spPr>
          <a:xfrm>
            <a:off x="3929303" y="2029762"/>
            <a:ext cx="2244090"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the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2770517"/>
            <a:ext cx="2546350" cy="1073150"/>
          </a:xfrm>
          <a:prstGeom prst="rect">
            <a:avLst/>
          </a:prstGeom>
        </p:spPr>
        <p:txBody>
          <a:bodyPr vert="horz" wrap="square" lIns="0" tIns="12700" rIns="0" bIns="0" rtlCol="0">
            <a:spAutoFit/>
          </a:bodyPr>
          <a:lstStyle/>
          <a:p>
            <a:pPr marL="12700" marR="219075">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There can be many things that the team will want  to learn about the idea and there will be many</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assumptions that are possible to test. It can be helpful  to determine the foundational elements that will give  the design team the most information about if their  solution will meet their stakeholders’ needs.</a:t>
            </a:r>
            <a:endParaRPr sz="800">
              <a:latin typeface="Arial" panose="020B0604020202020204" pitchFamily="34" charset="0"/>
              <a:cs typeface="Arial" panose="020B0604020202020204" pitchFamily="34" charset="0"/>
            </a:endParaRPr>
          </a:p>
          <a:p>
            <a:pPr marL="12700" marR="381635">
              <a:lnSpc>
                <a:spcPct val="100000"/>
              </a:lnSpc>
              <a:spcBef>
                <a:spcPts val="565"/>
              </a:spcBef>
            </a:pPr>
            <a:r>
              <a:rPr sz="800" dirty="0">
                <a:solidFill>
                  <a:srgbClr val="414042"/>
                </a:solidFill>
                <a:latin typeface="Arial" panose="020B0604020202020204" pitchFamily="34" charset="0"/>
                <a:cs typeface="Arial" panose="020B0604020202020204" pitchFamily="34" charset="0"/>
              </a:rPr>
              <a:t>Encourage design teams to narrow their focus  to maximize what they are able to learn.</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3" y="4715519"/>
            <a:ext cx="2608580"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prototype is created to test assumptions  about the idea, and elicit useful feedback about ways  to improve. Help the team to pick two assumptions that  can be clearly tested by documenting experiences and  following up with questions for the stakeholders.</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5700115"/>
            <a:ext cx="2696845" cy="143891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It’s important for design teams to know how they are  going to understand and assess the feedback they get  about the prototype. If they know what they are trying to  test with the prototype then the team should also be very  clear about how they will make sense of that learning.</a:t>
            </a:r>
            <a:endParaRPr sz="800">
              <a:latin typeface="Arial" panose="020B0604020202020204" pitchFamily="34" charset="0"/>
              <a:cs typeface="Arial" panose="020B0604020202020204" pitchFamily="34" charset="0"/>
            </a:endParaRPr>
          </a:p>
          <a:p>
            <a:pPr marL="12700" marR="152400">
              <a:lnSpc>
                <a:spcPct val="100000"/>
              </a:lnSpc>
              <a:spcBef>
                <a:spcPts val="565"/>
              </a:spcBef>
            </a:pPr>
            <a:r>
              <a:rPr sz="800" dirty="0">
                <a:solidFill>
                  <a:srgbClr val="414042"/>
                </a:solidFill>
                <a:latin typeface="Arial" panose="020B0604020202020204" pitchFamily="34" charset="0"/>
                <a:cs typeface="Arial" panose="020B0604020202020204" pitchFamily="34" charset="0"/>
              </a:rPr>
              <a:t>Remind the team that the assumptions they are  testing in their prototypes should help them get better</a:t>
            </a:r>
            <a:endParaRPr sz="800">
              <a:latin typeface="Arial" panose="020B0604020202020204" pitchFamily="34" charset="0"/>
              <a:cs typeface="Arial" panose="020B0604020202020204" pitchFamily="34" charset="0"/>
            </a:endParaRPr>
          </a:p>
          <a:p>
            <a:pPr marL="12700" marR="132715">
              <a:lnSpc>
                <a:spcPct val="100000"/>
              </a:lnSpc>
            </a:pPr>
            <a:r>
              <a:rPr sz="800" dirty="0">
                <a:solidFill>
                  <a:srgbClr val="414042"/>
                </a:solidFill>
                <a:latin typeface="Arial" panose="020B0604020202020204" pitchFamily="34" charset="0"/>
                <a:cs typeface="Arial" panose="020B0604020202020204" pitchFamily="34" charset="0"/>
              </a:rPr>
              <a:t>understanding about how they will improve the holistic  learning outcomes. Determining if students “like”  something might not be enough to prove this</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is a valuable idea.</a:t>
            </a:r>
            <a:endParaRPr sz="800">
              <a:latin typeface="Arial" panose="020B0604020202020204" pitchFamily="34" charset="0"/>
              <a:cs typeface="Arial" panose="020B0604020202020204" pitchFamily="34" charset="0"/>
            </a:endParaRPr>
          </a:p>
        </p:txBody>
      </p:sp>
      <p:sp>
        <p:nvSpPr>
          <p:cNvPr id="15" name="object 15"/>
          <p:cNvSpPr txBox="1"/>
          <p:nvPr/>
        </p:nvSpPr>
        <p:spPr>
          <a:xfrm>
            <a:off x="1331531" y="1753020"/>
            <a:ext cx="2035736"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6" name="object 16"/>
          <p:cNvSpPr/>
          <p:nvPr/>
        </p:nvSpPr>
        <p:spPr>
          <a:xfrm>
            <a:off x="904642" y="2008657"/>
            <a:ext cx="2713355" cy="2513330"/>
          </a:xfrm>
          <a:custGeom>
            <a:avLst/>
            <a:gdLst/>
            <a:ahLst/>
            <a:cxnLst/>
            <a:rect l="l" t="t" r="r" b="b"/>
            <a:pathLst>
              <a:path w="2713354" h="2513329">
                <a:moveTo>
                  <a:pt x="2641358" y="0"/>
                </a:moveTo>
                <a:lnTo>
                  <a:pt x="71996" y="0"/>
                </a:lnTo>
                <a:lnTo>
                  <a:pt x="30373" y="1124"/>
                </a:lnTo>
                <a:lnTo>
                  <a:pt x="8999" y="8999"/>
                </a:lnTo>
                <a:lnTo>
                  <a:pt x="1124" y="30373"/>
                </a:lnTo>
                <a:lnTo>
                  <a:pt x="0" y="71996"/>
                </a:lnTo>
                <a:lnTo>
                  <a:pt x="0" y="2440800"/>
                </a:lnTo>
                <a:lnTo>
                  <a:pt x="1124" y="2482423"/>
                </a:lnTo>
                <a:lnTo>
                  <a:pt x="8999" y="2503797"/>
                </a:lnTo>
                <a:lnTo>
                  <a:pt x="30373" y="2511671"/>
                </a:lnTo>
                <a:lnTo>
                  <a:pt x="71996" y="2512796"/>
                </a:lnTo>
                <a:lnTo>
                  <a:pt x="2641358" y="2512796"/>
                </a:lnTo>
                <a:lnTo>
                  <a:pt x="2682981" y="2511671"/>
                </a:lnTo>
                <a:lnTo>
                  <a:pt x="2704355" y="2503797"/>
                </a:lnTo>
                <a:lnTo>
                  <a:pt x="2712230" y="2482423"/>
                </a:lnTo>
                <a:lnTo>
                  <a:pt x="2713354" y="2440800"/>
                </a:lnTo>
                <a:lnTo>
                  <a:pt x="2713354" y="71996"/>
                </a:lnTo>
                <a:lnTo>
                  <a:pt x="2712230" y="30373"/>
                </a:lnTo>
                <a:lnTo>
                  <a:pt x="2704355" y="8999"/>
                </a:lnTo>
                <a:lnTo>
                  <a:pt x="2682981" y="1124"/>
                </a:lnTo>
                <a:lnTo>
                  <a:pt x="2641358" y="0"/>
                </a:lnTo>
                <a:close/>
              </a:path>
            </a:pathLst>
          </a:custGeom>
          <a:solidFill>
            <a:srgbClr val="F5EFF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1022847" y="2095927"/>
            <a:ext cx="233489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92278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43815">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  Try questions like: “Can you share more  information about how you came to these  ideas?”and “Tell me more about that...”</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a:t>
            </a:r>
            <a:endParaRPr sz="800" dirty="0">
              <a:latin typeface="Arial" panose="020B0604020202020204" pitchFamily="34" charset="0"/>
              <a:cs typeface="Arial" panose="020B0604020202020204" pitchFamily="34" charset="0"/>
            </a:endParaRPr>
          </a:p>
          <a:p>
            <a:pPr marL="12700" marR="57785">
              <a:lnSpc>
                <a:spcPct val="100000"/>
              </a:lnSpc>
            </a:pPr>
            <a:r>
              <a:rPr sz="800" dirty="0">
                <a:solidFill>
                  <a:srgbClr val="414042"/>
                </a:solidFill>
                <a:latin typeface="Arial" panose="020B0604020202020204" pitchFamily="34" charset="0"/>
                <a:cs typeface="Arial" panose="020B0604020202020204" pitchFamily="34" charset="0"/>
              </a:rPr>
              <a:t>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8" name="object 18"/>
          <p:cNvSpPr/>
          <p:nvPr/>
        </p:nvSpPr>
        <p:spPr>
          <a:xfrm>
            <a:off x="903178" y="4735677"/>
            <a:ext cx="2712085" cy="1541145"/>
          </a:xfrm>
          <a:custGeom>
            <a:avLst/>
            <a:gdLst/>
            <a:ahLst/>
            <a:cxnLst/>
            <a:rect l="l" t="t" r="r" b="b"/>
            <a:pathLst>
              <a:path w="2712085" h="1541145">
                <a:moveTo>
                  <a:pt x="71996" y="0"/>
                </a:moveTo>
                <a:lnTo>
                  <a:pt x="30373" y="1124"/>
                </a:lnTo>
                <a:lnTo>
                  <a:pt x="8999" y="8999"/>
                </a:lnTo>
                <a:lnTo>
                  <a:pt x="1124" y="30373"/>
                </a:lnTo>
                <a:lnTo>
                  <a:pt x="0" y="71996"/>
                </a:lnTo>
                <a:lnTo>
                  <a:pt x="0" y="1468678"/>
                </a:lnTo>
                <a:lnTo>
                  <a:pt x="1124" y="1510301"/>
                </a:lnTo>
                <a:lnTo>
                  <a:pt x="8999" y="1531675"/>
                </a:lnTo>
                <a:lnTo>
                  <a:pt x="30373" y="1539550"/>
                </a:lnTo>
                <a:lnTo>
                  <a:pt x="71996" y="1540675"/>
                </a:lnTo>
                <a:lnTo>
                  <a:pt x="2639644" y="1540675"/>
                </a:lnTo>
                <a:lnTo>
                  <a:pt x="2681267" y="1539550"/>
                </a:lnTo>
                <a:lnTo>
                  <a:pt x="2702640" y="1531675"/>
                </a:lnTo>
                <a:lnTo>
                  <a:pt x="2710515" y="1510301"/>
                </a:lnTo>
                <a:lnTo>
                  <a:pt x="2711640" y="1468678"/>
                </a:lnTo>
                <a:lnTo>
                  <a:pt x="2711640" y="71996"/>
                </a:lnTo>
                <a:lnTo>
                  <a:pt x="2710515" y="30373"/>
                </a:lnTo>
                <a:lnTo>
                  <a:pt x="2702640" y="8999"/>
                </a:lnTo>
                <a:lnTo>
                  <a:pt x="2681267" y="1124"/>
                </a:lnTo>
                <a:lnTo>
                  <a:pt x="2639644" y="0"/>
                </a:lnTo>
                <a:lnTo>
                  <a:pt x="71996" y="0"/>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3178" y="6493751"/>
            <a:ext cx="2712085" cy="1541145"/>
          </a:xfrm>
          <a:custGeom>
            <a:avLst/>
            <a:gdLst/>
            <a:ahLst/>
            <a:cxnLst/>
            <a:rect l="l" t="t" r="r" b="b"/>
            <a:pathLst>
              <a:path w="2712085" h="1541145">
                <a:moveTo>
                  <a:pt x="71996" y="0"/>
                </a:moveTo>
                <a:lnTo>
                  <a:pt x="30373" y="1124"/>
                </a:lnTo>
                <a:lnTo>
                  <a:pt x="8999" y="8999"/>
                </a:lnTo>
                <a:lnTo>
                  <a:pt x="1124" y="30373"/>
                </a:lnTo>
                <a:lnTo>
                  <a:pt x="0" y="71996"/>
                </a:lnTo>
                <a:lnTo>
                  <a:pt x="0" y="1468678"/>
                </a:lnTo>
                <a:lnTo>
                  <a:pt x="1124" y="1510301"/>
                </a:lnTo>
                <a:lnTo>
                  <a:pt x="8999" y="1531675"/>
                </a:lnTo>
                <a:lnTo>
                  <a:pt x="30373" y="1539550"/>
                </a:lnTo>
                <a:lnTo>
                  <a:pt x="71996" y="1540675"/>
                </a:lnTo>
                <a:lnTo>
                  <a:pt x="2639644" y="1540675"/>
                </a:lnTo>
                <a:lnTo>
                  <a:pt x="2681267" y="1539550"/>
                </a:lnTo>
                <a:lnTo>
                  <a:pt x="2702640" y="1531675"/>
                </a:lnTo>
                <a:lnTo>
                  <a:pt x="2710515" y="1510301"/>
                </a:lnTo>
                <a:lnTo>
                  <a:pt x="2711640" y="1468678"/>
                </a:lnTo>
                <a:lnTo>
                  <a:pt x="2711640" y="71996"/>
                </a:lnTo>
                <a:lnTo>
                  <a:pt x="2710515" y="30373"/>
                </a:lnTo>
                <a:lnTo>
                  <a:pt x="2702640" y="8999"/>
                </a:lnTo>
                <a:lnTo>
                  <a:pt x="2681267" y="1124"/>
                </a:lnTo>
                <a:lnTo>
                  <a:pt x="2639644" y="0"/>
                </a:lnTo>
                <a:lnTo>
                  <a:pt x="71996" y="0"/>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3178" y="8251825"/>
            <a:ext cx="2712085" cy="1541145"/>
          </a:xfrm>
          <a:custGeom>
            <a:avLst/>
            <a:gdLst/>
            <a:ahLst/>
            <a:cxnLst/>
            <a:rect l="l" t="t" r="r" b="b"/>
            <a:pathLst>
              <a:path w="2712085" h="1541145">
                <a:moveTo>
                  <a:pt x="71996" y="0"/>
                </a:moveTo>
                <a:lnTo>
                  <a:pt x="30373" y="1124"/>
                </a:lnTo>
                <a:lnTo>
                  <a:pt x="8999" y="8999"/>
                </a:lnTo>
                <a:lnTo>
                  <a:pt x="1124" y="30373"/>
                </a:lnTo>
                <a:lnTo>
                  <a:pt x="0" y="71996"/>
                </a:lnTo>
                <a:lnTo>
                  <a:pt x="0" y="1468678"/>
                </a:lnTo>
                <a:lnTo>
                  <a:pt x="1124" y="1510301"/>
                </a:lnTo>
                <a:lnTo>
                  <a:pt x="8999" y="1531675"/>
                </a:lnTo>
                <a:lnTo>
                  <a:pt x="30373" y="1539550"/>
                </a:lnTo>
                <a:lnTo>
                  <a:pt x="71996" y="1540675"/>
                </a:lnTo>
                <a:lnTo>
                  <a:pt x="2639644" y="1540675"/>
                </a:lnTo>
                <a:lnTo>
                  <a:pt x="2681267" y="1539550"/>
                </a:lnTo>
                <a:lnTo>
                  <a:pt x="2702640" y="1531675"/>
                </a:lnTo>
                <a:lnTo>
                  <a:pt x="2710515" y="1510301"/>
                </a:lnTo>
                <a:lnTo>
                  <a:pt x="2711640" y="1468678"/>
                </a:lnTo>
                <a:lnTo>
                  <a:pt x="2711640" y="71996"/>
                </a:lnTo>
                <a:lnTo>
                  <a:pt x="2710515" y="30373"/>
                </a:lnTo>
                <a:lnTo>
                  <a:pt x="2702640" y="8999"/>
                </a:lnTo>
                <a:lnTo>
                  <a:pt x="2681267" y="1124"/>
                </a:lnTo>
                <a:lnTo>
                  <a:pt x="2639644" y="0"/>
                </a:lnTo>
                <a:lnTo>
                  <a:pt x="71996" y="0"/>
                </a:lnTo>
                <a:close/>
              </a:path>
            </a:pathLst>
          </a:custGeom>
          <a:ln w="6350">
            <a:solidFill>
              <a:srgbClr val="92278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1022847" y="6561049"/>
            <a:ext cx="2231390"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Describe the prototype your team will develop:</a:t>
            </a:r>
            <a:endParaRPr sz="800">
              <a:latin typeface="Arial" panose="020B0604020202020204" pitchFamily="34" charset="0"/>
              <a:cs typeface="Arial" panose="020B0604020202020204" pitchFamily="34" charset="0"/>
            </a:endParaRPr>
          </a:p>
        </p:txBody>
      </p:sp>
      <p:sp>
        <p:nvSpPr>
          <p:cNvPr id="22" name="object 22"/>
          <p:cNvSpPr txBox="1"/>
          <p:nvPr/>
        </p:nvSpPr>
        <p:spPr>
          <a:xfrm>
            <a:off x="1022847" y="6755003"/>
            <a:ext cx="86042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will you do?</a:t>
            </a:r>
            <a:endParaRPr sz="800">
              <a:latin typeface="Arial" panose="020B0604020202020204" pitchFamily="34" charset="0"/>
              <a:cs typeface="Arial" panose="020B0604020202020204" pitchFamily="34" charset="0"/>
            </a:endParaRPr>
          </a:p>
        </p:txBody>
      </p:sp>
      <p:sp>
        <p:nvSpPr>
          <p:cNvPr id="23" name="object 23"/>
          <p:cNvSpPr txBox="1"/>
          <p:nvPr/>
        </p:nvSpPr>
        <p:spPr>
          <a:xfrm>
            <a:off x="1022847" y="7128891"/>
            <a:ext cx="2126615" cy="52133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you trying to learn?</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25"/>
              </a:spcBef>
            </a:pPr>
            <a:endParaRPr sz="900">
              <a:latin typeface="Arial" panose="020B0604020202020204" pitchFamily="34" charset="0"/>
              <a:cs typeface="Arial" panose="020B0604020202020204" pitchFamily="34" charset="0"/>
            </a:endParaRPr>
          </a:p>
          <a:p>
            <a:pPr marL="12700">
              <a:lnSpc>
                <a:spcPct val="100000"/>
              </a:lnSpc>
              <a:spcBef>
                <a:spcPts val="5"/>
              </a:spcBef>
            </a:pPr>
            <a:r>
              <a:rPr sz="800" dirty="0">
                <a:solidFill>
                  <a:srgbClr val="414042"/>
                </a:solidFill>
                <a:latin typeface="Arial" panose="020B0604020202020204" pitchFamily="34" charset="0"/>
                <a:cs typeface="Arial" panose="020B0604020202020204" pitchFamily="34" charset="0"/>
              </a:rPr>
              <a:t>How will you make sense of what happened?</a:t>
            </a:r>
            <a:endParaRPr sz="800">
              <a:latin typeface="Arial" panose="020B0604020202020204" pitchFamily="34" charset="0"/>
              <a:cs typeface="Arial" panose="020B0604020202020204" pitchFamily="34" charset="0"/>
            </a:endParaRPr>
          </a:p>
        </p:txBody>
      </p:sp>
      <p:sp>
        <p:nvSpPr>
          <p:cNvPr id="24" name="object 24"/>
          <p:cNvSpPr txBox="1"/>
          <p:nvPr/>
        </p:nvSpPr>
        <p:spPr>
          <a:xfrm>
            <a:off x="1022847" y="8353170"/>
            <a:ext cx="2344420"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 think your team’s prototype will lead you  to a solution that will improve the holistic learning  outcomes for your students?</a:t>
            </a:r>
            <a:endParaRPr sz="800">
              <a:latin typeface="Arial" panose="020B0604020202020204" pitchFamily="34" charset="0"/>
              <a:cs typeface="Arial" panose="020B0604020202020204" pitchFamily="34" charset="0"/>
            </a:endParaRPr>
          </a:p>
        </p:txBody>
      </p:sp>
      <p:sp>
        <p:nvSpPr>
          <p:cNvPr id="25" name="object 25"/>
          <p:cNvSpPr txBox="1"/>
          <p:nvPr/>
        </p:nvSpPr>
        <p:spPr>
          <a:xfrm>
            <a:off x="1022847" y="4805908"/>
            <a:ext cx="216217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the two assumptions that your team  wants to test through prototyping?</a:t>
            </a:r>
            <a:endParaRPr sz="800">
              <a:latin typeface="Arial" panose="020B0604020202020204" pitchFamily="34" charset="0"/>
              <a:cs typeface="Arial" panose="020B0604020202020204" pitchFamily="34" charset="0"/>
            </a:endParaRPr>
          </a:p>
        </p:txBody>
      </p:sp>
      <p:grpSp>
        <p:nvGrpSpPr>
          <p:cNvPr id="26" name="object 26"/>
          <p:cNvGrpSpPr/>
          <p:nvPr/>
        </p:nvGrpSpPr>
        <p:grpSpPr>
          <a:xfrm>
            <a:off x="908678" y="10299203"/>
            <a:ext cx="4641850" cy="208915"/>
            <a:chOff x="908678" y="10299203"/>
            <a:chExt cx="4641850" cy="208915"/>
          </a:xfrm>
        </p:grpSpPr>
        <p:sp>
          <p:nvSpPr>
            <p:cNvPr id="27" name="object 27"/>
            <p:cNvSpPr/>
            <p:nvPr/>
          </p:nvSpPr>
          <p:spPr>
            <a:xfrm>
              <a:off x="4325416" y="103065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325416" y="103065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88741" y="103065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188741" y="103065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52510" y="103065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052510" y="103065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916050" y="103065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16050" y="103065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txBox="1"/>
          <p:nvPr/>
        </p:nvSpPr>
        <p:spPr>
          <a:xfrm>
            <a:off x="1380629" y="103347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6" name="object 36"/>
          <p:cNvSpPr txBox="1"/>
          <p:nvPr/>
        </p:nvSpPr>
        <p:spPr>
          <a:xfrm>
            <a:off x="2446392" y="10334797"/>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7" name="object 37"/>
          <p:cNvSpPr txBox="1"/>
          <p:nvPr/>
        </p:nvSpPr>
        <p:spPr>
          <a:xfrm>
            <a:off x="3653567" y="103347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8" name="object 38"/>
          <p:cNvSpPr txBox="1"/>
          <p:nvPr/>
        </p:nvSpPr>
        <p:spPr>
          <a:xfrm>
            <a:off x="4622491" y="10334797"/>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grpSp>
        <p:nvGrpSpPr>
          <p:cNvPr id="39" name="object 39"/>
          <p:cNvGrpSpPr/>
          <p:nvPr/>
        </p:nvGrpSpPr>
        <p:grpSpPr>
          <a:xfrm>
            <a:off x="899998" y="1371511"/>
            <a:ext cx="5760085" cy="36195"/>
            <a:chOff x="899998" y="1371511"/>
            <a:chExt cx="5760085" cy="36195"/>
          </a:xfrm>
        </p:grpSpPr>
        <p:sp>
          <p:nvSpPr>
            <p:cNvPr id="40" name="object 40"/>
            <p:cNvSpPr/>
            <p:nvPr/>
          </p:nvSpPr>
          <p:spPr>
            <a:xfrm>
              <a:off x="899998" y="1371511"/>
              <a:ext cx="1108710" cy="36195"/>
            </a:xfrm>
            <a:custGeom>
              <a:avLst/>
              <a:gdLst/>
              <a:ahLst/>
              <a:cxnLst/>
              <a:rect l="l" t="t" r="r" b="b"/>
              <a:pathLst>
                <a:path w="1108710" h="36194">
                  <a:moveTo>
                    <a:pt x="1108189" y="0"/>
                  </a:moveTo>
                  <a:lnTo>
                    <a:pt x="0" y="0"/>
                  </a:lnTo>
                  <a:lnTo>
                    <a:pt x="0" y="36182"/>
                  </a:lnTo>
                  <a:lnTo>
                    <a:pt x="1108189" y="36182"/>
                  </a:lnTo>
                  <a:lnTo>
                    <a:pt x="1108189"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2008187" y="1371511"/>
              <a:ext cx="4652010" cy="36195"/>
            </a:xfrm>
            <a:custGeom>
              <a:avLst/>
              <a:gdLst/>
              <a:ahLst/>
              <a:cxnLst/>
              <a:rect l="l" t="t" r="r" b="b"/>
              <a:pathLst>
                <a:path w="4652009" h="36194">
                  <a:moveTo>
                    <a:pt x="4651806" y="0"/>
                  </a:moveTo>
                  <a:lnTo>
                    <a:pt x="0" y="0"/>
                  </a:lnTo>
                  <a:lnTo>
                    <a:pt x="0" y="36182"/>
                  </a:lnTo>
                  <a:lnTo>
                    <a:pt x="4651806" y="36182"/>
                  </a:lnTo>
                  <a:lnTo>
                    <a:pt x="465180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2" name="object 42"/>
          <p:cNvSpPr txBox="1"/>
          <p:nvPr/>
        </p:nvSpPr>
        <p:spPr>
          <a:xfrm>
            <a:off x="887299" y="825576"/>
            <a:ext cx="54724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2278F"/>
                </a:solidFill>
                <a:latin typeface="Arial" panose="020B0604020202020204" pitchFamily="34" charset="0"/>
                <a:cs typeface="Arial" panose="020B0604020202020204" pitchFamily="34" charset="0"/>
              </a:rPr>
              <a:t>ITERATE </a:t>
            </a:r>
            <a:r>
              <a:rPr sz="1800" dirty="0">
                <a:solidFill>
                  <a:srgbClr val="92278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0004" y="10346871"/>
            <a:ext cx="5798820" cy="345440"/>
            <a:chOff x="900004" y="10346871"/>
            <a:chExt cx="5798820" cy="345440"/>
          </a:xfrm>
        </p:grpSpPr>
        <p:sp>
          <p:nvSpPr>
            <p:cNvPr id="7" name="object 7"/>
            <p:cNvSpPr/>
            <p:nvPr/>
          </p:nvSpPr>
          <p:spPr>
            <a:xfrm>
              <a:off x="907376" y="10362412"/>
              <a:ext cx="5784215" cy="330200"/>
            </a:xfrm>
            <a:custGeom>
              <a:avLst/>
              <a:gdLst/>
              <a:ahLst/>
              <a:cxnLst/>
              <a:rect l="l" t="t" r="r" b="b"/>
              <a:pathLst>
                <a:path w="5784215" h="330200">
                  <a:moveTo>
                    <a:pt x="5783694" y="0"/>
                  </a:moveTo>
                  <a:lnTo>
                    <a:pt x="0" y="0"/>
                  </a:lnTo>
                  <a:lnTo>
                    <a:pt x="0" y="186004"/>
                  </a:lnTo>
                  <a:lnTo>
                    <a:pt x="0" y="329590"/>
                  </a:lnTo>
                  <a:lnTo>
                    <a:pt x="5783694" y="329590"/>
                  </a:lnTo>
                  <a:lnTo>
                    <a:pt x="5783694" y="186004"/>
                  </a:lnTo>
                  <a:lnTo>
                    <a:pt x="5783694"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45810" y="1035424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45810" y="1035424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09363" y="1035424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9363" y="1035424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72904" y="1035424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72904" y="1035424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36457" y="1035424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36457" y="1035424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7376" y="1035424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7376" y="1035424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271206" y="10382470"/>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19" name="object 19"/>
          <p:cNvSpPr txBox="1"/>
          <p:nvPr/>
        </p:nvSpPr>
        <p:spPr>
          <a:xfrm>
            <a:off x="2388174" y="10382470"/>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0" name="object 20"/>
          <p:cNvSpPr txBox="1"/>
          <p:nvPr/>
        </p:nvSpPr>
        <p:spPr>
          <a:xfrm>
            <a:off x="3563954" y="10382470"/>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1" name="object 21"/>
          <p:cNvSpPr txBox="1"/>
          <p:nvPr/>
        </p:nvSpPr>
        <p:spPr>
          <a:xfrm>
            <a:off x="4630690" y="10382470"/>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5922323" y="10382470"/>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99998" y="1371511"/>
            <a:ext cx="5760085" cy="36195"/>
            <a:chOff x="899998" y="1371511"/>
            <a:chExt cx="5760085" cy="36195"/>
          </a:xfrm>
        </p:grpSpPr>
        <p:sp>
          <p:nvSpPr>
            <p:cNvPr id="24" name="object 24"/>
            <p:cNvSpPr/>
            <p:nvPr/>
          </p:nvSpPr>
          <p:spPr>
            <a:xfrm>
              <a:off x="899998" y="1371511"/>
              <a:ext cx="1036955" cy="36195"/>
            </a:xfrm>
            <a:custGeom>
              <a:avLst/>
              <a:gdLst/>
              <a:ahLst/>
              <a:cxnLst/>
              <a:rect l="l" t="t" r="r" b="b"/>
              <a:pathLst>
                <a:path w="1036955" h="36194">
                  <a:moveTo>
                    <a:pt x="1036802" y="0"/>
                  </a:moveTo>
                  <a:lnTo>
                    <a:pt x="0" y="0"/>
                  </a:lnTo>
                  <a:lnTo>
                    <a:pt x="0" y="36182"/>
                  </a:lnTo>
                  <a:lnTo>
                    <a:pt x="1036802" y="36182"/>
                  </a:lnTo>
                  <a:lnTo>
                    <a:pt x="1036802" y="0"/>
                  </a:lnTo>
                  <a:close/>
                </a:path>
              </a:pathLst>
            </a:custGeom>
            <a:solidFill>
              <a:srgbClr val="92278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936800" y="1371511"/>
              <a:ext cx="4723765" cy="36195"/>
            </a:xfrm>
            <a:custGeom>
              <a:avLst/>
              <a:gdLst/>
              <a:ahLst/>
              <a:cxnLst/>
              <a:rect l="l" t="t" r="r" b="b"/>
              <a:pathLst>
                <a:path w="4723765" h="36194">
                  <a:moveTo>
                    <a:pt x="4723206" y="0"/>
                  </a:moveTo>
                  <a:lnTo>
                    <a:pt x="0" y="0"/>
                  </a:lnTo>
                  <a:lnTo>
                    <a:pt x="0" y="36182"/>
                  </a:lnTo>
                  <a:lnTo>
                    <a:pt x="4723206" y="36182"/>
                  </a:lnTo>
                  <a:lnTo>
                    <a:pt x="4723206" y="0"/>
                  </a:lnTo>
                  <a:close/>
                </a:path>
              </a:pathLst>
            </a:custGeom>
            <a:solidFill>
              <a:srgbClr val="DFCCE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887299" y="825576"/>
            <a:ext cx="54724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92278F"/>
                </a:solidFill>
                <a:latin typeface="Arial" panose="020B0604020202020204" pitchFamily="34" charset="0"/>
                <a:cs typeface="Arial" panose="020B0604020202020204" pitchFamily="34" charset="0"/>
              </a:rPr>
              <a:t>ITERATE </a:t>
            </a:r>
            <a:r>
              <a:rPr sz="1800" dirty="0">
                <a:solidFill>
                  <a:srgbClr val="92278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27" name="object 27"/>
          <p:cNvSpPr/>
          <p:nvPr/>
        </p:nvSpPr>
        <p:spPr>
          <a:xfrm>
            <a:off x="899994" y="180000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92298E">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txBox="1"/>
          <p:nvPr/>
        </p:nvSpPr>
        <p:spPr>
          <a:xfrm>
            <a:off x="1018451"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92298E"/>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graphicFrame>
        <p:nvGraphicFramePr>
          <p:cNvPr id="29" name="object 29"/>
          <p:cNvGraphicFramePr>
            <a:graphicFrameLocks noGrp="1"/>
          </p:cNvGraphicFramePr>
          <p:nvPr/>
        </p:nvGraphicFramePr>
        <p:xfrm>
          <a:off x="899998" y="3003588"/>
          <a:ext cx="5793105" cy="4320006"/>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43685">
                  <a:extLst>
                    <a:ext uri="{9D8B030D-6E8A-4147-A177-3AD203B41FA5}">
                      <a16:colId xmlns:a16="http://schemas.microsoft.com/office/drawing/2014/main" val="20003"/>
                    </a:ext>
                  </a:extLst>
                </a:gridCol>
              </a:tblGrid>
              <a:tr h="720001">
                <a:tc>
                  <a:txBody>
                    <a:bodyPr/>
                    <a:lstStyle/>
                    <a:p>
                      <a:pPr>
                        <a:lnSpc>
                          <a:spcPct val="100000"/>
                        </a:lnSpc>
                        <a:spcBef>
                          <a:spcPts val="20"/>
                        </a:spcBef>
                      </a:pPr>
                      <a:endParaRPr sz="1100">
                        <a:latin typeface="Times New Roman"/>
                        <a:cs typeface="Times New Roman"/>
                      </a:endParaRPr>
                    </a:p>
                    <a:p>
                      <a:pPr marL="179705" marR="140970" indent="-72390">
                        <a:lnSpc>
                          <a:spcPct val="104200"/>
                        </a:lnSpc>
                        <a:buChar char="•"/>
                        <a:tabLst>
                          <a:tab pos="184150"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45"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254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64160"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30" dirty="0">
                          <a:solidFill>
                            <a:srgbClr val="414042"/>
                          </a:solidFill>
                          <a:latin typeface="Arial"/>
                          <a:cs typeface="Arial"/>
                        </a:rPr>
                        <a:t>able 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978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somewhat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6797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very </a:t>
                      </a:r>
                      <a:r>
                        <a:rPr sz="700" spc="10" dirty="0">
                          <a:solidFill>
                            <a:srgbClr val="414042"/>
                          </a:solidFill>
                          <a:latin typeface="Arial"/>
                          <a:cs typeface="Arial"/>
                        </a:rPr>
                        <a:t>optimistic </a:t>
                      </a:r>
                      <a:r>
                        <a:rPr sz="700" spc="30" dirty="0">
                          <a:solidFill>
                            <a:srgbClr val="414042"/>
                          </a:solidFill>
                          <a:latin typeface="Arial"/>
                          <a:cs typeface="Arial"/>
                        </a:rPr>
                        <a:t>about</a:t>
                      </a:r>
                      <a:r>
                        <a:rPr sz="700" spc="-15" dirty="0">
                          <a:solidFill>
                            <a:srgbClr val="414042"/>
                          </a:solidFill>
                          <a:latin typeface="Arial"/>
                          <a:cs typeface="Arial"/>
                        </a:rPr>
                        <a: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720001">
                <a:tc>
                  <a:txBody>
                    <a:bodyPr/>
                    <a:lstStyle/>
                    <a:p>
                      <a:pPr>
                        <a:lnSpc>
                          <a:spcPct val="100000"/>
                        </a:lnSpc>
                        <a:spcBef>
                          <a:spcPts val="20"/>
                        </a:spcBef>
                      </a:pPr>
                      <a:endParaRPr sz="1100">
                        <a:latin typeface="Times New Roman"/>
                        <a:cs typeface="Times New Roman"/>
                      </a:endParaRPr>
                    </a:p>
                    <a:p>
                      <a:pPr marL="179705" marR="104139" indent="-72390">
                        <a:lnSpc>
                          <a:spcPct val="104200"/>
                        </a:lnSpc>
                        <a:buChar char="•"/>
                        <a:tabLst>
                          <a:tab pos="184150" algn="l"/>
                        </a:tabLst>
                      </a:pPr>
                      <a:r>
                        <a:rPr sz="800" spc="-45" dirty="0">
                          <a:solidFill>
                            <a:srgbClr val="414042"/>
                          </a:solidFill>
                          <a:latin typeface="Arial"/>
                          <a:cs typeface="Arial"/>
                        </a:rPr>
                        <a:t>Test </a:t>
                      </a:r>
                      <a:r>
                        <a:rPr sz="800" spc="25" dirty="0">
                          <a:solidFill>
                            <a:srgbClr val="414042"/>
                          </a:solidFill>
                          <a:latin typeface="Arial"/>
                          <a:cs typeface="Arial"/>
                        </a:rPr>
                        <a:t>early </a:t>
                      </a:r>
                      <a:r>
                        <a:rPr sz="800" spc="35" dirty="0">
                          <a:solidFill>
                            <a:srgbClr val="414042"/>
                          </a:solidFill>
                          <a:latin typeface="Arial"/>
                          <a:cs typeface="Arial"/>
                        </a:rPr>
                        <a:t>and</a:t>
                      </a:r>
                      <a:r>
                        <a:rPr sz="800" spc="-25" dirty="0">
                          <a:solidFill>
                            <a:srgbClr val="414042"/>
                          </a:solidFill>
                          <a:latin typeface="Arial"/>
                          <a:cs typeface="Arial"/>
                        </a:rPr>
                        <a:t> </a:t>
                      </a:r>
                      <a:r>
                        <a:rPr sz="800" spc="25" dirty="0">
                          <a:solidFill>
                            <a:srgbClr val="414042"/>
                          </a:solidFill>
                          <a:latin typeface="Arial"/>
                          <a:cs typeface="Arial"/>
                        </a:rPr>
                        <a:t>often  </a:t>
                      </a:r>
                      <a:r>
                        <a:rPr sz="800" dirty="0">
                          <a:solidFill>
                            <a:srgbClr val="414042"/>
                          </a:solidFill>
                          <a:latin typeface="Arial"/>
                          <a:cs typeface="Arial"/>
                        </a:rPr>
                        <a:t>in </a:t>
                      </a:r>
                      <a:r>
                        <a:rPr sz="800" spc="35" dirty="0">
                          <a:solidFill>
                            <a:srgbClr val="414042"/>
                          </a:solidFill>
                          <a:latin typeface="Arial"/>
                          <a:cs typeface="Arial"/>
                        </a:rPr>
                        <a:t>order to </a:t>
                      </a:r>
                      <a:r>
                        <a:rPr sz="800" spc="20" dirty="0">
                          <a:solidFill>
                            <a:srgbClr val="414042"/>
                          </a:solidFill>
                          <a:latin typeface="Arial"/>
                          <a:cs typeface="Arial"/>
                        </a:rPr>
                        <a:t>learn  </a:t>
                      </a:r>
                      <a:r>
                        <a:rPr sz="800" spc="35" dirty="0">
                          <a:solidFill>
                            <a:srgbClr val="414042"/>
                          </a:solidFill>
                          <a:latin typeface="Arial"/>
                          <a:cs typeface="Arial"/>
                        </a:rPr>
                        <a:t>about </a:t>
                      </a:r>
                      <a:r>
                        <a:rPr sz="800" spc="10" dirty="0">
                          <a:solidFill>
                            <a:srgbClr val="414042"/>
                          </a:solidFill>
                          <a:latin typeface="Arial"/>
                          <a:cs typeface="Arial"/>
                        </a:rPr>
                        <a:t>your</a:t>
                      </a:r>
                      <a:r>
                        <a:rPr sz="800" spc="-25"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15"/>
                        </a:spcBef>
                      </a:pPr>
                      <a:endParaRPr sz="10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a:t>
                      </a:r>
                      <a:r>
                        <a:rPr sz="700" spc="-2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 </a:t>
                      </a:r>
                      <a:r>
                        <a:rPr sz="700" spc="30" dirty="0">
                          <a:solidFill>
                            <a:srgbClr val="414042"/>
                          </a:solidFill>
                          <a:latin typeface="Arial"/>
                          <a:cs typeface="Arial"/>
                        </a:rPr>
                        <a:t>idea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wiling </a:t>
                      </a:r>
                      <a:r>
                        <a:rPr sz="700" spc="30" dirty="0">
                          <a:solidFill>
                            <a:srgbClr val="414042"/>
                          </a:solidFill>
                          <a:latin typeface="Arial"/>
                          <a:cs typeface="Arial"/>
                        </a:rPr>
                        <a:t>to </a:t>
                      </a:r>
                      <a:r>
                        <a:rPr sz="700" spc="20" dirty="0">
                          <a:solidFill>
                            <a:srgbClr val="414042"/>
                          </a:solidFill>
                          <a:latin typeface="Arial"/>
                          <a:cs typeface="Arial"/>
                        </a:rPr>
                        <a:t>try </a:t>
                      </a:r>
                      <a:r>
                        <a:rPr sz="700" spc="40" dirty="0">
                          <a:solidFill>
                            <a:srgbClr val="414042"/>
                          </a:solidFill>
                          <a:latin typeface="Arial"/>
                          <a:cs typeface="Arial"/>
                        </a:rPr>
                        <a:t>at </a:t>
                      </a:r>
                      <a:r>
                        <a:rPr sz="700" spc="5" dirty="0">
                          <a:solidFill>
                            <a:srgbClr val="414042"/>
                          </a:solidFill>
                          <a:latin typeface="Arial"/>
                          <a:cs typeface="Arial"/>
                        </a:rPr>
                        <a:t>least</a:t>
                      </a:r>
                      <a:r>
                        <a:rPr sz="700" spc="-55" dirty="0">
                          <a:solidFill>
                            <a:srgbClr val="414042"/>
                          </a:solidFill>
                          <a:latin typeface="Arial"/>
                          <a:cs typeface="Arial"/>
                        </a:rPr>
                        <a:t> </a:t>
                      </a:r>
                      <a:r>
                        <a:rPr sz="700" spc="5" dirty="0">
                          <a:solidFill>
                            <a:srgbClr val="414042"/>
                          </a:solidFill>
                          <a:latin typeface="Arial"/>
                          <a:cs typeface="Arial"/>
                        </a:rPr>
                        <a:t>once.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523875"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excited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a:t>
                      </a:r>
                      <a:r>
                        <a:rPr sz="700" spc="-80" dirty="0">
                          <a:solidFill>
                            <a:srgbClr val="414042"/>
                          </a:solidFill>
                          <a:latin typeface="Arial"/>
                          <a:cs typeface="Arial"/>
                        </a:rPr>
                        <a:t> </a:t>
                      </a:r>
                      <a:r>
                        <a:rPr sz="700" dirty="0">
                          <a:solidFill>
                            <a:srgbClr val="414042"/>
                          </a:solidFill>
                          <a:latin typeface="Arial"/>
                          <a:cs typeface="Arial"/>
                        </a:rPr>
                        <a:t>several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a:t>
                      </a:r>
                      <a:r>
                        <a:rPr sz="70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720001">
                <a:tc>
                  <a:txBody>
                    <a:bodyPr/>
                    <a:lstStyle/>
                    <a:p>
                      <a:pPr>
                        <a:lnSpc>
                          <a:spcPct val="100000"/>
                        </a:lnSpc>
                        <a:spcBef>
                          <a:spcPts val="20"/>
                        </a:spcBef>
                      </a:pPr>
                      <a:endParaRPr sz="1100">
                        <a:latin typeface="Times New Roman"/>
                        <a:cs typeface="Times New Roman"/>
                      </a:endParaRPr>
                    </a:p>
                    <a:p>
                      <a:pPr marL="179705" marR="215265" indent="-72390">
                        <a:lnSpc>
                          <a:spcPct val="104200"/>
                        </a:lnSpc>
                        <a:buChar char="•"/>
                        <a:tabLst>
                          <a:tab pos="184150" algn="l"/>
                        </a:tabLst>
                      </a:pPr>
                      <a:r>
                        <a:rPr sz="800" spc="10" dirty="0">
                          <a:solidFill>
                            <a:srgbClr val="414042"/>
                          </a:solidFill>
                          <a:latin typeface="Arial"/>
                          <a:cs typeface="Arial"/>
                        </a:rPr>
                        <a:t>Start </a:t>
                      </a:r>
                      <a:r>
                        <a:rPr sz="800" dirty="0">
                          <a:solidFill>
                            <a:srgbClr val="414042"/>
                          </a:solidFill>
                          <a:latin typeface="Arial"/>
                          <a:cs typeface="Arial"/>
                        </a:rPr>
                        <a:t>small </a:t>
                      </a:r>
                      <a:r>
                        <a:rPr sz="800" spc="35" dirty="0">
                          <a:solidFill>
                            <a:srgbClr val="414042"/>
                          </a:solidFill>
                          <a:latin typeface="Arial"/>
                          <a:cs typeface="Arial"/>
                        </a:rPr>
                        <a:t>to  </a:t>
                      </a:r>
                      <a:r>
                        <a:rPr sz="800" spc="15" dirty="0">
                          <a:solidFill>
                            <a:srgbClr val="414042"/>
                          </a:solidFill>
                          <a:latin typeface="Arial"/>
                          <a:cs typeface="Arial"/>
                        </a:rPr>
                        <a:t>make </a:t>
                      </a:r>
                      <a:r>
                        <a:rPr sz="800" spc="45" dirty="0">
                          <a:solidFill>
                            <a:srgbClr val="414042"/>
                          </a:solidFill>
                          <a:latin typeface="Arial"/>
                          <a:cs typeface="Arial"/>
                        </a:rPr>
                        <a:t>big</a:t>
                      </a:r>
                      <a:r>
                        <a:rPr sz="800" spc="-40" dirty="0">
                          <a:solidFill>
                            <a:srgbClr val="414042"/>
                          </a:solidFill>
                          <a:latin typeface="Arial"/>
                          <a:cs typeface="Arial"/>
                        </a:rPr>
                        <a:t> </a:t>
                      </a:r>
                      <a:r>
                        <a:rPr sz="800" spc="15" dirty="0">
                          <a:solidFill>
                            <a:srgbClr val="414042"/>
                          </a:solidFill>
                          <a:latin typeface="Arial"/>
                          <a:cs typeface="Arial"/>
                        </a:rPr>
                        <a:t>change</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a:t>
                      </a:r>
                      <a:r>
                        <a:rPr sz="700" spc="20" dirty="0">
                          <a:solidFill>
                            <a:srgbClr val="414042"/>
                          </a:solidFill>
                          <a:latin typeface="Arial"/>
                          <a:cs typeface="Arial"/>
                        </a:rPr>
                        <a:t> </a:t>
                      </a:r>
                      <a:r>
                        <a:rPr sz="700" dirty="0">
                          <a:solidFill>
                            <a:srgbClr val="414042"/>
                          </a:solidFill>
                          <a:latin typeface="Arial"/>
                          <a:cs typeface="Arial"/>
                        </a:rPr>
                        <a:t>investment.</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20"/>
                        </a:spcBef>
                      </a:pPr>
                      <a:endParaRPr sz="60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 </a:t>
                      </a:r>
                      <a:r>
                        <a:rPr sz="700" dirty="0">
                          <a:solidFill>
                            <a:srgbClr val="414042"/>
                          </a:solidFill>
                          <a:latin typeface="Arial"/>
                          <a:cs typeface="Arial"/>
                        </a:rPr>
                        <a:t>investment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working </a:t>
                      </a:r>
                      <a:r>
                        <a:rPr sz="700" spc="5" dirty="0">
                          <a:solidFill>
                            <a:srgbClr val="414042"/>
                          </a:solidFill>
                          <a:latin typeface="Arial"/>
                          <a:cs typeface="Arial"/>
                        </a:rPr>
                        <a:t>on </a:t>
                      </a:r>
                      <a:r>
                        <a:rPr sz="700" spc="25" dirty="0">
                          <a:solidFill>
                            <a:srgbClr val="414042"/>
                          </a:solidFill>
                          <a:latin typeface="Arial"/>
                          <a:cs typeface="Arial"/>
                        </a:rPr>
                        <a:t>iterating </a:t>
                      </a:r>
                      <a:r>
                        <a:rPr sz="700" dirty="0">
                          <a:solidFill>
                            <a:srgbClr val="414042"/>
                          </a:solidFill>
                          <a:latin typeface="Arial"/>
                          <a:cs typeface="Arial"/>
                        </a:rPr>
                        <a:t>in </a:t>
                      </a:r>
                      <a:r>
                        <a:rPr sz="700" spc="15" dirty="0">
                          <a:solidFill>
                            <a:srgbClr val="414042"/>
                          </a:solidFill>
                          <a:latin typeface="Arial"/>
                          <a:cs typeface="Arial"/>
                        </a:rPr>
                        <a:t>their  </a:t>
                      </a:r>
                      <a:r>
                        <a:rPr sz="700" spc="-10" dirty="0">
                          <a:solidFill>
                            <a:srgbClr val="414042"/>
                          </a:solidFill>
                          <a:latin typeface="Arial"/>
                          <a:cs typeface="Arial"/>
                        </a:rPr>
                        <a:t>tests.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0955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developed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 in scale </a:t>
                      </a:r>
                      <a:r>
                        <a:rPr sz="700" spc="30" dirty="0">
                          <a:solidFill>
                            <a:srgbClr val="414042"/>
                          </a:solidFill>
                          <a:latin typeface="Arial"/>
                          <a:cs typeface="Arial"/>
                        </a:rPr>
                        <a:t>and  </a:t>
                      </a:r>
                      <a:r>
                        <a:rPr sz="700" dirty="0">
                          <a:solidFill>
                            <a:srgbClr val="414042"/>
                          </a:solidFill>
                          <a:latin typeface="Arial"/>
                          <a:cs typeface="Arial"/>
                        </a:rPr>
                        <a:t>investment.</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720001">
                <a:tc>
                  <a:txBody>
                    <a:bodyPr/>
                    <a:lstStyle/>
                    <a:p>
                      <a:pPr>
                        <a:lnSpc>
                          <a:spcPct val="100000"/>
                        </a:lnSpc>
                      </a:pPr>
                      <a:endParaRPr sz="800">
                        <a:latin typeface="Times New Roman"/>
                        <a:cs typeface="Times New Roman"/>
                      </a:endParaRPr>
                    </a:p>
                    <a:p>
                      <a:pPr>
                        <a:lnSpc>
                          <a:spcPct val="100000"/>
                        </a:lnSpc>
                        <a:spcBef>
                          <a:spcPts val="40"/>
                        </a:spcBef>
                      </a:pPr>
                      <a:endParaRPr sz="750">
                        <a:latin typeface="Times New Roman"/>
                        <a:cs typeface="Times New Roman"/>
                      </a:endParaRPr>
                    </a:p>
                    <a:p>
                      <a:pPr marL="183515" indent="-76200">
                        <a:lnSpc>
                          <a:spcPct val="100000"/>
                        </a:lnSpc>
                        <a:spcBef>
                          <a:spcPts val="5"/>
                        </a:spcBef>
                        <a:buChar char="•"/>
                        <a:tabLst>
                          <a:tab pos="184150" algn="l"/>
                        </a:tabLst>
                      </a:pPr>
                      <a:r>
                        <a:rPr sz="800" spc="-20" dirty="0">
                          <a:solidFill>
                            <a:srgbClr val="414042"/>
                          </a:solidFill>
                          <a:latin typeface="Arial"/>
                          <a:cs typeface="Arial"/>
                        </a:rPr>
                        <a:t>Show </a:t>
                      </a:r>
                      <a:r>
                        <a:rPr sz="800" spc="35" dirty="0">
                          <a:solidFill>
                            <a:srgbClr val="414042"/>
                          </a:solidFill>
                          <a:latin typeface="Arial"/>
                          <a:cs typeface="Arial"/>
                        </a:rPr>
                        <a:t>don’t</a:t>
                      </a:r>
                      <a:r>
                        <a:rPr sz="800" spc="40" dirty="0">
                          <a:solidFill>
                            <a:srgbClr val="414042"/>
                          </a:solidFill>
                          <a:latin typeface="Arial"/>
                          <a:cs typeface="Arial"/>
                        </a:rPr>
                        <a:t> </a:t>
                      </a:r>
                      <a:r>
                        <a:rPr sz="800" spc="20" dirty="0">
                          <a:solidFill>
                            <a:srgbClr val="414042"/>
                          </a:solidFill>
                          <a:latin typeface="Arial"/>
                          <a:cs typeface="Arial"/>
                        </a:rPr>
                        <a:t>tell</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5"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20"/>
                        </a:spcBef>
                      </a:pPr>
                      <a:endParaRPr sz="60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 </a:t>
                      </a:r>
                      <a:r>
                        <a:rPr sz="700" spc="30" dirty="0">
                          <a:solidFill>
                            <a:srgbClr val="414042"/>
                          </a:solidFill>
                          <a:latin typeface="Arial"/>
                          <a:cs typeface="Arial"/>
                        </a:rPr>
                        <a:t>idea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105410">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15" dirty="0">
                          <a:solidFill>
                            <a:srgbClr val="414042"/>
                          </a:solidFill>
                          <a:latin typeface="Arial"/>
                          <a:cs typeface="Arial"/>
                        </a:rPr>
                        <a:t>has </a:t>
                      </a:r>
                      <a:r>
                        <a:rPr sz="700" spc="25" dirty="0">
                          <a:solidFill>
                            <a:srgbClr val="414042"/>
                          </a:solidFill>
                          <a:latin typeface="Arial"/>
                          <a:cs typeface="Arial"/>
                        </a:rPr>
                        <a:t>created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1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720001">
                <a:tc>
                  <a:txBody>
                    <a:bodyPr/>
                    <a:lstStyle/>
                    <a:p>
                      <a:pPr>
                        <a:lnSpc>
                          <a:spcPct val="100000"/>
                        </a:lnSpc>
                        <a:spcBef>
                          <a:spcPts val="35"/>
                        </a:spcBef>
                      </a:pPr>
                      <a:endParaRPr sz="650">
                        <a:latin typeface="Times New Roman"/>
                        <a:cs typeface="Times New Roman"/>
                      </a:endParaRPr>
                    </a:p>
                    <a:p>
                      <a:pPr marL="179705" marR="264795" indent="-72390">
                        <a:lnSpc>
                          <a:spcPct val="104200"/>
                        </a:lnSpc>
                        <a:buChar char="•"/>
                        <a:tabLst>
                          <a:tab pos="184150" algn="l"/>
                        </a:tabLst>
                      </a:pPr>
                      <a:r>
                        <a:rPr sz="800" spc="25" dirty="0">
                          <a:solidFill>
                            <a:srgbClr val="414042"/>
                          </a:solidFill>
                          <a:latin typeface="Arial"/>
                          <a:cs typeface="Arial"/>
                        </a:rPr>
                        <a:t>Many </a:t>
                      </a:r>
                      <a:r>
                        <a:rPr sz="800" spc="-10" dirty="0">
                          <a:solidFill>
                            <a:srgbClr val="414042"/>
                          </a:solidFill>
                          <a:latin typeface="Arial"/>
                          <a:cs typeface="Arial"/>
                        </a:rPr>
                        <a:t>cycles </a:t>
                      </a:r>
                      <a:r>
                        <a:rPr sz="800" spc="40" dirty="0">
                          <a:solidFill>
                            <a:srgbClr val="414042"/>
                          </a:solidFill>
                          <a:latin typeface="Arial"/>
                          <a:cs typeface="Arial"/>
                        </a:rPr>
                        <a:t>of  </a:t>
                      </a:r>
                      <a:r>
                        <a:rPr sz="800" spc="30" dirty="0">
                          <a:solidFill>
                            <a:srgbClr val="414042"/>
                          </a:solidFill>
                          <a:latin typeface="Arial"/>
                          <a:cs typeface="Arial"/>
                        </a:rPr>
                        <a:t>prototyping </a:t>
                      </a:r>
                      <a:r>
                        <a:rPr sz="800" spc="35" dirty="0">
                          <a:solidFill>
                            <a:srgbClr val="414042"/>
                          </a:solidFill>
                          <a:latin typeface="Arial"/>
                          <a:cs typeface="Arial"/>
                        </a:rPr>
                        <a:t>are  </a:t>
                      </a:r>
                      <a:r>
                        <a:rPr sz="800" spc="-10" dirty="0">
                          <a:solidFill>
                            <a:srgbClr val="414042"/>
                          </a:solidFill>
                          <a:latin typeface="Arial"/>
                          <a:cs typeface="Arial"/>
                        </a:rPr>
                        <a:t>necessary </a:t>
                      </a:r>
                      <a:r>
                        <a:rPr sz="800" spc="35" dirty="0">
                          <a:solidFill>
                            <a:srgbClr val="414042"/>
                          </a:solidFill>
                          <a:latin typeface="Arial"/>
                          <a:cs typeface="Arial"/>
                        </a:rPr>
                        <a:t>to  </a:t>
                      </a:r>
                      <a:r>
                        <a:rPr sz="800" spc="25" dirty="0">
                          <a:solidFill>
                            <a:srgbClr val="414042"/>
                          </a:solidFill>
                          <a:latin typeface="Arial"/>
                          <a:cs typeface="Arial"/>
                        </a:rPr>
                        <a:t>develop </a:t>
                      </a:r>
                      <a:r>
                        <a:rPr sz="800" spc="20" dirty="0">
                          <a:solidFill>
                            <a:srgbClr val="414042"/>
                          </a:solidFill>
                          <a:latin typeface="Arial"/>
                          <a:cs typeface="Arial"/>
                        </a:rPr>
                        <a:t>an</a:t>
                      </a:r>
                      <a:r>
                        <a:rPr sz="800" spc="-65"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4445"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981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a:t>
                      </a:r>
                      <a:r>
                        <a:rPr sz="700" spc="-45" dirty="0">
                          <a:solidFill>
                            <a:srgbClr val="414042"/>
                          </a:solidFill>
                          <a:latin typeface="Arial"/>
                          <a:cs typeface="Arial"/>
                        </a:rPr>
                        <a:t>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15" dirty="0">
                          <a:solidFill>
                            <a:srgbClr val="414042"/>
                          </a:solidFill>
                          <a:latin typeface="Arial"/>
                          <a:cs typeface="Arial"/>
                        </a:rPr>
                        <a:t>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 but</a:t>
                      </a:r>
                      <a:r>
                        <a:rPr sz="700" spc="-45" dirty="0">
                          <a:solidFill>
                            <a:srgbClr val="414042"/>
                          </a:solidFill>
                          <a:latin typeface="Arial"/>
                          <a:cs typeface="Arial"/>
                        </a:rPr>
                        <a: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a:t>
                      </a:r>
                      <a:r>
                        <a:rPr sz="700" spc="45" dirty="0">
                          <a:solidFill>
                            <a:srgbClr val="414042"/>
                          </a:solidFill>
                          <a:latin typeface="Arial"/>
                          <a:cs typeface="Arial"/>
                        </a:rPr>
                        <a:t> </a:t>
                      </a:r>
                      <a:r>
                        <a:rPr sz="700" spc="20" dirty="0">
                          <a:solidFill>
                            <a:srgbClr val="414042"/>
                          </a:solidFill>
                          <a:latin typeface="Arial"/>
                          <a:cs typeface="Arial"/>
                        </a:rPr>
                        <a:t>embracing</a:t>
                      </a:r>
                      <a:endParaRPr sz="700">
                        <a:latin typeface="Arial"/>
                        <a:cs typeface="Arial"/>
                      </a:endParaRPr>
                    </a:p>
                    <a:p>
                      <a:pPr marL="107950" marR="324485">
                        <a:lnSpc>
                          <a:spcPct val="100000"/>
                        </a:lnSpc>
                      </a:pP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a:t>
                      </a:r>
                      <a:r>
                        <a:rPr sz="700" spc="-45" dirty="0">
                          <a:solidFill>
                            <a:srgbClr val="414042"/>
                          </a:solidFill>
                          <a:latin typeface="Arial"/>
                          <a:cs typeface="Arial"/>
                        </a:rPr>
                        <a:t> </a:t>
                      </a:r>
                      <a:r>
                        <a:rPr sz="700" dirty="0">
                          <a:solidFill>
                            <a:srgbClr val="414042"/>
                          </a:solidFill>
                          <a:latin typeface="Arial"/>
                          <a:cs typeface="Arial"/>
                        </a:rPr>
                        <a:t>rounds  </a:t>
                      </a:r>
                      <a:r>
                        <a:rPr sz="700" spc="35" dirty="0">
                          <a:solidFill>
                            <a:srgbClr val="414042"/>
                          </a:solidFill>
                          <a:latin typeface="Arial"/>
                          <a:cs typeface="Arial"/>
                        </a:rPr>
                        <a:t>of</a:t>
                      </a:r>
                      <a:r>
                        <a:rPr sz="700" spc="10" dirty="0">
                          <a:solidFill>
                            <a:srgbClr val="414042"/>
                          </a:solidFill>
                          <a:latin typeface="Arial"/>
                          <a:cs typeface="Arial"/>
                        </a:rPr>
                        <a:t>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4"/>
                  </a:ext>
                </a:extLst>
              </a:tr>
              <a:tr h="720001">
                <a:tc>
                  <a:txBody>
                    <a:bodyPr/>
                    <a:lstStyle/>
                    <a:p>
                      <a:pPr>
                        <a:lnSpc>
                          <a:spcPct val="100000"/>
                        </a:lnSpc>
                      </a:pPr>
                      <a:endParaRPr sz="800">
                        <a:latin typeface="Times New Roman"/>
                        <a:cs typeface="Times New Roman"/>
                      </a:endParaRPr>
                    </a:p>
                    <a:p>
                      <a:pPr>
                        <a:lnSpc>
                          <a:spcPct val="100000"/>
                        </a:lnSpc>
                      </a:pPr>
                      <a:endParaRPr sz="750">
                        <a:latin typeface="Times New Roman"/>
                        <a:cs typeface="Times New Roman"/>
                      </a:endParaRPr>
                    </a:p>
                    <a:p>
                      <a:pPr marL="179705" marR="72390" indent="-72390">
                        <a:lnSpc>
                          <a:spcPct val="104200"/>
                        </a:lnSpc>
                        <a:buChar char="•"/>
                        <a:tabLst>
                          <a:tab pos="184150" algn="l"/>
                        </a:tabLst>
                      </a:pPr>
                      <a:r>
                        <a:rPr sz="800" spc="10" dirty="0">
                          <a:solidFill>
                            <a:srgbClr val="414042"/>
                          </a:solidFill>
                          <a:latin typeface="Arial"/>
                          <a:cs typeface="Arial"/>
                        </a:rPr>
                        <a:t>Feedback </a:t>
                      </a:r>
                      <a:r>
                        <a:rPr sz="800" spc="-35" dirty="0">
                          <a:solidFill>
                            <a:srgbClr val="414042"/>
                          </a:solidFill>
                          <a:latin typeface="Arial"/>
                          <a:cs typeface="Arial"/>
                        </a:rPr>
                        <a:t>is </a:t>
                      </a:r>
                      <a:r>
                        <a:rPr sz="800" spc="60" dirty="0">
                          <a:solidFill>
                            <a:srgbClr val="414042"/>
                          </a:solidFill>
                          <a:latin typeface="Arial"/>
                          <a:cs typeface="Arial"/>
                        </a:rPr>
                        <a:t>a </a:t>
                      </a:r>
                      <a:r>
                        <a:rPr sz="800" spc="40" dirty="0">
                          <a:solidFill>
                            <a:srgbClr val="414042"/>
                          </a:solidFill>
                          <a:latin typeface="Arial"/>
                          <a:cs typeface="Arial"/>
                        </a:rPr>
                        <a:t>gift</a:t>
                      </a:r>
                      <a:r>
                        <a:rPr sz="800" spc="-50" dirty="0">
                          <a:solidFill>
                            <a:srgbClr val="414042"/>
                          </a:solidFill>
                          <a:latin typeface="Arial"/>
                          <a:cs typeface="Arial"/>
                        </a:rPr>
                        <a:t> </a:t>
                      </a:r>
                      <a:r>
                        <a:rPr sz="800" spc="35" dirty="0">
                          <a:solidFill>
                            <a:srgbClr val="414042"/>
                          </a:solidFill>
                          <a:latin typeface="Arial"/>
                          <a:cs typeface="Arial"/>
                        </a:rPr>
                        <a:t>to  </a:t>
                      </a:r>
                      <a:r>
                        <a:rPr sz="800" spc="15" dirty="0">
                          <a:solidFill>
                            <a:srgbClr val="414042"/>
                          </a:solidFill>
                          <a:latin typeface="Arial"/>
                          <a:cs typeface="Arial"/>
                        </a:rPr>
                        <a:t>improve </a:t>
                      </a:r>
                      <a:r>
                        <a:rPr sz="800" spc="10" dirty="0">
                          <a:solidFill>
                            <a:srgbClr val="414042"/>
                          </a:solidFill>
                          <a:latin typeface="Arial"/>
                          <a:cs typeface="Arial"/>
                        </a:rPr>
                        <a:t>your</a:t>
                      </a:r>
                      <a:r>
                        <a:rPr sz="800" spc="-5"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8953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5" dirty="0">
                          <a:solidFill>
                            <a:srgbClr val="414042"/>
                          </a:solidFill>
                          <a:latin typeface="Arial"/>
                          <a:cs typeface="Arial"/>
                        </a:rPr>
                        <a:t>process </a:t>
                      </a:r>
                      <a:r>
                        <a:rPr sz="700" spc="35" dirty="0">
                          <a:solidFill>
                            <a:srgbClr val="414042"/>
                          </a:solidFill>
                          <a:latin typeface="Arial"/>
                          <a:cs typeface="Arial"/>
                        </a:rPr>
                        <a:t>of </a:t>
                      </a:r>
                      <a:r>
                        <a:rPr sz="700" dirty="0">
                          <a:solidFill>
                            <a:srgbClr val="414042"/>
                          </a:solidFill>
                          <a:latin typeface="Arial"/>
                          <a:cs typeface="Arial"/>
                        </a:rPr>
                        <a:t>seeking </a:t>
                      </a:r>
                      <a:r>
                        <a:rPr sz="700" spc="30" dirty="0">
                          <a:solidFill>
                            <a:srgbClr val="414042"/>
                          </a:solidFill>
                          <a:latin typeface="Arial"/>
                          <a:cs typeface="Arial"/>
                        </a:rPr>
                        <a:t>and</a:t>
                      </a:r>
                      <a:r>
                        <a:rPr sz="700" spc="-15" dirty="0">
                          <a:solidFill>
                            <a:srgbClr val="414042"/>
                          </a:solidFill>
                          <a:latin typeface="Arial"/>
                          <a:cs typeface="Arial"/>
                        </a:rPr>
                        <a:t> </a:t>
                      </a:r>
                      <a:r>
                        <a:rPr sz="700" spc="10" dirty="0">
                          <a:solidFill>
                            <a:srgbClr val="414042"/>
                          </a:solidFill>
                          <a:latin typeface="Arial"/>
                          <a:cs typeface="Arial"/>
                        </a:rPr>
                        <a:t>receiving  </a:t>
                      </a:r>
                      <a:r>
                        <a:rPr sz="700" spc="30" dirty="0">
                          <a:solidFill>
                            <a:srgbClr val="414042"/>
                          </a:solidFill>
                          <a:latin typeface="Arial"/>
                          <a:cs typeface="Arial"/>
                        </a:rPr>
                        <a:t>feedback </a:t>
                      </a:r>
                      <a:r>
                        <a:rPr sz="700" spc="25" dirty="0">
                          <a:solidFill>
                            <a:srgbClr val="414042"/>
                          </a:solidFill>
                          <a:latin typeface="Arial"/>
                          <a:cs typeface="Arial"/>
                        </a:rPr>
                        <a:t>from</a:t>
                      </a:r>
                      <a:r>
                        <a:rPr sz="700" spc="-20" dirty="0">
                          <a:solidFill>
                            <a:srgbClr val="414042"/>
                          </a:solidFill>
                          <a:latin typeface="Arial"/>
                          <a:cs typeface="Arial"/>
                        </a:rPr>
                        <a:t> </a:t>
                      </a:r>
                      <a:r>
                        <a:rPr sz="700" spc="5" dirty="0">
                          <a:solidFill>
                            <a:srgbClr val="414042"/>
                          </a:solidFill>
                          <a:latin typeface="Arial"/>
                          <a:cs typeface="Arial"/>
                        </a:rPr>
                        <a:t>stakeholders.</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F1F1F2"/>
                    </a:solidFill>
                  </a:tcPr>
                </a:tc>
                <a:extLst>
                  <a:ext uri="{0D108BD9-81ED-4DB2-BD59-A6C34878D82A}">
                    <a16:rowId xmlns:a16="http://schemas.microsoft.com/office/drawing/2014/main" val="10005"/>
                  </a:ext>
                </a:extLst>
              </a:tr>
            </a:tbl>
          </a:graphicData>
        </a:graphic>
      </p:graphicFrame>
      <p:sp>
        <p:nvSpPr>
          <p:cNvPr id="30" name="object 30"/>
          <p:cNvSpPr txBox="1"/>
          <p:nvPr/>
        </p:nvSpPr>
        <p:spPr>
          <a:xfrm>
            <a:off x="3874439" y="2761564"/>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31" name="object 31"/>
          <p:cNvSpPr txBox="1"/>
          <p:nvPr/>
        </p:nvSpPr>
        <p:spPr>
          <a:xfrm>
            <a:off x="2425902" y="2761564"/>
            <a:ext cx="105124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a:latin typeface="Arial" panose="020B0604020202020204" pitchFamily="34" charset="0"/>
              <a:cs typeface="Arial" panose="020B0604020202020204" pitchFamily="34" charset="0"/>
            </a:endParaRPr>
          </a:p>
        </p:txBody>
      </p:sp>
      <p:sp>
        <p:nvSpPr>
          <p:cNvPr id="32" name="object 32"/>
          <p:cNvSpPr txBox="1"/>
          <p:nvPr/>
        </p:nvSpPr>
        <p:spPr>
          <a:xfrm>
            <a:off x="5307419" y="2761564"/>
            <a:ext cx="1294363"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107</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2" name="Imagem 31">
            <a:extLst>
              <a:ext uri="{FF2B5EF4-FFF2-40B4-BE49-F238E27FC236}">
                <a16:creationId xmlns:a16="http://schemas.microsoft.com/office/drawing/2014/main" id="{96536A3C-9BA2-F44D-ABA3-CDA8FBD9E71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987067"/>
            <a:ext cx="5739765" cy="5511765"/>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Working with Others (our class/school)</a:t>
            </a:r>
            <a:endParaRPr sz="1000" dirty="0">
              <a:latin typeface="Arial" panose="020B0604020202020204" pitchFamily="34" charset="0"/>
              <a:cs typeface="Arial" panose="020B0604020202020204" pitchFamily="34" charset="0"/>
            </a:endParaRPr>
          </a:p>
          <a:p>
            <a:pPr marL="12700" marR="170815">
              <a:lnSpc>
                <a:spcPct val="100000"/>
              </a:lnSpc>
              <a:spcBef>
                <a:spcPts val="285"/>
              </a:spcBef>
            </a:pPr>
            <a:r>
              <a:rPr sz="1000" i="1" dirty="0">
                <a:solidFill>
                  <a:srgbClr val="414042"/>
                </a:solidFill>
                <a:latin typeface="Arial" panose="020B0604020202020204" pitchFamily="34" charset="0"/>
                <a:cs typeface="Arial" panose="020B0604020202020204" pitchFamily="34" charset="0"/>
              </a:rPr>
              <a:t>The cognitive, social and emotional skills needed in order to successfully work with others </a:t>
            </a:r>
            <a:br>
              <a:rPr lang="pt-PT" sz="1000" i="1" dirty="0">
                <a:solidFill>
                  <a:srgbClr val="414042"/>
                </a:solidFill>
                <a:latin typeface="Arial" panose="020B0604020202020204" pitchFamily="34" charset="0"/>
                <a:cs typeface="Arial" panose="020B0604020202020204" pitchFamily="34" charset="0"/>
              </a:rPr>
            </a:br>
            <a:r>
              <a:rPr sz="1000" i="1" dirty="0">
                <a:solidFill>
                  <a:srgbClr val="414042"/>
                </a:solidFill>
                <a:latin typeface="Arial" panose="020B0604020202020204" pitchFamily="34" charset="0"/>
                <a:cs typeface="Arial" panose="020B0604020202020204" pitchFamily="34" charset="0"/>
              </a:rPr>
              <a:t>in the  community to improve circumstances for everyone.</a:t>
            </a:r>
            <a:endParaRPr lang="en-US" sz="1000" i="1" dirty="0">
              <a:solidFill>
                <a:srgbClr val="414042"/>
              </a:solidFill>
              <a:latin typeface="Arial" panose="020B0604020202020204" pitchFamily="34" charset="0"/>
              <a:cs typeface="Arial" panose="020B0604020202020204" pitchFamily="34" charset="0"/>
            </a:endParaRPr>
          </a:p>
          <a:p>
            <a:pPr marL="12700" marR="170815">
              <a:lnSpc>
                <a:spcPct val="100000"/>
              </a:lnSpc>
              <a:spcBef>
                <a:spcPts val="285"/>
              </a:spcBef>
            </a:pPr>
            <a:endParaRPr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Communication:</a:t>
            </a:r>
            <a:r>
              <a:rPr lang="en-US" sz="1000" dirty="0">
                <a:latin typeface="Arial" panose="020B0604020202020204" pitchFamily="34" charset="0"/>
                <a:cs typeface="Arial" panose="020B0604020202020204" pitchFamily="34" charset="0"/>
              </a:rPr>
              <a:t>  Learners have the ability to translate an idea into a format that helps others to understand the intention and meaning of the idea.</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Collaboration: </a:t>
            </a:r>
            <a:r>
              <a:rPr lang="en-US" sz="1000" dirty="0">
                <a:latin typeface="Arial" panose="020B0604020202020204" pitchFamily="34" charset="0"/>
                <a:cs typeface="Arial" panose="020B0604020202020204" pitchFamily="34" charset="0"/>
              </a:rPr>
              <a:t> Learners work together with others who hold different perspectives, exercising flexibility and willingness to be helpful in making necessary compromises to accomplish a common goal. Learners demonstrate shared responsibility for collaborative work and value the individual contributions made by each team member.</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Open mindedness: </a:t>
            </a:r>
            <a:r>
              <a:rPr lang="en-US" sz="1000" dirty="0">
                <a:latin typeface="Arial" panose="020B0604020202020204" pitchFamily="34" charset="0"/>
                <a:cs typeface="Arial" panose="020B0604020202020204" pitchFamily="34" charset="0"/>
              </a:rPr>
              <a:t> Learners demonstrate respect and appreciation for the ideas, perspectives and values of others. Learners acknowledge their own prejudice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with a willingness to continually learn from others.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Empathy: </a:t>
            </a:r>
            <a:r>
              <a:rPr lang="en-US" sz="1000" dirty="0">
                <a:latin typeface="Arial" panose="020B0604020202020204" pitchFamily="34" charset="0"/>
                <a:cs typeface="Arial" panose="020B0604020202020204" pitchFamily="34" charset="0"/>
              </a:rPr>
              <a:t> Learners listen to others and try to experience what others may feel. Learners relate to others with deep understanding and care about the well-being of their friends, families, communities, and the planet.</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Relationship building: </a:t>
            </a:r>
            <a:r>
              <a:rPr lang="en-US" sz="1000" dirty="0">
                <a:latin typeface="Arial" panose="020B0604020202020204" pitchFamily="34" charset="0"/>
                <a:cs typeface="Arial" panose="020B0604020202020204" pitchFamily="34" charset="0"/>
              </a:rPr>
              <a:t> Learners develop integrity, honesty, and consistency to build trust and demonstrate trustworthiness in interactions. Learners build trust by sharing themselves and seeking to understand others as individuals. Learners develop and sustain meaningful relationships with people different from themselves.</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Reconciling Tensions: </a:t>
            </a:r>
            <a:r>
              <a:rPr lang="en-US" sz="1000" dirty="0">
                <a:latin typeface="Arial" panose="020B0604020202020204" pitchFamily="34" charset="0"/>
                <a:cs typeface="Arial" panose="020B0604020202020204" pitchFamily="34" charset="0"/>
              </a:rPr>
              <a:t> Learners think in an integrated way that avoids premature conclusions and </a:t>
            </a:r>
            <a:r>
              <a:rPr lang="en-US" sz="1000" dirty="0" err="1">
                <a:latin typeface="Arial" panose="020B0604020202020204" pitchFamily="34" charset="0"/>
                <a:cs typeface="Arial" panose="020B0604020202020204" pitchFamily="34" charset="0"/>
              </a:rPr>
              <a:t>recognises</a:t>
            </a:r>
            <a:r>
              <a:rPr lang="en-US" sz="1000" dirty="0">
                <a:latin typeface="Arial" panose="020B0604020202020204" pitchFamily="34" charset="0"/>
                <a:cs typeface="Arial" panose="020B0604020202020204" pitchFamily="34" charset="0"/>
              </a:rPr>
              <a:t> interconnections between diverse views. Learners develop skills in handling tensions, dilemmas and trade-offs with others from a different background. Learners work towards balancing competing interests and perspectives of others to manage conflict in a respectful manner. Learners are aware of the tensions within themselves and seek to understand and resolve tensions.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Leadership:</a:t>
            </a:r>
            <a:r>
              <a:rPr lang="en-US" sz="1000" dirty="0">
                <a:latin typeface="Arial" panose="020B0604020202020204" pitchFamily="34" charset="0"/>
                <a:cs typeface="Arial" panose="020B0604020202020204" pitchFamily="34" charset="0"/>
              </a:rPr>
              <a:t>  Learners have the ability to understand one’s role and act on the opportunity to influence and guide a group of people to act ethically and work collaboratively toward achieving a common goal.</a:t>
            </a:r>
          </a:p>
          <a:p>
            <a:pPr marL="192405" marR="5080">
              <a:lnSpc>
                <a:spcPct val="100000"/>
              </a:lnSpc>
              <a:tabLst>
                <a:tab pos="287655" algn="l"/>
              </a:tabLst>
            </a:pP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8" y="825576"/>
            <a:ext cx="33481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spc="20" dirty="0">
                <a:latin typeface="Arial" panose="020B0604020202020204" pitchFamily="34" charset="0"/>
                <a:cs typeface="Arial" panose="020B0604020202020204" pitchFamily="34" charset="0"/>
              </a:rPr>
              <a:t>12</a:t>
            </a:fld>
            <a:endParaRPr spc="20" dirty="0">
              <a:latin typeface="Arial" panose="020B0604020202020204" pitchFamily="34" charset="0"/>
              <a:cs typeface="Arial" panose="020B06040202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108</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9D"/>
                </a:solidFill>
                <a:latin typeface="Arial" panose="020B0604020202020204" pitchFamily="34" charset="0"/>
                <a:cs typeface="Arial" panose="020B0604020202020204" pitchFamily="34" charset="0"/>
              </a:rPr>
              <a:t>TEST </a:t>
            </a:r>
            <a:r>
              <a:rPr sz="1800" dirty="0">
                <a:solidFill>
                  <a:srgbClr val="00AF9D"/>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900003" y="1992579"/>
            <a:ext cx="2718435" cy="2550160"/>
          </a:xfrm>
          <a:custGeom>
            <a:avLst/>
            <a:gdLst/>
            <a:ahLst/>
            <a:cxnLst/>
            <a:rect l="l" t="t" r="r" b="b"/>
            <a:pathLst>
              <a:path w="2718435" h="2550160">
                <a:moveTo>
                  <a:pt x="2645994" y="0"/>
                </a:moveTo>
                <a:lnTo>
                  <a:pt x="71996" y="0"/>
                </a:lnTo>
                <a:lnTo>
                  <a:pt x="30373" y="1124"/>
                </a:lnTo>
                <a:lnTo>
                  <a:pt x="8999" y="8999"/>
                </a:lnTo>
                <a:lnTo>
                  <a:pt x="1124" y="30373"/>
                </a:lnTo>
                <a:lnTo>
                  <a:pt x="0" y="71996"/>
                </a:lnTo>
                <a:lnTo>
                  <a:pt x="0" y="2477833"/>
                </a:lnTo>
                <a:lnTo>
                  <a:pt x="1124" y="2519463"/>
                </a:lnTo>
                <a:lnTo>
                  <a:pt x="8999" y="2540841"/>
                </a:lnTo>
                <a:lnTo>
                  <a:pt x="30373" y="2548717"/>
                </a:lnTo>
                <a:lnTo>
                  <a:pt x="71996" y="2549842"/>
                </a:lnTo>
                <a:lnTo>
                  <a:pt x="2645994" y="2549842"/>
                </a:lnTo>
                <a:lnTo>
                  <a:pt x="2687617" y="2548717"/>
                </a:lnTo>
                <a:lnTo>
                  <a:pt x="2708990" y="2540841"/>
                </a:lnTo>
                <a:lnTo>
                  <a:pt x="2716865" y="2519463"/>
                </a:lnTo>
                <a:lnTo>
                  <a:pt x="2717990" y="2477833"/>
                </a:lnTo>
                <a:lnTo>
                  <a:pt x="2717990" y="71996"/>
                </a:lnTo>
                <a:lnTo>
                  <a:pt x="2716865" y="30373"/>
                </a:lnTo>
                <a:lnTo>
                  <a:pt x="2708990" y="8999"/>
                </a:lnTo>
                <a:lnTo>
                  <a:pt x="2687617" y="1124"/>
                </a:lnTo>
                <a:lnTo>
                  <a:pt x="2645994" y="0"/>
                </a:lnTo>
                <a:close/>
              </a:path>
            </a:pathLst>
          </a:custGeom>
          <a:solidFill>
            <a:srgbClr val="EDF6F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0003" y="4708741"/>
            <a:ext cx="2718435" cy="2328545"/>
          </a:xfrm>
          <a:custGeom>
            <a:avLst/>
            <a:gdLst/>
            <a:ahLst/>
            <a:cxnLst/>
            <a:rect l="l" t="t" r="r" b="b"/>
            <a:pathLst>
              <a:path w="2718435" h="2328545">
                <a:moveTo>
                  <a:pt x="2645994" y="0"/>
                </a:moveTo>
                <a:lnTo>
                  <a:pt x="71996" y="0"/>
                </a:lnTo>
                <a:lnTo>
                  <a:pt x="30373" y="1124"/>
                </a:lnTo>
                <a:lnTo>
                  <a:pt x="8999" y="8999"/>
                </a:lnTo>
                <a:lnTo>
                  <a:pt x="1124" y="30373"/>
                </a:lnTo>
                <a:lnTo>
                  <a:pt x="0" y="71996"/>
                </a:lnTo>
                <a:lnTo>
                  <a:pt x="0" y="2256002"/>
                </a:lnTo>
                <a:lnTo>
                  <a:pt x="1124" y="2297625"/>
                </a:lnTo>
                <a:lnTo>
                  <a:pt x="8999" y="2318999"/>
                </a:lnTo>
                <a:lnTo>
                  <a:pt x="30373" y="2326873"/>
                </a:lnTo>
                <a:lnTo>
                  <a:pt x="71996" y="2327998"/>
                </a:lnTo>
                <a:lnTo>
                  <a:pt x="2645994" y="2327998"/>
                </a:lnTo>
                <a:lnTo>
                  <a:pt x="2687617" y="2326873"/>
                </a:lnTo>
                <a:lnTo>
                  <a:pt x="2708990" y="2318999"/>
                </a:lnTo>
                <a:lnTo>
                  <a:pt x="2716865" y="2297625"/>
                </a:lnTo>
                <a:lnTo>
                  <a:pt x="2717990" y="2256002"/>
                </a:lnTo>
                <a:lnTo>
                  <a:pt x="2717990" y="71996"/>
                </a:lnTo>
                <a:lnTo>
                  <a:pt x="2716865" y="30373"/>
                </a:lnTo>
                <a:lnTo>
                  <a:pt x="2708990" y="8999"/>
                </a:lnTo>
                <a:lnTo>
                  <a:pt x="2687617" y="1124"/>
                </a:lnTo>
                <a:lnTo>
                  <a:pt x="2645994" y="0"/>
                </a:lnTo>
                <a:close/>
              </a:path>
            </a:pathLst>
          </a:custGeom>
          <a:solidFill>
            <a:srgbClr val="EDF6F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0003" y="7204824"/>
            <a:ext cx="2718435" cy="2108835"/>
          </a:xfrm>
          <a:custGeom>
            <a:avLst/>
            <a:gdLst/>
            <a:ahLst/>
            <a:cxnLst/>
            <a:rect l="l" t="t" r="r" b="b"/>
            <a:pathLst>
              <a:path w="2718435" h="2108834">
                <a:moveTo>
                  <a:pt x="2645994" y="0"/>
                </a:moveTo>
                <a:lnTo>
                  <a:pt x="71996" y="0"/>
                </a:lnTo>
                <a:lnTo>
                  <a:pt x="30373" y="1124"/>
                </a:lnTo>
                <a:lnTo>
                  <a:pt x="8999" y="8999"/>
                </a:lnTo>
                <a:lnTo>
                  <a:pt x="1124" y="30373"/>
                </a:lnTo>
                <a:lnTo>
                  <a:pt x="0" y="71996"/>
                </a:lnTo>
                <a:lnTo>
                  <a:pt x="0" y="2036775"/>
                </a:lnTo>
                <a:lnTo>
                  <a:pt x="1124" y="2078398"/>
                </a:lnTo>
                <a:lnTo>
                  <a:pt x="8999" y="2099771"/>
                </a:lnTo>
                <a:lnTo>
                  <a:pt x="30373" y="2107646"/>
                </a:lnTo>
                <a:lnTo>
                  <a:pt x="71996" y="2108771"/>
                </a:lnTo>
                <a:lnTo>
                  <a:pt x="2645994" y="2108771"/>
                </a:lnTo>
                <a:lnTo>
                  <a:pt x="2687617" y="2107646"/>
                </a:lnTo>
                <a:lnTo>
                  <a:pt x="2708990" y="2099771"/>
                </a:lnTo>
                <a:lnTo>
                  <a:pt x="2716865" y="2078398"/>
                </a:lnTo>
                <a:lnTo>
                  <a:pt x="2717990" y="2036775"/>
                </a:lnTo>
                <a:lnTo>
                  <a:pt x="2717990" y="71996"/>
                </a:lnTo>
                <a:lnTo>
                  <a:pt x="2716865" y="30373"/>
                </a:lnTo>
                <a:lnTo>
                  <a:pt x="2708990" y="8999"/>
                </a:lnTo>
                <a:lnTo>
                  <a:pt x="2687617" y="1124"/>
                </a:lnTo>
                <a:lnTo>
                  <a:pt x="2645994" y="0"/>
                </a:lnTo>
                <a:close/>
              </a:path>
            </a:pathLst>
          </a:custGeom>
          <a:solidFill>
            <a:srgbClr val="EDF6F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05508" y="2212505"/>
            <a:ext cx="2439670" cy="2215991"/>
          </a:xfrm>
          <a:prstGeom prst="rect">
            <a:avLst/>
          </a:prstGeom>
        </p:spPr>
        <p:txBody>
          <a:bodyPr vert="horz" wrap="square" lIns="0" tIns="12700" rIns="0" bIns="0" rtlCol="0">
            <a:spAutoFit/>
          </a:bodyPr>
          <a:lstStyle/>
          <a:p>
            <a:pPr marL="156210" marR="508634" indent="-144145">
              <a:lnSpc>
                <a:spcPct val="100000"/>
              </a:lnSpc>
              <a:spcBef>
                <a:spcPts val="100"/>
              </a:spcBef>
            </a:pPr>
            <a:r>
              <a:rPr lang="pt-PT" sz="1000" dirty="0">
                <a:solidFill>
                  <a:srgbClr val="00AF9D"/>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TEST ANOTHER  PROTOTYPE </a:t>
            </a:r>
            <a:r>
              <a:rPr sz="1000" dirty="0">
                <a:latin typeface="Arial" panose="020B0604020202020204" pitchFamily="34" charset="0"/>
                <a:cs typeface="Arial" panose="020B0604020202020204" pitchFamily="34" charset="0"/>
              </a:rPr>
              <a:t>PHASE</a:t>
            </a:r>
          </a:p>
          <a:p>
            <a:pPr marL="12700" marR="18161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Test Another Prototype  </a:t>
            </a:r>
            <a:r>
              <a:rPr sz="800" dirty="0">
                <a:solidFill>
                  <a:srgbClr val="414042"/>
                </a:solidFill>
                <a:latin typeface="Arial" panose="020B0604020202020204" pitchFamily="34" charset="0"/>
                <a:cs typeface="Arial" panose="020B0604020202020204" pitchFamily="34" charset="0"/>
              </a:rPr>
              <a:t>phase are designed to help you construct tests  of your solutions. These tests are intended to  elicit feedback, answer specific questions about</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a concept and test assumptions embedded in the  ideas. The work of these workshops can be done  collaboratively with school-based teams or other  schools. Prototyping will be conducted by individual  educators.</a:t>
            </a:r>
            <a:endParaRPr sz="800" dirty="0">
              <a:latin typeface="Arial" panose="020B0604020202020204" pitchFamily="34" charset="0"/>
              <a:cs typeface="Arial" panose="020B0604020202020204" pitchFamily="34" charset="0"/>
            </a:endParaRPr>
          </a:p>
          <a:p>
            <a:pPr marL="12700" marR="33655">
              <a:lnSpc>
                <a:spcPct val="100000"/>
              </a:lnSpc>
              <a:spcBef>
                <a:spcPts val="570"/>
              </a:spcBef>
            </a:pPr>
            <a:r>
              <a:rPr sz="800" dirty="0">
                <a:solidFill>
                  <a:srgbClr val="414042"/>
                </a:solidFill>
                <a:latin typeface="Arial" panose="020B0604020202020204" pitchFamily="34" charset="0"/>
                <a:cs typeface="Arial" panose="020B0604020202020204" pitchFamily="34" charset="0"/>
              </a:rPr>
              <a:t>This phase of the design process will include:  preparing you to run your prototype and reflect on  what you learned, and evaluating your idea based  on the stakeholder’s needs.</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05508" y="5094249"/>
            <a:ext cx="2612930" cy="630942"/>
          </a:xfrm>
          <a:prstGeom prst="rect">
            <a:avLst/>
          </a:prstGeom>
        </p:spPr>
        <p:txBody>
          <a:bodyPr vert="horz" wrap="square" lIns="0" tIns="12700" rIns="0" bIns="0" rtlCol="0">
            <a:spAutoFit/>
          </a:bodyPr>
          <a:lstStyle/>
          <a:p>
            <a:pPr marL="156210" marR="362585" indent="-144145">
              <a:lnSpc>
                <a:spcPct val="100000"/>
              </a:lnSpc>
              <a:spcBef>
                <a:spcPts val="100"/>
              </a:spcBef>
            </a:pPr>
            <a:r>
              <a:rPr lang="pt-PT" sz="1000" dirty="0">
                <a:solidFill>
                  <a:srgbClr val="00AF9D"/>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TEST ANOTHER  PROTOTYPE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run your low-resolution  prototype with stakeholders to get authentic  feedback.</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1005508" y="5903760"/>
            <a:ext cx="241300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you should be clear about  whether the solution you are developing has the  potential to meet the needs you identified in your  POV statement and close the learning gaps  identified.</a:t>
            </a:r>
            <a:endParaRPr sz="800">
              <a:latin typeface="Arial" panose="020B0604020202020204" pitchFamily="34" charset="0"/>
              <a:cs typeface="Arial" panose="020B0604020202020204" pitchFamily="34" charset="0"/>
            </a:endParaRPr>
          </a:p>
        </p:txBody>
      </p:sp>
      <p:sp>
        <p:nvSpPr>
          <p:cNvPr id="16" name="object 16"/>
          <p:cNvSpPr txBox="1"/>
          <p:nvPr/>
        </p:nvSpPr>
        <p:spPr>
          <a:xfrm>
            <a:off x="1005508" y="7391082"/>
            <a:ext cx="2573196" cy="1031051"/>
          </a:xfrm>
          <a:prstGeom prst="rect">
            <a:avLst/>
          </a:prstGeom>
        </p:spPr>
        <p:txBody>
          <a:bodyPr vert="horz" wrap="square" lIns="0" tIns="12700" rIns="0" bIns="0" rtlCol="0">
            <a:spAutoFit/>
          </a:bodyPr>
          <a:lstStyle/>
          <a:p>
            <a:pPr marL="156210" marR="501015" indent="-144145">
              <a:lnSpc>
                <a:spcPct val="100000"/>
              </a:lnSpc>
              <a:spcBef>
                <a:spcPts val="100"/>
              </a:spcBef>
            </a:pPr>
            <a:r>
              <a:rPr lang="pt-PT" sz="1000" dirty="0">
                <a:solidFill>
                  <a:srgbClr val="00AF9D"/>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TEST ANOTHER  PROTOTYPE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Prototype early and often in order to learn about  your idea</a:t>
            </a:r>
            <a:endParaRPr sz="800" dirty="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Start small to make big change</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005508" y="8466582"/>
            <a:ext cx="2052955" cy="65722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Show don’t tell</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Many cycles of prototyping are necessary  to develop an idea</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Feedback is a gift to improve your ideas</a:t>
            </a:r>
            <a:endParaRPr sz="800">
              <a:latin typeface="Arial" panose="020B0604020202020204" pitchFamily="34" charset="0"/>
              <a:cs typeface="Arial" panose="020B0604020202020204" pitchFamily="34" charset="0"/>
            </a:endParaRPr>
          </a:p>
        </p:txBody>
      </p:sp>
      <p:sp>
        <p:nvSpPr>
          <p:cNvPr id="18" name="object 18"/>
          <p:cNvSpPr txBox="1"/>
          <p:nvPr/>
        </p:nvSpPr>
        <p:spPr>
          <a:xfrm>
            <a:off x="3929303" y="1997604"/>
            <a:ext cx="2714625"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Feedback is a gift. Design teams might be wanting to  hear only praise for their prototypes but that will not help  them improve the idea. Encourage design teams to seek  critical and thoughtful responses that will help the team  make the idea even stronger.</a:t>
            </a:r>
            <a:endParaRPr sz="800">
              <a:latin typeface="Arial" panose="020B0604020202020204" pitchFamily="34" charset="0"/>
              <a:cs typeface="Arial" panose="020B0604020202020204" pitchFamily="34" charset="0"/>
            </a:endParaRPr>
          </a:p>
        </p:txBody>
      </p:sp>
      <p:sp>
        <p:nvSpPr>
          <p:cNvPr id="19" name="object 19"/>
          <p:cNvSpPr txBox="1"/>
          <p:nvPr/>
        </p:nvSpPr>
        <p:spPr>
          <a:xfrm>
            <a:off x="3929303" y="2982201"/>
            <a:ext cx="268224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team will want to test the prototype with a variety of  stakeholders. Consider some typically underrepresented  stakeholders that might not usually have a voice in how  ideas get developed and implemented. This range of  feedback will be very helpful to the team.</a:t>
            </a:r>
            <a:endParaRPr sz="800">
              <a:latin typeface="Arial" panose="020B0604020202020204" pitchFamily="34" charset="0"/>
              <a:cs typeface="Arial" panose="020B0604020202020204" pitchFamily="34" charset="0"/>
            </a:endParaRPr>
          </a:p>
        </p:txBody>
      </p:sp>
      <p:sp>
        <p:nvSpPr>
          <p:cNvPr id="20" name="object 20"/>
          <p:cNvSpPr txBox="1"/>
          <p:nvPr/>
        </p:nvSpPr>
        <p:spPr>
          <a:xfrm>
            <a:off x="3929302" y="4817960"/>
            <a:ext cx="282074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COACHING TO AVOID COMMON MISTAKES:</a:t>
            </a:r>
          </a:p>
        </p:txBody>
      </p:sp>
      <p:sp>
        <p:nvSpPr>
          <p:cNvPr id="21" name="object 21"/>
          <p:cNvSpPr txBox="1"/>
          <p:nvPr/>
        </p:nvSpPr>
        <p:spPr>
          <a:xfrm>
            <a:off x="3929303" y="5037277"/>
            <a:ext cx="2734945" cy="1438910"/>
          </a:xfrm>
          <a:prstGeom prst="rect">
            <a:avLst/>
          </a:prstGeom>
        </p:spPr>
        <p:txBody>
          <a:bodyPr vert="horz" wrap="square" lIns="0" tIns="12700" rIns="0" bIns="0" rtlCol="0">
            <a:spAutoFit/>
          </a:bodyPr>
          <a:lstStyle/>
          <a:p>
            <a:pPr marL="12700" marR="81915">
              <a:lnSpc>
                <a:spcPct val="100000"/>
              </a:lnSpc>
              <a:spcBef>
                <a:spcPts val="100"/>
              </a:spcBef>
            </a:pPr>
            <a:r>
              <a:rPr sz="800" dirty="0">
                <a:solidFill>
                  <a:srgbClr val="414042"/>
                </a:solidFill>
                <a:latin typeface="Arial" panose="020B0604020202020204" pitchFamily="34" charset="0"/>
                <a:cs typeface="Arial" panose="020B0604020202020204" pitchFamily="34" charset="0"/>
              </a:rPr>
              <a:t>A common mistake in the </a:t>
            </a:r>
            <a:r>
              <a:rPr sz="800" b="1" dirty="0">
                <a:solidFill>
                  <a:srgbClr val="414042"/>
                </a:solidFill>
                <a:latin typeface="Arial" panose="020B0604020202020204" pitchFamily="34" charset="0"/>
                <a:cs typeface="Arial" panose="020B0604020202020204" pitchFamily="34" charset="0"/>
              </a:rPr>
              <a:t>Test Your Prototype </a:t>
            </a:r>
            <a:r>
              <a:rPr sz="800" dirty="0">
                <a:solidFill>
                  <a:srgbClr val="414042"/>
                </a:solidFill>
                <a:latin typeface="Arial" panose="020B0604020202020204" pitchFamily="34" charset="0"/>
                <a:cs typeface="Arial" panose="020B0604020202020204" pitchFamily="34" charset="0"/>
              </a:rPr>
              <a:t>phase is  that the team will want to validate the idea rather than  seek deeper understanding about how to solve the  problem for the stakeholders. If all of the feedback is,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 love it!” or “This is a great idea!” then they don’t have  good feedback to improve their idea. This often means  that people are being too nice to be helpful.</a:t>
            </a:r>
            <a:endParaRPr sz="800" dirty="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Encourage teams to avoid asking leading questions about  their prototype. Remind design teams of the lessons from  the </a:t>
            </a:r>
            <a:r>
              <a:rPr sz="800" b="1" dirty="0">
                <a:solidFill>
                  <a:srgbClr val="414042"/>
                </a:solidFill>
                <a:latin typeface="Arial" panose="020B0604020202020204" pitchFamily="34" charset="0"/>
                <a:cs typeface="Arial" panose="020B0604020202020204" pitchFamily="34" charset="0"/>
              </a:rPr>
              <a:t>Explore Your Idea </a:t>
            </a:r>
            <a:r>
              <a:rPr sz="800" dirty="0">
                <a:solidFill>
                  <a:srgbClr val="414042"/>
                </a:solidFill>
                <a:latin typeface="Arial" panose="020B0604020202020204" pitchFamily="34" charset="0"/>
                <a:cs typeface="Arial" panose="020B0604020202020204" pitchFamily="34" charset="0"/>
              </a:rPr>
              <a:t>phase that helped them ask good  open-ended questions.</a:t>
            </a:r>
            <a:endParaRPr sz="800" dirty="0">
              <a:latin typeface="Arial" panose="020B0604020202020204" pitchFamily="34" charset="0"/>
              <a:cs typeface="Arial" panose="020B0604020202020204" pitchFamily="34" charset="0"/>
            </a:endParaRPr>
          </a:p>
        </p:txBody>
      </p:sp>
      <p:sp>
        <p:nvSpPr>
          <p:cNvPr id="22" name="object 22"/>
          <p:cNvSpPr txBox="1"/>
          <p:nvPr/>
        </p:nvSpPr>
        <p:spPr>
          <a:xfrm>
            <a:off x="3929303" y="7233469"/>
            <a:ext cx="2494915"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Critical feedback can be difficult to hear sometimes,  so encourage the design team to stay optimistic that  feedback is a valuable tool for improving their work.</a:t>
            </a:r>
            <a:endParaRPr sz="800">
              <a:latin typeface="Arial" panose="020B0604020202020204" pitchFamily="34" charset="0"/>
              <a:cs typeface="Arial" panose="020B0604020202020204" pitchFamily="34" charset="0"/>
            </a:endParaRPr>
          </a:p>
        </p:txBody>
      </p:sp>
      <p:sp>
        <p:nvSpPr>
          <p:cNvPr id="23" name="object 23"/>
          <p:cNvSpPr txBox="1"/>
          <p:nvPr/>
        </p:nvSpPr>
        <p:spPr>
          <a:xfrm>
            <a:off x="3929303" y="7974254"/>
            <a:ext cx="264350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24" name="object 24"/>
          <p:cNvSpPr txBox="1"/>
          <p:nvPr/>
        </p:nvSpPr>
        <p:spPr>
          <a:xfrm>
            <a:off x="1339596" y="1753019"/>
            <a:ext cx="2075102"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endParaRPr sz="1000">
              <a:latin typeface="Arial" panose="020B0604020202020204" pitchFamily="34" charset="0"/>
              <a:cs typeface="Arial" panose="020B0604020202020204" pitchFamily="34" charset="0"/>
            </a:endParaRPr>
          </a:p>
        </p:txBody>
      </p:sp>
      <p:grpSp>
        <p:nvGrpSpPr>
          <p:cNvPr id="25" name="object 25"/>
          <p:cNvGrpSpPr/>
          <p:nvPr/>
        </p:nvGrpSpPr>
        <p:grpSpPr>
          <a:xfrm>
            <a:off x="588702" y="10274801"/>
            <a:ext cx="5774055" cy="417195"/>
            <a:chOff x="588702" y="10274801"/>
            <a:chExt cx="5774055" cy="417195"/>
          </a:xfrm>
        </p:grpSpPr>
        <p:sp>
          <p:nvSpPr>
            <p:cNvPr id="26" name="object 26"/>
            <p:cNvSpPr/>
            <p:nvPr/>
          </p:nvSpPr>
          <p:spPr>
            <a:xfrm>
              <a:off x="596074" y="10290327"/>
              <a:ext cx="5759450" cy="401955"/>
            </a:xfrm>
            <a:custGeom>
              <a:avLst/>
              <a:gdLst/>
              <a:ahLst/>
              <a:cxnLst/>
              <a:rect l="l" t="t" r="r" b="b"/>
              <a:pathLst>
                <a:path w="5759450" h="401954">
                  <a:moveTo>
                    <a:pt x="5758840" y="0"/>
                  </a:moveTo>
                  <a:lnTo>
                    <a:pt x="0" y="0"/>
                  </a:lnTo>
                  <a:lnTo>
                    <a:pt x="0" y="186016"/>
                  </a:lnTo>
                  <a:lnTo>
                    <a:pt x="0" y="401675"/>
                  </a:lnTo>
                  <a:lnTo>
                    <a:pt x="5758840" y="401675"/>
                  </a:lnTo>
                  <a:lnTo>
                    <a:pt x="5758840" y="186016"/>
                  </a:lnTo>
                  <a:lnTo>
                    <a:pt x="5758840"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5149278" y="102821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149278" y="102821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4005440"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005440"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868764"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868764"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1732533"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1732533"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596074"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596074"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txBox="1"/>
          <p:nvPr/>
        </p:nvSpPr>
        <p:spPr>
          <a:xfrm>
            <a:off x="1060656" y="103103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8" name="object 38"/>
          <p:cNvSpPr txBox="1"/>
          <p:nvPr/>
        </p:nvSpPr>
        <p:spPr>
          <a:xfrm>
            <a:off x="2126420" y="103103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9" name="object 39"/>
          <p:cNvSpPr txBox="1"/>
          <p:nvPr/>
        </p:nvSpPr>
        <p:spPr>
          <a:xfrm>
            <a:off x="3333594" y="103103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0" name="object 40"/>
          <p:cNvSpPr txBox="1"/>
          <p:nvPr/>
        </p:nvSpPr>
        <p:spPr>
          <a:xfrm>
            <a:off x="4302518" y="103103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1" name="object 41"/>
          <p:cNvSpPr txBox="1"/>
          <p:nvPr/>
        </p:nvSpPr>
        <p:spPr>
          <a:xfrm>
            <a:off x="5149278" y="10290327"/>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109</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32080"/>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Lato"/>
                <a:cs typeface="Lato"/>
              </a:rPr>
              <a:t>SCHOOLS </a:t>
            </a:r>
            <a:r>
              <a:rPr sz="700" b="1" spc="85" dirty="0">
                <a:solidFill>
                  <a:srgbClr val="62BB46"/>
                </a:solidFill>
                <a:latin typeface="Lato"/>
                <a:cs typeface="Lato"/>
              </a:rPr>
              <a:t>2030 </a:t>
            </a:r>
            <a:r>
              <a:rPr sz="700" spc="25" dirty="0">
                <a:solidFill>
                  <a:srgbClr val="6D6E71"/>
                </a:solidFill>
                <a:latin typeface="Arial"/>
                <a:cs typeface="Arial"/>
              </a:rPr>
              <a:t>HUMAN-CENTERED DESIGN</a:t>
            </a:r>
            <a:r>
              <a:rPr sz="700" spc="114" dirty="0">
                <a:solidFill>
                  <a:srgbClr val="6D6E71"/>
                </a:solidFill>
                <a:latin typeface="Arial"/>
                <a:cs typeface="Arial"/>
              </a:rPr>
              <a:t> </a:t>
            </a:r>
            <a:r>
              <a:rPr sz="700" b="1" spc="45" dirty="0">
                <a:solidFill>
                  <a:srgbClr val="6D6E71"/>
                </a:solidFill>
                <a:latin typeface="Lato"/>
                <a:cs typeface="Lato"/>
              </a:rPr>
              <a:t>TOOLKIT</a:t>
            </a:r>
            <a:r>
              <a:rPr sz="700" b="1" spc="-90" dirty="0">
                <a:solidFill>
                  <a:srgbClr val="6D6E71"/>
                </a:solidFill>
                <a:latin typeface="Lato"/>
                <a:cs typeface="Lato"/>
              </a:rPr>
              <a:t> </a:t>
            </a:r>
            <a:endParaRPr sz="700">
              <a:latin typeface="Lato"/>
              <a:cs typeface="Lato"/>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9D"/>
                </a:solidFill>
                <a:latin typeface="Arial" panose="020B0604020202020204" pitchFamily="34" charset="0"/>
                <a:cs typeface="Arial" panose="020B0604020202020204" pitchFamily="34" charset="0"/>
              </a:rPr>
              <a:t>TEST </a:t>
            </a:r>
            <a:r>
              <a:rPr sz="1800" dirty="0">
                <a:solidFill>
                  <a:srgbClr val="00AF9D"/>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0" name="object 10"/>
          <p:cNvGrpSpPr/>
          <p:nvPr/>
        </p:nvGrpSpPr>
        <p:grpSpPr>
          <a:xfrm>
            <a:off x="1090999" y="10312318"/>
            <a:ext cx="5798820" cy="379730"/>
            <a:chOff x="1090999" y="10312318"/>
            <a:chExt cx="5798820" cy="379730"/>
          </a:xfrm>
        </p:grpSpPr>
        <p:sp>
          <p:nvSpPr>
            <p:cNvPr id="11" name="object 11"/>
            <p:cNvSpPr/>
            <p:nvPr/>
          </p:nvSpPr>
          <p:spPr>
            <a:xfrm>
              <a:off x="1098372" y="10327843"/>
              <a:ext cx="5784215" cy="364490"/>
            </a:xfrm>
            <a:custGeom>
              <a:avLst/>
              <a:gdLst/>
              <a:ahLst/>
              <a:cxnLst/>
              <a:rect l="l" t="t" r="r" b="b"/>
              <a:pathLst>
                <a:path w="5784215" h="364490">
                  <a:moveTo>
                    <a:pt x="5783694" y="0"/>
                  </a:moveTo>
                  <a:lnTo>
                    <a:pt x="0" y="0"/>
                  </a:lnTo>
                  <a:lnTo>
                    <a:pt x="0" y="186029"/>
                  </a:lnTo>
                  <a:lnTo>
                    <a:pt x="0" y="364159"/>
                  </a:lnTo>
                  <a:lnTo>
                    <a:pt x="5783694" y="364159"/>
                  </a:lnTo>
                  <a:lnTo>
                    <a:pt x="5783694" y="186029"/>
                  </a:lnTo>
                  <a:lnTo>
                    <a:pt x="5783694"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636806" y="10319690"/>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5636806" y="10319690"/>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500359" y="10319694"/>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4500359" y="10319694"/>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363912" y="10319694"/>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363912" y="10319694"/>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227452" y="10319694"/>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2227452" y="10319694"/>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1098372" y="10319694"/>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1098372" y="10319694"/>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txBox="1"/>
          <p:nvPr/>
        </p:nvSpPr>
        <p:spPr>
          <a:xfrm>
            <a:off x="1462201" y="10347915"/>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3" name="object 23"/>
          <p:cNvSpPr txBox="1"/>
          <p:nvPr/>
        </p:nvSpPr>
        <p:spPr>
          <a:xfrm>
            <a:off x="2579170" y="10347915"/>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4" name="object 24"/>
          <p:cNvSpPr txBox="1"/>
          <p:nvPr/>
        </p:nvSpPr>
        <p:spPr>
          <a:xfrm>
            <a:off x="3754949" y="10347915"/>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5" name="object 25"/>
          <p:cNvSpPr txBox="1"/>
          <p:nvPr/>
        </p:nvSpPr>
        <p:spPr>
          <a:xfrm>
            <a:off x="4821685" y="10347915"/>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6" name="object 26"/>
          <p:cNvSpPr txBox="1"/>
          <p:nvPr/>
        </p:nvSpPr>
        <p:spPr>
          <a:xfrm>
            <a:off x="5636805" y="10327843"/>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7" name="object 27"/>
          <p:cNvSpPr txBox="1"/>
          <p:nvPr/>
        </p:nvSpPr>
        <p:spPr>
          <a:xfrm>
            <a:off x="887298" y="1753019"/>
            <a:ext cx="5737860" cy="436118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03AF9C"/>
                </a:solidFill>
                <a:latin typeface="Arial" panose="020B0604020202020204" pitchFamily="34" charset="0"/>
                <a:cs typeface="Arial" panose="020B0604020202020204" pitchFamily="34" charset="0"/>
              </a:rPr>
              <a:t>CREATIVE EXERCISES:</a:t>
            </a:r>
            <a:endParaRPr sz="1000">
              <a:latin typeface="Arial" panose="020B0604020202020204" pitchFamily="34" charset="0"/>
              <a:cs typeface="Arial" panose="020B0604020202020204" pitchFamily="34" charset="0"/>
            </a:endParaRPr>
          </a:p>
          <a:p>
            <a:pPr>
              <a:lnSpc>
                <a:spcPct val="100000"/>
              </a:lnSpc>
              <a:spcBef>
                <a:spcPts val="10"/>
              </a:spcBef>
            </a:pPr>
            <a:endParaRPr sz="90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Fail Test</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what it is like to try something and fail. This exercise is also designed  to help participants experience the emotional difference it makes when you celebrate failure.</a:t>
            </a:r>
            <a:endParaRPr sz="8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Put participants in pairs. Have them stand facing each other.</a:t>
            </a:r>
            <a:endParaRPr sz="800">
              <a:latin typeface="Arial" panose="020B0604020202020204" pitchFamily="34" charset="0"/>
              <a:cs typeface="Arial" panose="020B0604020202020204" pitchFamily="34" charset="0"/>
            </a:endParaRPr>
          </a:p>
          <a:p>
            <a:pPr marL="444500" marR="60325" indent="-216535">
              <a:lnSpc>
                <a:spcPct val="100000"/>
              </a:lnSpc>
              <a:spcBef>
                <a:spcPts val="57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participants to count to three by switching off. The first person says “1,” the second person says “2,” the first  person says “3,” the second person says “1.” Keep counting. Speed up! Did you fail? What was that like?</a:t>
            </a:r>
            <a:endParaRPr sz="800">
              <a:latin typeface="Arial" panose="020B0604020202020204" pitchFamily="34" charset="0"/>
              <a:cs typeface="Arial" panose="020B0604020202020204" pitchFamily="34" charset="0"/>
            </a:endParaRPr>
          </a:p>
          <a:p>
            <a:pPr marL="444500" indent="-216535">
              <a:lnSpc>
                <a:spcPct val="100000"/>
              </a:lnSpc>
              <a:spcBef>
                <a:spcPts val="56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For the next round, have participants insert a clap for:</a:t>
            </a:r>
            <a:endParaRPr sz="800">
              <a:latin typeface="Arial" panose="020B0604020202020204" pitchFamily="34" charset="0"/>
              <a:cs typeface="Arial" panose="020B0604020202020204" pitchFamily="34" charset="0"/>
            </a:endParaRPr>
          </a:p>
          <a:p>
            <a:pPr marL="566420" lvl="1" indent="-122555">
              <a:lnSpc>
                <a:spcPct val="100000"/>
              </a:lnSpc>
              <a:buAutoNum type="arabicPeriod"/>
              <a:tabLst>
                <a:tab pos="567055" algn="l"/>
              </a:tabLst>
            </a:pPr>
            <a:r>
              <a:rPr sz="800" dirty="0">
                <a:solidFill>
                  <a:srgbClr val="414042"/>
                </a:solidFill>
                <a:latin typeface="Arial" panose="020B0604020202020204" pitchFamily="34" charset="0"/>
                <a:cs typeface="Arial" panose="020B0604020202020204" pitchFamily="34" charset="0"/>
              </a:rPr>
              <a:t>Whenever you fail, say ta-dah! Insert a snap for</a:t>
            </a:r>
            <a:endParaRPr sz="800">
              <a:latin typeface="Arial" panose="020B0604020202020204" pitchFamily="34" charset="0"/>
              <a:cs typeface="Arial" panose="020B0604020202020204" pitchFamily="34" charset="0"/>
            </a:endParaRPr>
          </a:p>
          <a:p>
            <a:pPr marL="566420" lvl="1" indent="-122555">
              <a:lnSpc>
                <a:spcPct val="100000"/>
              </a:lnSpc>
              <a:buAutoNum type="arabicPeriod"/>
              <a:tabLst>
                <a:tab pos="567055" algn="l"/>
              </a:tabLst>
            </a:pPr>
            <a:r>
              <a:rPr sz="800" dirty="0">
                <a:solidFill>
                  <a:srgbClr val="414042"/>
                </a:solidFill>
                <a:latin typeface="Arial" panose="020B0604020202020204" pitchFamily="34" charset="0"/>
                <a:cs typeface="Arial" panose="020B0604020202020204" pitchFamily="34" charset="0"/>
              </a:rPr>
              <a:t>Whenever you fail, say ta-dah! Insert a tap on the head for</a:t>
            </a:r>
            <a:endParaRPr sz="800">
              <a:latin typeface="Arial" panose="020B0604020202020204" pitchFamily="34" charset="0"/>
              <a:cs typeface="Arial" panose="020B0604020202020204" pitchFamily="34" charset="0"/>
            </a:endParaRPr>
          </a:p>
          <a:p>
            <a:pPr marL="566420" lvl="1" indent="-122555">
              <a:lnSpc>
                <a:spcPct val="100000"/>
              </a:lnSpc>
              <a:buAutoNum type="arabicPeriod"/>
              <a:tabLst>
                <a:tab pos="567055" algn="l"/>
              </a:tabLst>
            </a:pPr>
            <a:r>
              <a:rPr sz="800" dirty="0">
                <a:solidFill>
                  <a:srgbClr val="414042"/>
                </a:solidFill>
                <a:latin typeface="Arial" panose="020B0604020202020204" pitchFamily="34" charset="0"/>
                <a:cs typeface="Arial" panose="020B0604020202020204" pitchFamily="34" charset="0"/>
              </a:rPr>
              <a:t>What did you learn from this activity? What changed when you started celebrating failure?</a:t>
            </a:r>
            <a:endParaRPr sz="800">
              <a:latin typeface="Arial" panose="020B0604020202020204" pitchFamily="34" charset="0"/>
              <a:cs typeface="Arial" panose="020B0604020202020204" pitchFamily="34" charset="0"/>
            </a:endParaRPr>
          </a:p>
          <a:p>
            <a:pPr marL="444500" indent="-216535">
              <a:lnSpc>
                <a:spcPct val="100000"/>
              </a:lnSpc>
              <a:spcBef>
                <a:spcPts val="56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For the next round, have participants insert a snap for:</a:t>
            </a:r>
            <a:endParaRPr sz="800">
              <a:latin typeface="Arial" panose="020B0604020202020204" pitchFamily="34" charset="0"/>
              <a:cs typeface="Arial" panose="020B0604020202020204" pitchFamily="34" charset="0"/>
            </a:endParaRPr>
          </a:p>
          <a:p>
            <a:pPr marL="566420" indent="-122555">
              <a:lnSpc>
                <a:spcPct val="100000"/>
              </a:lnSpc>
              <a:buAutoNum type="arabicPeriod" startAt="2"/>
              <a:tabLst>
                <a:tab pos="567055" algn="l"/>
              </a:tabLst>
            </a:pPr>
            <a:r>
              <a:rPr sz="800" dirty="0">
                <a:solidFill>
                  <a:srgbClr val="414042"/>
                </a:solidFill>
                <a:latin typeface="Arial" panose="020B0604020202020204" pitchFamily="34" charset="0"/>
                <a:cs typeface="Arial" panose="020B0604020202020204" pitchFamily="34" charset="0"/>
              </a:rPr>
              <a:t>Whenever you fail, say ta-dah! Insert a tap on the head for</a:t>
            </a:r>
            <a:endParaRPr sz="800">
              <a:latin typeface="Arial" panose="020B0604020202020204" pitchFamily="34" charset="0"/>
              <a:cs typeface="Arial" panose="020B0604020202020204" pitchFamily="34" charset="0"/>
            </a:endParaRPr>
          </a:p>
          <a:p>
            <a:pPr marL="566420" indent="-122555">
              <a:lnSpc>
                <a:spcPct val="100000"/>
              </a:lnSpc>
              <a:buAutoNum type="arabicPeriod" startAt="2"/>
              <a:tabLst>
                <a:tab pos="567055" algn="l"/>
              </a:tabLst>
            </a:pPr>
            <a:r>
              <a:rPr sz="800" dirty="0">
                <a:solidFill>
                  <a:srgbClr val="414042"/>
                </a:solidFill>
                <a:latin typeface="Arial" panose="020B0604020202020204" pitchFamily="34" charset="0"/>
                <a:cs typeface="Arial" panose="020B0604020202020204" pitchFamily="34" charset="0"/>
              </a:rPr>
              <a:t>What did you learn from this activity? What changed when you started celebrating failure?</a:t>
            </a:r>
            <a:endParaRPr sz="800">
              <a:latin typeface="Arial" panose="020B0604020202020204" pitchFamily="34" charset="0"/>
              <a:cs typeface="Arial" panose="020B0604020202020204" pitchFamily="34" charset="0"/>
            </a:endParaRPr>
          </a:p>
          <a:p>
            <a:pPr marL="444500" indent="-216535">
              <a:lnSpc>
                <a:spcPct val="100000"/>
              </a:lnSpc>
              <a:spcBef>
                <a:spcPts val="57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For the next round, have participants insert a stomp for 3.</a:t>
            </a:r>
            <a:endParaRPr sz="800">
              <a:latin typeface="Arial" panose="020B0604020202020204" pitchFamily="34" charset="0"/>
              <a:cs typeface="Arial" panose="020B0604020202020204" pitchFamily="34" charset="0"/>
            </a:endParaRPr>
          </a:p>
          <a:p>
            <a:pPr marL="12700">
              <a:lnSpc>
                <a:spcPct val="100000"/>
              </a:lnSpc>
              <a:spcBef>
                <a:spcPts val="1130"/>
              </a:spcBef>
            </a:pPr>
            <a:r>
              <a:rPr sz="800" i="1" dirty="0">
                <a:solidFill>
                  <a:srgbClr val="414042"/>
                </a:solidFill>
                <a:latin typeface="Arial" panose="020B0604020202020204" pitchFamily="34" charset="0"/>
                <a:cs typeface="Arial" panose="020B0604020202020204" pitchFamily="34" charset="0"/>
              </a:rPr>
              <a:t>Online Adaptation:</a:t>
            </a:r>
            <a:endParaRPr sz="800">
              <a:latin typeface="Arial" panose="020B0604020202020204" pitchFamily="34" charset="0"/>
              <a:cs typeface="Arial" panose="020B0604020202020204" pitchFamily="34" charset="0"/>
            </a:endParaRPr>
          </a:p>
          <a:p>
            <a:pPr marL="12700" marR="1231265">
              <a:lnSpc>
                <a:spcPct val="100000"/>
              </a:lnSpc>
            </a:pPr>
            <a:r>
              <a:rPr sz="800" dirty="0">
                <a:solidFill>
                  <a:srgbClr val="414042"/>
                </a:solidFill>
                <a:latin typeface="Arial" panose="020B0604020202020204" pitchFamily="34" charset="0"/>
                <a:cs typeface="Arial" panose="020B0604020202020204" pitchFamily="34" charset="0"/>
              </a:rPr>
              <a:t>Have all the participants turn on their cameras. Create partner pairs and put the list in the chat.  Count to three using hand signals by switching off. Keep counting. Speed up! Did you fail?</a:t>
            </a:r>
            <a:endParaRPr sz="800">
              <a:latin typeface="Arial" panose="020B0604020202020204" pitchFamily="34" charset="0"/>
              <a:cs typeface="Arial" panose="020B0604020202020204" pitchFamily="34" charset="0"/>
            </a:endParaRPr>
          </a:p>
          <a:p>
            <a:pPr marL="12700">
              <a:lnSpc>
                <a:spcPct val="100000"/>
              </a:lnSpc>
              <a:spcBef>
                <a:spcPts val="285"/>
              </a:spcBef>
            </a:pPr>
            <a:r>
              <a:rPr sz="800" dirty="0">
                <a:solidFill>
                  <a:srgbClr val="414042"/>
                </a:solidFill>
                <a:latin typeface="Arial" panose="020B0604020202020204" pitchFamily="34" charset="0"/>
                <a:cs typeface="Arial" panose="020B0604020202020204" pitchFamily="34" charset="0"/>
              </a:rPr>
              <a:t>What was that like? Insert a clap for:</a:t>
            </a:r>
            <a:endParaRPr sz="800">
              <a:latin typeface="Arial" panose="020B0604020202020204" pitchFamily="34" charset="0"/>
              <a:cs typeface="Arial" panose="020B0604020202020204" pitchFamily="34" charset="0"/>
            </a:endParaRPr>
          </a:p>
          <a:p>
            <a:pPr marL="134620" indent="-121920">
              <a:lnSpc>
                <a:spcPct val="100000"/>
              </a:lnSpc>
              <a:buAutoNum type="arabicPeriod"/>
              <a:tabLst>
                <a:tab pos="134620" algn="l"/>
              </a:tabLst>
            </a:pPr>
            <a:r>
              <a:rPr sz="800" dirty="0">
                <a:solidFill>
                  <a:srgbClr val="414042"/>
                </a:solidFill>
                <a:latin typeface="Arial" panose="020B0604020202020204" pitchFamily="34" charset="0"/>
                <a:cs typeface="Arial" panose="020B0604020202020204" pitchFamily="34" charset="0"/>
              </a:rPr>
              <a:t>Whenever you fail, say ta-dah! Insert a snap for</a:t>
            </a:r>
            <a:endParaRPr sz="800">
              <a:latin typeface="Arial" panose="020B0604020202020204" pitchFamily="34" charset="0"/>
              <a:cs typeface="Arial" panose="020B0604020202020204" pitchFamily="34" charset="0"/>
            </a:endParaRPr>
          </a:p>
          <a:p>
            <a:pPr marL="134620" indent="-121920">
              <a:lnSpc>
                <a:spcPct val="100000"/>
              </a:lnSpc>
              <a:buAutoNum type="arabicPeriod"/>
              <a:tabLst>
                <a:tab pos="134620" algn="l"/>
              </a:tabLst>
            </a:pPr>
            <a:r>
              <a:rPr sz="800" dirty="0">
                <a:solidFill>
                  <a:srgbClr val="414042"/>
                </a:solidFill>
                <a:latin typeface="Arial" panose="020B0604020202020204" pitchFamily="34" charset="0"/>
                <a:cs typeface="Arial" panose="020B0604020202020204" pitchFamily="34" charset="0"/>
              </a:rPr>
              <a:t>Whenever you fail, say ta-dah! Insert a tap on the head for</a:t>
            </a:r>
            <a:endParaRPr sz="800">
              <a:latin typeface="Arial" panose="020B0604020202020204" pitchFamily="34" charset="0"/>
              <a:cs typeface="Arial" panose="020B0604020202020204" pitchFamily="34" charset="0"/>
            </a:endParaRPr>
          </a:p>
          <a:p>
            <a:pPr marL="134620" indent="-121920">
              <a:lnSpc>
                <a:spcPct val="100000"/>
              </a:lnSpc>
              <a:buAutoNum type="arabicPeriod"/>
              <a:tabLst>
                <a:tab pos="134620" algn="l"/>
              </a:tabLst>
            </a:pPr>
            <a:r>
              <a:rPr sz="800" dirty="0">
                <a:solidFill>
                  <a:srgbClr val="414042"/>
                </a:solidFill>
                <a:latin typeface="Arial" panose="020B0604020202020204" pitchFamily="34" charset="0"/>
                <a:cs typeface="Arial" panose="020B0604020202020204" pitchFamily="34" charset="0"/>
              </a:rPr>
              <a:t>What did you learn from this activity? What changed when you started celebrating failure?</a:t>
            </a:r>
            <a:endParaRPr sz="800">
              <a:latin typeface="Arial" panose="020B0604020202020204" pitchFamily="34" charset="0"/>
              <a:cs typeface="Arial" panose="020B0604020202020204" pitchFamily="34" charset="0"/>
            </a:endParaRPr>
          </a:p>
          <a:p>
            <a:pPr>
              <a:lnSpc>
                <a:spcPct val="100000"/>
              </a:lnSpc>
              <a:spcBef>
                <a:spcPts val="40"/>
              </a:spcBef>
              <a:buClr>
                <a:srgbClr val="414042"/>
              </a:buClr>
              <a:buFont typeface="Arial"/>
              <a:buAutoNum type="arabicPeriod"/>
            </a:pPr>
            <a:endParaRPr sz="95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Debrief Questions:</a:t>
            </a:r>
            <a:endParaRPr sz="800">
              <a:latin typeface="Arial" panose="020B0604020202020204" pitchFamily="34" charset="0"/>
              <a:cs typeface="Arial" panose="020B0604020202020204" pitchFamily="34" charset="0"/>
            </a:endParaRPr>
          </a:p>
          <a:p>
            <a:pPr marL="444500" lvl="1"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did you learn from this activity?</a:t>
            </a:r>
            <a:endParaRPr sz="800">
              <a:latin typeface="Arial" panose="020B0604020202020204" pitchFamily="34" charset="0"/>
              <a:cs typeface="Arial" panose="020B0604020202020204" pitchFamily="34" charset="0"/>
            </a:endParaRPr>
          </a:p>
          <a:p>
            <a:pPr marL="444500" lvl="1"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changed when you started celebrating failure?</a:t>
            </a:r>
            <a:endParaRPr sz="800">
              <a:latin typeface="Arial" panose="020B0604020202020204" pitchFamily="34" charset="0"/>
              <a:cs typeface="Arial" panose="020B0604020202020204" pitchFamily="34" charset="0"/>
            </a:endParaRPr>
          </a:p>
        </p:txBody>
      </p:sp>
      <p:sp>
        <p:nvSpPr>
          <p:cNvPr id="28" name="object 28"/>
          <p:cNvSpPr txBox="1"/>
          <p:nvPr/>
        </p:nvSpPr>
        <p:spPr>
          <a:xfrm>
            <a:off x="887299" y="6507174"/>
            <a:ext cx="4288155" cy="52705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03AF9C"/>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298450" indent="-114300">
              <a:lnSpc>
                <a:spcPct val="100000"/>
              </a:lnSpc>
              <a:buClr>
                <a:srgbClr val="000000"/>
              </a:buClr>
              <a:buSzPct val="137500"/>
              <a:buChar char="•"/>
              <a:tabLst>
                <a:tab pos="298450" algn="l"/>
              </a:tabLst>
            </a:pPr>
            <a:r>
              <a:rPr sz="800" dirty="0">
                <a:solidFill>
                  <a:srgbClr val="414042"/>
                </a:solidFill>
                <a:latin typeface="Arial" panose="020B0604020202020204" pitchFamily="34" charset="0"/>
                <a:cs typeface="Arial" panose="020B0604020202020204" pitchFamily="34" charset="0"/>
              </a:rPr>
              <a:t>Design iteration brings powerful results. So, do it again designer!</a:t>
            </a:r>
            <a:endParaRPr sz="800">
              <a:latin typeface="Arial" panose="020B0604020202020204" pitchFamily="34" charset="0"/>
              <a:cs typeface="Arial" panose="020B060402020202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110</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11739" y="10296759"/>
            <a:ext cx="5774055" cy="395605"/>
            <a:chOff x="911739" y="10296759"/>
            <a:chExt cx="5774055" cy="395605"/>
          </a:xfrm>
        </p:grpSpPr>
        <p:sp>
          <p:nvSpPr>
            <p:cNvPr id="7" name="object 7"/>
            <p:cNvSpPr/>
            <p:nvPr/>
          </p:nvSpPr>
          <p:spPr>
            <a:xfrm>
              <a:off x="919111" y="10312298"/>
              <a:ext cx="5759450" cy="379730"/>
            </a:xfrm>
            <a:custGeom>
              <a:avLst/>
              <a:gdLst/>
              <a:ahLst/>
              <a:cxnLst/>
              <a:rect l="l" t="t" r="r" b="b"/>
              <a:pathLst>
                <a:path w="5759450" h="379729">
                  <a:moveTo>
                    <a:pt x="5758840" y="0"/>
                  </a:moveTo>
                  <a:lnTo>
                    <a:pt x="0" y="0"/>
                  </a:lnTo>
                  <a:lnTo>
                    <a:pt x="0" y="186004"/>
                  </a:lnTo>
                  <a:lnTo>
                    <a:pt x="0" y="379704"/>
                  </a:lnTo>
                  <a:lnTo>
                    <a:pt x="5758840" y="379704"/>
                  </a:lnTo>
                  <a:lnTo>
                    <a:pt x="5758840" y="186004"/>
                  </a:lnTo>
                  <a:lnTo>
                    <a:pt x="5758840"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72302" y="10304132"/>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72302" y="10304132"/>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28477" y="1030414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28477" y="1030414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91802" y="1030414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91802" y="1030414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55571" y="1030414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55571" y="1030414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19111" y="1030414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9111" y="1030414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383690" y="103323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19" name="object 19"/>
          <p:cNvSpPr txBox="1"/>
          <p:nvPr/>
        </p:nvSpPr>
        <p:spPr>
          <a:xfrm>
            <a:off x="2449453" y="1033236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0" name="object 20"/>
          <p:cNvSpPr txBox="1"/>
          <p:nvPr/>
        </p:nvSpPr>
        <p:spPr>
          <a:xfrm>
            <a:off x="3656628" y="103323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4625551" y="1033236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2" name="object 22"/>
          <p:cNvSpPr txBox="1"/>
          <p:nvPr/>
        </p:nvSpPr>
        <p:spPr>
          <a:xfrm>
            <a:off x="5963879" y="10332362"/>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3" name="object 23"/>
          <p:cNvSpPr txBox="1"/>
          <p:nvPr/>
        </p:nvSpPr>
        <p:spPr>
          <a:xfrm>
            <a:off x="3929303" y="3746843"/>
            <a:ext cx="696248"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24" name="object 24"/>
          <p:cNvSpPr txBox="1"/>
          <p:nvPr/>
        </p:nvSpPr>
        <p:spPr>
          <a:xfrm>
            <a:off x="3929303" y="3934409"/>
            <a:ext cx="2678430" cy="82931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Ask participants to use this tool to plan their prototypes  and work out all the logistics necessary in advance.</a:t>
            </a:r>
            <a:endParaRPr sz="800">
              <a:latin typeface="Arial" panose="020B0604020202020204" pitchFamily="34" charset="0"/>
              <a:cs typeface="Arial" panose="020B0604020202020204" pitchFamily="34" charset="0"/>
            </a:endParaRPr>
          </a:p>
          <a:p>
            <a:pPr marL="84455" marR="15684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that prototypes should not take  a lot of time or money to plan or implement.</a:t>
            </a:r>
            <a:endParaRPr sz="800">
              <a:latin typeface="Arial" panose="020B0604020202020204" pitchFamily="34" charset="0"/>
              <a:cs typeface="Arial" panose="020B0604020202020204" pitchFamily="34" charset="0"/>
            </a:endParaRPr>
          </a:p>
          <a:p>
            <a:pPr marL="84455" marR="234315">
              <a:lnSpc>
                <a:spcPct val="100000"/>
              </a:lnSpc>
            </a:pPr>
            <a:r>
              <a:rPr sz="800" dirty="0">
                <a:solidFill>
                  <a:srgbClr val="414042"/>
                </a:solidFill>
                <a:latin typeface="Arial" panose="020B0604020202020204" pitchFamily="34" charset="0"/>
                <a:cs typeface="Arial" panose="020B0604020202020204" pitchFamily="34" charset="0"/>
              </a:rPr>
              <a:t>An excellent prototype is only as big as is required  to test the assumptions of their concept.</a:t>
            </a:r>
            <a:endParaRPr sz="800">
              <a:latin typeface="Arial" panose="020B0604020202020204" pitchFamily="34" charset="0"/>
              <a:cs typeface="Arial" panose="020B0604020202020204" pitchFamily="34" charset="0"/>
            </a:endParaRPr>
          </a:p>
        </p:txBody>
      </p:sp>
      <p:grpSp>
        <p:nvGrpSpPr>
          <p:cNvPr id="25" name="object 25"/>
          <p:cNvGrpSpPr/>
          <p:nvPr/>
        </p:nvGrpSpPr>
        <p:grpSpPr>
          <a:xfrm>
            <a:off x="911745" y="1800009"/>
            <a:ext cx="2706370" cy="1917700"/>
            <a:chOff x="911745" y="1800009"/>
            <a:chExt cx="2706370" cy="1917700"/>
          </a:xfrm>
        </p:grpSpPr>
        <p:sp>
          <p:nvSpPr>
            <p:cNvPr id="26" name="object 26"/>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3929303" y="5992139"/>
            <a:ext cx="2675890" cy="146748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3DB5A5"/>
                </a:solidFill>
                <a:latin typeface="Arial" panose="020B0604020202020204" pitchFamily="34" charset="0"/>
                <a:cs typeface="Arial" panose="020B0604020202020204" pitchFamily="34" charset="0"/>
              </a:rPr>
              <a:t>#2 Testing Prototype Reflection</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4604">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Testing Prototype Reflection </a:t>
            </a:r>
            <a:r>
              <a:rPr sz="800" dirty="0">
                <a:solidFill>
                  <a:srgbClr val="414042"/>
                </a:solidFill>
                <a:latin typeface="Arial" panose="020B0604020202020204" pitchFamily="34" charset="0"/>
                <a:cs typeface="Arial" panose="020B0604020202020204" pitchFamily="34" charset="0"/>
              </a:rPr>
              <a:t>is a worksheet designed  to help you to prepare to test your prototype and then  reflect on what you learned from testing your prototype.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Use this tool to help you get ready to test your prototype  and then capture what you learned from testing.</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00AF9D"/>
                </a:solidFill>
                <a:latin typeface="Arial" panose="020B0604020202020204" pitchFamily="34" charset="0"/>
                <a:cs typeface="Arial" panose="020B0604020202020204" pitchFamily="34" charset="0"/>
              </a:rPr>
              <a:t>30-45 minutes per prototype</a:t>
            </a:r>
            <a:endParaRPr sz="800">
              <a:latin typeface="Arial" panose="020B0604020202020204" pitchFamily="34" charset="0"/>
              <a:cs typeface="Arial" panose="020B0604020202020204" pitchFamily="34" charset="0"/>
            </a:endParaRPr>
          </a:p>
        </p:txBody>
      </p:sp>
      <p:sp>
        <p:nvSpPr>
          <p:cNvPr id="29" name="object 29"/>
          <p:cNvSpPr txBox="1"/>
          <p:nvPr/>
        </p:nvSpPr>
        <p:spPr>
          <a:xfrm>
            <a:off x="3929303" y="1827492"/>
            <a:ext cx="2628900" cy="134556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3DB5A5"/>
                </a:solidFill>
                <a:latin typeface="Arial" panose="020B0604020202020204" pitchFamily="34" charset="0"/>
                <a:cs typeface="Arial" panose="020B0604020202020204" pitchFamily="34" charset="0"/>
              </a:rPr>
              <a:t>#1 Test a Prototype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Test a Prototype </a:t>
            </a:r>
            <a:r>
              <a:rPr sz="800" dirty="0">
                <a:solidFill>
                  <a:srgbClr val="414042"/>
                </a:solidFill>
                <a:latin typeface="Arial" panose="020B0604020202020204" pitchFamily="34" charset="0"/>
                <a:cs typeface="Arial" panose="020B0604020202020204" pitchFamily="34" charset="0"/>
              </a:rPr>
              <a:t>worksheet is designed to help you  plan the logistics of testing your prototypes.</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76225">
              <a:lnSpc>
                <a:spcPct val="100000"/>
              </a:lnSpc>
              <a:spcBef>
                <a:spcPts val="295"/>
              </a:spcBef>
            </a:pPr>
            <a:r>
              <a:rPr sz="800" dirty="0">
                <a:solidFill>
                  <a:srgbClr val="414042"/>
                </a:solidFill>
                <a:latin typeface="Arial" panose="020B0604020202020204" pitchFamily="34" charset="0"/>
                <a:cs typeface="Arial" panose="020B0604020202020204" pitchFamily="34" charset="0"/>
              </a:rPr>
              <a:t>Testing prototypes requires a little bit of planning.  This tool helps you think through those logistics.</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00AF9D"/>
                </a:solidFill>
                <a:latin typeface="Arial" panose="020B0604020202020204" pitchFamily="34" charset="0"/>
                <a:cs typeface="Arial" panose="020B0604020202020204" pitchFamily="34" charset="0"/>
              </a:rPr>
              <a:t>30 minutes to prepare, 1-2 hours to run a prototype</a:t>
            </a:r>
            <a:endParaRPr sz="800">
              <a:latin typeface="Arial" panose="020B0604020202020204" pitchFamily="34" charset="0"/>
              <a:cs typeface="Arial" panose="020B0604020202020204" pitchFamily="34" charset="0"/>
            </a:endParaRPr>
          </a:p>
        </p:txBody>
      </p:sp>
      <p:sp>
        <p:nvSpPr>
          <p:cNvPr id="30" name="object 30"/>
          <p:cNvSpPr txBox="1"/>
          <p:nvPr/>
        </p:nvSpPr>
        <p:spPr>
          <a:xfrm>
            <a:off x="3929303" y="7993405"/>
            <a:ext cx="696248"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31" name="object 31"/>
          <p:cNvSpPr txBox="1"/>
          <p:nvPr/>
        </p:nvSpPr>
        <p:spPr>
          <a:xfrm>
            <a:off x="3929303" y="8180984"/>
            <a:ext cx="2568575" cy="1195070"/>
          </a:xfrm>
          <a:prstGeom prst="rect">
            <a:avLst/>
          </a:prstGeom>
        </p:spPr>
        <p:txBody>
          <a:bodyPr vert="horz" wrap="square" lIns="0" tIns="12700" rIns="0" bIns="0" rtlCol="0">
            <a:spAutoFit/>
          </a:bodyPr>
          <a:lstStyle/>
          <a:p>
            <a:pPr marL="84455" marR="9017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asks participants to again reiterate which  assumptions their prototype is designed to test and  how the prototype will test those assumptions.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This is also a tool to help participants reflect on what  they learned. Remind them to capture notes about  what they learned from testing their assumptions.  These reflections should be directly connected to the  assumptions they were trying to test with their  prototypes.</a:t>
            </a:r>
            <a:endParaRPr sz="800">
              <a:latin typeface="Arial" panose="020B0604020202020204" pitchFamily="34" charset="0"/>
              <a:cs typeface="Arial" panose="020B0604020202020204" pitchFamily="34" charset="0"/>
            </a:endParaRPr>
          </a:p>
        </p:txBody>
      </p:sp>
      <p:grpSp>
        <p:nvGrpSpPr>
          <p:cNvPr id="32" name="object 32"/>
          <p:cNvGrpSpPr/>
          <p:nvPr/>
        </p:nvGrpSpPr>
        <p:grpSpPr>
          <a:xfrm>
            <a:off x="911745" y="5998553"/>
            <a:ext cx="2706370" cy="1917700"/>
            <a:chOff x="911745" y="5998553"/>
            <a:chExt cx="2706370" cy="1917700"/>
          </a:xfrm>
        </p:grpSpPr>
        <p:sp>
          <p:nvSpPr>
            <p:cNvPr id="33" name="object 33"/>
            <p:cNvSpPr/>
            <p:nvPr/>
          </p:nvSpPr>
          <p:spPr>
            <a:xfrm>
              <a:off x="1016320" y="6002591"/>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14920" y="600172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p:nvPr/>
        </p:nvSpPr>
        <p:spPr>
          <a:xfrm>
            <a:off x="911650" y="534758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txBox="1"/>
          <p:nvPr/>
        </p:nvSpPr>
        <p:spPr>
          <a:xfrm>
            <a:off x="898950"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147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7" name="object 37"/>
          <p:cNvSpPr txBox="1"/>
          <p:nvPr/>
        </p:nvSpPr>
        <p:spPr>
          <a:xfrm>
            <a:off x="899039" y="7958442"/>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149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8" name="object 38"/>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111</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2" y="3746842"/>
            <a:ext cx="67318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7" name="object 7"/>
          <p:cNvSpPr txBox="1"/>
          <p:nvPr/>
        </p:nvSpPr>
        <p:spPr>
          <a:xfrm>
            <a:off x="3929303" y="3934409"/>
            <a:ext cx="2661285" cy="1144905"/>
          </a:xfrm>
          <a:prstGeom prst="rect">
            <a:avLst/>
          </a:prstGeom>
        </p:spPr>
        <p:txBody>
          <a:bodyPr vert="horz" wrap="square" lIns="0" tIns="12700" rIns="0" bIns="0" rtlCol="0">
            <a:spAutoFit/>
          </a:bodyPr>
          <a:lstStyle/>
          <a:p>
            <a:pPr marL="84455" marR="128905"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Remind design teams to complete the reflection tool  directly after they complete their prototype.</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they didn’t, give them a few minutes to complete the  reflection tool before they reconnect with their team.</a:t>
            </a:r>
            <a:endParaRPr sz="800">
              <a:latin typeface="Arial" panose="020B0604020202020204" pitchFamily="34" charset="0"/>
              <a:cs typeface="Arial" panose="020B0604020202020204" pitchFamily="34" charset="0"/>
            </a:endParaRPr>
          </a:p>
          <a:p>
            <a:pPr marL="84455" marR="3492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is designed to encourage participants to not  only think about what went well and what didn’t but  also to record what new ideas and questions came up  during the prototype.</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11745" y="1800009"/>
            <a:ext cx="2706370" cy="1917700"/>
            <a:chOff x="911745" y="1800009"/>
            <a:chExt cx="2706370" cy="1917700"/>
          </a:xfrm>
        </p:grpSpPr>
        <p:sp>
          <p:nvSpPr>
            <p:cNvPr id="9" name="object 9"/>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9303" y="5992139"/>
            <a:ext cx="2738120" cy="1603375"/>
          </a:xfrm>
          <a:prstGeom prst="rect">
            <a:avLst/>
          </a:prstGeom>
        </p:spPr>
        <p:txBody>
          <a:bodyPr vert="horz" wrap="square" lIns="0" tIns="12700" rIns="0" bIns="0" rtlCol="0">
            <a:spAutoFit/>
          </a:bodyPr>
          <a:lstStyle/>
          <a:p>
            <a:pPr marL="12700">
              <a:lnSpc>
                <a:spcPct val="100000"/>
              </a:lnSpc>
              <a:spcBef>
                <a:spcPts val="100"/>
              </a:spcBef>
              <a:tabLst>
                <a:tab pos="2056764" algn="l"/>
              </a:tabLst>
            </a:pPr>
            <a:r>
              <a:rPr sz="800" b="1" i="1" dirty="0">
                <a:solidFill>
                  <a:srgbClr val="3DB5A5"/>
                </a:solidFill>
                <a:latin typeface="Arial" panose="020B0604020202020204" pitchFamily="34" charset="0"/>
                <a:cs typeface="Arial" panose="020B0604020202020204" pitchFamily="34" charset="0"/>
              </a:rPr>
              <a:t>#4 What Did You Learn?	</a:t>
            </a:r>
            <a:r>
              <a:rPr sz="800" i="1" dirty="0">
                <a:solidFill>
                  <a:srgbClr val="00AF9D"/>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9271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What Did You Learn? </a:t>
            </a:r>
            <a:r>
              <a:rPr sz="800" dirty="0">
                <a:solidFill>
                  <a:srgbClr val="414042"/>
                </a:solidFill>
                <a:latin typeface="Arial" panose="020B0604020202020204" pitchFamily="34" charset="0"/>
                <a:cs typeface="Arial" panose="020B0604020202020204" pitchFamily="34" charset="0"/>
              </a:rPr>
              <a:t>worksheet asks you to reflect  on what assumptions you are making about why your  idea will solve your stakeholder’s problem. This tool also  asks you to continue to iterate based on what you learn  from your testing.</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4610">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 will have clarity  on how you are going to test the assumptions embedded  in your solution.</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1759826"/>
            <a:ext cx="2738120" cy="1481455"/>
          </a:xfrm>
          <a:prstGeom prst="rect">
            <a:avLst/>
          </a:prstGeom>
        </p:spPr>
        <p:txBody>
          <a:bodyPr vert="horz" wrap="square" lIns="0" tIns="12700" rIns="0" bIns="0" rtlCol="0">
            <a:spAutoFit/>
          </a:bodyPr>
          <a:lstStyle/>
          <a:p>
            <a:pPr marL="12700">
              <a:lnSpc>
                <a:spcPct val="100000"/>
              </a:lnSpc>
              <a:spcBef>
                <a:spcPts val="100"/>
              </a:spcBef>
              <a:tabLst>
                <a:tab pos="1370965" algn="l"/>
              </a:tabLst>
            </a:pPr>
            <a:r>
              <a:rPr sz="800" b="1" i="1" dirty="0">
                <a:solidFill>
                  <a:srgbClr val="3DB5A5"/>
                </a:solidFill>
                <a:latin typeface="Arial" panose="020B0604020202020204" pitchFamily="34" charset="0"/>
                <a:cs typeface="Arial" panose="020B0604020202020204" pitchFamily="34" charset="0"/>
              </a:rPr>
              <a:t>#3 Reflection Grid	</a:t>
            </a:r>
            <a:r>
              <a:rPr sz="800" i="1" dirty="0">
                <a:solidFill>
                  <a:srgbClr val="00AF9D"/>
                </a:solidFill>
                <a:latin typeface="Arial" panose="020B0604020202020204" pitchFamily="34" charset="0"/>
                <a:cs typeface="Arial" panose="020B0604020202020204" pitchFamily="34" charset="0"/>
              </a:rPr>
              <a:t>30-45 minutes per prototype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27178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Reflection Grid </a:t>
            </a:r>
            <a:r>
              <a:rPr sz="800" dirty="0">
                <a:solidFill>
                  <a:srgbClr val="414042"/>
                </a:solidFill>
                <a:latin typeface="Arial" panose="020B0604020202020204" pitchFamily="34" charset="0"/>
                <a:cs typeface="Arial" panose="020B0604020202020204" pitchFamily="34" charset="0"/>
              </a:rPr>
              <a:t>is a worksheet designed to help  you make sense of what you learned from testing  your prototype.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6604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primary goal of testing a prototype is to reflect and  learn about your idea and whether it meets the needs of  the stakeholder or not. Use this tool to capture what you  learned from testing.</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3" y="7993405"/>
            <a:ext cx="673184"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4" name="object 14"/>
          <p:cNvSpPr txBox="1"/>
          <p:nvPr/>
        </p:nvSpPr>
        <p:spPr>
          <a:xfrm>
            <a:off x="3929303" y="8180984"/>
            <a:ext cx="2735580"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asks participants to reflect on the assumptions  their prototype was designed to test, what they learned,  and what they will do next.</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11745" y="5998553"/>
            <a:ext cx="2706370" cy="1917700"/>
            <a:chOff x="911745" y="5998553"/>
            <a:chExt cx="2706370" cy="1917700"/>
          </a:xfrm>
        </p:grpSpPr>
        <p:sp>
          <p:nvSpPr>
            <p:cNvPr id="16" name="object 16"/>
            <p:cNvSpPr/>
            <p:nvPr/>
          </p:nvSpPr>
          <p:spPr>
            <a:xfrm>
              <a:off x="1016320" y="6002591"/>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4920" y="600172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911650" y="5491594"/>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151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0" name="object 20"/>
          <p:cNvSpPr txBox="1"/>
          <p:nvPr/>
        </p:nvSpPr>
        <p:spPr>
          <a:xfrm>
            <a:off x="899044" y="7958442"/>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153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1" name="object 21"/>
          <p:cNvGrpSpPr/>
          <p:nvPr/>
        </p:nvGrpSpPr>
        <p:grpSpPr>
          <a:xfrm>
            <a:off x="899998" y="1371511"/>
            <a:ext cx="5760085" cy="36195"/>
            <a:chOff x="899998" y="1371511"/>
            <a:chExt cx="5760085" cy="36195"/>
          </a:xfrm>
        </p:grpSpPr>
        <p:sp>
          <p:nvSpPr>
            <p:cNvPr id="22" name="object 22"/>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4" name="object 24"/>
          <p:cNvSpPr txBox="1"/>
          <p:nvPr/>
        </p:nvSpPr>
        <p:spPr>
          <a:xfrm>
            <a:off x="887299" y="825576"/>
            <a:ext cx="5057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9D"/>
                </a:solidFill>
                <a:latin typeface="Arial" panose="020B0604020202020204" pitchFamily="34" charset="0"/>
                <a:cs typeface="Arial" panose="020B0604020202020204" pitchFamily="34" charset="0"/>
              </a:rPr>
              <a:t>TEST </a:t>
            </a:r>
            <a:r>
              <a:rPr sz="1800" dirty="0">
                <a:solidFill>
                  <a:srgbClr val="00AF9D"/>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5" name="object 25"/>
          <p:cNvGrpSpPr/>
          <p:nvPr/>
        </p:nvGrpSpPr>
        <p:grpSpPr>
          <a:xfrm>
            <a:off x="871797" y="10272956"/>
            <a:ext cx="5798820" cy="419100"/>
            <a:chOff x="871797" y="10272956"/>
            <a:chExt cx="5798820" cy="419100"/>
          </a:xfrm>
        </p:grpSpPr>
        <p:sp>
          <p:nvSpPr>
            <p:cNvPr id="26" name="object 26"/>
            <p:cNvSpPr/>
            <p:nvPr/>
          </p:nvSpPr>
          <p:spPr>
            <a:xfrm>
              <a:off x="879170" y="10288486"/>
              <a:ext cx="5784215" cy="403860"/>
            </a:xfrm>
            <a:custGeom>
              <a:avLst/>
              <a:gdLst/>
              <a:ahLst/>
              <a:cxnLst/>
              <a:rect l="l" t="t" r="r" b="b"/>
              <a:pathLst>
                <a:path w="5784215" h="403859">
                  <a:moveTo>
                    <a:pt x="5783694" y="0"/>
                  </a:moveTo>
                  <a:lnTo>
                    <a:pt x="0" y="0"/>
                  </a:lnTo>
                  <a:lnTo>
                    <a:pt x="0" y="186016"/>
                  </a:lnTo>
                  <a:lnTo>
                    <a:pt x="0" y="403517"/>
                  </a:lnTo>
                  <a:lnTo>
                    <a:pt x="5783694" y="403517"/>
                  </a:lnTo>
                  <a:lnTo>
                    <a:pt x="5783694" y="186016"/>
                  </a:lnTo>
                  <a:lnTo>
                    <a:pt x="5783694"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5417616" y="102803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417616" y="102803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4281169" y="102803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281169" y="102803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144710" y="102803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44710" y="102803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2008263" y="102803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08263" y="102803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879170" y="102803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79170" y="102803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txBox="1"/>
          <p:nvPr/>
        </p:nvSpPr>
        <p:spPr>
          <a:xfrm>
            <a:off x="1243004" y="10308552"/>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8" name="object 38"/>
          <p:cNvSpPr txBox="1"/>
          <p:nvPr/>
        </p:nvSpPr>
        <p:spPr>
          <a:xfrm>
            <a:off x="2359973" y="10308552"/>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9" name="object 39"/>
          <p:cNvSpPr txBox="1"/>
          <p:nvPr/>
        </p:nvSpPr>
        <p:spPr>
          <a:xfrm>
            <a:off x="3535752" y="10308552"/>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0" name="object 40"/>
          <p:cNvSpPr txBox="1"/>
          <p:nvPr/>
        </p:nvSpPr>
        <p:spPr>
          <a:xfrm>
            <a:off x="4602488" y="10308552"/>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1" name="object 41"/>
          <p:cNvSpPr txBox="1"/>
          <p:nvPr/>
        </p:nvSpPr>
        <p:spPr>
          <a:xfrm>
            <a:off x="5894121" y="10308552"/>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2" y="3746843"/>
            <a:ext cx="699119"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7" name="object 7"/>
          <p:cNvSpPr txBox="1"/>
          <p:nvPr/>
        </p:nvSpPr>
        <p:spPr>
          <a:xfrm>
            <a:off x="3929303" y="3934409"/>
            <a:ext cx="2700020" cy="1266825"/>
          </a:xfrm>
          <a:prstGeom prst="rect">
            <a:avLst/>
          </a:prstGeom>
        </p:spPr>
        <p:txBody>
          <a:bodyPr vert="horz" wrap="square" lIns="0" tIns="12700" rIns="0" bIns="0" rtlCol="0">
            <a:spAutoFit/>
          </a:bodyPr>
          <a:lstStyle/>
          <a:p>
            <a:pPr marL="84455" marR="2413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This tool asks participants to reflect on their solution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how it connects to the Point of View statement they  wrote as well as the holistic learning outcomes.</a:t>
            </a:r>
            <a:endParaRPr sz="800" dirty="0">
              <a:latin typeface="Arial" panose="020B0604020202020204" pitchFamily="34" charset="0"/>
              <a:cs typeface="Arial" panose="020B0604020202020204" pitchFamily="34" charset="0"/>
            </a:endParaRPr>
          </a:p>
          <a:p>
            <a:pPr marL="84455" marR="5270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evaluate their solution, even  if they are unsure. They can use the grid to help them  develop their opinion.</a:t>
            </a:r>
            <a:endParaRPr sz="800" dirty="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This tool also asks participants to make a connection  between what they learned and what they are going to  share in their pitches.</a:t>
            </a:r>
            <a:endParaRPr sz="800" dirty="0">
              <a:latin typeface="Arial" panose="020B0604020202020204" pitchFamily="34" charset="0"/>
              <a:cs typeface="Arial" panose="020B0604020202020204" pitchFamily="34" charset="0"/>
            </a:endParaRPr>
          </a:p>
        </p:txBody>
      </p:sp>
      <p:grpSp>
        <p:nvGrpSpPr>
          <p:cNvPr id="8" name="object 8"/>
          <p:cNvGrpSpPr/>
          <p:nvPr/>
        </p:nvGrpSpPr>
        <p:grpSpPr>
          <a:xfrm>
            <a:off x="911745" y="1800009"/>
            <a:ext cx="2706370" cy="1917700"/>
            <a:chOff x="911745" y="1800009"/>
            <a:chExt cx="2706370" cy="1917700"/>
          </a:xfrm>
        </p:grpSpPr>
        <p:sp>
          <p:nvSpPr>
            <p:cNvPr id="9" name="object 9"/>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9303" y="1759877"/>
            <a:ext cx="2738120" cy="1481455"/>
          </a:xfrm>
          <a:prstGeom prst="rect">
            <a:avLst/>
          </a:prstGeom>
        </p:spPr>
        <p:txBody>
          <a:bodyPr vert="horz" wrap="square" lIns="0" tIns="12700" rIns="0" bIns="0" rtlCol="0">
            <a:spAutoFit/>
          </a:bodyPr>
          <a:lstStyle/>
          <a:p>
            <a:pPr marL="12700">
              <a:lnSpc>
                <a:spcPct val="100000"/>
              </a:lnSpc>
              <a:spcBef>
                <a:spcPts val="100"/>
              </a:spcBef>
              <a:tabLst>
                <a:tab pos="1370965" algn="l"/>
              </a:tabLst>
            </a:pPr>
            <a:r>
              <a:rPr sz="800" b="1" i="1" dirty="0">
                <a:solidFill>
                  <a:srgbClr val="3DB5A5"/>
                </a:solidFill>
                <a:latin typeface="Arial" panose="020B0604020202020204" pitchFamily="34" charset="0"/>
                <a:cs typeface="Arial" panose="020B0604020202020204" pitchFamily="34" charset="0"/>
              </a:rPr>
              <a:t>#5 Idea Evaluation	</a:t>
            </a:r>
            <a:r>
              <a:rPr sz="800" i="1" dirty="0">
                <a:solidFill>
                  <a:srgbClr val="00AF9D"/>
                </a:solidFill>
                <a:latin typeface="Arial" panose="020B0604020202020204" pitchFamily="34" charset="0"/>
                <a:cs typeface="Arial" panose="020B0604020202020204" pitchFamily="34" charset="0"/>
              </a:rPr>
              <a:t>30-45 minutes per prototype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79070">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Idea Evaluation </a:t>
            </a:r>
            <a:r>
              <a:rPr sz="800" dirty="0">
                <a:solidFill>
                  <a:srgbClr val="414042"/>
                </a:solidFill>
                <a:latin typeface="Arial" panose="020B0604020202020204" pitchFamily="34" charset="0"/>
                <a:cs typeface="Arial" panose="020B0604020202020204" pitchFamily="34" charset="0"/>
              </a:rPr>
              <a:t>is a worksheet designed to help you  to evaluate your prototype based on your stakeholder  testing.</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6985">
              <a:lnSpc>
                <a:spcPct val="100000"/>
              </a:lnSpc>
              <a:spcBef>
                <a:spcPts val="295"/>
              </a:spcBef>
            </a:pPr>
            <a:r>
              <a:rPr sz="800" dirty="0">
                <a:solidFill>
                  <a:srgbClr val="414042"/>
                </a:solidFill>
                <a:latin typeface="Arial" panose="020B0604020202020204" pitchFamily="34" charset="0"/>
                <a:cs typeface="Arial" panose="020B0604020202020204" pitchFamily="34" charset="0"/>
              </a:rPr>
              <a:t>As you continue to work through the design challenge, it is  important to continue to revisit your original stakeholder’s  POV and how well your solution will close the learning  gaps identified.</a:t>
            </a:r>
            <a:endParaRPr sz="800">
              <a:latin typeface="Arial" panose="020B0604020202020204" pitchFamily="34" charset="0"/>
              <a:cs typeface="Arial" panose="020B0604020202020204" pitchFamily="34" charset="0"/>
            </a:endParaRPr>
          </a:p>
        </p:txBody>
      </p:sp>
      <p:sp>
        <p:nvSpPr>
          <p:cNvPr id="12" name="object 12"/>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155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13" name="object 13"/>
          <p:cNvGrpSpPr/>
          <p:nvPr/>
        </p:nvGrpSpPr>
        <p:grpSpPr>
          <a:xfrm>
            <a:off x="914609" y="10281113"/>
            <a:ext cx="5774055" cy="411480"/>
            <a:chOff x="914609" y="10281113"/>
            <a:chExt cx="5774055" cy="411480"/>
          </a:xfrm>
        </p:grpSpPr>
        <p:sp>
          <p:nvSpPr>
            <p:cNvPr id="14" name="object 14"/>
            <p:cNvSpPr/>
            <p:nvPr/>
          </p:nvSpPr>
          <p:spPr>
            <a:xfrm>
              <a:off x="921981" y="10296651"/>
              <a:ext cx="5759450" cy="395605"/>
            </a:xfrm>
            <a:custGeom>
              <a:avLst/>
              <a:gdLst/>
              <a:ahLst/>
              <a:cxnLst/>
              <a:rect l="l" t="t" r="r" b="b"/>
              <a:pathLst>
                <a:path w="5759450" h="395604">
                  <a:moveTo>
                    <a:pt x="5758840" y="0"/>
                  </a:moveTo>
                  <a:lnTo>
                    <a:pt x="0" y="0"/>
                  </a:lnTo>
                  <a:lnTo>
                    <a:pt x="0" y="186004"/>
                  </a:lnTo>
                  <a:lnTo>
                    <a:pt x="0" y="395351"/>
                  </a:lnTo>
                  <a:lnTo>
                    <a:pt x="5758840" y="395351"/>
                  </a:lnTo>
                  <a:lnTo>
                    <a:pt x="5758840" y="186004"/>
                  </a:lnTo>
                  <a:lnTo>
                    <a:pt x="5758840"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5475173" y="1028848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5475173" y="1028848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4331347" y="102884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4331347" y="102884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3194672" y="102884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3194672" y="102884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2058441" y="102884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2058441" y="102884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921981" y="102884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21981" y="102884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25"/>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124</a:t>
            </a:fld>
            <a:endParaRPr sz="600">
              <a:latin typeface="Arial" panose="020B0604020202020204" pitchFamily="34" charset="0"/>
              <a:cs typeface="Arial" panose="020B0604020202020204" pitchFamily="34" charset="0"/>
            </a:endParaRPr>
          </a:p>
        </p:txBody>
      </p:sp>
      <p:sp>
        <p:nvSpPr>
          <p:cNvPr id="26" name="object 26"/>
          <p:cNvSpPr txBox="1"/>
          <p:nvPr/>
        </p:nvSpPr>
        <p:spPr>
          <a:xfrm>
            <a:off x="1386560"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7" name="object 27"/>
          <p:cNvSpPr txBox="1"/>
          <p:nvPr/>
        </p:nvSpPr>
        <p:spPr>
          <a:xfrm>
            <a:off x="2452323" y="10336472"/>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8" name="object 28"/>
          <p:cNvSpPr txBox="1"/>
          <p:nvPr/>
        </p:nvSpPr>
        <p:spPr>
          <a:xfrm>
            <a:off x="3659498"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9" name="object 29"/>
          <p:cNvSpPr txBox="1"/>
          <p:nvPr/>
        </p:nvSpPr>
        <p:spPr>
          <a:xfrm>
            <a:off x="4628422" y="10336472"/>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0" name="object 30"/>
          <p:cNvSpPr txBox="1"/>
          <p:nvPr/>
        </p:nvSpPr>
        <p:spPr>
          <a:xfrm>
            <a:off x="5966750" y="10336472"/>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29303" y="2014331"/>
            <a:ext cx="2510790"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  lenge, your design teams must answer the alignment  questions with specific and clear ideas.</a:t>
            </a:r>
            <a:endParaRPr sz="800">
              <a:latin typeface="Arial" panose="020B0604020202020204" pitchFamily="34" charset="0"/>
              <a:cs typeface="Arial" panose="020B0604020202020204" pitchFamily="34" charset="0"/>
            </a:endParaRPr>
          </a:p>
        </p:txBody>
      </p:sp>
      <p:sp>
        <p:nvSpPr>
          <p:cNvPr id="6" name="object 6"/>
          <p:cNvSpPr txBox="1"/>
          <p:nvPr/>
        </p:nvSpPr>
        <p:spPr>
          <a:xfrm>
            <a:off x="3929303" y="2755087"/>
            <a:ext cx="253682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design team will want to identify three things that  they learned from prototyping. If the design team is  struggling to find alignment then first consider some  criteria that you could use to evaluate the ideas more  objectively.</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3" y="3436722"/>
            <a:ext cx="2649855"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what was most important about what they  learned in terms of testing their assumptions? They can  also ask an external stakeholder or school leader to join  you and give input on the ideas.</a:t>
            </a:r>
            <a:endParaRPr sz="800">
              <a:latin typeface="Arial" panose="020B0604020202020204" pitchFamily="34" charset="0"/>
              <a:cs typeface="Arial" panose="020B0604020202020204" pitchFamily="34" charset="0"/>
            </a:endParaRPr>
          </a:p>
        </p:txBody>
      </p:sp>
      <p:sp>
        <p:nvSpPr>
          <p:cNvPr id="8" name="object 8"/>
          <p:cNvSpPr txBox="1"/>
          <p:nvPr/>
        </p:nvSpPr>
        <p:spPr>
          <a:xfrm>
            <a:off x="3929303" y="4741309"/>
            <a:ext cx="274002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test of a prototype should help design  teams answer very specific questions about their idea and  the assumptions they are making about that idea.</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5482094"/>
            <a:ext cx="270510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Another sign of a high-quality test is that the design team  is excited about the potential impact of their concept on  improving the holistic learning outcomes.</a:t>
            </a:r>
            <a:endParaRPr sz="800">
              <a:latin typeface="Arial" panose="020B0604020202020204" pitchFamily="34" charset="0"/>
              <a:cs typeface="Arial" panose="020B0604020202020204" pitchFamily="34" charset="0"/>
            </a:endParaRPr>
          </a:p>
        </p:txBody>
      </p:sp>
      <p:sp>
        <p:nvSpPr>
          <p:cNvPr id="10" name="object 10"/>
          <p:cNvSpPr txBox="1"/>
          <p:nvPr/>
        </p:nvSpPr>
        <p:spPr>
          <a:xfrm>
            <a:off x="1339595" y="1753019"/>
            <a:ext cx="2163171"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1" name="object 11"/>
          <p:cNvSpPr txBox="1"/>
          <p:nvPr/>
        </p:nvSpPr>
        <p:spPr>
          <a:xfrm>
            <a:off x="887299" y="825576"/>
            <a:ext cx="56248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F9D"/>
                </a:solidFill>
                <a:latin typeface="Arial" panose="020B0604020202020204" pitchFamily="34" charset="0"/>
                <a:cs typeface="Arial" panose="020B0604020202020204" pitchFamily="34" charset="0"/>
              </a:rPr>
              <a:t>TEST </a:t>
            </a:r>
            <a:r>
              <a:rPr sz="1800" dirty="0">
                <a:solidFill>
                  <a:srgbClr val="00AF9D"/>
                </a:solidFill>
                <a:latin typeface="Arial" panose="020B0604020202020204" pitchFamily="34" charset="0"/>
                <a:cs typeface="Arial" panose="020B0604020202020204" pitchFamily="34" charset="0"/>
              </a:rPr>
              <a:t>TRANSITION FACILITATION &amp; COACHING </a:t>
            </a:r>
            <a:endParaRPr sz="1800">
              <a:latin typeface="Arial" panose="020B0604020202020204" pitchFamily="34" charset="0"/>
              <a:cs typeface="Arial" panose="020B0604020202020204" pitchFamily="34" charset="0"/>
            </a:endParaRPr>
          </a:p>
        </p:txBody>
      </p:sp>
      <p:grpSp>
        <p:nvGrpSpPr>
          <p:cNvPr id="12" name="object 12"/>
          <p:cNvGrpSpPr/>
          <p:nvPr/>
        </p:nvGrpSpPr>
        <p:grpSpPr>
          <a:xfrm>
            <a:off x="899998" y="1371511"/>
            <a:ext cx="5760085" cy="36195"/>
            <a:chOff x="899998" y="1371511"/>
            <a:chExt cx="5760085" cy="36195"/>
          </a:xfrm>
        </p:grpSpPr>
        <p:sp>
          <p:nvSpPr>
            <p:cNvPr id="13" name="object 13"/>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p:nvPr/>
        </p:nvSpPr>
        <p:spPr>
          <a:xfrm>
            <a:off x="900003" y="1992579"/>
            <a:ext cx="2718435" cy="2333625"/>
          </a:xfrm>
          <a:custGeom>
            <a:avLst/>
            <a:gdLst/>
            <a:ahLst/>
            <a:cxnLst/>
            <a:rect l="l" t="t" r="r" b="b"/>
            <a:pathLst>
              <a:path w="2718435" h="2333625">
                <a:moveTo>
                  <a:pt x="2645994" y="0"/>
                </a:moveTo>
                <a:lnTo>
                  <a:pt x="71996" y="0"/>
                </a:lnTo>
                <a:lnTo>
                  <a:pt x="30373" y="1124"/>
                </a:lnTo>
                <a:lnTo>
                  <a:pt x="8999" y="8999"/>
                </a:lnTo>
                <a:lnTo>
                  <a:pt x="1124" y="30373"/>
                </a:lnTo>
                <a:lnTo>
                  <a:pt x="0" y="71996"/>
                </a:lnTo>
                <a:lnTo>
                  <a:pt x="0" y="2261336"/>
                </a:lnTo>
                <a:lnTo>
                  <a:pt x="1124" y="2302959"/>
                </a:lnTo>
                <a:lnTo>
                  <a:pt x="8999" y="2324333"/>
                </a:lnTo>
                <a:lnTo>
                  <a:pt x="30373" y="2332207"/>
                </a:lnTo>
                <a:lnTo>
                  <a:pt x="71996" y="2333332"/>
                </a:lnTo>
                <a:lnTo>
                  <a:pt x="2645994" y="2333332"/>
                </a:lnTo>
                <a:lnTo>
                  <a:pt x="2687617" y="2332207"/>
                </a:lnTo>
                <a:lnTo>
                  <a:pt x="2708990" y="2324333"/>
                </a:lnTo>
                <a:lnTo>
                  <a:pt x="2716865" y="2302959"/>
                </a:lnTo>
                <a:lnTo>
                  <a:pt x="2717990" y="2261336"/>
                </a:lnTo>
                <a:lnTo>
                  <a:pt x="2717990" y="71996"/>
                </a:lnTo>
                <a:lnTo>
                  <a:pt x="2716865" y="30373"/>
                </a:lnTo>
                <a:lnTo>
                  <a:pt x="2708990" y="8999"/>
                </a:lnTo>
                <a:lnTo>
                  <a:pt x="2687617" y="1124"/>
                </a:lnTo>
                <a:lnTo>
                  <a:pt x="2645994" y="0"/>
                </a:lnTo>
                <a:close/>
              </a:path>
            </a:pathLst>
          </a:custGeom>
          <a:solidFill>
            <a:srgbClr val="EDF6F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txBox="1"/>
          <p:nvPr/>
        </p:nvSpPr>
        <p:spPr>
          <a:xfrm>
            <a:off x="1026267" y="2018116"/>
            <a:ext cx="243014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00AF9D"/>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4572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13970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ideas?”and “Tell me  more about that...”</a:t>
            </a:r>
            <a:endParaRPr sz="800" dirty="0">
              <a:latin typeface="Arial" panose="020B0604020202020204" pitchFamily="34" charset="0"/>
              <a:cs typeface="Arial" panose="020B0604020202020204" pitchFamily="34" charset="0"/>
            </a:endParaRPr>
          </a:p>
          <a:p>
            <a:pPr marL="12700" marR="15748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7" name="object 17"/>
          <p:cNvSpPr/>
          <p:nvPr/>
        </p:nvSpPr>
        <p:spPr>
          <a:xfrm>
            <a:off x="911238" y="4488116"/>
            <a:ext cx="2712085" cy="1692275"/>
          </a:xfrm>
          <a:custGeom>
            <a:avLst/>
            <a:gdLst/>
            <a:ahLst/>
            <a:cxnLst/>
            <a:rect l="l" t="t" r="r" b="b"/>
            <a:pathLst>
              <a:path w="2712085" h="1692275">
                <a:moveTo>
                  <a:pt x="71996" y="0"/>
                </a:moveTo>
                <a:lnTo>
                  <a:pt x="30373" y="1124"/>
                </a:lnTo>
                <a:lnTo>
                  <a:pt x="8999" y="8999"/>
                </a:lnTo>
                <a:lnTo>
                  <a:pt x="1124" y="30373"/>
                </a:lnTo>
                <a:lnTo>
                  <a:pt x="0" y="71996"/>
                </a:lnTo>
                <a:lnTo>
                  <a:pt x="0" y="1620113"/>
                </a:lnTo>
                <a:lnTo>
                  <a:pt x="1124" y="1661736"/>
                </a:lnTo>
                <a:lnTo>
                  <a:pt x="8999" y="1683110"/>
                </a:lnTo>
                <a:lnTo>
                  <a:pt x="30373" y="1690984"/>
                </a:lnTo>
                <a:lnTo>
                  <a:pt x="71996" y="1692109"/>
                </a:lnTo>
                <a:lnTo>
                  <a:pt x="2639644" y="1692109"/>
                </a:lnTo>
                <a:lnTo>
                  <a:pt x="2681267" y="1690984"/>
                </a:lnTo>
                <a:lnTo>
                  <a:pt x="2702640" y="1683110"/>
                </a:lnTo>
                <a:lnTo>
                  <a:pt x="2710515" y="1661736"/>
                </a:lnTo>
                <a:lnTo>
                  <a:pt x="2711640" y="1620113"/>
                </a:lnTo>
                <a:lnTo>
                  <a:pt x="2711640" y="71996"/>
                </a:lnTo>
                <a:lnTo>
                  <a:pt x="2710515" y="30373"/>
                </a:lnTo>
                <a:lnTo>
                  <a:pt x="2702640" y="8999"/>
                </a:lnTo>
                <a:lnTo>
                  <a:pt x="2681267" y="1124"/>
                </a:lnTo>
                <a:lnTo>
                  <a:pt x="2639644" y="0"/>
                </a:lnTo>
                <a:lnTo>
                  <a:pt x="71996" y="0"/>
                </a:lnTo>
                <a:close/>
              </a:path>
            </a:pathLst>
          </a:custGeom>
          <a:ln w="6350">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11238" y="6335572"/>
            <a:ext cx="2712085" cy="1686560"/>
          </a:xfrm>
          <a:custGeom>
            <a:avLst/>
            <a:gdLst/>
            <a:ahLst/>
            <a:cxnLst/>
            <a:rect l="l" t="t" r="r" b="b"/>
            <a:pathLst>
              <a:path w="2712085" h="1686559">
                <a:moveTo>
                  <a:pt x="71996" y="0"/>
                </a:moveTo>
                <a:lnTo>
                  <a:pt x="30373" y="1124"/>
                </a:lnTo>
                <a:lnTo>
                  <a:pt x="8999" y="8999"/>
                </a:lnTo>
                <a:lnTo>
                  <a:pt x="1124" y="30373"/>
                </a:lnTo>
                <a:lnTo>
                  <a:pt x="0" y="71996"/>
                </a:lnTo>
                <a:lnTo>
                  <a:pt x="0" y="1614398"/>
                </a:lnTo>
                <a:lnTo>
                  <a:pt x="1124" y="1656021"/>
                </a:lnTo>
                <a:lnTo>
                  <a:pt x="8999" y="1677395"/>
                </a:lnTo>
                <a:lnTo>
                  <a:pt x="30373" y="1685269"/>
                </a:lnTo>
                <a:lnTo>
                  <a:pt x="71996" y="1686394"/>
                </a:lnTo>
                <a:lnTo>
                  <a:pt x="2639644" y="1686394"/>
                </a:lnTo>
                <a:lnTo>
                  <a:pt x="2681267" y="1685269"/>
                </a:lnTo>
                <a:lnTo>
                  <a:pt x="2702640" y="1677395"/>
                </a:lnTo>
                <a:lnTo>
                  <a:pt x="2710515" y="1656021"/>
                </a:lnTo>
                <a:lnTo>
                  <a:pt x="2711640" y="1614398"/>
                </a:lnTo>
                <a:lnTo>
                  <a:pt x="2711640" y="71996"/>
                </a:lnTo>
                <a:lnTo>
                  <a:pt x="2710515" y="30373"/>
                </a:lnTo>
                <a:lnTo>
                  <a:pt x="2702640" y="8999"/>
                </a:lnTo>
                <a:lnTo>
                  <a:pt x="2681267" y="1124"/>
                </a:lnTo>
                <a:lnTo>
                  <a:pt x="2639644" y="0"/>
                </a:lnTo>
                <a:lnTo>
                  <a:pt x="71996" y="0"/>
                </a:lnTo>
                <a:close/>
              </a:path>
            </a:pathLst>
          </a:custGeom>
          <a:ln w="6349">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11238" y="8177403"/>
            <a:ext cx="2712085" cy="1686560"/>
          </a:xfrm>
          <a:custGeom>
            <a:avLst/>
            <a:gdLst/>
            <a:ahLst/>
            <a:cxnLst/>
            <a:rect l="l" t="t" r="r" b="b"/>
            <a:pathLst>
              <a:path w="2712085" h="1686559">
                <a:moveTo>
                  <a:pt x="71996" y="0"/>
                </a:moveTo>
                <a:lnTo>
                  <a:pt x="30373" y="1124"/>
                </a:lnTo>
                <a:lnTo>
                  <a:pt x="8999" y="8999"/>
                </a:lnTo>
                <a:lnTo>
                  <a:pt x="1124" y="30373"/>
                </a:lnTo>
                <a:lnTo>
                  <a:pt x="0" y="71996"/>
                </a:lnTo>
                <a:lnTo>
                  <a:pt x="0" y="1614385"/>
                </a:lnTo>
                <a:lnTo>
                  <a:pt x="1124" y="1656016"/>
                </a:lnTo>
                <a:lnTo>
                  <a:pt x="8999" y="1677393"/>
                </a:lnTo>
                <a:lnTo>
                  <a:pt x="30373" y="1685269"/>
                </a:lnTo>
                <a:lnTo>
                  <a:pt x="71996" y="1686394"/>
                </a:lnTo>
                <a:lnTo>
                  <a:pt x="2639644" y="1686394"/>
                </a:lnTo>
                <a:lnTo>
                  <a:pt x="2681267" y="1685269"/>
                </a:lnTo>
                <a:lnTo>
                  <a:pt x="2702640" y="1677393"/>
                </a:lnTo>
                <a:lnTo>
                  <a:pt x="2710515" y="1656016"/>
                </a:lnTo>
                <a:lnTo>
                  <a:pt x="2711640" y="1614385"/>
                </a:lnTo>
                <a:lnTo>
                  <a:pt x="2711640" y="71996"/>
                </a:lnTo>
                <a:lnTo>
                  <a:pt x="2710515" y="30373"/>
                </a:lnTo>
                <a:lnTo>
                  <a:pt x="2702640" y="8999"/>
                </a:lnTo>
                <a:lnTo>
                  <a:pt x="2681267" y="1124"/>
                </a:lnTo>
                <a:lnTo>
                  <a:pt x="2639644" y="0"/>
                </a:lnTo>
                <a:lnTo>
                  <a:pt x="71996" y="0"/>
                </a:lnTo>
                <a:close/>
              </a:path>
            </a:pathLst>
          </a:custGeom>
          <a:ln w="6349">
            <a:solidFill>
              <a:srgbClr val="00AF9D"/>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1013567" y="6442837"/>
            <a:ext cx="228473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will you incorporate what you learned from  all the prototypes into your next iteration?</a:t>
            </a:r>
            <a:endParaRPr sz="800">
              <a:latin typeface="Arial" panose="020B0604020202020204" pitchFamily="34" charset="0"/>
              <a:cs typeface="Arial" panose="020B0604020202020204" pitchFamily="34" charset="0"/>
            </a:endParaRPr>
          </a:p>
        </p:txBody>
      </p:sp>
      <p:sp>
        <p:nvSpPr>
          <p:cNvPr id="21" name="object 21"/>
          <p:cNvSpPr txBox="1"/>
          <p:nvPr/>
        </p:nvSpPr>
        <p:spPr>
          <a:xfrm>
            <a:off x="1013567" y="8278851"/>
            <a:ext cx="245427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next iteration guide your team’s  work toward developing a solution that will improve  the holistic learning outcomes for your students?</a:t>
            </a:r>
            <a:endParaRPr sz="800">
              <a:latin typeface="Arial" panose="020B0604020202020204" pitchFamily="34" charset="0"/>
              <a:cs typeface="Arial" panose="020B0604020202020204" pitchFamily="34" charset="0"/>
            </a:endParaRPr>
          </a:p>
        </p:txBody>
      </p:sp>
      <p:sp>
        <p:nvSpPr>
          <p:cNvPr id="22" name="object 22"/>
          <p:cNvSpPr txBox="1"/>
          <p:nvPr/>
        </p:nvSpPr>
        <p:spPr>
          <a:xfrm>
            <a:off x="1013567" y="4552162"/>
            <a:ext cx="248920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 a team, determine the three most important  things that you learned from testing your prototypes.</a:t>
            </a:r>
            <a:endParaRPr sz="800">
              <a:latin typeface="Arial" panose="020B0604020202020204" pitchFamily="34" charset="0"/>
              <a:cs typeface="Arial" panose="020B0604020202020204" pitchFamily="34" charset="0"/>
            </a:endParaRPr>
          </a:p>
        </p:txBody>
      </p:sp>
      <p:grpSp>
        <p:nvGrpSpPr>
          <p:cNvPr id="23" name="object 23"/>
          <p:cNvGrpSpPr/>
          <p:nvPr/>
        </p:nvGrpSpPr>
        <p:grpSpPr>
          <a:xfrm>
            <a:off x="900004" y="10287565"/>
            <a:ext cx="5774055" cy="404495"/>
            <a:chOff x="900004" y="10287565"/>
            <a:chExt cx="5774055" cy="404495"/>
          </a:xfrm>
        </p:grpSpPr>
        <p:sp>
          <p:nvSpPr>
            <p:cNvPr id="24" name="object 24"/>
            <p:cNvSpPr/>
            <p:nvPr/>
          </p:nvSpPr>
          <p:spPr>
            <a:xfrm>
              <a:off x="907376" y="10303090"/>
              <a:ext cx="5759450" cy="389255"/>
            </a:xfrm>
            <a:custGeom>
              <a:avLst/>
              <a:gdLst/>
              <a:ahLst/>
              <a:cxnLst/>
              <a:rect l="l" t="t" r="r" b="b"/>
              <a:pathLst>
                <a:path w="5759450" h="389254">
                  <a:moveTo>
                    <a:pt x="5758840" y="0"/>
                  </a:moveTo>
                  <a:lnTo>
                    <a:pt x="0" y="0"/>
                  </a:lnTo>
                  <a:lnTo>
                    <a:pt x="0" y="186016"/>
                  </a:lnTo>
                  <a:lnTo>
                    <a:pt x="0" y="388912"/>
                  </a:lnTo>
                  <a:lnTo>
                    <a:pt x="5758840" y="388912"/>
                  </a:lnTo>
                  <a:lnTo>
                    <a:pt x="5758840" y="186016"/>
                  </a:lnTo>
                  <a:lnTo>
                    <a:pt x="5758840"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60568" y="10294937"/>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460568" y="10294937"/>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16730" y="102949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316730" y="102949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80054" y="102949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180054" y="102949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43823" y="102949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043823" y="102949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907376" y="1029493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07376" y="1029493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125</a:t>
            </a:fld>
            <a:endParaRPr sz="600">
              <a:latin typeface="Arial" panose="020B0604020202020204" pitchFamily="34" charset="0"/>
              <a:cs typeface="Arial" panose="020B0604020202020204" pitchFamily="34" charset="0"/>
            </a:endParaRPr>
          </a:p>
        </p:txBody>
      </p:sp>
      <p:sp>
        <p:nvSpPr>
          <p:cNvPr id="36" name="object 36"/>
          <p:cNvSpPr txBox="1"/>
          <p:nvPr/>
        </p:nvSpPr>
        <p:spPr>
          <a:xfrm>
            <a:off x="1386560"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2452323" y="10336472"/>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8" name="object 38"/>
          <p:cNvSpPr txBox="1"/>
          <p:nvPr/>
        </p:nvSpPr>
        <p:spPr>
          <a:xfrm>
            <a:off x="3659498"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9" name="object 39"/>
          <p:cNvSpPr txBox="1"/>
          <p:nvPr/>
        </p:nvSpPr>
        <p:spPr>
          <a:xfrm>
            <a:off x="4628422" y="10336472"/>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0" name="object 40"/>
          <p:cNvSpPr txBox="1"/>
          <p:nvPr/>
        </p:nvSpPr>
        <p:spPr>
          <a:xfrm>
            <a:off x="5966750" y="10336472"/>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3EAE5"/>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732643" y="10301699"/>
            <a:ext cx="5774055" cy="390525"/>
            <a:chOff x="732643" y="10301699"/>
            <a:chExt cx="5774055" cy="390525"/>
          </a:xfrm>
        </p:grpSpPr>
        <p:sp>
          <p:nvSpPr>
            <p:cNvPr id="7" name="object 7"/>
            <p:cNvSpPr/>
            <p:nvPr/>
          </p:nvSpPr>
          <p:spPr>
            <a:xfrm>
              <a:off x="740016" y="10317226"/>
              <a:ext cx="5759450" cy="375285"/>
            </a:xfrm>
            <a:custGeom>
              <a:avLst/>
              <a:gdLst/>
              <a:ahLst/>
              <a:cxnLst/>
              <a:rect l="l" t="t" r="r" b="b"/>
              <a:pathLst>
                <a:path w="5759450" h="375284">
                  <a:moveTo>
                    <a:pt x="5758840" y="0"/>
                  </a:moveTo>
                  <a:lnTo>
                    <a:pt x="0" y="0"/>
                  </a:lnTo>
                  <a:lnTo>
                    <a:pt x="0" y="186016"/>
                  </a:lnTo>
                  <a:lnTo>
                    <a:pt x="0" y="374777"/>
                  </a:lnTo>
                  <a:lnTo>
                    <a:pt x="5758840" y="374777"/>
                  </a:lnTo>
                  <a:lnTo>
                    <a:pt x="5758840" y="186016"/>
                  </a:lnTo>
                  <a:lnTo>
                    <a:pt x="5758840"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293207" y="10309072"/>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293207" y="10309072"/>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149381" y="1030907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149381" y="1030907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012693" y="1030907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F9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012693" y="1030907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876463" y="1030907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876463" y="1030907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740016" y="1030907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740016" y="1030907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899994" y="180000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03AF9C">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1018451"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03AF9C"/>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sp>
        <p:nvSpPr>
          <p:cNvPr id="24" name="object 24"/>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126</a:t>
            </a:fld>
            <a:endParaRPr sz="600">
              <a:latin typeface="Arial" panose="020B0604020202020204" pitchFamily="34" charset="0"/>
              <a:cs typeface="Arial" panose="020B0604020202020204" pitchFamily="34" charset="0"/>
            </a:endParaRPr>
          </a:p>
        </p:txBody>
      </p:sp>
      <p:sp>
        <p:nvSpPr>
          <p:cNvPr id="25" name="object 25"/>
          <p:cNvSpPr txBox="1"/>
          <p:nvPr/>
        </p:nvSpPr>
        <p:spPr>
          <a:xfrm>
            <a:off x="1386560"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6" name="object 26"/>
          <p:cNvSpPr txBox="1"/>
          <p:nvPr/>
        </p:nvSpPr>
        <p:spPr>
          <a:xfrm>
            <a:off x="2452323" y="10336472"/>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7" name="object 27"/>
          <p:cNvSpPr txBox="1"/>
          <p:nvPr/>
        </p:nvSpPr>
        <p:spPr>
          <a:xfrm>
            <a:off x="3659498" y="10336472"/>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8" name="object 28"/>
          <p:cNvSpPr txBox="1"/>
          <p:nvPr/>
        </p:nvSpPr>
        <p:spPr>
          <a:xfrm>
            <a:off x="4628422" y="10336472"/>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9" name="object 29"/>
          <p:cNvSpPr txBox="1"/>
          <p:nvPr/>
        </p:nvSpPr>
        <p:spPr>
          <a:xfrm>
            <a:off x="5966750" y="10336472"/>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graphicFrame>
        <p:nvGraphicFramePr>
          <p:cNvPr id="20" name="object 20"/>
          <p:cNvGraphicFramePr>
            <a:graphicFrameLocks noGrp="1"/>
          </p:cNvGraphicFramePr>
          <p:nvPr/>
        </p:nvGraphicFramePr>
        <p:xfrm>
          <a:off x="899998" y="2962186"/>
          <a:ext cx="5761990" cy="4320006"/>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720001">
                <a:tc>
                  <a:txBody>
                    <a:bodyPr/>
                    <a:lstStyle/>
                    <a:p>
                      <a:pPr>
                        <a:lnSpc>
                          <a:spcPct val="100000"/>
                        </a:lnSpc>
                        <a:spcBef>
                          <a:spcPts val="20"/>
                        </a:spcBef>
                      </a:pPr>
                      <a:endParaRPr sz="1100">
                        <a:latin typeface="Times New Roman"/>
                        <a:cs typeface="Times New Roman"/>
                      </a:endParaRPr>
                    </a:p>
                    <a:p>
                      <a:pPr marL="179705" marR="140970" indent="-72390">
                        <a:lnSpc>
                          <a:spcPct val="104200"/>
                        </a:lnSpc>
                        <a:buChar char="•"/>
                        <a:tabLst>
                          <a:tab pos="184150"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45"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254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64160"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30" dirty="0">
                          <a:solidFill>
                            <a:srgbClr val="414042"/>
                          </a:solidFill>
                          <a:latin typeface="Arial"/>
                          <a:cs typeface="Arial"/>
                        </a:rPr>
                        <a:t>able 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978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somewhat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235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very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720001">
                <a:tc>
                  <a:txBody>
                    <a:bodyPr/>
                    <a:lstStyle/>
                    <a:p>
                      <a:pPr>
                        <a:lnSpc>
                          <a:spcPct val="100000"/>
                        </a:lnSpc>
                        <a:spcBef>
                          <a:spcPts val="20"/>
                        </a:spcBef>
                      </a:pPr>
                      <a:endParaRPr sz="1100">
                        <a:latin typeface="Times New Roman"/>
                        <a:cs typeface="Times New Roman"/>
                      </a:endParaRPr>
                    </a:p>
                    <a:p>
                      <a:pPr marL="179705" marR="104139" indent="-72390">
                        <a:lnSpc>
                          <a:spcPct val="104200"/>
                        </a:lnSpc>
                        <a:buChar char="•"/>
                        <a:tabLst>
                          <a:tab pos="184150" algn="l"/>
                        </a:tabLst>
                      </a:pPr>
                      <a:r>
                        <a:rPr sz="800" spc="-45" dirty="0">
                          <a:solidFill>
                            <a:srgbClr val="414042"/>
                          </a:solidFill>
                          <a:latin typeface="Arial"/>
                          <a:cs typeface="Arial"/>
                        </a:rPr>
                        <a:t>Test </a:t>
                      </a:r>
                      <a:r>
                        <a:rPr sz="800" spc="25" dirty="0">
                          <a:solidFill>
                            <a:srgbClr val="414042"/>
                          </a:solidFill>
                          <a:latin typeface="Arial"/>
                          <a:cs typeface="Arial"/>
                        </a:rPr>
                        <a:t>early </a:t>
                      </a:r>
                      <a:r>
                        <a:rPr sz="800" spc="35" dirty="0">
                          <a:solidFill>
                            <a:srgbClr val="414042"/>
                          </a:solidFill>
                          <a:latin typeface="Arial"/>
                          <a:cs typeface="Arial"/>
                        </a:rPr>
                        <a:t>and</a:t>
                      </a:r>
                      <a:r>
                        <a:rPr sz="800" spc="-25" dirty="0">
                          <a:solidFill>
                            <a:srgbClr val="414042"/>
                          </a:solidFill>
                          <a:latin typeface="Arial"/>
                          <a:cs typeface="Arial"/>
                        </a:rPr>
                        <a:t> </a:t>
                      </a:r>
                      <a:r>
                        <a:rPr sz="800" spc="25" dirty="0">
                          <a:solidFill>
                            <a:srgbClr val="414042"/>
                          </a:solidFill>
                          <a:latin typeface="Arial"/>
                          <a:cs typeface="Arial"/>
                        </a:rPr>
                        <a:t>often  </a:t>
                      </a:r>
                      <a:r>
                        <a:rPr sz="800" dirty="0">
                          <a:solidFill>
                            <a:srgbClr val="414042"/>
                          </a:solidFill>
                          <a:latin typeface="Arial"/>
                          <a:cs typeface="Arial"/>
                        </a:rPr>
                        <a:t>in </a:t>
                      </a:r>
                      <a:r>
                        <a:rPr sz="800" spc="35" dirty="0">
                          <a:solidFill>
                            <a:srgbClr val="414042"/>
                          </a:solidFill>
                          <a:latin typeface="Arial"/>
                          <a:cs typeface="Arial"/>
                        </a:rPr>
                        <a:t>order to </a:t>
                      </a:r>
                      <a:r>
                        <a:rPr sz="800" spc="20" dirty="0">
                          <a:solidFill>
                            <a:srgbClr val="414042"/>
                          </a:solidFill>
                          <a:latin typeface="Arial"/>
                          <a:cs typeface="Arial"/>
                        </a:rPr>
                        <a:t>learn  </a:t>
                      </a:r>
                      <a:r>
                        <a:rPr sz="800" spc="35" dirty="0">
                          <a:solidFill>
                            <a:srgbClr val="414042"/>
                          </a:solidFill>
                          <a:latin typeface="Arial"/>
                          <a:cs typeface="Arial"/>
                        </a:rPr>
                        <a:t>about </a:t>
                      </a:r>
                      <a:r>
                        <a:rPr sz="800" spc="10" dirty="0">
                          <a:solidFill>
                            <a:srgbClr val="414042"/>
                          </a:solidFill>
                          <a:latin typeface="Arial"/>
                          <a:cs typeface="Arial"/>
                        </a:rPr>
                        <a:t>your</a:t>
                      </a:r>
                      <a:r>
                        <a:rPr sz="800" spc="-25"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15"/>
                        </a:spcBef>
                      </a:pPr>
                      <a:endParaRPr sz="10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a:t>
                      </a:r>
                      <a:r>
                        <a:rPr sz="700" spc="-2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990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 </a:t>
                      </a:r>
                      <a:r>
                        <a:rPr sz="700" spc="30" dirty="0">
                          <a:solidFill>
                            <a:srgbClr val="414042"/>
                          </a:solidFill>
                          <a:latin typeface="Arial"/>
                          <a:cs typeface="Arial"/>
                        </a:rPr>
                        <a:t>idea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wiling </a:t>
                      </a:r>
                      <a:r>
                        <a:rPr sz="700" spc="30" dirty="0">
                          <a:solidFill>
                            <a:srgbClr val="414042"/>
                          </a:solidFill>
                          <a:latin typeface="Arial"/>
                          <a:cs typeface="Arial"/>
                        </a:rPr>
                        <a:t>to </a:t>
                      </a:r>
                      <a:r>
                        <a:rPr sz="700" spc="20" dirty="0">
                          <a:solidFill>
                            <a:srgbClr val="414042"/>
                          </a:solidFill>
                          <a:latin typeface="Arial"/>
                          <a:cs typeface="Arial"/>
                        </a:rPr>
                        <a:t>try </a:t>
                      </a:r>
                      <a:r>
                        <a:rPr sz="700" spc="40" dirty="0">
                          <a:solidFill>
                            <a:srgbClr val="414042"/>
                          </a:solidFill>
                          <a:latin typeface="Arial"/>
                          <a:cs typeface="Arial"/>
                        </a:rPr>
                        <a:t>at </a:t>
                      </a:r>
                      <a:r>
                        <a:rPr sz="700" spc="5" dirty="0">
                          <a:solidFill>
                            <a:srgbClr val="414042"/>
                          </a:solidFill>
                          <a:latin typeface="Arial"/>
                          <a:cs typeface="Arial"/>
                        </a:rPr>
                        <a:t>least</a:t>
                      </a:r>
                      <a:r>
                        <a:rPr sz="700" spc="-55" dirty="0">
                          <a:solidFill>
                            <a:srgbClr val="414042"/>
                          </a:solidFill>
                          <a:latin typeface="Arial"/>
                          <a:cs typeface="Arial"/>
                        </a:rPr>
                        <a:t> </a:t>
                      </a:r>
                      <a:r>
                        <a:rPr sz="700" spc="5" dirty="0">
                          <a:solidFill>
                            <a:srgbClr val="414042"/>
                          </a:solidFill>
                          <a:latin typeface="Arial"/>
                          <a:cs typeface="Arial"/>
                        </a:rPr>
                        <a:t>once.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2089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excited </a:t>
                      </a:r>
                      <a:r>
                        <a:rPr sz="700" spc="30" dirty="0">
                          <a:solidFill>
                            <a:srgbClr val="414042"/>
                          </a:solidFill>
                          <a:latin typeface="Arial"/>
                          <a:cs typeface="Arial"/>
                        </a:rPr>
                        <a:t>to </a:t>
                      </a:r>
                      <a:r>
                        <a:rPr sz="700" spc="25" dirty="0">
                          <a:solidFill>
                            <a:srgbClr val="414042"/>
                          </a:solidFill>
                          <a:latin typeface="Arial"/>
                          <a:cs typeface="Arial"/>
                        </a:rPr>
                        <a:t>create  </a:t>
                      </a:r>
                      <a:r>
                        <a:rPr sz="700" spc="30" dirty="0">
                          <a:solidFill>
                            <a:srgbClr val="414042"/>
                          </a:solidFill>
                          <a:latin typeface="Arial"/>
                          <a:cs typeface="Arial"/>
                        </a:rPr>
                        <a:t>and </a:t>
                      </a:r>
                      <a:r>
                        <a:rPr sz="700" spc="20" dirty="0">
                          <a:solidFill>
                            <a:srgbClr val="414042"/>
                          </a:solidFill>
                          <a:latin typeface="Arial"/>
                          <a:cs typeface="Arial"/>
                        </a:rPr>
                        <a:t>try </a:t>
                      </a:r>
                      <a:r>
                        <a:rPr sz="700" dirty="0">
                          <a:solidFill>
                            <a:srgbClr val="414042"/>
                          </a:solidFill>
                          <a:latin typeface="Arial"/>
                          <a:cs typeface="Arial"/>
                        </a:rPr>
                        <a:t>several </a:t>
                      </a:r>
                      <a:r>
                        <a:rPr sz="700" spc="-15" dirty="0">
                          <a:solidFill>
                            <a:srgbClr val="414042"/>
                          </a:solidFill>
                          <a:latin typeface="Arial"/>
                          <a:cs typeface="Arial"/>
                        </a:rPr>
                        <a:t>tests </a:t>
                      </a:r>
                      <a:r>
                        <a:rPr sz="700" spc="35" dirty="0">
                          <a:solidFill>
                            <a:srgbClr val="414042"/>
                          </a:solidFill>
                          <a:latin typeface="Arial"/>
                          <a:cs typeface="Arial"/>
                        </a:rPr>
                        <a:t>of </a:t>
                      </a:r>
                      <a:r>
                        <a:rPr sz="700" spc="15" dirty="0">
                          <a:solidFill>
                            <a:srgbClr val="414042"/>
                          </a:solidFill>
                          <a:latin typeface="Arial"/>
                          <a:cs typeface="Arial"/>
                        </a:rPr>
                        <a:t>their  </a:t>
                      </a:r>
                      <a:r>
                        <a:rPr sz="700" spc="30" dirty="0">
                          <a:solidFill>
                            <a:srgbClr val="414042"/>
                          </a:solidFill>
                          <a:latin typeface="Arial"/>
                          <a:cs typeface="Arial"/>
                        </a:rPr>
                        <a:t>idea.</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720001">
                <a:tc>
                  <a:txBody>
                    <a:bodyPr/>
                    <a:lstStyle/>
                    <a:p>
                      <a:pPr>
                        <a:lnSpc>
                          <a:spcPct val="100000"/>
                        </a:lnSpc>
                        <a:spcBef>
                          <a:spcPts val="20"/>
                        </a:spcBef>
                      </a:pPr>
                      <a:endParaRPr sz="1100">
                        <a:latin typeface="Times New Roman"/>
                        <a:cs typeface="Times New Roman"/>
                      </a:endParaRPr>
                    </a:p>
                    <a:p>
                      <a:pPr marL="179705" marR="125095" indent="-72390">
                        <a:lnSpc>
                          <a:spcPct val="104200"/>
                        </a:lnSpc>
                        <a:buChar char="•"/>
                        <a:tabLst>
                          <a:tab pos="184150" algn="l"/>
                        </a:tabLst>
                      </a:pPr>
                      <a:r>
                        <a:rPr sz="800" spc="10" dirty="0">
                          <a:solidFill>
                            <a:srgbClr val="414042"/>
                          </a:solidFill>
                          <a:latin typeface="Arial"/>
                          <a:cs typeface="Arial"/>
                        </a:rPr>
                        <a:t>Start </a:t>
                      </a:r>
                      <a:r>
                        <a:rPr sz="800" dirty="0">
                          <a:solidFill>
                            <a:srgbClr val="414042"/>
                          </a:solidFill>
                          <a:latin typeface="Arial"/>
                          <a:cs typeface="Arial"/>
                        </a:rPr>
                        <a:t>small </a:t>
                      </a:r>
                      <a:r>
                        <a:rPr sz="800" spc="35" dirty="0">
                          <a:solidFill>
                            <a:srgbClr val="414042"/>
                          </a:solidFill>
                          <a:latin typeface="Arial"/>
                          <a:cs typeface="Arial"/>
                        </a:rPr>
                        <a:t>to</a:t>
                      </a:r>
                      <a:r>
                        <a:rPr sz="800" spc="-10" dirty="0">
                          <a:solidFill>
                            <a:srgbClr val="414042"/>
                          </a:solidFill>
                          <a:latin typeface="Arial"/>
                          <a:cs typeface="Arial"/>
                        </a:rPr>
                        <a:t> </a:t>
                      </a:r>
                      <a:r>
                        <a:rPr sz="800" spc="15" dirty="0">
                          <a:solidFill>
                            <a:srgbClr val="414042"/>
                          </a:solidFill>
                          <a:latin typeface="Arial"/>
                          <a:cs typeface="Arial"/>
                        </a:rPr>
                        <a:t>make  </a:t>
                      </a:r>
                      <a:r>
                        <a:rPr sz="800" spc="45" dirty="0">
                          <a:solidFill>
                            <a:srgbClr val="414042"/>
                          </a:solidFill>
                          <a:latin typeface="Arial"/>
                          <a:cs typeface="Arial"/>
                        </a:rPr>
                        <a:t>big</a:t>
                      </a:r>
                      <a:r>
                        <a:rPr sz="800" spc="5" dirty="0">
                          <a:solidFill>
                            <a:srgbClr val="414042"/>
                          </a:solidFill>
                          <a:latin typeface="Arial"/>
                          <a:cs typeface="Arial"/>
                        </a:rPr>
                        <a:t> </a:t>
                      </a:r>
                      <a:r>
                        <a:rPr sz="800" spc="15" dirty="0">
                          <a:solidFill>
                            <a:srgbClr val="414042"/>
                          </a:solidFill>
                          <a:latin typeface="Arial"/>
                          <a:cs typeface="Arial"/>
                        </a:rPr>
                        <a:t>change</a:t>
                      </a:r>
                      <a:endParaRPr sz="800">
                        <a:latin typeface="Arial"/>
                        <a:cs typeface="Arial"/>
                      </a:endParaRPr>
                    </a:p>
                  </a:txBody>
                  <a:tcPr marL="0" marR="0" marT="254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a:t>
                      </a:r>
                      <a:r>
                        <a:rPr sz="700" spc="20" dirty="0">
                          <a:solidFill>
                            <a:srgbClr val="414042"/>
                          </a:solidFill>
                          <a:latin typeface="Arial"/>
                          <a:cs typeface="Arial"/>
                        </a:rPr>
                        <a:t> </a:t>
                      </a:r>
                      <a:r>
                        <a:rPr sz="700" dirty="0">
                          <a:solidFill>
                            <a:srgbClr val="414042"/>
                          </a:solidFill>
                          <a:latin typeface="Arial"/>
                          <a:cs typeface="Arial"/>
                        </a:rPr>
                        <a:t>investment.</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20"/>
                        </a:spcBef>
                      </a:pPr>
                      <a:endParaRPr sz="600">
                        <a:latin typeface="Times New Roman"/>
                        <a:cs typeface="Times New Roman"/>
                      </a:endParaRPr>
                    </a:p>
                    <a:p>
                      <a:pPr marL="107950" marR="169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develop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a:t>
                      </a:r>
                      <a:r>
                        <a:rPr sz="700" spc="-25" dirty="0">
                          <a:solidFill>
                            <a:srgbClr val="414042"/>
                          </a:solidFill>
                          <a:latin typeface="Arial"/>
                          <a:cs typeface="Arial"/>
                        </a:rPr>
                        <a:t> </a:t>
                      </a:r>
                      <a:r>
                        <a:rPr sz="700" dirty="0">
                          <a:solidFill>
                            <a:srgbClr val="414042"/>
                          </a:solidFill>
                          <a:latin typeface="Arial"/>
                          <a:cs typeface="Arial"/>
                        </a:rPr>
                        <a:t>in  scale </a:t>
                      </a:r>
                      <a:r>
                        <a:rPr sz="700" spc="30" dirty="0">
                          <a:solidFill>
                            <a:srgbClr val="414042"/>
                          </a:solidFill>
                          <a:latin typeface="Arial"/>
                          <a:cs typeface="Arial"/>
                        </a:rPr>
                        <a:t>and </a:t>
                      </a:r>
                      <a:r>
                        <a:rPr sz="700" dirty="0">
                          <a:solidFill>
                            <a:srgbClr val="414042"/>
                          </a:solidFill>
                          <a:latin typeface="Arial"/>
                          <a:cs typeface="Arial"/>
                        </a:rPr>
                        <a:t>investment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working </a:t>
                      </a:r>
                      <a:r>
                        <a:rPr sz="700" spc="5" dirty="0">
                          <a:solidFill>
                            <a:srgbClr val="414042"/>
                          </a:solidFill>
                          <a:latin typeface="Arial"/>
                          <a:cs typeface="Arial"/>
                        </a:rPr>
                        <a:t>on </a:t>
                      </a:r>
                      <a:r>
                        <a:rPr sz="700" spc="25" dirty="0">
                          <a:solidFill>
                            <a:srgbClr val="414042"/>
                          </a:solidFill>
                          <a:latin typeface="Arial"/>
                          <a:cs typeface="Arial"/>
                        </a:rPr>
                        <a:t>iterating </a:t>
                      </a:r>
                      <a:r>
                        <a:rPr sz="700" dirty="0">
                          <a:solidFill>
                            <a:srgbClr val="414042"/>
                          </a:solidFill>
                          <a:latin typeface="Arial"/>
                          <a:cs typeface="Arial"/>
                        </a:rPr>
                        <a:t>in </a:t>
                      </a:r>
                      <a:r>
                        <a:rPr sz="700" spc="15" dirty="0">
                          <a:solidFill>
                            <a:srgbClr val="414042"/>
                          </a:solidFill>
                          <a:latin typeface="Arial"/>
                          <a:cs typeface="Arial"/>
                        </a:rPr>
                        <a:t>their  </a:t>
                      </a:r>
                      <a:r>
                        <a:rPr sz="700" spc="-10" dirty="0">
                          <a:solidFill>
                            <a:srgbClr val="414042"/>
                          </a:solidFill>
                          <a:latin typeface="Arial"/>
                          <a:cs typeface="Arial"/>
                        </a:rPr>
                        <a:t>tests.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7843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developed </a:t>
                      </a:r>
                      <a:r>
                        <a:rPr sz="700" spc="-15" dirty="0">
                          <a:solidFill>
                            <a:srgbClr val="414042"/>
                          </a:solidFill>
                          <a:latin typeface="Arial"/>
                          <a:cs typeface="Arial"/>
                        </a:rPr>
                        <a:t>tests  </a:t>
                      </a:r>
                      <a:r>
                        <a:rPr sz="700" spc="25" dirty="0">
                          <a:solidFill>
                            <a:srgbClr val="414042"/>
                          </a:solidFill>
                          <a:latin typeface="Arial"/>
                          <a:cs typeface="Arial"/>
                        </a:rPr>
                        <a:t>that </a:t>
                      </a:r>
                      <a:r>
                        <a:rPr sz="700" spc="30" dirty="0">
                          <a:solidFill>
                            <a:srgbClr val="414042"/>
                          </a:solidFill>
                          <a:latin typeface="Arial"/>
                          <a:cs typeface="Arial"/>
                        </a:rPr>
                        <a:t>are </a:t>
                      </a:r>
                      <a:r>
                        <a:rPr sz="700" dirty="0">
                          <a:solidFill>
                            <a:srgbClr val="414042"/>
                          </a:solidFill>
                          <a:latin typeface="Arial"/>
                          <a:cs typeface="Arial"/>
                        </a:rPr>
                        <a:t>small in scale </a:t>
                      </a:r>
                      <a:r>
                        <a:rPr sz="700" spc="30" dirty="0">
                          <a:solidFill>
                            <a:srgbClr val="414042"/>
                          </a:solidFill>
                          <a:latin typeface="Arial"/>
                          <a:cs typeface="Arial"/>
                        </a:rPr>
                        <a:t>and  </a:t>
                      </a:r>
                      <a:r>
                        <a:rPr sz="700" dirty="0">
                          <a:solidFill>
                            <a:srgbClr val="414042"/>
                          </a:solidFill>
                          <a:latin typeface="Arial"/>
                          <a:cs typeface="Arial"/>
                        </a:rPr>
                        <a:t>investment.</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720001">
                <a:tc>
                  <a:txBody>
                    <a:bodyPr/>
                    <a:lstStyle/>
                    <a:p>
                      <a:pPr>
                        <a:lnSpc>
                          <a:spcPct val="100000"/>
                        </a:lnSpc>
                      </a:pPr>
                      <a:endParaRPr sz="800">
                        <a:latin typeface="Times New Roman"/>
                        <a:cs typeface="Times New Roman"/>
                      </a:endParaRPr>
                    </a:p>
                    <a:p>
                      <a:pPr>
                        <a:lnSpc>
                          <a:spcPct val="100000"/>
                        </a:lnSpc>
                        <a:spcBef>
                          <a:spcPts val="40"/>
                        </a:spcBef>
                      </a:pPr>
                      <a:endParaRPr sz="750">
                        <a:latin typeface="Times New Roman"/>
                        <a:cs typeface="Times New Roman"/>
                      </a:endParaRPr>
                    </a:p>
                    <a:p>
                      <a:pPr marL="183515" indent="-76200">
                        <a:lnSpc>
                          <a:spcPct val="100000"/>
                        </a:lnSpc>
                        <a:spcBef>
                          <a:spcPts val="5"/>
                        </a:spcBef>
                        <a:buChar char="•"/>
                        <a:tabLst>
                          <a:tab pos="184150" algn="l"/>
                        </a:tabLst>
                      </a:pPr>
                      <a:r>
                        <a:rPr sz="800" spc="-20" dirty="0">
                          <a:solidFill>
                            <a:srgbClr val="414042"/>
                          </a:solidFill>
                          <a:latin typeface="Arial"/>
                          <a:cs typeface="Arial"/>
                        </a:rPr>
                        <a:t>Show </a:t>
                      </a:r>
                      <a:r>
                        <a:rPr sz="800" spc="35" dirty="0">
                          <a:solidFill>
                            <a:srgbClr val="414042"/>
                          </a:solidFill>
                          <a:latin typeface="Arial"/>
                          <a:cs typeface="Arial"/>
                        </a:rPr>
                        <a:t>don’t</a:t>
                      </a:r>
                      <a:r>
                        <a:rPr sz="800" spc="40" dirty="0">
                          <a:solidFill>
                            <a:srgbClr val="414042"/>
                          </a:solidFill>
                          <a:latin typeface="Arial"/>
                          <a:cs typeface="Arial"/>
                        </a:rPr>
                        <a:t> </a:t>
                      </a:r>
                      <a:r>
                        <a:rPr sz="800" spc="20" dirty="0">
                          <a:solidFill>
                            <a:srgbClr val="414042"/>
                          </a:solidFill>
                          <a:latin typeface="Arial"/>
                          <a:cs typeface="Arial"/>
                        </a:rPr>
                        <a:t>tell</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5"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20"/>
                        </a:spcBef>
                      </a:pPr>
                      <a:endParaRPr sz="60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create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 </a:t>
                      </a:r>
                      <a:r>
                        <a:rPr sz="700" spc="30" dirty="0">
                          <a:solidFill>
                            <a:srgbClr val="414042"/>
                          </a:solidFill>
                          <a:latin typeface="Arial"/>
                          <a:cs typeface="Arial"/>
                        </a:rPr>
                        <a:t>idea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950">
                        <a:latin typeface="Times New Roman"/>
                        <a:cs typeface="Times New Roman"/>
                      </a:endParaRPr>
                    </a:p>
                    <a:p>
                      <a:pPr marL="107950" marR="7429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15" dirty="0">
                          <a:solidFill>
                            <a:srgbClr val="414042"/>
                          </a:solidFill>
                          <a:latin typeface="Arial"/>
                          <a:cs typeface="Arial"/>
                        </a:rPr>
                        <a:t>has </a:t>
                      </a:r>
                      <a:r>
                        <a:rPr sz="700" spc="25" dirty="0">
                          <a:solidFill>
                            <a:srgbClr val="414042"/>
                          </a:solidFill>
                          <a:latin typeface="Arial"/>
                          <a:cs typeface="Arial"/>
                        </a:rPr>
                        <a:t>created </a:t>
                      </a:r>
                      <a:r>
                        <a:rPr sz="700" spc="50" dirty="0">
                          <a:solidFill>
                            <a:srgbClr val="414042"/>
                          </a:solidFill>
                          <a:latin typeface="Arial"/>
                          <a:cs typeface="Arial"/>
                        </a:rPr>
                        <a:t>a </a:t>
                      </a:r>
                      <a:r>
                        <a:rPr sz="700" dirty="0">
                          <a:solidFill>
                            <a:srgbClr val="414042"/>
                          </a:solidFill>
                          <a:latin typeface="Arial"/>
                          <a:cs typeface="Arial"/>
                        </a:rPr>
                        <a:t>test  </a:t>
                      </a:r>
                      <a:r>
                        <a:rPr sz="700" spc="25" dirty="0">
                          <a:solidFill>
                            <a:srgbClr val="414042"/>
                          </a:solidFill>
                          <a:latin typeface="Arial"/>
                          <a:cs typeface="Arial"/>
                        </a:rPr>
                        <a:t>that </a:t>
                      </a:r>
                      <a:r>
                        <a:rPr sz="700" spc="-30" dirty="0">
                          <a:solidFill>
                            <a:srgbClr val="414042"/>
                          </a:solidFill>
                          <a:latin typeface="Arial"/>
                          <a:cs typeface="Arial"/>
                        </a:rPr>
                        <a:t>is </a:t>
                      </a:r>
                      <a:r>
                        <a:rPr sz="700" spc="15" dirty="0">
                          <a:solidFill>
                            <a:srgbClr val="414042"/>
                          </a:solidFill>
                          <a:latin typeface="Arial"/>
                          <a:cs typeface="Arial"/>
                        </a:rPr>
                        <a:t>experiential </a:t>
                      </a:r>
                      <a:r>
                        <a:rPr sz="700" spc="30" dirty="0">
                          <a:solidFill>
                            <a:srgbClr val="414042"/>
                          </a:solidFill>
                          <a:latin typeface="Arial"/>
                          <a:cs typeface="Arial"/>
                        </a:rPr>
                        <a:t>and </a:t>
                      </a:r>
                      <a:r>
                        <a:rPr sz="700" spc="5" dirty="0">
                          <a:solidFill>
                            <a:srgbClr val="414042"/>
                          </a:solidFill>
                          <a:latin typeface="Arial"/>
                          <a:cs typeface="Arial"/>
                        </a:rPr>
                        <a:t>does </a:t>
                      </a:r>
                      <a:r>
                        <a:rPr sz="700" spc="15" dirty="0">
                          <a:solidFill>
                            <a:srgbClr val="414042"/>
                          </a:solidFill>
                          <a:latin typeface="Arial"/>
                          <a:cs typeface="Arial"/>
                        </a:rPr>
                        <a:t>not  </a:t>
                      </a:r>
                      <a:r>
                        <a:rPr sz="700" spc="10" dirty="0">
                          <a:solidFill>
                            <a:srgbClr val="414042"/>
                          </a:solidFill>
                          <a:latin typeface="Arial"/>
                          <a:cs typeface="Arial"/>
                        </a:rPr>
                        <a:t>rely </a:t>
                      </a:r>
                      <a:r>
                        <a:rPr sz="700" spc="5" dirty="0">
                          <a:solidFill>
                            <a:srgbClr val="414042"/>
                          </a:solidFill>
                          <a:latin typeface="Arial"/>
                          <a:cs typeface="Arial"/>
                        </a:rPr>
                        <a:t>on </a:t>
                      </a:r>
                      <a:r>
                        <a:rPr sz="700" spc="20" dirty="0">
                          <a:solidFill>
                            <a:srgbClr val="414042"/>
                          </a:solidFill>
                          <a:latin typeface="Arial"/>
                          <a:cs typeface="Arial"/>
                        </a:rPr>
                        <a:t>telling </a:t>
                      </a:r>
                      <a:r>
                        <a:rPr sz="700" spc="10" dirty="0">
                          <a:solidFill>
                            <a:srgbClr val="414042"/>
                          </a:solidFill>
                          <a:latin typeface="Arial"/>
                          <a:cs typeface="Arial"/>
                        </a:rPr>
                        <a:t>the stakeholder  </a:t>
                      </a:r>
                      <a:r>
                        <a:rPr sz="700" spc="30" dirty="0">
                          <a:solidFill>
                            <a:srgbClr val="414042"/>
                          </a:solidFill>
                          <a:latin typeface="Arial"/>
                          <a:cs typeface="Arial"/>
                        </a:rPr>
                        <a:t>about </a:t>
                      </a:r>
                      <a:r>
                        <a:rPr sz="700" spc="10" dirty="0">
                          <a:solidFill>
                            <a:srgbClr val="414042"/>
                          </a:solidFill>
                          <a:latin typeface="Arial"/>
                          <a:cs typeface="Arial"/>
                        </a:rPr>
                        <a:t>the</a:t>
                      </a:r>
                      <a:r>
                        <a:rPr sz="700" spc="-10" dirty="0">
                          <a:solidFill>
                            <a:srgbClr val="414042"/>
                          </a:solidFill>
                          <a:latin typeface="Arial"/>
                          <a:cs typeface="Arial"/>
                        </a:rPr>
                        <a:t> </a:t>
                      </a:r>
                      <a:r>
                        <a:rPr sz="700" spc="30" dirty="0">
                          <a:solidFill>
                            <a:srgbClr val="414042"/>
                          </a:solidFill>
                          <a:latin typeface="Arial"/>
                          <a:cs typeface="Arial"/>
                        </a:rPr>
                        <a:t>idea.</a:t>
                      </a:r>
                      <a:endParaRPr sz="700">
                        <a:latin typeface="Arial"/>
                        <a:cs typeface="Arial"/>
                      </a:endParaRPr>
                    </a:p>
                  </a:txBody>
                  <a:tcPr marL="0" marR="0" marT="4445"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720001">
                <a:tc>
                  <a:txBody>
                    <a:bodyPr/>
                    <a:lstStyle/>
                    <a:p>
                      <a:pPr>
                        <a:lnSpc>
                          <a:spcPct val="100000"/>
                        </a:lnSpc>
                        <a:spcBef>
                          <a:spcPts val="35"/>
                        </a:spcBef>
                      </a:pPr>
                      <a:endParaRPr sz="650">
                        <a:latin typeface="Times New Roman"/>
                        <a:cs typeface="Times New Roman"/>
                      </a:endParaRPr>
                    </a:p>
                    <a:p>
                      <a:pPr marL="179705" marR="46355" indent="-72390">
                        <a:lnSpc>
                          <a:spcPct val="104200"/>
                        </a:lnSpc>
                        <a:buChar char="•"/>
                        <a:tabLst>
                          <a:tab pos="184150" algn="l"/>
                        </a:tabLst>
                      </a:pPr>
                      <a:r>
                        <a:rPr sz="800" spc="25" dirty="0">
                          <a:solidFill>
                            <a:srgbClr val="414042"/>
                          </a:solidFill>
                          <a:latin typeface="Arial"/>
                          <a:cs typeface="Arial"/>
                        </a:rPr>
                        <a:t>Many </a:t>
                      </a:r>
                      <a:r>
                        <a:rPr sz="800" spc="-10" dirty="0">
                          <a:solidFill>
                            <a:srgbClr val="414042"/>
                          </a:solidFill>
                          <a:latin typeface="Arial"/>
                          <a:cs typeface="Arial"/>
                        </a:rPr>
                        <a:t>cycles </a:t>
                      </a:r>
                      <a:r>
                        <a:rPr sz="800" spc="40" dirty="0">
                          <a:solidFill>
                            <a:srgbClr val="414042"/>
                          </a:solidFill>
                          <a:latin typeface="Arial"/>
                          <a:cs typeface="Arial"/>
                        </a:rPr>
                        <a:t>of  </a:t>
                      </a:r>
                      <a:r>
                        <a:rPr sz="800" spc="30" dirty="0">
                          <a:solidFill>
                            <a:srgbClr val="414042"/>
                          </a:solidFill>
                          <a:latin typeface="Arial"/>
                          <a:cs typeface="Arial"/>
                        </a:rPr>
                        <a:t>prototyping </a:t>
                      </a:r>
                      <a:r>
                        <a:rPr sz="800" spc="35" dirty="0">
                          <a:solidFill>
                            <a:srgbClr val="414042"/>
                          </a:solidFill>
                          <a:latin typeface="Arial"/>
                          <a:cs typeface="Arial"/>
                        </a:rPr>
                        <a:t>are  </a:t>
                      </a:r>
                      <a:r>
                        <a:rPr sz="800" spc="-10" dirty="0">
                          <a:solidFill>
                            <a:srgbClr val="414042"/>
                          </a:solidFill>
                          <a:latin typeface="Arial"/>
                          <a:cs typeface="Arial"/>
                        </a:rPr>
                        <a:t>necessary </a:t>
                      </a:r>
                      <a:r>
                        <a:rPr sz="800" spc="35" dirty="0">
                          <a:solidFill>
                            <a:srgbClr val="414042"/>
                          </a:solidFill>
                          <a:latin typeface="Arial"/>
                          <a:cs typeface="Arial"/>
                        </a:rPr>
                        <a:t>to</a:t>
                      </a:r>
                      <a:r>
                        <a:rPr sz="800" spc="-20" dirty="0">
                          <a:solidFill>
                            <a:srgbClr val="414042"/>
                          </a:solidFill>
                          <a:latin typeface="Arial"/>
                          <a:cs typeface="Arial"/>
                        </a:rPr>
                        <a:t> </a:t>
                      </a:r>
                      <a:r>
                        <a:rPr sz="800" spc="25" dirty="0">
                          <a:solidFill>
                            <a:srgbClr val="414042"/>
                          </a:solidFill>
                          <a:latin typeface="Arial"/>
                          <a:cs typeface="Arial"/>
                        </a:rPr>
                        <a:t>develop  </a:t>
                      </a:r>
                      <a:r>
                        <a:rPr sz="800" spc="20" dirty="0">
                          <a:solidFill>
                            <a:srgbClr val="414042"/>
                          </a:solidFill>
                          <a:latin typeface="Arial"/>
                          <a:cs typeface="Arial"/>
                        </a:rPr>
                        <a:t>an</a:t>
                      </a:r>
                      <a:r>
                        <a:rPr sz="800" spc="10"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4445"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981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a:t>
                      </a:r>
                      <a:r>
                        <a:rPr sz="700" spc="-45" dirty="0">
                          <a:solidFill>
                            <a:srgbClr val="414042"/>
                          </a:solidFill>
                          <a:latin typeface="Arial"/>
                          <a:cs typeface="Arial"/>
                        </a:rPr>
                        <a:t>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15" dirty="0">
                          <a:solidFill>
                            <a:srgbClr val="414042"/>
                          </a:solidFill>
                          <a:latin typeface="Arial"/>
                          <a:cs typeface="Arial"/>
                        </a:rPr>
                        <a:t>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 but</a:t>
                      </a:r>
                      <a:r>
                        <a:rPr sz="700" spc="-45" dirty="0">
                          <a:solidFill>
                            <a:srgbClr val="414042"/>
                          </a:solidFill>
                          <a:latin typeface="Arial"/>
                          <a:cs typeface="Arial"/>
                        </a:rPr>
                        <a: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30861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5" dirty="0">
                          <a:solidFill>
                            <a:srgbClr val="414042"/>
                          </a:solidFill>
                          <a:latin typeface="Arial"/>
                          <a:cs typeface="Arial"/>
                        </a:rPr>
                        <a:t>prototyping.</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4"/>
                  </a:ext>
                </a:extLst>
              </a:tr>
              <a:tr h="720001">
                <a:tc>
                  <a:txBody>
                    <a:bodyPr/>
                    <a:lstStyle/>
                    <a:p>
                      <a:pPr>
                        <a:lnSpc>
                          <a:spcPct val="100000"/>
                        </a:lnSpc>
                      </a:pPr>
                      <a:endParaRPr sz="800">
                        <a:latin typeface="Times New Roman"/>
                        <a:cs typeface="Times New Roman"/>
                      </a:endParaRPr>
                    </a:p>
                    <a:p>
                      <a:pPr>
                        <a:lnSpc>
                          <a:spcPct val="100000"/>
                        </a:lnSpc>
                      </a:pPr>
                      <a:endParaRPr sz="750">
                        <a:latin typeface="Times New Roman"/>
                        <a:cs typeface="Times New Roman"/>
                      </a:endParaRPr>
                    </a:p>
                    <a:p>
                      <a:pPr marL="179705" marR="72390" indent="-72390">
                        <a:lnSpc>
                          <a:spcPct val="104200"/>
                        </a:lnSpc>
                        <a:buChar char="•"/>
                        <a:tabLst>
                          <a:tab pos="184150" algn="l"/>
                        </a:tabLst>
                      </a:pPr>
                      <a:r>
                        <a:rPr sz="800" spc="10" dirty="0">
                          <a:solidFill>
                            <a:srgbClr val="414042"/>
                          </a:solidFill>
                          <a:latin typeface="Arial"/>
                          <a:cs typeface="Arial"/>
                        </a:rPr>
                        <a:t>Feedback </a:t>
                      </a:r>
                      <a:r>
                        <a:rPr sz="800" spc="-35" dirty="0">
                          <a:solidFill>
                            <a:srgbClr val="414042"/>
                          </a:solidFill>
                          <a:latin typeface="Arial"/>
                          <a:cs typeface="Arial"/>
                        </a:rPr>
                        <a:t>is </a:t>
                      </a:r>
                      <a:r>
                        <a:rPr sz="800" spc="60" dirty="0">
                          <a:solidFill>
                            <a:srgbClr val="414042"/>
                          </a:solidFill>
                          <a:latin typeface="Arial"/>
                          <a:cs typeface="Arial"/>
                        </a:rPr>
                        <a:t>a </a:t>
                      </a:r>
                      <a:r>
                        <a:rPr sz="800" spc="40" dirty="0">
                          <a:solidFill>
                            <a:srgbClr val="414042"/>
                          </a:solidFill>
                          <a:latin typeface="Arial"/>
                          <a:cs typeface="Arial"/>
                        </a:rPr>
                        <a:t>gift</a:t>
                      </a:r>
                      <a:r>
                        <a:rPr sz="800" spc="-50" dirty="0">
                          <a:solidFill>
                            <a:srgbClr val="414042"/>
                          </a:solidFill>
                          <a:latin typeface="Arial"/>
                          <a:cs typeface="Arial"/>
                        </a:rPr>
                        <a:t> </a:t>
                      </a:r>
                      <a:r>
                        <a:rPr sz="800" spc="35" dirty="0">
                          <a:solidFill>
                            <a:srgbClr val="414042"/>
                          </a:solidFill>
                          <a:latin typeface="Arial"/>
                          <a:cs typeface="Arial"/>
                        </a:rPr>
                        <a:t>to  </a:t>
                      </a:r>
                      <a:r>
                        <a:rPr sz="800" spc="15" dirty="0">
                          <a:solidFill>
                            <a:srgbClr val="414042"/>
                          </a:solidFill>
                          <a:latin typeface="Arial"/>
                          <a:cs typeface="Arial"/>
                        </a:rPr>
                        <a:t>improve </a:t>
                      </a:r>
                      <a:r>
                        <a:rPr sz="800" spc="10" dirty="0">
                          <a:solidFill>
                            <a:srgbClr val="414042"/>
                          </a:solidFill>
                          <a:latin typeface="Arial"/>
                          <a:cs typeface="Arial"/>
                        </a:rPr>
                        <a:t>your</a:t>
                      </a:r>
                      <a:r>
                        <a:rPr sz="800" spc="-5"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60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spcBef>
                          <a:spcPts val="35"/>
                        </a:spcBef>
                      </a:pPr>
                      <a:endParaRPr sz="950">
                        <a:latin typeface="Times New Roman"/>
                        <a:cs typeface="Times New Roman"/>
                      </a:endParaRPr>
                    </a:p>
                    <a:p>
                      <a:pPr marL="107950" marR="1479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80" dirty="0">
                          <a:solidFill>
                            <a:srgbClr val="414042"/>
                          </a:solidFill>
                          <a:latin typeface="Arial"/>
                          <a:cs typeface="Arial"/>
                        </a:rPr>
                        <a:t> </a:t>
                      </a:r>
                      <a:r>
                        <a:rPr sz="700" spc="25" dirty="0">
                          <a:solidFill>
                            <a:srgbClr val="414042"/>
                          </a:solidFill>
                          <a:latin typeface="Arial"/>
                          <a:cs typeface="Arial"/>
                        </a:rPr>
                        <a:t>from  </a:t>
                      </a:r>
                      <a:r>
                        <a:rPr sz="700" spc="5" dirty="0">
                          <a:solidFill>
                            <a:srgbClr val="414042"/>
                          </a:solidFill>
                          <a:latin typeface="Arial"/>
                          <a:cs typeface="Arial"/>
                        </a:rPr>
                        <a:t>stakeholders,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dirty="0">
                        <a:latin typeface="Times New Roman"/>
                        <a:cs typeface="Times New Roman"/>
                      </a:endParaRPr>
                    </a:p>
                    <a:p>
                      <a:pPr>
                        <a:lnSpc>
                          <a:spcPct val="100000"/>
                        </a:lnSpc>
                        <a:spcBef>
                          <a:spcPts val="55"/>
                        </a:spcBef>
                      </a:pPr>
                      <a:endParaRPr sz="600" dirty="0">
                        <a:latin typeface="Times New Roman"/>
                        <a:cs typeface="Times New Roman"/>
                      </a:endParaRPr>
                    </a:p>
                    <a:p>
                      <a:pPr marL="107950" marR="58419">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5" dirty="0">
                          <a:solidFill>
                            <a:srgbClr val="414042"/>
                          </a:solidFill>
                          <a:latin typeface="Arial"/>
                          <a:cs typeface="Arial"/>
                        </a:rPr>
                        <a:t>process </a:t>
                      </a:r>
                      <a:r>
                        <a:rPr sz="700" spc="35" dirty="0">
                          <a:solidFill>
                            <a:srgbClr val="414042"/>
                          </a:solidFill>
                          <a:latin typeface="Arial"/>
                          <a:cs typeface="Arial"/>
                        </a:rPr>
                        <a:t>of </a:t>
                      </a:r>
                      <a:r>
                        <a:rPr sz="700" dirty="0">
                          <a:solidFill>
                            <a:srgbClr val="414042"/>
                          </a:solidFill>
                          <a:latin typeface="Arial"/>
                          <a:cs typeface="Arial"/>
                        </a:rPr>
                        <a:t>seeking </a:t>
                      </a:r>
                      <a:r>
                        <a:rPr sz="700" spc="30" dirty="0">
                          <a:solidFill>
                            <a:srgbClr val="414042"/>
                          </a:solidFill>
                          <a:latin typeface="Arial"/>
                          <a:cs typeface="Arial"/>
                        </a:rPr>
                        <a:t>and</a:t>
                      </a:r>
                      <a:r>
                        <a:rPr sz="700" spc="-15" dirty="0">
                          <a:solidFill>
                            <a:srgbClr val="414042"/>
                          </a:solidFill>
                          <a:latin typeface="Arial"/>
                          <a:cs typeface="Arial"/>
                        </a:rPr>
                        <a:t> </a:t>
                      </a:r>
                      <a:r>
                        <a:rPr sz="700" spc="10" dirty="0">
                          <a:solidFill>
                            <a:srgbClr val="414042"/>
                          </a:solidFill>
                          <a:latin typeface="Arial"/>
                          <a:cs typeface="Arial"/>
                        </a:rPr>
                        <a:t>receiving  </a:t>
                      </a:r>
                      <a:r>
                        <a:rPr sz="700" spc="30" dirty="0">
                          <a:solidFill>
                            <a:srgbClr val="414042"/>
                          </a:solidFill>
                          <a:latin typeface="Arial"/>
                          <a:cs typeface="Arial"/>
                        </a:rPr>
                        <a:t>feedback </a:t>
                      </a:r>
                      <a:r>
                        <a:rPr sz="700" spc="25" dirty="0">
                          <a:solidFill>
                            <a:srgbClr val="414042"/>
                          </a:solidFill>
                          <a:latin typeface="Arial"/>
                          <a:cs typeface="Arial"/>
                        </a:rPr>
                        <a:t>from</a:t>
                      </a:r>
                      <a:r>
                        <a:rPr sz="700" spc="-20" dirty="0">
                          <a:solidFill>
                            <a:srgbClr val="414042"/>
                          </a:solidFill>
                          <a:latin typeface="Arial"/>
                          <a:cs typeface="Arial"/>
                        </a:rPr>
                        <a:t> </a:t>
                      </a:r>
                      <a:r>
                        <a:rPr sz="700" spc="5" dirty="0">
                          <a:solidFill>
                            <a:srgbClr val="414042"/>
                          </a:solidFill>
                          <a:latin typeface="Arial"/>
                          <a:cs typeface="Arial"/>
                        </a:rPr>
                        <a:t>stakeholders.</a:t>
                      </a:r>
                      <a:endParaRPr sz="700" dirty="0">
                        <a:latin typeface="Arial"/>
                        <a:cs typeface="Arial"/>
                      </a:endParaRPr>
                    </a:p>
                  </a:txBody>
                  <a:tcPr marL="0" marR="0" marT="0" marB="0">
                    <a:lnL w="12700">
                      <a:solidFill>
                        <a:srgbClr val="FFFFFF"/>
                      </a:solidFill>
                      <a:prstDash val="solid"/>
                    </a:lnL>
                    <a:lnT w="12700">
                      <a:solidFill>
                        <a:srgbClr val="FFFFFF"/>
                      </a:solidFill>
                      <a:prstDash val="solid"/>
                    </a:lnT>
                    <a:solidFill>
                      <a:srgbClr val="F1F1F2"/>
                    </a:solidFill>
                  </a:tcPr>
                </a:tc>
                <a:extLst>
                  <a:ext uri="{0D108BD9-81ED-4DB2-BD59-A6C34878D82A}">
                    <a16:rowId xmlns:a16="http://schemas.microsoft.com/office/drawing/2014/main" val="10005"/>
                  </a:ext>
                </a:extLst>
              </a:tr>
            </a:tbl>
          </a:graphicData>
        </a:graphic>
      </p:graphicFrame>
      <p:sp>
        <p:nvSpPr>
          <p:cNvPr id="21" name="object 21"/>
          <p:cNvSpPr txBox="1"/>
          <p:nvPr/>
        </p:nvSpPr>
        <p:spPr>
          <a:xfrm>
            <a:off x="3874439" y="2720161"/>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2" name="object 22"/>
          <p:cNvSpPr txBox="1"/>
          <p:nvPr/>
        </p:nvSpPr>
        <p:spPr>
          <a:xfrm>
            <a:off x="2425903" y="2720162"/>
            <a:ext cx="1035684"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23" name="object 23"/>
          <p:cNvSpPr txBox="1"/>
          <p:nvPr/>
        </p:nvSpPr>
        <p:spPr>
          <a:xfrm>
            <a:off x="5307419" y="2720161"/>
            <a:ext cx="1352660"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3" name="Imagem 22">
            <a:extLst>
              <a:ext uri="{FF2B5EF4-FFF2-40B4-BE49-F238E27FC236}">
                <a16:creationId xmlns:a16="http://schemas.microsoft.com/office/drawing/2014/main" id="{D81C1BCA-D53F-464C-B354-F5144FBBCB7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6"/>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4633" y="1371511"/>
            <a:ext cx="5760085" cy="36195"/>
            <a:chOff x="904633" y="1371511"/>
            <a:chExt cx="5760085" cy="36195"/>
          </a:xfrm>
        </p:grpSpPr>
        <p:sp>
          <p:nvSpPr>
            <p:cNvPr id="7" name="object 7"/>
            <p:cNvSpPr/>
            <p:nvPr/>
          </p:nvSpPr>
          <p:spPr>
            <a:xfrm>
              <a:off x="904633" y="1371511"/>
              <a:ext cx="1507490" cy="36195"/>
            </a:xfrm>
            <a:custGeom>
              <a:avLst/>
              <a:gdLst/>
              <a:ahLst/>
              <a:cxnLst/>
              <a:rect l="l" t="t" r="r" b="b"/>
              <a:pathLst>
                <a:path w="1507489" h="36194">
                  <a:moveTo>
                    <a:pt x="1507363" y="0"/>
                  </a:moveTo>
                  <a:lnTo>
                    <a:pt x="0" y="0"/>
                  </a:lnTo>
                  <a:lnTo>
                    <a:pt x="0" y="36182"/>
                  </a:lnTo>
                  <a:lnTo>
                    <a:pt x="1507363" y="36182"/>
                  </a:lnTo>
                  <a:lnTo>
                    <a:pt x="1507363"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2411996" y="1371511"/>
              <a:ext cx="4253230" cy="36195"/>
            </a:xfrm>
            <a:custGeom>
              <a:avLst/>
              <a:gdLst/>
              <a:ahLst/>
              <a:cxnLst/>
              <a:rect l="l" t="t" r="r" b="b"/>
              <a:pathLst>
                <a:path w="4253230" h="36194">
                  <a:moveTo>
                    <a:pt x="4252645" y="0"/>
                  </a:moveTo>
                  <a:lnTo>
                    <a:pt x="0" y="0"/>
                  </a:lnTo>
                  <a:lnTo>
                    <a:pt x="0" y="36182"/>
                  </a:lnTo>
                  <a:lnTo>
                    <a:pt x="4252645" y="36182"/>
                  </a:lnTo>
                  <a:lnTo>
                    <a:pt x="4252645"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91938" y="830453"/>
            <a:ext cx="58039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7BB9"/>
                </a:solidFill>
                <a:latin typeface="Arial" panose="020B0604020202020204" pitchFamily="34" charset="0"/>
                <a:cs typeface="Arial" panose="020B0604020202020204" pitchFamily="34" charset="0"/>
              </a:rPr>
              <a:t>IMPLEMENT </a:t>
            </a:r>
            <a:r>
              <a:rPr sz="1800" dirty="0">
                <a:solidFill>
                  <a:srgbClr val="127BB9"/>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900003" y="1992579"/>
            <a:ext cx="2718435" cy="2550160"/>
          </a:xfrm>
          <a:custGeom>
            <a:avLst/>
            <a:gdLst/>
            <a:ahLst/>
            <a:cxnLst/>
            <a:rect l="l" t="t" r="r" b="b"/>
            <a:pathLst>
              <a:path w="2718435" h="2550160">
                <a:moveTo>
                  <a:pt x="2645994" y="0"/>
                </a:moveTo>
                <a:lnTo>
                  <a:pt x="71996" y="0"/>
                </a:lnTo>
                <a:lnTo>
                  <a:pt x="30373" y="1124"/>
                </a:lnTo>
                <a:lnTo>
                  <a:pt x="8999" y="8999"/>
                </a:lnTo>
                <a:lnTo>
                  <a:pt x="1124" y="30373"/>
                </a:lnTo>
                <a:lnTo>
                  <a:pt x="0" y="71996"/>
                </a:lnTo>
                <a:lnTo>
                  <a:pt x="0" y="2477833"/>
                </a:lnTo>
                <a:lnTo>
                  <a:pt x="1124" y="2519463"/>
                </a:lnTo>
                <a:lnTo>
                  <a:pt x="8999" y="2540841"/>
                </a:lnTo>
                <a:lnTo>
                  <a:pt x="30373" y="2548717"/>
                </a:lnTo>
                <a:lnTo>
                  <a:pt x="71996" y="2549842"/>
                </a:lnTo>
                <a:lnTo>
                  <a:pt x="2645994" y="2549842"/>
                </a:lnTo>
                <a:lnTo>
                  <a:pt x="2687617" y="2548717"/>
                </a:lnTo>
                <a:lnTo>
                  <a:pt x="2708990" y="2540841"/>
                </a:lnTo>
                <a:lnTo>
                  <a:pt x="2716865" y="2519463"/>
                </a:lnTo>
                <a:lnTo>
                  <a:pt x="2717990" y="2477833"/>
                </a:lnTo>
                <a:lnTo>
                  <a:pt x="2717990" y="71996"/>
                </a:lnTo>
                <a:lnTo>
                  <a:pt x="2716865" y="30373"/>
                </a:lnTo>
                <a:lnTo>
                  <a:pt x="2708990" y="8999"/>
                </a:lnTo>
                <a:lnTo>
                  <a:pt x="2687617" y="1124"/>
                </a:lnTo>
                <a:lnTo>
                  <a:pt x="2645994" y="0"/>
                </a:lnTo>
                <a:close/>
              </a:path>
            </a:pathLst>
          </a:custGeom>
          <a:solidFill>
            <a:srgbClr val="F0F3F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0003" y="4708741"/>
            <a:ext cx="2718435" cy="2328545"/>
          </a:xfrm>
          <a:custGeom>
            <a:avLst/>
            <a:gdLst/>
            <a:ahLst/>
            <a:cxnLst/>
            <a:rect l="l" t="t" r="r" b="b"/>
            <a:pathLst>
              <a:path w="2718435" h="2328545">
                <a:moveTo>
                  <a:pt x="2645994" y="0"/>
                </a:moveTo>
                <a:lnTo>
                  <a:pt x="71996" y="0"/>
                </a:lnTo>
                <a:lnTo>
                  <a:pt x="30373" y="1124"/>
                </a:lnTo>
                <a:lnTo>
                  <a:pt x="8999" y="8999"/>
                </a:lnTo>
                <a:lnTo>
                  <a:pt x="1124" y="30373"/>
                </a:lnTo>
                <a:lnTo>
                  <a:pt x="0" y="71996"/>
                </a:lnTo>
                <a:lnTo>
                  <a:pt x="0" y="2256002"/>
                </a:lnTo>
                <a:lnTo>
                  <a:pt x="1124" y="2297625"/>
                </a:lnTo>
                <a:lnTo>
                  <a:pt x="8999" y="2318999"/>
                </a:lnTo>
                <a:lnTo>
                  <a:pt x="30373" y="2326873"/>
                </a:lnTo>
                <a:lnTo>
                  <a:pt x="71996" y="2327998"/>
                </a:lnTo>
                <a:lnTo>
                  <a:pt x="2645994" y="2327998"/>
                </a:lnTo>
                <a:lnTo>
                  <a:pt x="2687617" y="2326873"/>
                </a:lnTo>
                <a:lnTo>
                  <a:pt x="2708990" y="2318999"/>
                </a:lnTo>
                <a:lnTo>
                  <a:pt x="2716865" y="2297625"/>
                </a:lnTo>
                <a:lnTo>
                  <a:pt x="2717990" y="2256002"/>
                </a:lnTo>
                <a:lnTo>
                  <a:pt x="2717990" y="71996"/>
                </a:lnTo>
                <a:lnTo>
                  <a:pt x="2716865" y="30373"/>
                </a:lnTo>
                <a:lnTo>
                  <a:pt x="2708990" y="8999"/>
                </a:lnTo>
                <a:lnTo>
                  <a:pt x="2687617" y="1124"/>
                </a:lnTo>
                <a:lnTo>
                  <a:pt x="2645994" y="0"/>
                </a:lnTo>
                <a:close/>
              </a:path>
            </a:pathLst>
          </a:custGeom>
          <a:solidFill>
            <a:srgbClr val="F0F3F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0003" y="7204824"/>
            <a:ext cx="2718435" cy="2108835"/>
          </a:xfrm>
          <a:custGeom>
            <a:avLst/>
            <a:gdLst/>
            <a:ahLst/>
            <a:cxnLst/>
            <a:rect l="l" t="t" r="r" b="b"/>
            <a:pathLst>
              <a:path w="2718435" h="2108834">
                <a:moveTo>
                  <a:pt x="2645994" y="0"/>
                </a:moveTo>
                <a:lnTo>
                  <a:pt x="71996" y="0"/>
                </a:lnTo>
                <a:lnTo>
                  <a:pt x="30373" y="1124"/>
                </a:lnTo>
                <a:lnTo>
                  <a:pt x="8999" y="8999"/>
                </a:lnTo>
                <a:lnTo>
                  <a:pt x="1124" y="30373"/>
                </a:lnTo>
                <a:lnTo>
                  <a:pt x="0" y="71996"/>
                </a:lnTo>
                <a:lnTo>
                  <a:pt x="0" y="2036775"/>
                </a:lnTo>
                <a:lnTo>
                  <a:pt x="1124" y="2078398"/>
                </a:lnTo>
                <a:lnTo>
                  <a:pt x="8999" y="2099771"/>
                </a:lnTo>
                <a:lnTo>
                  <a:pt x="30373" y="2107646"/>
                </a:lnTo>
                <a:lnTo>
                  <a:pt x="71996" y="2108771"/>
                </a:lnTo>
                <a:lnTo>
                  <a:pt x="2645994" y="2108771"/>
                </a:lnTo>
                <a:lnTo>
                  <a:pt x="2687617" y="2107646"/>
                </a:lnTo>
                <a:lnTo>
                  <a:pt x="2708990" y="2099771"/>
                </a:lnTo>
                <a:lnTo>
                  <a:pt x="2716865" y="2078398"/>
                </a:lnTo>
                <a:lnTo>
                  <a:pt x="2717990" y="2036775"/>
                </a:lnTo>
                <a:lnTo>
                  <a:pt x="2717990" y="71996"/>
                </a:lnTo>
                <a:lnTo>
                  <a:pt x="2716865" y="30373"/>
                </a:lnTo>
                <a:lnTo>
                  <a:pt x="2708990" y="8999"/>
                </a:lnTo>
                <a:lnTo>
                  <a:pt x="2687617" y="1124"/>
                </a:lnTo>
                <a:lnTo>
                  <a:pt x="2645994" y="0"/>
                </a:lnTo>
                <a:close/>
              </a:path>
            </a:pathLst>
          </a:custGeom>
          <a:solidFill>
            <a:srgbClr val="F0F3F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10147" y="2186275"/>
            <a:ext cx="2455545" cy="2169825"/>
          </a:xfrm>
          <a:prstGeom prst="rect">
            <a:avLst/>
          </a:prstGeom>
        </p:spPr>
        <p:txBody>
          <a:bodyPr vert="horz" wrap="square" lIns="0" tIns="12700" rIns="0" bIns="0" rtlCol="0">
            <a:spAutoFit/>
          </a:bodyPr>
          <a:lstStyle/>
          <a:p>
            <a:pPr marL="156210" marR="912494" indent="-144145">
              <a:lnSpc>
                <a:spcPct val="100000"/>
              </a:lnSpc>
              <a:spcBef>
                <a:spcPts val="100"/>
              </a:spcBef>
            </a:pPr>
            <a:r>
              <a:rPr lang="pt-PT" sz="1000" dirty="0">
                <a:solidFill>
                  <a:srgbClr val="127BB9"/>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a:t>
            </a:r>
            <a:r>
              <a:rPr lang="pt-PT" sz="100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PREPARE  TO</a:t>
            </a:r>
            <a:r>
              <a:rPr lang="pt-PT" sz="1000" b="1"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IMPLEMENT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Prepare to Implement </a:t>
            </a:r>
            <a:r>
              <a:rPr sz="800" dirty="0">
                <a:solidFill>
                  <a:srgbClr val="414042"/>
                </a:solidFill>
                <a:latin typeface="Arial" panose="020B0604020202020204" pitchFamily="34" charset="0"/>
                <a:cs typeface="Arial" panose="020B0604020202020204" pitchFamily="34" charset="0"/>
              </a:rPr>
              <a:t>phase  are designed to help your team begin to think  about how you might work to implement your  solution if you were to receive funding. At this phase  of the design challenge, you are moving from an  idea you are developing to a concept you are  working to implement. A concept is a robust idea  that has been developed through multiple rounds  of prototyping.</a:t>
            </a:r>
            <a:endParaRPr sz="800" dirty="0">
              <a:latin typeface="Arial" panose="020B0604020202020204" pitchFamily="34" charset="0"/>
              <a:cs typeface="Arial" panose="020B0604020202020204" pitchFamily="34" charset="0"/>
            </a:endParaRPr>
          </a:p>
          <a:p>
            <a:pPr marL="12700" marR="302895">
              <a:lnSpc>
                <a:spcPct val="100000"/>
              </a:lnSpc>
              <a:spcBef>
                <a:spcPts val="570"/>
              </a:spcBef>
            </a:pPr>
            <a:r>
              <a:rPr sz="800" dirty="0">
                <a:solidFill>
                  <a:srgbClr val="414042"/>
                </a:solidFill>
                <a:latin typeface="Arial" panose="020B0604020202020204" pitchFamily="34" charset="0"/>
                <a:cs typeface="Arial" panose="020B0604020202020204" pitchFamily="34" charset="0"/>
              </a:rPr>
              <a:t>The work of this workshop can be done  collaboratively with school-based teams only.</a:t>
            </a:r>
            <a:endParaRPr sz="800" dirty="0">
              <a:latin typeface="Arial" panose="020B0604020202020204" pitchFamily="34" charset="0"/>
              <a:cs typeface="Arial" panose="020B0604020202020204" pitchFamily="34" charset="0"/>
            </a:endParaRPr>
          </a:p>
          <a:p>
            <a:pPr marL="12700" marR="354965">
              <a:lnSpc>
                <a:spcPct val="100000"/>
              </a:lnSpc>
              <a:spcBef>
                <a:spcPts val="565"/>
              </a:spcBef>
            </a:pPr>
            <a:r>
              <a:rPr sz="800" dirty="0">
                <a:solidFill>
                  <a:srgbClr val="414042"/>
                </a:solidFill>
                <a:latin typeface="Arial" panose="020B0604020202020204" pitchFamily="34" charset="0"/>
                <a:cs typeface="Arial" panose="020B0604020202020204" pitchFamily="34" charset="0"/>
              </a:rPr>
              <a:t>This phase of the design process will include:  refining your idea and project planning.</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10146" y="5094249"/>
            <a:ext cx="2608291" cy="1000274"/>
          </a:xfrm>
          <a:prstGeom prst="rect">
            <a:avLst/>
          </a:prstGeom>
        </p:spPr>
        <p:txBody>
          <a:bodyPr vert="horz" wrap="square" lIns="0" tIns="12700" rIns="0" bIns="0" rtlCol="0">
            <a:spAutoFit/>
          </a:bodyPr>
          <a:lstStyle/>
          <a:p>
            <a:pPr marL="156210" marR="775970" indent="-144145">
              <a:lnSpc>
                <a:spcPct val="100000"/>
              </a:lnSpc>
              <a:spcBef>
                <a:spcPts val="100"/>
              </a:spcBef>
            </a:pPr>
            <a:r>
              <a:rPr lang="pt-PT" sz="1000" dirty="0">
                <a:solidFill>
                  <a:srgbClr val="127BB9"/>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PREPARE  TO IMPLEMENT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get your design team  aligned around what the next steps are that would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be required to implement your concept.</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Also consider your long-term goals for improving  the holistic learning outcomes for students.</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1010147" y="6147600"/>
            <a:ext cx="236728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on what needs to happen next.</a:t>
            </a:r>
            <a:endParaRPr sz="800">
              <a:latin typeface="Arial" panose="020B0604020202020204" pitchFamily="34" charset="0"/>
              <a:cs typeface="Arial" panose="020B0604020202020204" pitchFamily="34" charset="0"/>
            </a:endParaRPr>
          </a:p>
        </p:txBody>
      </p:sp>
      <p:sp>
        <p:nvSpPr>
          <p:cNvPr id="16" name="object 16"/>
          <p:cNvSpPr txBox="1"/>
          <p:nvPr/>
        </p:nvSpPr>
        <p:spPr>
          <a:xfrm>
            <a:off x="1010147" y="7642745"/>
            <a:ext cx="2608291" cy="707886"/>
          </a:xfrm>
          <a:prstGeom prst="rect">
            <a:avLst/>
          </a:prstGeom>
        </p:spPr>
        <p:txBody>
          <a:bodyPr vert="horz" wrap="square" lIns="0" tIns="12700" rIns="0" bIns="0" rtlCol="0">
            <a:spAutoFit/>
          </a:bodyPr>
          <a:lstStyle/>
          <a:p>
            <a:pPr marL="156210" marR="734060" indent="-144145">
              <a:lnSpc>
                <a:spcPct val="100000"/>
              </a:lnSpc>
              <a:spcBef>
                <a:spcPts val="100"/>
              </a:spcBef>
            </a:pPr>
            <a:r>
              <a:rPr lang="pt-PT" sz="1000" dirty="0">
                <a:solidFill>
                  <a:srgbClr val="127BB9"/>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PREPARE  TO IMPLEMENT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Work together to understand the context</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010147" y="8402383"/>
            <a:ext cx="225996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Look closely to understand potential problems  and opportunities</a:t>
            </a:r>
            <a:endParaRPr sz="800">
              <a:latin typeface="Arial" panose="020B0604020202020204" pitchFamily="34" charset="0"/>
              <a:cs typeface="Arial" panose="020B0604020202020204" pitchFamily="34" charset="0"/>
            </a:endParaRPr>
          </a:p>
        </p:txBody>
      </p:sp>
      <p:sp>
        <p:nvSpPr>
          <p:cNvPr id="18" name="object 18"/>
          <p:cNvSpPr txBox="1"/>
          <p:nvPr/>
        </p:nvSpPr>
        <p:spPr>
          <a:xfrm>
            <a:off x="3933939" y="1997604"/>
            <a:ext cx="2743835" cy="81661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Prepare to Implement </a:t>
            </a:r>
            <a:r>
              <a:rPr sz="800" dirty="0">
                <a:solidFill>
                  <a:srgbClr val="414042"/>
                </a:solidFill>
                <a:latin typeface="Arial" panose="020B0604020202020204" pitchFamily="34" charset="0"/>
                <a:cs typeface="Arial" panose="020B0604020202020204" pitchFamily="34" charset="0"/>
              </a:rPr>
              <a:t>phase of</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the design challenge ask design teams to begin imagining  what they would need to do in order to make this idea</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a real solution that is implemented at scale.</a:t>
            </a:r>
            <a:endParaRPr sz="800">
              <a:latin typeface="Arial" panose="020B0604020202020204" pitchFamily="34" charset="0"/>
              <a:cs typeface="Arial" panose="020B0604020202020204" pitchFamily="34" charset="0"/>
            </a:endParaRPr>
          </a:p>
        </p:txBody>
      </p:sp>
      <p:sp>
        <p:nvSpPr>
          <p:cNvPr id="19" name="object 19"/>
          <p:cNvSpPr txBox="1"/>
          <p:nvPr/>
        </p:nvSpPr>
        <p:spPr>
          <a:xfrm>
            <a:off x="3933939" y="2860281"/>
            <a:ext cx="2634615"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Now is the time to start to think strategically about how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put this idea in place. As this happens it is important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transition from thinking only about what is desirable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begin to think about what is also feasible and viable.</a:t>
            </a:r>
            <a:endParaRPr sz="800" dirty="0">
              <a:latin typeface="Arial" panose="020B0604020202020204" pitchFamily="34" charset="0"/>
              <a:cs typeface="Arial" panose="020B0604020202020204" pitchFamily="34" charset="0"/>
            </a:endParaRPr>
          </a:p>
        </p:txBody>
      </p:sp>
      <p:sp>
        <p:nvSpPr>
          <p:cNvPr id="20" name="object 20"/>
          <p:cNvSpPr txBox="1"/>
          <p:nvPr/>
        </p:nvSpPr>
        <p:spPr>
          <a:xfrm>
            <a:off x="3933939" y="3419995"/>
            <a:ext cx="229489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Push design teams to begin to get specific about  what they would need, including funding.</a:t>
            </a:r>
            <a:endParaRPr sz="800">
              <a:latin typeface="Arial" panose="020B0604020202020204" pitchFamily="34" charset="0"/>
              <a:cs typeface="Arial" panose="020B0604020202020204" pitchFamily="34" charset="0"/>
            </a:endParaRPr>
          </a:p>
        </p:txBody>
      </p:sp>
      <p:sp>
        <p:nvSpPr>
          <p:cNvPr id="21" name="object 21"/>
          <p:cNvSpPr txBox="1"/>
          <p:nvPr/>
        </p:nvSpPr>
        <p:spPr>
          <a:xfrm>
            <a:off x="3933938" y="4817960"/>
            <a:ext cx="2968511"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COACHING TO AVOID COMMON MISTAKES:</a:t>
            </a:r>
            <a:endParaRPr sz="1000">
              <a:latin typeface="Arial" panose="020B0604020202020204" pitchFamily="34" charset="0"/>
              <a:cs typeface="Arial" panose="020B0604020202020204" pitchFamily="34" charset="0"/>
            </a:endParaRPr>
          </a:p>
        </p:txBody>
      </p:sp>
      <p:sp>
        <p:nvSpPr>
          <p:cNvPr id="22" name="object 22"/>
          <p:cNvSpPr txBox="1"/>
          <p:nvPr/>
        </p:nvSpPr>
        <p:spPr>
          <a:xfrm>
            <a:off x="3933939" y="5037277"/>
            <a:ext cx="254317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It is a common mistake that during the </a:t>
            </a:r>
            <a:r>
              <a:rPr sz="800" b="1" dirty="0">
                <a:solidFill>
                  <a:srgbClr val="414042"/>
                </a:solidFill>
                <a:latin typeface="Arial" panose="020B0604020202020204" pitchFamily="34" charset="0"/>
                <a:cs typeface="Arial" panose="020B0604020202020204" pitchFamily="34" charset="0"/>
              </a:rPr>
              <a:t>Prepare to  Implement </a:t>
            </a:r>
            <a:r>
              <a:rPr sz="800" dirty="0">
                <a:solidFill>
                  <a:srgbClr val="414042"/>
                </a:solidFill>
                <a:latin typeface="Arial" panose="020B0604020202020204" pitchFamily="34" charset="0"/>
                <a:cs typeface="Arial" panose="020B0604020202020204" pitchFamily="34" charset="0"/>
              </a:rPr>
              <a:t>phase that teams are hesitant to think  strategically about their idea. Push them to think  concretely about the solution as if it really were going  to happen.</a:t>
            </a:r>
            <a:endParaRPr sz="800">
              <a:latin typeface="Arial" panose="020B0604020202020204" pitchFamily="34" charset="0"/>
              <a:cs typeface="Arial" panose="020B0604020202020204" pitchFamily="34" charset="0"/>
            </a:endParaRPr>
          </a:p>
        </p:txBody>
      </p:sp>
      <p:sp>
        <p:nvSpPr>
          <p:cNvPr id="23" name="object 23"/>
          <p:cNvSpPr txBox="1"/>
          <p:nvPr/>
        </p:nvSpPr>
        <p:spPr>
          <a:xfrm>
            <a:off x="3933939" y="5718911"/>
            <a:ext cx="2719070"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letting one team member have too much control  over the development of the strategy for implementation.  Everyone should have a chance to contribute without  judgment.</a:t>
            </a:r>
            <a:endParaRPr sz="800">
              <a:latin typeface="Arial" panose="020B0604020202020204" pitchFamily="34" charset="0"/>
              <a:cs typeface="Arial" panose="020B0604020202020204" pitchFamily="34" charset="0"/>
            </a:endParaRPr>
          </a:p>
        </p:txBody>
      </p:sp>
      <p:sp>
        <p:nvSpPr>
          <p:cNvPr id="24" name="object 24"/>
          <p:cNvSpPr txBox="1"/>
          <p:nvPr/>
        </p:nvSpPr>
        <p:spPr>
          <a:xfrm>
            <a:off x="3933939" y="7233469"/>
            <a:ext cx="273367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Prepare to Implement </a:t>
            </a:r>
            <a:r>
              <a:rPr sz="800" dirty="0">
                <a:solidFill>
                  <a:srgbClr val="414042"/>
                </a:solidFill>
                <a:latin typeface="Arial" panose="020B0604020202020204" pitchFamily="34" charset="0"/>
                <a:cs typeface="Arial" panose="020B0604020202020204" pitchFamily="34" charset="0"/>
              </a:rPr>
              <a:t>phase of the design challenge  is about thinking strategically. That means that the team  needs to work together to identify what needs to happen.</a:t>
            </a:r>
            <a:endParaRPr sz="800">
              <a:latin typeface="Arial" panose="020B0604020202020204" pitchFamily="34" charset="0"/>
              <a:cs typeface="Arial" panose="020B0604020202020204" pitchFamily="34" charset="0"/>
            </a:endParaRPr>
          </a:p>
        </p:txBody>
      </p:sp>
      <p:sp>
        <p:nvSpPr>
          <p:cNvPr id="25" name="object 25"/>
          <p:cNvSpPr txBox="1"/>
          <p:nvPr/>
        </p:nvSpPr>
        <p:spPr>
          <a:xfrm>
            <a:off x="3933939" y="7974254"/>
            <a:ext cx="2665095" cy="70739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is also a collaborative moment for the team to listen  and support each other to stay optimistic and develop  strong strategies for how to implement your solution.</a:t>
            </a:r>
            <a:endParaRPr sz="800">
              <a:latin typeface="Arial" panose="020B0604020202020204" pitchFamily="34" charset="0"/>
              <a:cs typeface="Arial" panose="020B0604020202020204" pitchFamily="34" charset="0"/>
            </a:endParaRPr>
          </a:p>
          <a:p>
            <a:pPr marL="12700" marR="26034">
              <a:lnSpc>
                <a:spcPct val="100000"/>
              </a:lnSpc>
              <a:spcBef>
                <a:spcPts val="565"/>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26" name="object 26"/>
          <p:cNvSpPr txBox="1"/>
          <p:nvPr/>
        </p:nvSpPr>
        <p:spPr>
          <a:xfrm>
            <a:off x="1344231" y="1753019"/>
            <a:ext cx="2033196"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grpSp>
        <p:nvGrpSpPr>
          <p:cNvPr id="27" name="object 27"/>
          <p:cNvGrpSpPr/>
          <p:nvPr/>
        </p:nvGrpSpPr>
        <p:grpSpPr>
          <a:xfrm>
            <a:off x="886415" y="10287501"/>
            <a:ext cx="5774055" cy="404495"/>
            <a:chOff x="886415" y="10287501"/>
            <a:chExt cx="5774055" cy="404495"/>
          </a:xfrm>
        </p:grpSpPr>
        <p:sp>
          <p:nvSpPr>
            <p:cNvPr id="28" name="object 28"/>
            <p:cNvSpPr/>
            <p:nvPr/>
          </p:nvSpPr>
          <p:spPr>
            <a:xfrm>
              <a:off x="893787" y="10303027"/>
              <a:ext cx="5759450" cy="389255"/>
            </a:xfrm>
            <a:custGeom>
              <a:avLst/>
              <a:gdLst/>
              <a:ahLst/>
              <a:cxnLst/>
              <a:rect l="l" t="t" r="r" b="b"/>
              <a:pathLst>
                <a:path w="5759450" h="389254">
                  <a:moveTo>
                    <a:pt x="5758827" y="0"/>
                  </a:moveTo>
                  <a:lnTo>
                    <a:pt x="0" y="0"/>
                  </a:lnTo>
                  <a:lnTo>
                    <a:pt x="0" y="186016"/>
                  </a:lnTo>
                  <a:lnTo>
                    <a:pt x="0" y="388975"/>
                  </a:lnTo>
                  <a:lnTo>
                    <a:pt x="5758827" y="388975"/>
                  </a:lnTo>
                  <a:lnTo>
                    <a:pt x="5758827" y="186016"/>
                  </a:lnTo>
                  <a:lnTo>
                    <a:pt x="5758827"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303153"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4303153"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66465"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3166465"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3024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03024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89378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89378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9" name="object 39"/>
          <p:cNvSpPr txBox="1"/>
          <p:nvPr/>
        </p:nvSpPr>
        <p:spPr>
          <a:xfrm>
            <a:off x="1358366" y="103230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0" name="object 40"/>
          <p:cNvSpPr txBox="1"/>
          <p:nvPr/>
        </p:nvSpPr>
        <p:spPr>
          <a:xfrm>
            <a:off x="2424129" y="103230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1" name="object 41"/>
          <p:cNvSpPr txBox="1"/>
          <p:nvPr/>
        </p:nvSpPr>
        <p:spPr>
          <a:xfrm>
            <a:off x="3631304" y="103230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2" name="object 42"/>
          <p:cNvSpPr txBox="1"/>
          <p:nvPr/>
        </p:nvSpPr>
        <p:spPr>
          <a:xfrm>
            <a:off x="4600228" y="103230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3" name="object 43"/>
          <p:cNvSpPr txBox="1"/>
          <p:nvPr/>
        </p:nvSpPr>
        <p:spPr>
          <a:xfrm>
            <a:off x="5446979" y="10303027"/>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117</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507490" cy="36195"/>
            </a:xfrm>
            <a:custGeom>
              <a:avLst/>
              <a:gdLst/>
              <a:ahLst/>
              <a:cxnLst/>
              <a:rect l="l" t="t" r="r" b="b"/>
              <a:pathLst>
                <a:path w="1507489" h="36194">
                  <a:moveTo>
                    <a:pt x="1507362" y="0"/>
                  </a:moveTo>
                  <a:lnTo>
                    <a:pt x="0" y="0"/>
                  </a:lnTo>
                  <a:lnTo>
                    <a:pt x="0" y="36182"/>
                  </a:lnTo>
                  <a:lnTo>
                    <a:pt x="1507362" y="36182"/>
                  </a:lnTo>
                  <a:lnTo>
                    <a:pt x="150736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2407361" y="1371511"/>
              <a:ext cx="4253230" cy="36195"/>
            </a:xfrm>
            <a:custGeom>
              <a:avLst/>
              <a:gdLst/>
              <a:ahLst/>
              <a:cxnLst/>
              <a:rect l="l" t="t" r="r" b="b"/>
              <a:pathLst>
                <a:path w="4253230" h="36194">
                  <a:moveTo>
                    <a:pt x="4252645" y="0"/>
                  </a:moveTo>
                  <a:lnTo>
                    <a:pt x="0" y="0"/>
                  </a:lnTo>
                  <a:lnTo>
                    <a:pt x="0" y="36182"/>
                  </a:lnTo>
                  <a:lnTo>
                    <a:pt x="4252645" y="36182"/>
                  </a:lnTo>
                  <a:lnTo>
                    <a:pt x="4252645"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8039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7BB9"/>
                </a:solidFill>
                <a:latin typeface="Arial" panose="020B0604020202020204" pitchFamily="34" charset="0"/>
                <a:cs typeface="Arial" panose="020B0604020202020204" pitchFamily="34" charset="0"/>
              </a:rPr>
              <a:t>IMPLEMENT </a:t>
            </a:r>
            <a:r>
              <a:rPr sz="1800" dirty="0">
                <a:solidFill>
                  <a:srgbClr val="127BB9"/>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0" name="object 10"/>
          <p:cNvGrpSpPr/>
          <p:nvPr/>
        </p:nvGrpSpPr>
        <p:grpSpPr>
          <a:xfrm>
            <a:off x="900004" y="10290244"/>
            <a:ext cx="5798820" cy="401955"/>
            <a:chOff x="900004" y="10290244"/>
            <a:chExt cx="5798820" cy="401955"/>
          </a:xfrm>
        </p:grpSpPr>
        <p:sp>
          <p:nvSpPr>
            <p:cNvPr id="11" name="object 11"/>
            <p:cNvSpPr/>
            <p:nvPr/>
          </p:nvSpPr>
          <p:spPr>
            <a:xfrm>
              <a:off x="907376" y="10305783"/>
              <a:ext cx="5784215" cy="386715"/>
            </a:xfrm>
            <a:custGeom>
              <a:avLst/>
              <a:gdLst/>
              <a:ahLst/>
              <a:cxnLst/>
              <a:rect l="l" t="t" r="r" b="b"/>
              <a:pathLst>
                <a:path w="5784215" h="386715">
                  <a:moveTo>
                    <a:pt x="5783694" y="0"/>
                  </a:moveTo>
                  <a:lnTo>
                    <a:pt x="0" y="0"/>
                  </a:lnTo>
                  <a:lnTo>
                    <a:pt x="0" y="186016"/>
                  </a:lnTo>
                  <a:lnTo>
                    <a:pt x="0" y="386219"/>
                  </a:lnTo>
                  <a:lnTo>
                    <a:pt x="5783694" y="386219"/>
                  </a:lnTo>
                  <a:lnTo>
                    <a:pt x="5783694" y="186016"/>
                  </a:lnTo>
                  <a:lnTo>
                    <a:pt x="5783694"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445810" y="1029761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5445810" y="1029761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309363" y="102976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4309363" y="102976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172904" y="102976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172904" y="102976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036457" y="102976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2036457" y="102976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7376" y="102976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07376" y="102976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txBox="1"/>
          <p:nvPr/>
        </p:nvSpPr>
        <p:spPr>
          <a:xfrm>
            <a:off x="1271206" y="10325844"/>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3" name="object 23"/>
          <p:cNvSpPr txBox="1"/>
          <p:nvPr/>
        </p:nvSpPr>
        <p:spPr>
          <a:xfrm>
            <a:off x="2388174" y="10325844"/>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4" name="object 24"/>
          <p:cNvSpPr txBox="1"/>
          <p:nvPr/>
        </p:nvSpPr>
        <p:spPr>
          <a:xfrm>
            <a:off x="3563954" y="10325844"/>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5" name="object 25"/>
          <p:cNvSpPr txBox="1"/>
          <p:nvPr/>
        </p:nvSpPr>
        <p:spPr>
          <a:xfrm>
            <a:off x="4630690" y="10325844"/>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6" name="object 26"/>
          <p:cNvSpPr txBox="1"/>
          <p:nvPr/>
        </p:nvSpPr>
        <p:spPr>
          <a:xfrm>
            <a:off x="5445810" y="10305783"/>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7" name="object 27"/>
          <p:cNvSpPr txBox="1"/>
          <p:nvPr/>
        </p:nvSpPr>
        <p:spPr>
          <a:xfrm>
            <a:off x="887298" y="1753019"/>
            <a:ext cx="5229225" cy="266001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17BBA"/>
                </a:solidFill>
                <a:latin typeface="Arial" panose="020B0604020202020204" pitchFamily="34" charset="0"/>
                <a:cs typeface="Arial" panose="020B0604020202020204" pitchFamily="34" charset="0"/>
              </a:rPr>
              <a:t>CREATIVE EXERCISES:</a:t>
            </a:r>
            <a:endParaRPr sz="1000">
              <a:latin typeface="Arial" panose="020B0604020202020204" pitchFamily="34" charset="0"/>
              <a:cs typeface="Arial" panose="020B0604020202020204" pitchFamily="34" charset="0"/>
            </a:endParaRPr>
          </a:p>
          <a:p>
            <a:pPr>
              <a:lnSpc>
                <a:spcPct val="100000"/>
              </a:lnSpc>
              <a:spcBef>
                <a:spcPts val="10"/>
              </a:spcBef>
            </a:pPr>
            <a:endParaRPr sz="90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How to Draw Toast</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think through a process or procedure in all of its component parts.</a:t>
            </a:r>
            <a:endParaRPr sz="8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everyone to get a piece of paper and a pen.</a:t>
            </a:r>
            <a:endParaRPr sz="800">
              <a:latin typeface="Arial" panose="020B0604020202020204" pitchFamily="34" charset="0"/>
              <a:cs typeface="Arial" panose="020B0604020202020204" pitchFamily="34" charset="0"/>
            </a:endParaRPr>
          </a:p>
          <a:p>
            <a:pPr marL="444500" marR="67183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Explain the challenge: Everyone will have 3 minutes to draw the process of making toast  (or something else culturally-relevant, like making breakfast).</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Set a timer for three minutes. Give a warning once every minute.</a:t>
            </a:r>
            <a:endParaRPr sz="800">
              <a:latin typeface="Arial" panose="020B0604020202020204" pitchFamily="34" charset="0"/>
              <a:cs typeface="Arial" panose="020B0604020202020204" pitchFamily="34" charset="0"/>
            </a:endParaRPr>
          </a:p>
          <a:p>
            <a:pPr marL="444500">
              <a:lnSpc>
                <a:spcPct val="100000"/>
              </a:lnSpc>
            </a:pPr>
            <a:r>
              <a:rPr sz="800" dirty="0">
                <a:solidFill>
                  <a:srgbClr val="414042"/>
                </a:solidFill>
                <a:latin typeface="Arial" panose="020B0604020202020204" pitchFamily="34" charset="0"/>
                <a:cs typeface="Arial" panose="020B0604020202020204" pitchFamily="34" charset="0"/>
              </a:rPr>
              <a:t>At the end of the three minutes, ask everyone to show their drawings.</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Watch Tom  Wujec’s TED  Talk: </a:t>
            </a:r>
            <a:r>
              <a:rPr sz="800" dirty="0">
                <a:solidFill>
                  <a:srgbClr val="414042"/>
                </a:solidFill>
                <a:latin typeface="Arial" panose="020B0604020202020204" pitchFamily="34" charset="0"/>
                <a:cs typeface="Arial" panose="020B0604020202020204" pitchFamily="34" charset="0"/>
                <a:hlinkClick r:id="rId3"/>
              </a:rPr>
              <a:t>https://www.drawtoast.com/.</a:t>
            </a:r>
            <a:endParaRPr sz="80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Follow the instructions above. Use a polling tool to capture reflections.</a:t>
            </a:r>
            <a:endParaRPr sz="8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Debrief Questions:</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did you learn about breaking an idea into its component parts?</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How does this help you think strategically about implementing the idea?</a:t>
            </a:r>
            <a:endParaRPr sz="800">
              <a:latin typeface="Arial" panose="020B0604020202020204" pitchFamily="34" charset="0"/>
              <a:cs typeface="Arial" panose="020B0604020202020204" pitchFamily="34" charset="0"/>
            </a:endParaRPr>
          </a:p>
        </p:txBody>
      </p:sp>
      <p:sp>
        <p:nvSpPr>
          <p:cNvPr id="28" name="object 28"/>
          <p:cNvSpPr txBox="1"/>
          <p:nvPr/>
        </p:nvSpPr>
        <p:spPr>
          <a:xfrm>
            <a:off x="887299" y="4734052"/>
            <a:ext cx="4288155" cy="58547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17BBA"/>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i="1"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588645" indent="-229235">
              <a:lnSpc>
                <a:spcPct val="100000"/>
              </a:lnSpc>
              <a:spcBef>
                <a:spcPts val="440"/>
              </a:spcBef>
              <a:buClr>
                <a:srgbClr val="000000"/>
              </a:buClr>
              <a:buSzPct val="150000"/>
              <a:buFont typeface="Times New Roman"/>
              <a:buChar char="•"/>
              <a:tabLst>
                <a:tab pos="588010" algn="l"/>
                <a:tab pos="589280" algn="l"/>
              </a:tabLst>
            </a:pPr>
            <a:r>
              <a:rPr sz="800" dirty="0">
                <a:solidFill>
                  <a:srgbClr val="414042"/>
                </a:solidFill>
                <a:latin typeface="Arial" panose="020B0604020202020204" pitchFamily="34" charset="0"/>
                <a:cs typeface="Arial" panose="020B0604020202020204" pitchFamily="34" charset="0"/>
              </a:rPr>
              <a:t>Getting to the Heart of Equity: A Human Centered Design Case Study</a:t>
            </a:r>
            <a:endParaRPr sz="80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987067"/>
            <a:ext cx="5694045" cy="4465325"/>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Improving Our World (our community/our world)</a:t>
            </a:r>
            <a:endParaRPr sz="1000" dirty="0">
              <a:latin typeface="Arial" panose="020B0604020202020204" pitchFamily="34" charset="0"/>
              <a:cs typeface="Arial" panose="020B0604020202020204" pitchFamily="34" charset="0"/>
            </a:endParaRPr>
          </a:p>
          <a:p>
            <a:pPr marL="12700" marR="165100">
              <a:lnSpc>
                <a:spcPct val="100000"/>
              </a:lnSpc>
              <a:spcBef>
                <a:spcPts val="285"/>
              </a:spcBef>
            </a:pPr>
            <a:r>
              <a:rPr sz="1000" i="1" dirty="0">
                <a:solidFill>
                  <a:srgbClr val="414042"/>
                </a:solidFill>
                <a:latin typeface="Arial" panose="020B0604020202020204" pitchFamily="34" charset="0"/>
                <a:cs typeface="Arial" panose="020B0604020202020204" pitchFamily="34" charset="0"/>
              </a:rPr>
              <a:t>The cognitive, social and emotional skills needed in order to contribute to a healthy, equitable  society that reflects a wide variety of beliefs and identities.</a:t>
            </a:r>
            <a:endParaRPr sz="1000" dirty="0">
              <a:latin typeface="Arial" panose="020B0604020202020204" pitchFamily="34" charset="0"/>
              <a:cs typeface="Arial" panose="020B0604020202020204" pitchFamily="34" charset="0"/>
            </a:endParaRPr>
          </a:p>
          <a:p>
            <a:pPr>
              <a:lnSpc>
                <a:spcPct val="100000"/>
              </a:lnSpc>
              <a:spcBef>
                <a:spcPts val="30"/>
              </a:spcBef>
            </a:pPr>
            <a:endParaRPr sz="145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Problem-solving: </a:t>
            </a:r>
            <a:r>
              <a:rPr lang="en-US" sz="1000" dirty="0">
                <a:latin typeface="Arial" panose="020B0604020202020204" pitchFamily="34" charset="0"/>
                <a:cs typeface="Arial" panose="020B0604020202020204" pitchFamily="34" charset="0"/>
              </a:rPr>
              <a:t> Learners </a:t>
            </a:r>
            <a:r>
              <a:rPr lang="en-US" sz="1000" dirty="0" err="1">
                <a:latin typeface="Arial" panose="020B0604020202020204" pitchFamily="34" charset="0"/>
                <a:cs typeface="Arial" panose="020B0604020202020204" pitchFamily="34" charset="0"/>
              </a:rPr>
              <a:t>analyse</a:t>
            </a:r>
            <a:r>
              <a:rPr lang="en-US" sz="1000" dirty="0">
                <a:latin typeface="Arial" panose="020B0604020202020204" pitchFamily="34" charset="0"/>
                <a:cs typeface="Arial" panose="020B0604020202020204" pitchFamily="34" charset="0"/>
              </a:rPr>
              <a:t> and solve problems with consideration of diverse viewpoints and ethical implications to make sound decisions. Learners connect their ethics and values to their thinking and decision-making processes.</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Civic engagement: </a:t>
            </a:r>
            <a:r>
              <a:rPr lang="en-US" sz="1000" dirty="0">
                <a:latin typeface="Arial" panose="020B0604020202020204" pitchFamily="34" charset="0"/>
                <a:cs typeface="Arial" panose="020B0604020202020204" pitchFamily="34" charset="0"/>
              </a:rPr>
              <a:t> Learners have the understanding of decision-making structures in a society. Learners have the ability to understand one’s role and act on the opportunity to participate in one’s community in order to improve life for everyone.</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Entrepreneurship:</a:t>
            </a:r>
            <a:r>
              <a:rPr lang="en-US" sz="1000" dirty="0">
                <a:latin typeface="Arial" panose="020B0604020202020204" pitchFamily="34" charset="0"/>
                <a:cs typeface="Arial" panose="020B0604020202020204" pitchFamily="34" charset="0"/>
              </a:rPr>
              <a:t>  Learners have the ability to understand the challenges facing different communities and the opportunities to improve their circumstances. Learners have the ability to understand one’s role and act on the opportunity to create market-driven value for others. Learners have the ability to design and implement value-added initiatives and overcome and learn from challenges and setbacks.</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Respect for Diversity:  </a:t>
            </a:r>
            <a:r>
              <a:rPr lang="en-US" sz="1000" dirty="0">
                <a:latin typeface="Arial" panose="020B0604020202020204" pitchFamily="34" charset="0"/>
                <a:cs typeface="Arial" panose="020B0604020202020204" pitchFamily="34" charset="0"/>
              </a:rPr>
              <a:t>Learners’ commitment and everyday actions demonstrate respect for and positive engagement with diversity and difference, including working constructively with people different from themselves. Learners understand that pluralism is an ethic of respect for diversity and that it is a process not a product, and one that is challenging. As such, it requires continuous effort at multiple scales and levels across society.</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Respect for the Environment:  </a:t>
            </a:r>
            <a:r>
              <a:rPr lang="en-US" sz="1000" dirty="0">
                <a:latin typeface="Arial" panose="020B0604020202020204" pitchFamily="34" charset="0"/>
                <a:cs typeface="Arial" panose="020B0604020202020204" pitchFamily="34" charset="0"/>
              </a:rPr>
              <a:t>Learners understand their impact on the natural world, show concern for environmental issues and take action to protect natural resources for a sustainable future. Learners have a sense of responsibility and actively participate in protecting and resolving environmental problems.</a:t>
            </a: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13</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118</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2" y="3720971"/>
            <a:ext cx="67092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7" name="object 7"/>
          <p:cNvSpPr txBox="1"/>
          <p:nvPr/>
        </p:nvSpPr>
        <p:spPr>
          <a:xfrm>
            <a:off x="3929303" y="3908539"/>
            <a:ext cx="2727325" cy="102298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expand upon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the idea they created. Now is the time to get even more  specific about their idea.</a:t>
            </a:r>
            <a:endParaRPr sz="800" dirty="0">
              <a:latin typeface="Arial" panose="020B0604020202020204" pitchFamily="34" charset="0"/>
              <a:cs typeface="Arial" panose="020B0604020202020204" pitchFamily="34" charset="0"/>
            </a:endParaRPr>
          </a:p>
          <a:p>
            <a:pPr marL="84455" marR="698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design teams to think about the objectives of  their solution. What is this solution trying to accomplish?</a:t>
            </a:r>
            <a:endParaRPr sz="800" dirty="0">
              <a:latin typeface="Arial" panose="020B0604020202020204" pitchFamily="34" charset="0"/>
              <a:cs typeface="Arial" panose="020B0604020202020204" pitchFamily="34" charset="0"/>
            </a:endParaRPr>
          </a:p>
          <a:p>
            <a:pPr marL="84455" marR="17272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design teams to think about how they will  know if their solution has been successful.</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929302" y="8258061"/>
            <a:ext cx="7633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9" name="object 9"/>
          <p:cNvSpPr txBox="1"/>
          <p:nvPr/>
        </p:nvSpPr>
        <p:spPr>
          <a:xfrm>
            <a:off x="3929303" y="8445627"/>
            <a:ext cx="2690495" cy="585470"/>
          </a:xfrm>
          <a:prstGeom prst="rect">
            <a:avLst/>
          </a:prstGeom>
        </p:spPr>
        <p:txBody>
          <a:bodyPr vert="horz" wrap="square" lIns="0" tIns="12700" rIns="0" bIns="0" rtlCol="0">
            <a:spAutoFit/>
          </a:bodyPr>
          <a:lstStyle/>
          <a:p>
            <a:pPr marL="84455" marR="19685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get really  specific about what strategies and decisions will be  needed in order to implement their solution.</a:t>
            </a:r>
            <a:endParaRPr sz="80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10" name="object 10"/>
          <p:cNvGrpSpPr/>
          <p:nvPr/>
        </p:nvGrpSpPr>
        <p:grpSpPr>
          <a:xfrm>
            <a:off x="911745" y="1800009"/>
            <a:ext cx="2706370" cy="1917700"/>
            <a:chOff x="911745" y="1800009"/>
            <a:chExt cx="2706370" cy="1917700"/>
          </a:xfrm>
        </p:grpSpPr>
        <p:sp>
          <p:nvSpPr>
            <p:cNvPr id="11" name="object 11"/>
            <p:cNvSpPr/>
            <p:nvPr/>
          </p:nvSpPr>
          <p:spPr>
            <a:xfrm>
              <a:off x="1016320" y="1804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3" name="object 13"/>
          <p:cNvGrpSpPr/>
          <p:nvPr/>
        </p:nvGrpSpPr>
        <p:grpSpPr>
          <a:xfrm>
            <a:off x="911745" y="6228003"/>
            <a:ext cx="2706370" cy="1917700"/>
            <a:chOff x="911745" y="6228003"/>
            <a:chExt cx="2706370" cy="1917700"/>
          </a:xfrm>
        </p:grpSpPr>
        <p:sp>
          <p:nvSpPr>
            <p:cNvPr id="14" name="object 14"/>
            <p:cNvSpPr/>
            <p:nvPr/>
          </p:nvSpPr>
          <p:spPr>
            <a:xfrm>
              <a:off x="1016320" y="6232042"/>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14920" y="623117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p:nvPr/>
        </p:nvSpPr>
        <p:spPr>
          <a:xfrm>
            <a:off x="3933596" y="1759877"/>
            <a:ext cx="2734310" cy="1481455"/>
          </a:xfrm>
          <a:prstGeom prst="rect">
            <a:avLst/>
          </a:prstGeom>
        </p:spPr>
        <p:txBody>
          <a:bodyPr vert="horz" wrap="square" lIns="0" tIns="12700" rIns="0" bIns="0" rtlCol="0">
            <a:spAutoFit/>
          </a:bodyPr>
          <a:lstStyle/>
          <a:p>
            <a:pPr marL="12700">
              <a:lnSpc>
                <a:spcPct val="100000"/>
              </a:lnSpc>
              <a:spcBef>
                <a:spcPts val="100"/>
              </a:spcBef>
              <a:tabLst>
                <a:tab pos="2044064" algn="l"/>
              </a:tabLst>
            </a:pPr>
            <a:r>
              <a:rPr sz="800" b="1" i="1" dirty="0">
                <a:solidFill>
                  <a:srgbClr val="3B84BE"/>
                </a:solidFill>
                <a:latin typeface="Arial" panose="020B0604020202020204" pitchFamily="34" charset="0"/>
                <a:cs typeface="Arial" panose="020B0604020202020204" pitchFamily="34" charset="0"/>
              </a:rPr>
              <a:t>#1 Refine Your Idea	</a:t>
            </a:r>
            <a:r>
              <a:rPr sz="800" i="1" dirty="0">
                <a:solidFill>
                  <a:srgbClr val="127BB9"/>
                </a:solidFill>
                <a:latin typeface="Arial" panose="020B0604020202020204" pitchFamily="34" charset="0"/>
                <a:cs typeface="Arial" panose="020B0604020202020204" pitchFamily="34" charset="0"/>
              </a:rPr>
              <a:t>45-60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89865" algn="just">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Refine Your Idea </a:t>
            </a:r>
            <a:r>
              <a:rPr sz="800" dirty="0">
                <a:solidFill>
                  <a:srgbClr val="414042"/>
                </a:solidFill>
                <a:latin typeface="Arial" panose="020B0604020202020204" pitchFamily="34" charset="0"/>
                <a:cs typeface="Arial" panose="020B0604020202020204" pitchFamily="34" charset="0"/>
              </a:rPr>
              <a:t>is a worksheet designed to help you  begin to think about your prototype as a concept you  are implementing.</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gn="just">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Prototyping an idea is radically different than  implementing a concept. Transitioning to implementation  can be difficult for teams. Use this framework to help your  team make the transition.</a:t>
            </a:r>
            <a:endParaRPr sz="800">
              <a:latin typeface="Arial" panose="020B0604020202020204" pitchFamily="34" charset="0"/>
              <a:cs typeface="Arial" panose="020B0604020202020204" pitchFamily="34" charset="0"/>
            </a:endParaRPr>
          </a:p>
        </p:txBody>
      </p:sp>
      <p:sp>
        <p:nvSpPr>
          <p:cNvPr id="17" name="object 17"/>
          <p:cNvSpPr txBox="1"/>
          <p:nvPr/>
        </p:nvSpPr>
        <p:spPr>
          <a:xfrm>
            <a:off x="3929303" y="6187833"/>
            <a:ext cx="1144347"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3B84BE"/>
                </a:solidFill>
                <a:latin typeface="Arial" panose="020B0604020202020204" pitchFamily="34" charset="0"/>
                <a:cs typeface="Arial" panose="020B0604020202020204" pitchFamily="34" charset="0"/>
              </a:rPr>
              <a:t>#2 Project Planning</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18" name="object 18"/>
          <p:cNvSpPr txBox="1"/>
          <p:nvPr/>
        </p:nvSpPr>
        <p:spPr>
          <a:xfrm>
            <a:off x="5961329" y="6187833"/>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127BB9"/>
                </a:solidFill>
                <a:latin typeface="Arial" panose="020B0604020202020204" pitchFamily="34" charset="0"/>
                <a:cs typeface="Arial" panose="020B0604020202020204" pitchFamily="34" charset="0"/>
              </a:rPr>
              <a:t>45-60 minutes</a:t>
            </a:r>
            <a:endParaRPr sz="800">
              <a:latin typeface="Arial" panose="020B0604020202020204" pitchFamily="34" charset="0"/>
              <a:cs typeface="Arial" panose="020B0604020202020204" pitchFamily="34" charset="0"/>
            </a:endParaRPr>
          </a:p>
        </p:txBody>
      </p:sp>
      <p:sp>
        <p:nvSpPr>
          <p:cNvPr id="19" name="object 19"/>
          <p:cNvSpPr txBox="1"/>
          <p:nvPr/>
        </p:nvSpPr>
        <p:spPr>
          <a:xfrm>
            <a:off x="3929303" y="6532092"/>
            <a:ext cx="2729230" cy="1381125"/>
          </a:xfrm>
          <a:prstGeom prst="rect">
            <a:avLst/>
          </a:prstGeom>
        </p:spPr>
        <p:txBody>
          <a:bodyPr vert="horz" wrap="square" lIns="0" tIns="12700" rIns="0" bIns="0" rtlCol="0">
            <a:spAutoFit/>
          </a:bodyPr>
          <a:lstStyle/>
          <a:p>
            <a:pPr marL="12700" marR="64769">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Project Planning </a:t>
            </a:r>
            <a:r>
              <a:rPr sz="800" dirty="0">
                <a:solidFill>
                  <a:srgbClr val="414042"/>
                </a:solidFill>
                <a:latin typeface="Arial" panose="020B0604020202020204" pitchFamily="34" charset="0"/>
                <a:cs typeface="Arial" panose="020B0604020202020204" pitchFamily="34" charset="0"/>
              </a:rPr>
              <a:t>worksheet is designed to help your  team transition from an exploratory design mode to  implementation mode and map out the next steps  required to implement your solution.</a:t>
            </a:r>
            <a:endParaRPr sz="800" dirty="0">
              <a:latin typeface="Arial" panose="020B0604020202020204" pitchFamily="34" charset="0"/>
              <a:cs typeface="Arial" panose="020B0604020202020204" pitchFamily="34" charset="0"/>
            </a:endParaRPr>
          </a:p>
          <a:p>
            <a:pPr>
              <a:lnSpc>
                <a:spcPct val="100000"/>
              </a:lnSpc>
              <a:spcBef>
                <a:spcPts val="35"/>
              </a:spcBef>
            </a:pPr>
            <a:endParaRPr sz="700" dirty="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dirty="0">
              <a:latin typeface="Arial" panose="020B0604020202020204" pitchFamily="34" charset="0"/>
              <a:cs typeface="Arial" panose="020B0604020202020204" pitchFamily="34" charset="0"/>
            </a:endParaRPr>
          </a:p>
          <a:p>
            <a:pPr marL="12700" marR="5080">
              <a:lnSpc>
                <a:spcPct val="100000"/>
              </a:lnSpc>
              <a:spcBef>
                <a:spcPts val="290"/>
              </a:spcBef>
            </a:pPr>
            <a:r>
              <a:rPr sz="800" dirty="0">
                <a:solidFill>
                  <a:srgbClr val="414042"/>
                </a:solidFill>
                <a:latin typeface="Arial" panose="020B0604020202020204" pitchFamily="34" charset="0"/>
                <a:cs typeface="Arial" panose="020B0604020202020204" pitchFamily="34" charset="0"/>
              </a:rPr>
              <a:t>We know that transitioning from open-ended design work  to implementing an idea requires a significant shift in how  the team is working. Use this framework to support that  shift. When you have completed these tools, your team  should be aligned around the next steps needed.</a:t>
            </a:r>
            <a:endParaRPr sz="800" dirty="0">
              <a:latin typeface="Arial" panose="020B0604020202020204" pitchFamily="34" charset="0"/>
              <a:cs typeface="Arial" panose="020B0604020202020204" pitchFamily="34" charset="0"/>
            </a:endParaRPr>
          </a:p>
        </p:txBody>
      </p:sp>
      <p:sp>
        <p:nvSpPr>
          <p:cNvPr id="20" name="object 20"/>
          <p:cNvSpPr/>
          <p:nvPr/>
        </p:nvSpPr>
        <p:spPr>
          <a:xfrm>
            <a:off x="911650" y="5563171"/>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899044"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163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2" name="object 22"/>
          <p:cNvSpPr txBox="1"/>
          <p:nvPr/>
        </p:nvSpPr>
        <p:spPr>
          <a:xfrm>
            <a:off x="898955" y="818789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165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86415" y="10299427"/>
            <a:ext cx="5774055" cy="393065"/>
            <a:chOff x="886415" y="10299427"/>
            <a:chExt cx="5774055" cy="393065"/>
          </a:xfrm>
        </p:grpSpPr>
        <p:sp>
          <p:nvSpPr>
            <p:cNvPr id="24" name="object 24"/>
            <p:cNvSpPr/>
            <p:nvPr/>
          </p:nvSpPr>
          <p:spPr>
            <a:xfrm>
              <a:off x="893787" y="10314965"/>
              <a:ext cx="5759450" cy="377190"/>
            </a:xfrm>
            <a:custGeom>
              <a:avLst/>
              <a:gdLst/>
              <a:ahLst/>
              <a:cxnLst/>
              <a:rect l="l" t="t" r="r" b="b"/>
              <a:pathLst>
                <a:path w="5759450" h="377190">
                  <a:moveTo>
                    <a:pt x="5758827" y="0"/>
                  </a:moveTo>
                  <a:lnTo>
                    <a:pt x="0" y="0"/>
                  </a:lnTo>
                  <a:lnTo>
                    <a:pt x="0" y="186004"/>
                  </a:lnTo>
                  <a:lnTo>
                    <a:pt x="0" y="377037"/>
                  </a:lnTo>
                  <a:lnTo>
                    <a:pt x="5758827" y="377037"/>
                  </a:lnTo>
                  <a:lnTo>
                    <a:pt x="5758827" y="186004"/>
                  </a:lnTo>
                  <a:lnTo>
                    <a:pt x="5758827"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46979" y="10306799"/>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446979" y="10306799"/>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03153" y="1030680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303153" y="1030680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66465" y="1030680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166465" y="1030680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30247" y="1030680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030247" y="1030680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893787" y="1030680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893787" y="1030680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txBox="1"/>
          <p:nvPr/>
        </p:nvSpPr>
        <p:spPr>
          <a:xfrm>
            <a:off x="1358366" y="1033502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6" name="object 36"/>
          <p:cNvSpPr txBox="1"/>
          <p:nvPr/>
        </p:nvSpPr>
        <p:spPr>
          <a:xfrm>
            <a:off x="2424129" y="1033502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7" name="object 37"/>
          <p:cNvSpPr txBox="1"/>
          <p:nvPr/>
        </p:nvSpPr>
        <p:spPr>
          <a:xfrm>
            <a:off x="3631304" y="1033502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8" name="object 38"/>
          <p:cNvSpPr txBox="1"/>
          <p:nvPr/>
        </p:nvSpPr>
        <p:spPr>
          <a:xfrm>
            <a:off x="4600228" y="1033502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9" name="object 39"/>
          <p:cNvSpPr txBox="1"/>
          <p:nvPr/>
        </p:nvSpPr>
        <p:spPr>
          <a:xfrm>
            <a:off x="5938556" y="10335028"/>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40" name="object 40"/>
          <p:cNvSpPr/>
          <p:nvPr/>
        </p:nvSpPr>
        <p:spPr>
          <a:xfrm>
            <a:off x="900722"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119</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30256" y="4140797"/>
            <a:ext cx="2690495" cy="77279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167005"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get really  specific about the timeline and activities that will be  needed in order to implement their solution.</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7" name="object 7"/>
          <p:cNvGrpSpPr/>
          <p:nvPr/>
        </p:nvGrpSpPr>
        <p:grpSpPr>
          <a:xfrm>
            <a:off x="912698" y="2070011"/>
            <a:ext cx="2706370" cy="1917700"/>
            <a:chOff x="912698" y="2070011"/>
            <a:chExt cx="2706370" cy="1917700"/>
          </a:xfrm>
        </p:grpSpPr>
        <p:sp>
          <p:nvSpPr>
            <p:cNvPr id="8" name="object 8"/>
            <p:cNvSpPr/>
            <p:nvPr/>
          </p:nvSpPr>
          <p:spPr>
            <a:xfrm>
              <a:off x="1017275" y="2074049"/>
              <a:ext cx="259841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5873" y="2073186"/>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3930256" y="2097506"/>
            <a:ext cx="1614398"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3B84BE"/>
                </a:solidFill>
                <a:latin typeface="Arial" panose="020B0604020202020204" pitchFamily="34" charset="0"/>
                <a:cs typeface="Arial" panose="020B0604020202020204" pitchFamily="34" charset="0"/>
              </a:rPr>
              <a:t>#3 Project Planning Timeline</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11" name="object 11"/>
          <p:cNvSpPr txBox="1"/>
          <p:nvPr/>
        </p:nvSpPr>
        <p:spPr>
          <a:xfrm>
            <a:off x="5962256" y="2097506"/>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127BB9"/>
                </a:solidFill>
                <a:latin typeface="Arial" panose="020B0604020202020204" pitchFamily="34" charset="0"/>
                <a:cs typeface="Arial" panose="020B0604020202020204" pitchFamily="34" charset="0"/>
              </a:rPr>
              <a:t>45-60 minutes</a:t>
            </a:r>
            <a:endParaRPr sz="800">
              <a:latin typeface="Arial" panose="020B0604020202020204" pitchFamily="34" charset="0"/>
              <a:cs typeface="Arial" panose="020B0604020202020204" pitchFamily="34" charset="0"/>
            </a:endParaRPr>
          </a:p>
        </p:txBody>
      </p:sp>
      <p:sp>
        <p:nvSpPr>
          <p:cNvPr id="12" name="object 12"/>
          <p:cNvSpPr txBox="1"/>
          <p:nvPr/>
        </p:nvSpPr>
        <p:spPr>
          <a:xfrm>
            <a:off x="3930256" y="2441727"/>
            <a:ext cx="2519045" cy="1137285"/>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Project Planning Timeline </a:t>
            </a:r>
            <a:r>
              <a:rPr sz="800" dirty="0">
                <a:solidFill>
                  <a:srgbClr val="414042"/>
                </a:solidFill>
                <a:latin typeface="Arial" panose="020B0604020202020204" pitchFamily="34" charset="0"/>
                <a:cs typeface="Arial" panose="020B0604020202020204" pitchFamily="34" charset="0"/>
              </a:rPr>
              <a:t>worksheet is designed  to map out the next steps required to implement  your solution based on a timeline.</a:t>
            </a:r>
            <a:endParaRPr sz="800" dirty="0">
              <a:latin typeface="Arial" panose="020B0604020202020204" pitchFamily="34" charset="0"/>
              <a:cs typeface="Arial" panose="020B0604020202020204" pitchFamily="34" charset="0"/>
            </a:endParaRPr>
          </a:p>
          <a:p>
            <a:pPr>
              <a:lnSpc>
                <a:spcPct val="100000"/>
              </a:lnSpc>
              <a:spcBef>
                <a:spcPts val="35"/>
              </a:spcBef>
            </a:pPr>
            <a:endParaRPr sz="700" dirty="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dirty="0">
              <a:latin typeface="Arial" panose="020B0604020202020204" pitchFamily="34" charset="0"/>
              <a:cs typeface="Arial" panose="020B0604020202020204" pitchFamily="34" charset="0"/>
            </a:endParaRPr>
          </a:p>
          <a:p>
            <a:pPr marL="12700" marR="176530">
              <a:lnSpc>
                <a:spcPct val="100000"/>
              </a:lnSpc>
              <a:spcBef>
                <a:spcPts val="290"/>
              </a:spcBef>
            </a:pPr>
            <a:r>
              <a:rPr sz="800" dirty="0">
                <a:solidFill>
                  <a:srgbClr val="414042"/>
                </a:solidFill>
                <a:latin typeface="Arial" panose="020B0604020202020204" pitchFamily="34" charset="0"/>
                <a:cs typeface="Arial" panose="020B0604020202020204" pitchFamily="34" charset="0"/>
              </a:rPr>
              <a:t>Use this tool to break down the implementation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your concept into specific parts with deadlines.  When you have completed these tools, your team  should be aligned around the next steps needed.</a:t>
            </a:r>
            <a:endParaRPr sz="800" dirty="0">
              <a:latin typeface="Arial" panose="020B0604020202020204" pitchFamily="34" charset="0"/>
              <a:cs typeface="Arial" panose="020B0604020202020204" pitchFamily="34" charset="0"/>
            </a:endParaRPr>
          </a:p>
        </p:txBody>
      </p:sp>
      <p:sp>
        <p:nvSpPr>
          <p:cNvPr id="13" name="object 13"/>
          <p:cNvSpPr txBox="1"/>
          <p:nvPr/>
        </p:nvSpPr>
        <p:spPr>
          <a:xfrm>
            <a:off x="899999" y="4029874"/>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167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14" name="object 14"/>
          <p:cNvGrpSpPr/>
          <p:nvPr/>
        </p:nvGrpSpPr>
        <p:grpSpPr>
          <a:xfrm>
            <a:off x="899998" y="1371511"/>
            <a:ext cx="5760085" cy="36195"/>
            <a:chOff x="899998" y="1371511"/>
            <a:chExt cx="5760085" cy="36195"/>
          </a:xfrm>
        </p:grpSpPr>
        <p:sp>
          <p:nvSpPr>
            <p:cNvPr id="15" name="object 15"/>
            <p:cNvSpPr/>
            <p:nvPr/>
          </p:nvSpPr>
          <p:spPr>
            <a:xfrm>
              <a:off x="899998" y="1371511"/>
              <a:ext cx="1507490" cy="36195"/>
            </a:xfrm>
            <a:custGeom>
              <a:avLst/>
              <a:gdLst/>
              <a:ahLst/>
              <a:cxnLst/>
              <a:rect l="l" t="t" r="r" b="b"/>
              <a:pathLst>
                <a:path w="1507489" h="36194">
                  <a:moveTo>
                    <a:pt x="1507362" y="0"/>
                  </a:moveTo>
                  <a:lnTo>
                    <a:pt x="0" y="0"/>
                  </a:lnTo>
                  <a:lnTo>
                    <a:pt x="0" y="36182"/>
                  </a:lnTo>
                  <a:lnTo>
                    <a:pt x="1507362" y="36182"/>
                  </a:lnTo>
                  <a:lnTo>
                    <a:pt x="150736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2407361" y="1371511"/>
              <a:ext cx="4253230" cy="36195"/>
            </a:xfrm>
            <a:custGeom>
              <a:avLst/>
              <a:gdLst/>
              <a:ahLst/>
              <a:cxnLst/>
              <a:rect l="l" t="t" r="r" b="b"/>
              <a:pathLst>
                <a:path w="4253230" h="36194">
                  <a:moveTo>
                    <a:pt x="4252645" y="0"/>
                  </a:moveTo>
                  <a:lnTo>
                    <a:pt x="0" y="0"/>
                  </a:lnTo>
                  <a:lnTo>
                    <a:pt x="0" y="36182"/>
                  </a:lnTo>
                  <a:lnTo>
                    <a:pt x="4252645" y="36182"/>
                  </a:lnTo>
                  <a:lnTo>
                    <a:pt x="4252645"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txBox="1"/>
          <p:nvPr/>
        </p:nvSpPr>
        <p:spPr>
          <a:xfrm>
            <a:off x="887299" y="825576"/>
            <a:ext cx="58039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7BB9"/>
                </a:solidFill>
                <a:latin typeface="Arial" panose="020B0604020202020204" pitchFamily="34" charset="0"/>
                <a:cs typeface="Arial" panose="020B0604020202020204" pitchFamily="34" charset="0"/>
              </a:rPr>
              <a:t>IMPLEMENT </a:t>
            </a:r>
            <a:r>
              <a:rPr sz="1800" dirty="0">
                <a:solidFill>
                  <a:srgbClr val="127BB9"/>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8" name="object 18"/>
          <p:cNvGrpSpPr/>
          <p:nvPr/>
        </p:nvGrpSpPr>
        <p:grpSpPr>
          <a:xfrm>
            <a:off x="918000" y="10274801"/>
            <a:ext cx="5798820" cy="417195"/>
            <a:chOff x="918000" y="10274801"/>
            <a:chExt cx="5798820" cy="417195"/>
          </a:xfrm>
        </p:grpSpPr>
        <p:sp>
          <p:nvSpPr>
            <p:cNvPr id="19" name="object 19"/>
            <p:cNvSpPr/>
            <p:nvPr/>
          </p:nvSpPr>
          <p:spPr>
            <a:xfrm>
              <a:off x="925372" y="10290327"/>
              <a:ext cx="5784215" cy="401955"/>
            </a:xfrm>
            <a:custGeom>
              <a:avLst/>
              <a:gdLst/>
              <a:ahLst/>
              <a:cxnLst/>
              <a:rect l="l" t="t" r="r" b="b"/>
              <a:pathLst>
                <a:path w="5784215" h="401954">
                  <a:moveTo>
                    <a:pt x="5783694" y="0"/>
                  </a:moveTo>
                  <a:lnTo>
                    <a:pt x="0" y="0"/>
                  </a:lnTo>
                  <a:lnTo>
                    <a:pt x="0" y="186016"/>
                  </a:lnTo>
                  <a:lnTo>
                    <a:pt x="0" y="401675"/>
                  </a:lnTo>
                  <a:lnTo>
                    <a:pt x="5783694" y="401675"/>
                  </a:lnTo>
                  <a:lnTo>
                    <a:pt x="5783694" y="186016"/>
                  </a:lnTo>
                  <a:lnTo>
                    <a:pt x="5783694"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5463806" y="102821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5463806" y="102821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4327359"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4327359"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3190913"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190913"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2054453"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054453"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925372" y="102821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25372" y="102821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1289202" y="103103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1" name="object 31"/>
          <p:cNvSpPr txBox="1"/>
          <p:nvPr/>
        </p:nvSpPr>
        <p:spPr>
          <a:xfrm>
            <a:off x="2406170" y="103103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2" name="object 32"/>
          <p:cNvSpPr txBox="1"/>
          <p:nvPr/>
        </p:nvSpPr>
        <p:spPr>
          <a:xfrm>
            <a:off x="3581950" y="103103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3" name="object 33"/>
          <p:cNvSpPr txBox="1"/>
          <p:nvPr/>
        </p:nvSpPr>
        <p:spPr>
          <a:xfrm>
            <a:off x="4648686" y="103103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4" name="object 34"/>
          <p:cNvSpPr txBox="1"/>
          <p:nvPr/>
        </p:nvSpPr>
        <p:spPr>
          <a:xfrm>
            <a:off x="5940318" y="103103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120</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1861929"/>
            <a:ext cx="229933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your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3" y="2602712"/>
            <a:ext cx="2701290" cy="635000"/>
          </a:xfrm>
          <a:prstGeom prst="rect">
            <a:avLst/>
          </a:prstGeom>
        </p:spPr>
        <p:txBody>
          <a:bodyPr vert="horz" wrap="square" lIns="0" tIns="12700" rIns="0" bIns="0" rtlCol="0">
            <a:spAutoFit/>
          </a:bodyPr>
          <a:lstStyle/>
          <a:p>
            <a:pPr marL="12700" marR="1828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design team will want to pick one idea to move  forward into the next phase of the design challenge.</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If the design team is struggling to find alignment then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first consider some criteria that you could use to evaluate  the ideas more objectively.</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929303" y="3284346"/>
            <a:ext cx="268605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what will clearly have an impact on the  holistic learning outcomes? They can also ask an external  stakeholder or school leader to give input on the ideas.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4706502"/>
            <a:ext cx="2527300" cy="101028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90805">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concept should excite your team with  optimism and hope for lasting impact.</a:t>
            </a:r>
            <a:endParaRPr sz="800">
              <a:latin typeface="Arial" panose="020B0604020202020204" pitchFamily="34" charset="0"/>
              <a:cs typeface="Arial" panose="020B0604020202020204" pitchFamily="34" charset="0"/>
            </a:endParaRPr>
          </a:p>
          <a:p>
            <a:pPr marL="12700" marR="5080" algn="just">
              <a:lnSpc>
                <a:spcPct val="100000"/>
              </a:lnSpc>
              <a:spcBef>
                <a:spcPts val="565"/>
              </a:spcBef>
            </a:pPr>
            <a:r>
              <a:rPr sz="800" dirty="0">
                <a:solidFill>
                  <a:srgbClr val="414042"/>
                </a:solidFill>
                <a:latin typeface="Arial" panose="020B0604020202020204" pitchFamily="34" charset="0"/>
                <a:cs typeface="Arial" panose="020B0604020202020204" pitchFamily="34" charset="0"/>
              </a:rPr>
              <a:t>If the idea isn’t inspiring for your team to take action,  then ask what is missing or what might be adjusted to  make the idea more robust.</a:t>
            </a:r>
            <a:endParaRPr sz="800">
              <a:latin typeface="Arial" panose="020B0604020202020204" pitchFamily="34" charset="0"/>
              <a:cs typeface="Arial" panose="020B0604020202020204" pitchFamily="34" charset="0"/>
            </a:endParaRPr>
          </a:p>
        </p:txBody>
      </p:sp>
      <p:sp>
        <p:nvSpPr>
          <p:cNvPr id="10" name="object 10"/>
          <p:cNvSpPr txBox="1"/>
          <p:nvPr/>
        </p:nvSpPr>
        <p:spPr>
          <a:xfrm>
            <a:off x="3929303" y="5763133"/>
            <a:ext cx="2688590" cy="1073150"/>
          </a:xfrm>
          <a:prstGeom prst="rect">
            <a:avLst/>
          </a:prstGeom>
        </p:spPr>
        <p:txBody>
          <a:bodyPr vert="horz" wrap="square" lIns="0" tIns="12700" rIns="0" bIns="0" rtlCol="0">
            <a:spAutoFit/>
          </a:bodyPr>
          <a:lstStyle/>
          <a:p>
            <a:pPr marL="12700" marR="50165">
              <a:lnSpc>
                <a:spcPct val="100000"/>
              </a:lnSpc>
              <a:spcBef>
                <a:spcPts val="100"/>
              </a:spcBef>
            </a:pPr>
            <a:r>
              <a:rPr sz="800" dirty="0">
                <a:solidFill>
                  <a:srgbClr val="414042"/>
                </a:solidFill>
                <a:latin typeface="Arial" panose="020B0604020202020204" pitchFamily="34" charset="0"/>
                <a:cs typeface="Arial" panose="020B0604020202020204" pitchFamily="34" charset="0"/>
              </a:rPr>
              <a:t>It’s also important to consider a concept that the design  team is interested in committing to implementing. In the  next phase, the team will create pitches to get funding,  so they should feel good about engaging with this idea  for a long time.</a:t>
            </a:r>
            <a:endParaRPr sz="800">
              <a:latin typeface="Arial" panose="020B0604020202020204" pitchFamily="34" charset="0"/>
              <a:cs typeface="Arial" panose="020B0604020202020204" pitchFamily="34" charset="0"/>
            </a:endParaRPr>
          </a:p>
          <a:p>
            <a:pPr marL="12700" marR="5080" algn="just">
              <a:lnSpc>
                <a:spcPct val="100000"/>
              </a:lnSpc>
              <a:spcBef>
                <a:spcPts val="565"/>
              </a:spcBef>
            </a:pPr>
            <a:r>
              <a:rPr sz="800" dirty="0">
                <a:solidFill>
                  <a:srgbClr val="414042"/>
                </a:solidFill>
                <a:latin typeface="Arial" panose="020B0604020202020204" pitchFamily="34" charset="0"/>
                <a:cs typeface="Arial" panose="020B0604020202020204" pitchFamily="34" charset="0"/>
              </a:rPr>
              <a:t>Another sign of a high-quality concept is that the team is  excited about the positive impact for the holistic learning  outcomes if the idea is successful.</a:t>
            </a:r>
            <a:endParaRPr sz="800">
              <a:latin typeface="Arial" panose="020B0604020202020204" pitchFamily="34" charset="0"/>
              <a:cs typeface="Arial" panose="020B0604020202020204" pitchFamily="34" charset="0"/>
            </a:endParaRPr>
          </a:p>
        </p:txBody>
      </p:sp>
      <p:sp>
        <p:nvSpPr>
          <p:cNvPr id="11" name="object 11"/>
          <p:cNvSpPr txBox="1"/>
          <p:nvPr/>
        </p:nvSpPr>
        <p:spPr>
          <a:xfrm>
            <a:off x="1339595" y="1753019"/>
            <a:ext cx="201350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2" name="object 12"/>
          <p:cNvSpPr/>
          <p:nvPr/>
        </p:nvSpPr>
        <p:spPr>
          <a:xfrm>
            <a:off x="900003" y="1992579"/>
            <a:ext cx="2718435" cy="2523490"/>
          </a:xfrm>
          <a:custGeom>
            <a:avLst/>
            <a:gdLst/>
            <a:ahLst/>
            <a:cxnLst/>
            <a:rect l="l" t="t" r="r" b="b"/>
            <a:pathLst>
              <a:path w="2718435" h="2523490">
                <a:moveTo>
                  <a:pt x="2645994" y="0"/>
                </a:moveTo>
                <a:lnTo>
                  <a:pt x="71996" y="0"/>
                </a:lnTo>
                <a:lnTo>
                  <a:pt x="30373" y="1124"/>
                </a:lnTo>
                <a:lnTo>
                  <a:pt x="8999" y="8999"/>
                </a:lnTo>
                <a:lnTo>
                  <a:pt x="1124" y="30373"/>
                </a:lnTo>
                <a:lnTo>
                  <a:pt x="0" y="71996"/>
                </a:lnTo>
                <a:lnTo>
                  <a:pt x="0" y="2451061"/>
                </a:lnTo>
                <a:lnTo>
                  <a:pt x="1124" y="2492684"/>
                </a:lnTo>
                <a:lnTo>
                  <a:pt x="8999" y="2514058"/>
                </a:lnTo>
                <a:lnTo>
                  <a:pt x="30373" y="2521933"/>
                </a:lnTo>
                <a:lnTo>
                  <a:pt x="71996" y="2523058"/>
                </a:lnTo>
                <a:lnTo>
                  <a:pt x="2645994" y="2523058"/>
                </a:lnTo>
                <a:lnTo>
                  <a:pt x="2687617" y="2521933"/>
                </a:lnTo>
                <a:lnTo>
                  <a:pt x="2708990" y="2514058"/>
                </a:lnTo>
                <a:lnTo>
                  <a:pt x="2716865" y="2492684"/>
                </a:lnTo>
                <a:lnTo>
                  <a:pt x="2717990" y="2451061"/>
                </a:lnTo>
                <a:lnTo>
                  <a:pt x="2717990" y="71996"/>
                </a:lnTo>
                <a:lnTo>
                  <a:pt x="2716865" y="30373"/>
                </a:lnTo>
                <a:lnTo>
                  <a:pt x="2708990" y="8999"/>
                </a:lnTo>
                <a:lnTo>
                  <a:pt x="2687617" y="1124"/>
                </a:lnTo>
                <a:lnTo>
                  <a:pt x="2645994" y="0"/>
                </a:lnTo>
                <a:close/>
              </a:path>
            </a:pathLst>
          </a:custGeom>
          <a:solidFill>
            <a:srgbClr val="F0F3F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18208" y="2105234"/>
            <a:ext cx="233489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127BB9"/>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43815">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  Try questions like: “Can you share more  information about how you came to these  ideas?”and “Tell me more about that...”</a:t>
            </a:r>
            <a:endParaRPr sz="800" dirty="0">
              <a:latin typeface="Arial" panose="020B0604020202020204" pitchFamily="34" charset="0"/>
              <a:cs typeface="Arial" panose="020B0604020202020204" pitchFamily="34" charset="0"/>
            </a:endParaRPr>
          </a:p>
          <a:p>
            <a:pPr marL="12700" marR="6223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4" name="object 14"/>
          <p:cNvSpPr/>
          <p:nvPr/>
        </p:nvSpPr>
        <p:spPr>
          <a:xfrm>
            <a:off x="903178" y="4732947"/>
            <a:ext cx="2712085" cy="2147570"/>
          </a:xfrm>
          <a:custGeom>
            <a:avLst/>
            <a:gdLst/>
            <a:ahLst/>
            <a:cxnLst/>
            <a:rect l="l" t="t" r="r" b="b"/>
            <a:pathLst>
              <a:path w="2712085" h="2147570">
                <a:moveTo>
                  <a:pt x="71996" y="0"/>
                </a:moveTo>
                <a:lnTo>
                  <a:pt x="30373" y="1124"/>
                </a:lnTo>
                <a:lnTo>
                  <a:pt x="8999" y="8999"/>
                </a:lnTo>
                <a:lnTo>
                  <a:pt x="1124" y="30373"/>
                </a:lnTo>
                <a:lnTo>
                  <a:pt x="0" y="71996"/>
                </a:lnTo>
                <a:lnTo>
                  <a:pt x="0" y="2075408"/>
                </a:lnTo>
                <a:lnTo>
                  <a:pt x="1124" y="2117038"/>
                </a:lnTo>
                <a:lnTo>
                  <a:pt x="8999" y="2138416"/>
                </a:lnTo>
                <a:lnTo>
                  <a:pt x="30373" y="2146292"/>
                </a:lnTo>
                <a:lnTo>
                  <a:pt x="71996" y="2147417"/>
                </a:lnTo>
                <a:lnTo>
                  <a:pt x="2639644" y="2147417"/>
                </a:lnTo>
                <a:lnTo>
                  <a:pt x="2681267" y="2146292"/>
                </a:lnTo>
                <a:lnTo>
                  <a:pt x="2702640" y="2138416"/>
                </a:lnTo>
                <a:lnTo>
                  <a:pt x="2710515" y="2117038"/>
                </a:lnTo>
                <a:lnTo>
                  <a:pt x="2711640" y="2075408"/>
                </a:lnTo>
                <a:lnTo>
                  <a:pt x="2711640" y="71996"/>
                </a:lnTo>
                <a:lnTo>
                  <a:pt x="2710515" y="30373"/>
                </a:lnTo>
                <a:lnTo>
                  <a:pt x="2702640" y="8999"/>
                </a:lnTo>
                <a:lnTo>
                  <a:pt x="2681267" y="1124"/>
                </a:lnTo>
                <a:lnTo>
                  <a:pt x="2639644" y="0"/>
                </a:lnTo>
                <a:lnTo>
                  <a:pt x="71996" y="0"/>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3178" y="7097293"/>
            <a:ext cx="2712085" cy="2140585"/>
          </a:xfrm>
          <a:custGeom>
            <a:avLst/>
            <a:gdLst/>
            <a:ahLst/>
            <a:cxnLst/>
            <a:rect l="l" t="t" r="r" b="b"/>
            <a:pathLst>
              <a:path w="2712085" h="2140584">
                <a:moveTo>
                  <a:pt x="71996" y="0"/>
                </a:moveTo>
                <a:lnTo>
                  <a:pt x="30373" y="1124"/>
                </a:lnTo>
                <a:lnTo>
                  <a:pt x="8999" y="8999"/>
                </a:lnTo>
                <a:lnTo>
                  <a:pt x="1124" y="30373"/>
                </a:lnTo>
                <a:lnTo>
                  <a:pt x="0" y="71996"/>
                </a:lnTo>
                <a:lnTo>
                  <a:pt x="0" y="2068156"/>
                </a:lnTo>
                <a:lnTo>
                  <a:pt x="1124" y="2109779"/>
                </a:lnTo>
                <a:lnTo>
                  <a:pt x="8999" y="2131153"/>
                </a:lnTo>
                <a:lnTo>
                  <a:pt x="30373" y="2139028"/>
                </a:lnTo>
                <a:lnTo>
                  <a:pt x="71996" y="2140153"/>
                </a:lnTo>
                <a:lnTo>
                  <a:pt x="2639644" y="2140153"/>
                </a:lnTo>
                <a:lnTo>
                  <a:pt x="2681267" y="2139028"/>
                </a:lnTo>
                <a:lnTo>
                  <a:pt x="2702640" y="2131153"/>
                </a:lnTo>
                <a:lnTo>
                  <a:pt x="2710515" y="2109779"/>
                </a:lnTo>
                <a:lnTo>
                  <a:pt x="2711640" y="2068156"/>
                </a:lnTo>
                <a:lnTo>
                  <a:pt x="2711640" y="71996"/>
                </a:lnTo>
                <a:lnTo>
                  <a:pt x="2710515" y="30373"/>
                </a:lnTo>
                <a:lnTo>
                  <a:pt x="2702640" y="8999"/>
                </a:lnTo>
                <a:lnTo>
                  <a:pt x="2681267" y="1124"/>
                </a:lnTo>
                <a:lnTo>
                  <a:pt x="2639644" y="0"/>
                </a:lnTo>
                <a:lnTo>
                  <a:pt x="71996" y="0"/>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txBox="1"/>
          <p:nvPr/>
        </p:nvSpPr>
        <p:spPr>
          <a:xfrm>
            <a:off x="1005508" y="7209370"/>
            <a:ext cx="232600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team’s concept lead to improving  the holistic learning outcomes for your students?</a:t>
            </a:r>
            <a:endParaRPr sz="800">
              <a:latin typeface="Arial" panose="020B0604020202020204" pitchFamily="34" charset="0"/>
              <a:cs typeface="Arial" panose="020B0604020202020204" pitchFamily="34" charset="0"/>
            </a:endParaRPr>
          </a:p>
        </p:txBody>
      </p:sp>
      <p:sp>
        <p:nvSpPr>
          <p:cNvPr id="17" name="object 17"/>
          <p:cNvSpPr txBox="1"/>
          <p:nvPr/>
        </p:nvSpPr>
        <p:spPr>
          <a:xfrm>
            <a:off x="1005508" y="4796980"/>
            <a:ext cx="224599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 a team, determine what concept you plan  to pitch to the Schools2030 initiative leadership  and implement on your campus:</a:t>
            </a:r>
            <a:endParaRPr sz="800">
              <a:latin typeface="Arial" panose="020B0604020202020204" pitchFamily="34" charset="0"/>
              <a:cs typeface="Arial" panose="020B0604020202020204" pitchFamily="34" charset="0"/>
            </a:endParaRPr>
          </a:p>
        </p:txBody>
      </p:sp>
      <p:grpSp>
        <p:nvGrpSpPr>
          <p:cNvPr id="18" name="object 18"/>
          <p:cNvGrpSpPr/>
          <p:nvPr/>
        </p:nvGrpSpPr>
        <p:grpSpPr>
          <a:xfrm>
            <a:off x="886415" y="10283983"/>
            <a:ext cx="5774055" cy="408305"/>
            <a:chOff x="886415" y="10283983"/>
            <a:chExt cx="5774055" cy="408305"/>
          </a:xfrm>
        </p:grpSpPr>
        <p:sp>
          <p:nvSpPr>
            <p:cNvPr id="19" name="object 19"/>
            <p:cNvSpPr/>
            <p:nvPr/>
          </p:nvSpPr>
          <p:spPr>
            <a:xfrm>
              <a:off x="893787" y="10299522"/>
              <a:ext cx="5759450" cy="393065"/>
            </a:xfrm>
            <a:custGeom>
              <a:avLst/>
              <a:gdLst/>
              <a:ahLst/>
              <a:cxnLst/>
              <a:rect l="l" t="t" r="r" b="b"/>
              <a:pathLst>
                <a:path w="5759450" h="393065">
                  <a:moveTo>
                    <a:pt x="5758827" y="0"/>
                  </a:moveTo>
                  <a:lnTo>
                    <a:pt x="0" y="0"/>
                  </a:lnTo>
                  <a:lnTo>
                    <a:pt x="0" y="186004"/>
                  </a:lnTo>
                  <a:lnTo>
                    <a:pt x="0" y="392480"/>
                  </a:lnTo>
                  <a:lnTo>
                    <a:pt x="5758827" y="392480"/>
                  </a:lnTo>
                  <a:lnTo>
                    <a:pt x="5758827" y="186004"/>
                  </a:lnTo>
                  <a:lnTo>
                    <a:pt x="5758827"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5446979" y="10291356"/>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5446979" y="10291356"/>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4303153" y="102913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4303153" y="102913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3166465" y="102913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166465" y="102913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2030247" y="102913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030247" y="102913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893787" y="102913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893787" y="102913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1358366" y="1031958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1" name="object 31"/>
          <p:cNvSpPr txBox="1"/>
          <p:nvPr/>
        </p:nvSpPr>
        <p:spPr>
          <a:xfrm>
            <a:off x="2424129" y="10319581"/>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2" name="object 32"/>
          <p:cNvSpPr txBox="1"/>
          <p:nvPr/>
        </p:nvSpPr>
        <p:spPr>
          <a:xfrm>
            <a:off x="3631304" y="1031958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3" name="object 33"/>
          <p:cNvSpPr txBox="1"/>
          <p:nvPr/>
        </p:nvSpPr>
        <p:spPr>
          <a:xfrm>
            <a:off x="4600228" y="10319581"/>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4" name="object 34"/>
          <p:cNvSpPr txBox="1"/>
          <p:nvPr/>
        </p:nvSpPr>
        <p:spPr>
          <a:xfrm>
            <a:off x="5446979" y="10299522"/>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grpSp>
        <p:nvGrpSpPr>
          <p:cNvPr id="35" name="object 35"/>
          <p:cNvGrpSpPr/>
          <p:nvPr/>
        </p:nvGrpSpPr>
        <p:grpSpPr>
          <a:xfrm>
            <a:off x="899998" y="1371511"/>
            <a:ext cx="5760085" cy="36195"/>
            <a:chOff x="899998" y="1371511"/>
            <a:chExt cx="5760085" cy="36195"/>
          </a:xfrm>
        </p:grpSpPr>
        <p:sp>
          <p:nvSpPr>
            <p:cNvPr id="36" name="object 36"/>
            <p:cNvSpPr/>
            <p:nvPr/>
          </p:nvSpPr>
          <p:spPr>
            <a:xfrm>
              <a:off x="899998" y="1371511"/>
              <a:ext cx="1507490" cy="36195"/>
            </a:xfrm>
            <a:custGeom>
              <a:avLst/>
              <a:gdLst/>
              <a:ahLst/>
              <a:cxnLst/>
              <a:rect l="l" t="t" r="r" b="b"/>
              <a:pathLst>
                <a:path w="1507489" h="36194">
                  <a:moveTo>
                    <a:pt x="1507362" y="0"/>
                  </a:moveTo>
                  <a:lnTo>
                    <a:pt x="0" y="0"/>
                  </a:lnTo>
                  <a:lnTo>
                    <a:pt x="0" y="36182"/>
                  </a:lnTo>
                  <a:lnTo>
                    <a:pt x="1507362" y="36182"/>
                  </a:lnTo>
                  <a:lnTo>
                    <a:pt x="150736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407361" y="1371511"/>
              <a:ext cx="4253230" cy="36195"/>
            </a:xfrm>
            <a:custGeom>
              <a:avLst/>
              <a:gdLst/>
              <a:ahLst/>
              <a:cxnLst/>
              <a:rect l="l" t="t" r="r" b="b"/>
              <a:pathLst>
                <a:path w="4253230" h="36194">
                  <a:moveTo>
                    <a:pt x="4252645" y="0"/>
                  </a:moveTo>
                  <a:lnTo>
                    <a:pt x="0" y="0"/>
                  </a:lnTo>
                  <a:lnTo>
                    <a:pt x="0" y="36182"/>
                  </a:lnTo>
                  <a:lnTo>
                    <a:pt x="4252645" y="36182"/>
                  </a:lnTo>
                  <a:lnTo>
                    <a:pt x="4252645"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txBox="1"/>
          <p:nvPr/>
        </p:nvSpPr>
        <p:spPr>
          <a:xfrm>
            <a:off x="887299" y="825576"/>
            <a:ext cx="58039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7BB9"/>
                </a:solidFill>
                <a:latin typeface="Arial" panose="020B0604020202020204" pitchFamily="34" charset="0"/>
                <a:cs typeface="Arial" panose="020B0604020202020204" pitchFamily="34" charset="0"/>
              </a:rPr>
              <a:t>IMPLEMENT </a:t>
            </a:r>
            <a:r>
              <a:rPr sz="1800" dirty="0">
                <a:solidFill>
                  <a:srgbClr val="127BB9"/>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121</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507490" cy="36195"/>
            </a:xfrm>
            <a:custGeom>
              <a:avLst/>
              <a:gdLst/>
              <a:ahLst/>
              <a:cxnLst/>
              <a:rect l="l" t="t" r="r" b="b"/>
              <a:pathLst>
                <a:path w="1507489" h="36194">
                  <a:moveTo>
                    <a:pt x="1507362" y="0"/>
                  </a:moveTo>
                  <a:lnTo>
                    <a:pt x="0" y="0"/>
                  </a:lnTo>
                  <a:lnTo>
                    <a:pt x="0" y="36182"/>
                  </a:lnTo>
                  <a:lnTo>
                    <a:pt x="1507362" y="36182"/>
                  </a:lnTo>
                  <a:lnTo>
                    <a:pt x="1507362"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2407361" y="1371511"/>
              <a:ext cx="4253230" cy="36195"/>
            </a:xfrm>
            <a:custGeom>
              <a:avLst/>
              <a:gdLst/>
              <a:ahLst/>
              <a:cxnLst/>
              <a:rect l="l" t="t" r="r" b="b"/>
              <a:pathLst>
                <a:path w="4253230" h="36194">
                  <a:moveTo>
                    <a:pt x="4252645" y="0"/>
                  </a:moveTo>
                  <a:lnTo>
                    <a:pt x="0" y="0"/>
                  </a:lnTo>
                  <a:lnTo>
                    <a:pt x="0" y="36182"/>
                  </a:lnTo>
                  <a:lnTo>
                    <a:pt x="4252645" y="36182"/>
                  </a:lnTo>
                  <a:lnTo>
                    <a:pt x="4252645" y="0"/>
                  </a:lnTo>
                  <a:close/>
                </a:path>
              </a:pathLst>
            </a:custGeom>
            <a:solidFill>
              <a:srgbClr val="CFDA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80390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27BB9"/>
                </a:solidFill>
                <a:latin typeface="Arial" panose="020B0604020202020204" pitchFamily="34" charset="0"/>
                <a:cs typeface="Arial" panose="020B0604020202020204" pitchFamily="34" charset="0"/>
              </a:rPr>
              <a:t>IMPLEMENT </a:t>
            </a:r>
            <a:r>
              <a:rPr sz="1800" dirty="0">
                <a:solidFill>
                  <a:srgbClr val="127BB9"/>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10" name="object 10"/>
          <p:cNvGrpSpPr/>
          <p:nvPr/>
        </p:nvGrpSpPr>
        <p:grpSpPr>
          <a:xfrm>
            <a:off x="924426" y="10447301"/>
            <a:ext cx="5798820" cy="245110"/>
            <a:chOff x="924426" y="10447301"/>
            <a:chExt cx="5798820" cy="245110"/>
          </a:xfrm>
        </p:grpSpPr>
        <p:sp>
          <p:nvSpPr>
            <p:cNvPr id="11" name="object 11"/>
            <p:cNvSpPr/>
            <p:nvPr/>
          </p:nvSpPr>
          <p:spPr>
            <a:xfrm>
              <a:off x="931799" y="10462831"/>
              <a:ext cx="5784215" cy="229235"/>
            </a:xfrm>
            <a:custGeom>
              <a:avLst/>
              <a:gdLst/>
              <a:ahLst/>
              <a:cxnLst/>
              <a:rect l="l" t="t" r="r" b="b"/>
              <a:pathLst>
                <a:path w="5784215" h="229234">
                  <a:moveTo>
                    <a:pt x="5783681" y="0"/>
                  </a:moveTo>
                  <a:lnTo>
                    <a:pt x="0" y="0"/>
                  </a:lnTo>
                  <a:lnTo>
                    <a:pt x="0" y="186016"/>
                  </a:lnTo>
                  <a:lnTo>
                    <a:pt x="0" y="229171"/>
                  </a:lnTo>
                  <a:lnTo>
                    <a:pt x="5783681" y="229171"/>
                  </a:lnTo>
                  <a:lnTo>
                    <a:pt x="5783681" y="186016"/>
                  </a:lnTo>
                  <a:lnTo>
                    <a:pt x="5783681" y="0"/>
                  </a:lnTo>
                  <a:close/>
                </a:path>
              </a:pathLst>
            </a:custGeom>
            <a:solidFill>
              <a:srgbClr val="127BB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470232" y="10454674"/>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5470232" y="10454674"/>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333785" y="104546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4333785" y="104546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197326" y="104546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197326" y="104546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060879" y="104546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2060879" y="104546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31798" y="1045467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31798" y="1045467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txBox="1"/>
          <p:nvPr/>
        </p:nvSpPr>
        <p:spPr>
          <a:xfrm>
            <a:off x="1295628" y="104828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3" name="object 23"/>
          <p:cNvSpPr txBox="1"/>
          <p:nvPr/>
        </p:nvSpPr>
        <p:spPr>
          <a:xfrm>
            <a:off x="2412596" y="104828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4" name="object 24"/>
          <p:cNvSpPr txBox="1"/>
          <p:nvPr/>
        </p:nvSpPr>
        <p:spPr>
          <a:xfrm>
            <a:off x="3588376" y="104828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5" name="object 25"/>
          <p:cNvSpPr txBox="1"/>
          <p:nvPr/>
        </p:nvSpPr>
        <p:spPr>
          <a:xfrm>
            <a:off x="4655112" y="104828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6" name="object 26"/>
          <p:cNvSpPr txBox="1"/>
          <p:nvPr/>
        </p:nvSpPr>
        <p:spPr>
          <a:xfrm>
            <a:off x="5946745" y="104828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aphicFrame>
        <p:nvGraphicFramePr>
          <p:cNvPr id="27" name="object 27"/>
          <p:cNvGraphicFramePr>
            <a:graphicFrameLocks noGrp="1"/>
          </p:cNvGraphicFramePr>
          <p:nvPr/>
        </p:nvGraphicFramePr>
        <p:xfrm>
          <a:off x="899999" y="2888843"/>
          <a:ext cx="5761990" cy="2699994"/>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79705" marR="154305" indent="-72390">
                        <a:lnSpc>
                          <a:spcPct val="104200"/>
                        </a:lnSpc>
                        <a:buClr>
                          <a:srgbClr val="00A79E"/>
                        </a:buClr>
                        <a:buFont typeface="Times New Roman"/>
                        <a:buChar char="•"/>
                        <a:tabLst>
                          <a:tab pos="170815"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50"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64160" algn="just">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30" dirty="0">
                          <a:solidFill>
                            <a:srgbClr val="414042"/>
                          </a:solidFill>
                          <a:latin typeface="Arial"/>
                          <a:cs typeface="Arial"/>
                        </a:rPr>
                        <a:t>able 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978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somewhat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235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dirty="0">
                          <a:solidFill>
                            <a:srgbClr val="414042"/>
                          </a:solidFill>
                          <a:latin typeface="Arial"/>
                          <a:cs typeface="Arial"/>
                        </a:rPr>
                        <a:t>stay </a:t>
                      </a:r>
                      <a:r>
                        <a:rPr sz="700" spc="5" dirty="0">
                          <a:solidFill>
                            <a:srgbClr val="414042"/>
                          </a:solidFill>
                          <a:latin typeface="Arial"/>
                          <a:cs typeface="Arial"/>
                        </a:rPr>
                        <a:t>very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0"/>
                  </a:ext>
                </a:extLst>
              </a:tr>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79705" marR="229870" indent="-72390">
                        <a:lnSpc>
                          <a:spcPct val="104200"/>
                        </a:lnSpc>
                        <a:buChar char="•"/>
                        <a:tabLst>
                          <a:tab pos="184150" algn="l"/>
                        </a:tabLst>
                      </a:pPr>
                      <a:r>
                        <a:rPr sz="800" spc="15" dirty="0">
                          <a:solidFill>
                            <a:srgbClr val="414042"/>
                          </a:solidFill>
                          <a:latin typeface="Arial"/>
                          <a:cs typeface="Arial"/>
                        </a:rPr>
                        <a:t>Work </a:t>
                      </a:r>
                      <a:r>
                        <a:rPr sz="800" spc="25" dirty="0">
                          <a:solidFill>
                            <a:srgbClr val="414042"/>
                          </a:solidFill>
                          <a:latin typeface="Arial"/>
                          <a:cs typeface="Arial"/>
                        </a:rPr>
                        <a:t>together</a:t>
                      </a:r>
                      <a:r>
                        <a:rPr sz="800" spc="-50" dirty="0">
                          <a:solidFill>
                            <a:srgbClr val="414042"/>
                          </a:solidFill>
                          <a:latin typeface="Arial"/>
                          <a:cs typeface="Arial"/>
                        </a:rPr>
                        <a:t> </a:t>
                      </a:r>
                      <a:r>
                        <a:rPr sz="800" spc="35" dirty="0">
                          <a:solidFill>
                            <a:srgbClr val="414042"/>
                          </a:solidFill>
                          <a:latin typeface="Arial"/>
                          <a:cs typeface="Arial"/>
                        </a:rPr>
                        <a:t>to  </a:t>
                      </a:r>
                      <a:r>
                        <a:rPr sz="800" spc="10" dirty="0">
                          <a:solidFill>
                            <a:srgbClr val="414042"/>
                          </a:solidFill>
                          <a:latin typeface="Arial"/>
                          <a:cs typeface="Arial"/>
                        </a:rPr>
                        <a:t>understand the  context</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42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work  </a:t>
                      </a:r>
                      <a:r>
                        <a:rPr sz="700" spc="25" dirty="0">
                          <a:solidFill>
                            <a:srgbClr val="414042"/>
                          </a:solidFill>
                          <a:latin typeface="Arial"/>
                          <a:cs typeface="Arial"/>
                        </a:rPr>
                        <a:t>together </a:t>
                      </a:r>
                      <a:r>
                        <a:rPr sz="700" spc="30" dirty="0">
                          <a:solidFill>
                            <a:srgbClr val="414042"/>
                          </a:solidFill>
                          <a:latin typeface="Arial"/>
                          <a:cs typeface="Arial"/>
                        </a:rPr>
                        <a:t>to </a:t>
                      </a:r>
                      <a:r>
                        <a:rPr sz="700" spc="10" dirty="0">
                          <a:solidFill>
                            <a:srgbClr val="414042"/>
                          </a:solidFill>
                          <a:latin typeface="Arial"/>
                          <a:cs typeface="Arial"/>
                        </a:rPr>
                        <a:t>understand how</a:t>
                      </a:r>
                      <a:r>
                        <a:rPr sz="700" spc="-75" dirty="0">
                          <a:solidFill>
                            <a:srgbClr val="414042"/>
                          </a:solidFill>
                          <a:latin typeface="Arial"/>
                          <a:cs typeface="Arial"/>
                        </a:rPr>
                        <a:t> </a:t>
                      </a:r>
                      <a:r>
                        <a:rPr sz="700" spc="15" dirty="0">
                          <a:solidFill>
                            <a:srgbClr val="414042"/>
                          </a:solidFill>
                          <a:latin typeface="Arial"/>
                          <a:cs typeface="Arial"/>
                        </a:rPr>
                        <a:t>their  </a:t>
                      </a:r>
                      <a:r>
                        <a:rPr sz="700" dirty="0">
                          <a:solidFill>
                            <a:srgbClr val="414042"/>
                          </a:solidFill>
                          <a:latin typeface="Arial"/>
                          <a:cs typeface="Arial"/>
                        </a:rPr>
                        <a:t>solution </a:t>
                      </a:r>
                      <a:r>
                        <a:rPr sz="700" spc="15" dirty="0">
                          <a:solidFill>
                            <a:srgbClr val="414042"/>
                          </a:solidFill>
                          <a:latin typeface="Arial"/>
                          <a:cs typeface="Arial"/>
                        </a:rPr>
                        <a:t>might </a:t>
                      </a:r>
                      <a:r>
                        <a:rPr sz="700" spc="25" dirty="0">
                          <a:solidFill>
                            <a:srgbClr val="414042"/>
                          </a:solidFill>
                          <a:latin typeface="Arial"/>
                          <a:cs typeface="Arial"/>
                        </a:rPr>
                        <a:t>fit </a:t>
                      </a:r>
                      <a:r>
                        <a:rPr sz="700" spc="15" dirty="0">
                          <a:solidFill>
                            <a:srgbClr val="414042"/>
                          </a:solidFill>
                          <a:latin typeface="Arial"/>
                          <a:cs typeface="Arial"/>
                        </a:rPr>
                        <a:t>into </a:t>
                      </a:r>
                      <a:r>
                        <a:rPr sz="700" spc="10" dirty="0">
                          <a:solidFill>
                            <a:srgbClr val="414042"/>
                          </a:solidFill>
                          <a:latin typeface="Arial"/>
                          <a:cs typeface="Arial"/>
                        </a:rPr>
                        <a:t>the</a:t>
                      </a:r>
                      <a:r>
                        <a:rPr sz="700" spc="-30" dirty="0">
                          <a:solidFill>
                            <a:srgbClr val="414042"/>
                          </a:solidFill>
                          <a:latin typeface="Arial"/>
                          <a:cs typeface="Arial"/>
                        </a:rPr>
                        <a:t> </a:t>
                      </a:r>
                      <a:r>
                        <a:rPr sz="700" spc="10" dirty="0">
                          <a:solidFill>
                            <a:srgbClr val="414042"/>
                          </a:solidFill>
                          <a:latin typeface="Arial"/>
                          <a:cs typeface="Arial"/>
                        </a:rPr>
                        <a:t>context.</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4254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work  </a:t>
                      </a:r>
                      <a:r>
                        <a:rPr sz="700" spc="25" dirty="0">
                          <a:solidFill>
                            <a:srgbClr val="414042"/>
                          </a:solidFill>
                          <a:latin typeface="Arial"/>
                          <a:cs typeface="Arial"/>
                        </a:rPr>
                        <a:t>together </a:t>
                      </a:r>
                      <a:r>
                        <a:rPr sz="700" spc="30" dirty="0">
                          <a:solidFill>
                            <a:srgbClr val="414042"/>
                          </a:solidFill>
                          <a:latin typeface="Arial"/>
                          <a:cs typeface="Arial"/>
                        </a:rPr>
                        <a:t>to </a:t>
                      </a:r>
                      <a:r>
                        <a:rPr sz="700" spc="10" dirty="0">
                          <a:solidFill>
                            <a:srgbClr val="414042"/>
                          </a:solidFill>
                          <a:latin typeface="Arial"/>
                          <a:cs typeface="Arial"/>
                        </a:rPr>
                        <a:t>understand how</a:t>
                      </a:r>
                      <a:r>
                        <a:rPr sz="700" spc="-75" dirty="0">
                          <a:solidFill>
                            <a:srgbClr val="414042"/>
                          </a:solidFill>
                          <a:latin typeface="Arial"/>
                          <a:cs typeface="Arial"/>
                        </a:rPr>
                        <a:t> </a:t>
                      </a:r>
                      <a:r>
                        <a:rPr sz="700" spc="15" dirty="0">
                          <a:solidFill>
                            <a:srgbClr val="414042"/>
                          </a:solidFill>
                          <a:latin typeface="Arial"/>
                          <a:cs typeface="Arial"/>
                        </a:rPr>
                        <a:t>their  </a:t>
                      </a:r>
                      <a:r>
                        <a:rPr sz="700" dirty="0">
                          <a:solidFill>
                            <a:srgbClr val="414042"/>
                          </a:solidFill>
                          <a:latin typeface="Arial"/>
                          <a:cs typeface="Arial"/>
                        </a:rPr>
                        <a:t>solution </a:t>
                      </a:r>
                      <a:r>
                        <a:rPr sz="700" spc="15" dirty="0">
                          <a:solidFill>
                            <a:srgbClr val="414042"/>
                          </a:solidFill>
                          <a:latin typeface="Arial"/>
                          <a:cs typeface="Arial"/>
                        </a:rPr>
                        <a:t>might </a:t>
                      </a:r>
                      <a:r>
                        <a:rPr sz="700" spc="25" dirty="0">
                          <a:solidFill>
                            <a:srgbClr val="414042"/>
                          </a:solidFill>
                          <a:latin typeface="Arial"/>
                          <a:cs typeface="Arial"/>
                        </a:rPr>
                        <a:t>fit </a:t>
                      </a:r>
                      <a:r>
                        <a:rPr sz="700" spc="15" dirty="0">
                          <a:solidFill>
                            <a:srgbClr val="414042"/>
                          </a:solidFill>
                          <a:latin typeface="Arial"/>
                          <a:cs typeface="Arial"/>
                        </a:rPr>
                        <a:t>into </a:t>
                      </a:r>
                      <a:r>
                        <a:rPr sz="700" spc="10" dirty="0">
                          <a:solidFill>
                            <a:srgbClr val="414042"/>
                          </a:solidFill>
                          <a:latin typeface="Arial"/>
                          <a:cs typeface="Arial"/>
                        </a:rPr>
                        <a:t>the context  </a:t>
                      </a:r>
                      <a:r>
                        <a:rPr sz="700" spc="25" dirty="0">
                          <a:solidFill>
                            <a:srgbClr val="414042"/>
                          </a:solidFill>
                          <a:latin typeface="Arial"/>
                          <a:cs typeface="Arial"/>
                        </a:rPr>
                        <a:t>but </a:t>
                      </a:r>
                      <a:r>
                        <a:rPr sz="700" spc="30" dirty="0">
                          <a:solidFill>
                            <a:srgbClr val="414042"/>
                          </a:solidFill>
                          <a:latin typeface="Arial"/>
                          <a:cs typeface="Arial"/>
                        </a:rPr>
                        <a:t>are </a:t>
                      </a:r>
                      <a:r>
                        <a:rPr sz="700" spc="15" dirty="0">
                          <a:solidFill>
                            <a:srgbClr val="414042"/>
                          </a:solidFill>
                          <a:latin typeface="Arial"/>
                          <a:cs typeface="Arial"/>
                        </a:rPr>
                        <a:t>working </a:t>
                      </a:r>
                      <a:r>
                        <a:rPr sz="700" spc="30" dirty="0">
                          <a:solidFill>
                            <a:srgbClr val="414042"/>
                          </a:solidFill>
                          <a:latin typeface="Arial"/>
                          <a:cs typeface="Arial"/>
                        </a:rPr>
                        <a:t>to </a:t>
                      </a:r>
                      <a:r>
                        <a:rPr sz="700" spc="20" dirty="0">
                          <a:solidFill>
                            <a:srgbClr val="414042"/>
                          </a:solidFill>
                          <a:latin typeface="Arial"/>
                          <a:cs typeface="Arial"/>
                        </a:rPr>
                        <a:t>advance </a:t>
                      </a:r>
                      <a:r>
                        <a:rPr sz="700" spc="10" dirty="0">
                          <a:solidFill>
                            <a:srgbClr val="414042"/>
                          </a:solidFill>
                          <a:latin typeface="Arial"/>
                          <a:cs typeface="Arial"/>
                        </a:rPr>
                        <a:t>the  </a:t>
                      </a:r>
                      <a:r>
                        <a:rPr sz="700" spc="-5" dirty="0">
                          <a:solidFill>
                            <a:srgbClr val="414042"/>
                          </a:solidFill>
                          <a:latin typeface="Arial"/>
                          <a:cs typeface="Arial"/>
                        </a:rPr>
                        <a:t>process.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6223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dirty="0">
                          <a:solidFill>
                            <a:srgbClr val="414042"/>
                          </a:solidFill>
                          <a:latin typeface="Arial"/>
                          <a:cs typeface="Arial"/>
                        </a:rPr>
                        <a:t>feels </a:t>
                      </a:r>
                      <a:r>
                        <a:rPr sz="700" spc="15" dirty="0">
                          <a:solidFill>
                            <a:srgbClr val="414042"/>
                          </a:solidFill>
                          <a:latin typeface="Arial"/>
                          <a:cs typeface="Arial"/>
                        </a:rPr>
                        <a:t>confident </a:t>
                      </a:r>
                      <a:r>
                        <a:rPr sz="700" spc="25" dirty="0">
                          <a:solidFill>
                            <a:srgbClr val="414042"/>
                          </a:solidFill>
                          <a:latin typeface="Arial"/>
                          <a:cs typeface="Arial"/>
                        </a:rPr>
                        <a:t>that  </a:t>
                      </a:r>
                      <a:r>
                        <a:rPr sz="700" spc="5" dirty="0">
                          <a:solidFill>
                            <a:srgbClr val="414042"/>
                          </a:solidFill>
                          <a:latin typeface="Arial"/>
                          <a:cs typeface="Arial"/>
                        </a:rPr>
                        <a:t>they </a:t>
                      </a:r>
                      <a:r>
                        <a:rPr sz="700" spc="10" dirty="0">
                          <a:solidFill>
                            <a:srgbClr val="414042"/>
                          </a:solidFill>
                          <a:latin typeface="Arial"/>
                          <a:cs typeface="Arial"/>
                        </a:rPr>
                        <a:t>understand how </a:t>
                      </a:r>
                      <a:r>
                        <a:rPr sz="700" spc="15" dirty="0">
                          <a:solidFill>
                            <a:srgbClr val="414042"/>
                          </a:solidFill>
                          <a:latin typeface="Arial"/>
                          <a:cs typeface="Arial"/>
                        </a:rPr>
                        <a:t>their  </a:t>
                      </a:r>
                      <a:r>
                        <a:rPr sz="700" dirty="0">
                          <a:solidFill>
                            <a:srgbClr val="414042"/>
                          </a:solidFill>
                          <a:latin typeface="Arial"/>
                          <a:cs typeface="Arial"/>
                        </a:rPr>
                        <a:t>solution </a:t>
                      </a:r>
                      <a:r>
                        <a:rPr sz="700" spc="15" dirty="0">
                          <a:solidFill>
                            <a:srgbClr val="414042"/>
                          </a:solidFill>
                          <a:latin typeface="Arial"/>
                          <a:cs typeface="Arial"/>
                        </a:rPr>
                        <a:t>will </a:t>
                      </a:r>
                      <a:r>
                        <a:rPr sz="700" spc="25" dirty="0">
                          <a:solidFill>
                            <a:srgbClr val="414042"/>
                          </a:solidFill>
                          <a:latin typeface="Arial"/>
                          <a:cs typeface="Arial"/>
                        </a:rPr>
                        <a:t>fit </a:t>
                      </a:r>
                      <a:r>
                        <a:rPr sz="700" spc="15" dirty="0">
                          <a:solidFill>
                            <a:srgbClr val="414042"/>
                          </a:solidFill>
                          <a:latin typeface="Arial"/>
                          <a:cs typeface="Arial"/>
                        </a:rPr>
                        <a:t>into </a:t>
                      </a:r>
                      <a:r>
                        <a:rPr sz="700" spc="10" dirty="0">
                          <a:solidFill>
                            <a:srgbClr val="414042"/>
                          </a:solidFill>
                          <a:latin typeface="Arial"/>
                          <a:cs typeface="Arial"/>
                        </a:rPr>
                        <a:t>the context  </a:t>
                      </a:r>
                      <a:r>
                        <a:rPr sz="700" spc="30" dirty="0">
                          <a:solidFill>
                            <a:srgbClr val="414042"/>
                          </a:solidFill>
                          <a:latin typeface="Arial"/>
                          <a:cs typeface="Arial"/>
                        </a:rPr>
                        <a:t>and are </a:t>
                      </a:r>
                      <a:r>
                        <a:rPr sz="700" spc="25" dirty="0">
                          <a:solidFill>
                            <a:srgbClr val="414042"/>
                          </a:solidFill>
                          <a:latin typeface="Arial"/>
                          <a:cs typeface="Arial"/>
                        </a:rPr>
                        <a:t>ready </a:t>
                      </a:r>
                      <a:r>
                        <a:rPr sz="700" spc="30" dirty="0">
                          <a:solidFill>
                            <a:srgbClr val="414042"/>
                          </a:solidFill>
                          <a:latin typeface="Arial"/>
                          <a:cs typeface="Arial"/>
                        </a:rPr>
                        <a:t>to </a:t>
                      </a:r>
                      <a:r>
                        <a:rPr sz="700" spc="5" dirty="0">
                          <a:solidFill>
                            <a:srgbClr val="414042"/>
                          </a:solidFill>
                          <a:latin typeface="Arial"/>
                          <a:cs typeface="Arial"/>
                        </a:rPr>
                        <a:t>move</a:t>
                      </a:r>
                      <a:r>
                        <a:rPr sz="700" spc="-80" dirty="0">
                          <a:solidFill>
                            <a:srgbClr val="414042"/>
                          </a:solidFill>
                          <a:latin typeface="Arial"/>
                          <a:cs typeface="Arial"/>
                        </a:rPr>
                        <a:t> </a:t>
                      </a:r>
                      <a:r>
                        <a:rPr sz="700" spc="30" dirty="0">
                          <a:solidFill>
                            <a:srgbClr val="414042"/>
                          </a:solidFill>
                          <a:latin typeface="Arial"/>
                          <a:cs typeface="Arial"/>
                        </a:rPr>
                        <a:t>forward.</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899998">
                <a:tc>
                  <a:txBody>
                    <a:bodyPr/>
                    <a:lstStyle/>
                    <a:p>
                      <a:pPr>
                        <a:lnSpc>
                          <a:spcPct val="100000"/>
                        </a:lnSpc>
                      </a:pPr>
                      <a:endParaRPr sz="800">
                        <a:latin typeface="Times New Roman"/>
                        <a:cs typeface="Times New Roman"/>
                      </a:endParaRPr>
                    </a:p>
                    <a:p>
                      <a:pPr marL="179705" marR="59055" indent="-72390">
                        <a:lnSpc>
                          <a:spcPct val="104200"/>
                        </a:lnSpc>
                        <a:spcBef>
                          <a:spcPts val="575"/>
                        </a:spcBef>
                        <a:buChar char="•"/>
                        <a:tabLst>
                          <a:tab pos="184150" algn="l"/>
                        </a:tabLst>
                      </a:pPr>
                      <a:r>
                        <a:rPr sz="800" spc="-5" dirty="0">
                          <a:solidFill>
                            <a:srgbClr val="414042"/>
                          </a:solidFill>
                          <a:latin typeface="Arial"/>
                          <a:cs typeface="Arial"/>
                        </a:rPr>
                        <a:t>Look </a:t>
                      </a:r>
                      <a:r>
                        <a:rPr sz="800" dirty="0">
                          <a:solidFill>
                            <a:srgbClr val="414042"/>
                          </a:solidFill>
                          <a:latin typeface="Arial"/>
                          <a:cs typeface="Arial"/>
                        </a:rPr>
                        <a:t>closely </a:t>
                      </a:r>
                      <a:r>
                        <a:rPr sz="800" spc="35" dirty="0">
                          <a:solidFill>
                            <a:srgbClr val="414042"/>
                          </a:solidFill>
                          <a:latin typeface="Arial"/>
                          <a:cs typeface="Arial"/>
                        </a:rPr>
                        <a:t>to  </a:t>
                      </a:r>
                      <a:r>
                        <a:rPr sz="800" spc="10" dirty="0">
                          <a:solidFill>
                            <a:srgbClr val="414042"/>
                          </a:solidFill>
                          <a:latin typeface="Arial"/>
                          <a:cs typeface="Arial"/>
                        </a:rPr>
                        <a:t>understand</a:t>
                      </a:r>
                      <a:r>
                        <a:rPr sz="800" spc="-30" dirty="0">
                          <a:solidFill>
                            <a:srgbClr val="414042"/>
                          </a:solidFill>
                          <a:latin typeface="Arial"/>
                          <a:cs typeface="Arial"/>
                        </a:rPr>
                        <a:t> </a:t>
                      </a:r>
                      <a:r>
                        <a:rPr sz="800" spc="30" dirty="0">
                          <a:solidFill>
                            <a:srgbClr val="414042"/>
                          </a:solidFill>
                          <a:latin typeface="Arial"/>
                          <a:cs typeface="Arial"/>
                        </a:rPr>
                        <a:t>potential  </a:t>
                      </a:r>
                      <a:r>
                        <a:rPr sz="800" spc="15" dirty="0">
                          <a:solidFill>
                            <a:srgbClr val="414042"/>
                          </a:solidFill>
                          <a:latin typeface="Arial"/>
                          <a:cs typeface="Arial"/>
                        </a:rPr>
                        <a:t>problems </a:t>
                      </a:r>
                      <a:r>
                        <a:rPr sz="800" spc="35" dirty="0">
                          <a:solidFill>
                            <a:srgbClr val="414042"/>
                          </a:solidFill>
                          <a:latin typeface="Arial"/>
                          <a:cs typeface="Arial"/>
                        </a:rPr>
                        <a:t>and  </a:t>
                      </a:r>
                      <a:r>
                        <a:rPr sz="800" spc="15" dirty="0">
                          <a:solidFill>
                            <a:srgbClr val="414042"/>
                          </a:solidFill>
                          <a:latin typeface="Arial"/>
                          <a:cs typeface="Arial"/>
                        </a:rPr>
                        <a:t>opportunities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marL="107950" marR="60325">
                        <a:lnSpc>
                          <a:spcPct val="100000"/>
                        </a:lnSpc>
                        <a:spcBef>
                          <a:spcPts val="57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20" dirty="0">
                          <a:solidFill>
                            <a:srgbClr val="414042"/>
                          </a:solidFill>
                          <a:latin typeface="Arial"/>
                          <a:cs typeface="Arial"/>
                        </a:rPr>
                        <a:t>leveraging </a:t>
                      </a:r>
                      <a:r>
                        <a:rPr sz="700" spc="10" dirty="0">
                          <a:solidFill>
                            <a:srgbClr val="414042"/>
                          </a:solidFill>
                          <a:latin typeface="Arial"/>
                          <a:cs typeface="Arial"/>
                        </a:rPr>
                        <a:t>the  </a:t>
                      </a:r>
                      <a:r>
                        <a:rPr sz="700" spc="-10" dirty="0">
                          <a:solidFill>
                            <a:srgbClr val="414042"/>
                          </a:solidFill>
                          <a:latin typeface="Arial"/>
                          <a:cs typeface="Arial"/>
                        </a:rPr>
                        <a:t>insights </a:t>
                      </a:r>
                      <a:r>
                        <a:rPr sz="700" spc="5" dirty="0">
                          <a:solidFill>
                            <a:srgbClr val="414042"/>
                          </a:solidFill>
                          <a:latin typeface="Arial"/>
                          <a:cs typeface="Arial"/>
                        </a:rPr>
                        <a:t>they have </a:t>
                      </a:r>
                      <a:r>
                        <a:rPr sz="700" spc="25" dirty="0">
                          <a:solidFill>
                            <a:srgbClr val="414042"/>
                          </a:solidFill>
                          <a:latin typeface="Arial"/>
                          <a:cs typeface="Arial"/>
                        </a:rPr>
                        <a:t>developed  </a:t>
                      </a:r>
                      <a:r>
                        <a:rPr sz="700" spc="30" dirty="0">
                          <a:solidFill>
                            <a:srgbClr val="414042"/>
                          </a:solidFill>
                          <a:latin typeface="Arial"/>
                          <a:cs typeface="Arial"/>
                        </a:rPr>
                        <a:t>about </a:t>
                      </a:r>
                      <a:r>
                        <a:rPr sz="700" spc="15" dirty="0">
                          <a:solidFill>
                            <a:srgbClr val="414042"/>
                          </a:solidFill>
                          <a:latin typeface="Arial"/>
                          <a:cs typeface="Arial"/>
                        </a:rPr>
                        <a:t>their </a:t>
                      </a:r>
                      <a:r>
                        <a:rPr sz="700" spc="5" dirty="0">
                          <a:solidFill>
                            <a:srgbClr val="414042"/>
                          </a:solidFill>
                          <a:latin typeface="Arial"/>
                          <a:cs typeface="Arial"/>
                        </a:rPr>
                        <a:t>stakeholders</a:t>
                      </a:r>
                      <a:r>
                        <a:rPr sz="700" spc="-60" dirty="0">
                          <a:solidFill>
                            <a:srgbClr val="414042"/>
                          </a:solidFill>
                          <a:latin typeface="Arial"/>
                          <a:cs typeface="Arial"/>
                        </a:rPr>
                        <a:t> </a:t>
                      </a:r>
                      <a:r>
                        <a:rPr sz="700" spc="15" dirty="0">
                          <a:solidFill>
                            <a:srgbClr val="414042"/>
                          </a:solidFill>
                          <a:latin typeface="Arial"/>
                          <a:cs typeface="Arial"/>
                        </a:rPr>
                        <a:t>through  </a:t>
                      </a:r>
                      <a:r>
                        <a:rPr sz="700" spc="10" dirty="0">
                          <a:solidFill>
                            <a:srgbClr val="414042"/>
                          </a:solidFill>
                          <a:latin typeface="Arial"/>
                          <a:cs typeface="Arial"/>
                        </a:rPr>
                        <a:t>the </a:t>
                      </a:r>
                      <a:r>
                        <a:rPr sz="700" spc="5" dirty="0">
                          <a:solidFill>
                            <a:srgbClr val="414042"/>
                          </a:solidFill>
                          <a:latin typeface="Arial"/>
                          <a:cs typeface="Arial"/>
                        </a:rPr>
                        <a:t>design </a:t>
                      </a:r>
                      <a:r>
                        <a:rPr sz="700" spc="-5" dirty="0">
                          <a:solidFill>
                            <a:srgbClr val="414042"/>
                          </a:solidFill>
                          <a:latin typeface="Arial"/>
                          <a:cs typeface="Arial"/>
                        </a:rPr>
                        <a:t>process;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relying </a:t>
                      </a:r>
                      <a:r>
                        <a:rPr sz="700" spc="5" dirty="0">
                          <a:solidFill>
                            <a:srgbClr val="414042"/>
                          </a:solidFill>
                          <a:latin typeface="Arial"/>
                          <a:cs typeface="Arial"/>
                        </a:rPr>
                        <a:t>on </a:t>
                      </a:r>
                      <a:r>
                        <a:rPr sz="700" spc="15" dirty="0">
                          <a:solidFill>
                            <a:srgbClr val="414042"/>
                          </a:solidFill>
                          <a:latin typeface="Arial"/>
                          <a:cs typeface="Arial"/>
                        </a:rPr>
                        <a:t>their </a:t>
                      </a:r>
                      <a:r>
                        <a:rPr sz="700" spc="10" dirty="0">
                          <a:solidFill>
                            <a:srgbClr val="414042"/>
                          </a:solidFill>
                          <a:latin typeface="Arial"/>
                          <a:cs typeface="Arial"/>
                        </a:rPr>
                        <a:t>own </a:t>
                      </a:r>
                      <a:r>
                        <a:rPr sz="700" dirty="0">
                          <a:solidFill>
                            <a:srgbClr val="414042"/>
                          </a:solidFill>
                          <a:latin typeface="Arial"/>
                          <a:cs typeface="Arial"/>
                        </a:rPr>
                        <a:t>experiences  </a:t>
                      </a:r>
                      <a:r>
                        <a:rPr sz="700" spc="45" dirty="0">
                          <a:solidFill>
                            <a:srgbClr val="414042"/>
                          </a:solidFill>
                          <a:latin typeface="Arial"/>
                          <a:cs typeface="Arial"/>
                        </a:rPr>
                        <a:t>and/or</a:t>
                      </a:r>
                      <a:r>
                        <a:rPr sz="700" spc="10" dirty="0">
                          <a:solidFill>
                            <a:srgbClr val="414042"/>
                          </a:solidFill>
                          <a:latin typeface="Arial"/>
                          <a:cs typeface="Arial"/>
                        </a:rPr>
                        <a:t> </a:t>
                      </a:r>
                      <a:r>
                        <a:rPr sz="700" spc="-5" dirty="0">
                          <a:solidFill>
                            <a:srgbClr val="414042"/>
                          </a:solidFill>
                          <a:latin typeface="Arial"/>
                          <a:cs typeface="Arial"/>
                        </a:rPr>
                        <a:t>assumptions.</a:t>
                      </a:r>
                      <a:endParaRPr sz="700">
                        <a:latin typeface="Arial"/>
                        <a:cs typeface="Arial"/>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6032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leveraging </a:t>
                      </a:r>
                      <a:r>
                        <a:rPr sz="700" spc="10" dirty="0">
                          <a:solidFill>
                            <a:srgbClr val="414042"/>
                          </a:solidFill>
                          <a:latin typeface="Arial"/>
                          <a:cs typeface="Arial"/>
                        </a:rPr>
                        <a:t>the  </a:t>
                      </a:r>
                      <a:r>
                        <a:rPr sz="700" spc="-10" dirty="0">
                          <a:solidFill>
                            <a:srgbClr val="414042"/>
                          </a:solidFill>
                          <a:latin typeface="Arial"/>
                          <a:cs typeface="Arial"/>
                        </a:rPr>
                        <a:t>insights </a:t>
                      </a:r>
                      <a:r>
                        <a:rPr sz="700" spc="5" dirty="0">
                          <a:solidFill>
                            <a:srgbClr val="414042"/>
                          </a:solidFill>
                          <a:latin typeface="Arial"/>
                          <a:cs typeface="Arial"/>
                        </a:rPr>
                        <a:t>they have </a:t>
                      </a:r>
                      <a:r>
                        <a:rPr sz="700" spc="25" dirty="0">
                          <a:solidFill>
                            <a:srgbClr val="414042"/>
                          </a:solidFill>
                          <a:latin typeface="Arial"/>
                          <a:cs typeface="Arial"/>
                        </a:rPr>
                        <a:t>developed  </a:t>
                      </a:r>
                      <a:r>
                        <a:rPr sz="700" spc="30" dirty="0">
                          <a:solidFill>
                            <a:srgbClr val="414042"/>
                          </a:solidFill>
                          <a:latin typeface="Arial"/>
                          <a:cs typeface="Arial"/>
                        </a:rPr>
                        <a:t>about </a:t>
                      </a:r>
                      <a:r>
                        <a:rPr sz="700" spc="15" dirty="0">
                          <a:solidFill>
                            <a:srgbClr val="414042"/>
                          </a:solidFill>
                          <a:latin typeface="Arial"/>
                          <a:cs typeface="Arial"/>
                        </a:rPr>
                        <a:t>their </a:t>
                      </a:r>
                      <a:r>
                        <a:rPr sz="700" spc="5" dirty="0">
                          <a:solidFill>
                            <a:srgbClr val="414042"/>
                          </a:solidFill>
                          <a:latin typeface="Arial"/>
                          <a:cs typeface="Arial"/>
                        </a:rPr>
                        <a:t>stakeholders</a:t>
                      </a:r>
                      <a:r>
                        <a:rPr sz="700" spc="-60" dirty="0">
                          <a:solidFill>
                            <a:srgbClr val="414042"/>
                          </a:solidFill>
                          <a:latin typeface="Arial"/>
                          <a:cs typeface="Arial"/>
                        </a:rPr>
                        <a:t> </a:t>
                      </a:r>
                      <a:r>
                        <a:rPr sz="700" spc="15" dirty="0">
                          <a:solidFill>
                            <a:srgbClr val="414042"/>
                          </a:solidFill>
                          <a:latin typeface="Arial"/>
                          <a:cs typeface="Arial"/>
                        </a:rPr>
                        <a:t>through  </a:t>
                      </a:r>
                      <a:r>
                        <a:rPr sz="700" spc="10" dirty="0">
                          <a:solidFill>
                            <a:srgbClr val="414042"/>
                          </a:solidFill>
                          <a:latin typeface="Arial"/>
                          <a:cs typeface="Arial"/>
                        </a:rPr>
                        <a:t>the </a:t>
                      </a:r>
                      <a:r>
                        <a:rPr sz="700" spc="5" dirty="0">
                          <a:solidFill>
                            <a:srgbClr val="414042"/>
                          </a:solidFill>
                          <a:latin typeface="Arial"/>
                          <a:cs typeface="Arial"/>
                        </a:rPr>
                        <a:t>design </a:t>
                      </a:r>
                      <a:r>
                        <a:rPr sz="700" spc="-5" dirty="0">
                          <a:solidFill>
                            <a:srgbClr val="414042"/>
                          </a:solidFill>
                          <a:latin typeface="Arial"/>
                          <a:cs typeface="Arial"/>
                        </a:rPr>
                        <a:t>process </a:t>
                      </a:r>
                      <a:r>
                        <a:rPr sz="700" spc="-10" dirty="0">
                          <a:solidFill>
                            <a:srgbClr val="414042"/>
                          </a:solidFill>
                          <a:latin typeface="Arial"/>
                          <a:cs typeface="Arial"/>
                        </a:rPr>
                        <a:t>some </a:t>
                      </a:r>
                      <a:r>
                        <a:rPr sz="700" spc="35" dirty="0">
                          <a:solidFill>
                            <a:srgbClr val="414042"/>
                          </a:solidFill>
                          <a:latin typeface="Arial"/>
                          <a:cs typeface="Arial"/>
                        </a:rPr>
                        <a:t>of </a:t>
                      </a:r>
                      <a:r>
                        <a:rPr sz="700" spc="10" dirty="0">
                          <a:solidFill>
                            <a:srgbClr val="414042"/>
                          </a:solidFill>
                          <a:latin typeface="Arial"/>
                          <a:cs typeface="Arial"/>
                        </a:rPr>
                        <a:t>the  </a:t>
                      </a:r>
                      <a:r>
                        <a:rPr sz="700" spc="15" dirty="0">
                          <a:solidFill>
                            <a:srgbClr val="414042"/>
                          </a:solidFill>
                          <a:latin typeface="Arial"/>
                          <a:cs typeface="Arial"/>
                        </a:rPr>
                        <a:t>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9017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successfully  </a:t>
                      </a:r>
                      <a:r>
                        <a:rPr sz="700" spc="20" dirty="0">
                          <a:solidFill>
                            <a:srgbClr val="414042"/>
                          </a:solidFill>
                          <a:latin typeface="Arial"/>
                          <a:cs typeface="Arial"/>
                        </a:rPr>
                        <a:t>leveraging </a:t>
                      </a:r>
                      <a:r>
                        <a:rPr sz="700" spc="10" dirty="0">
                          <a:solidFill>
                            <a:srgbClr val="414042"/>
                          </a:solidFill>
                          <a:latin typeface="Arial"/>
                          <a:cs typeface="Arial"/>
                        </a:rPr>
                        <a:t>the </a:t>
                      </a:r>
                      <a:r>
                        <a:rPr sz="700" spc="-10" dirty="0">
                          <a:solidFill>
                            <a:srgbClr val="414042"/>
                          </a:solidFill>
                          <a:latin typeface="Arial"/>
                          <a:cs typeface="Arial"/>
                        </a:rPr>
                        <a:t>insights </a:t>
                      </a:r>
                      <a:r>
                        <a:rPr sz="700" spc="5" dirty="0">
                          <a:solidFill>
                            <a:srgbClr val="414042"/>
                          </a:solidFill>
                          <a:latin typeface="Arial"/>
                          <a:cs typeface="Arial"/>
                        </a:rPr>
                        <a:t>they  have </a:t>
                      </a:r>
                      <a:r>
                        <a:rPr sz="700" spc="25" dirty="0">
                          <a:solidFill>
                            <a:srgbClr val="414042"/>
                          </a:solidFill>
                          <a:latin typeface="Arial"/>
                          <a:cs typeface="Arial"/>
                        </a:rPr>
                        <a:t>developed </a:t>
                      </a:r>
                      <a:r>
                        <a:rPr sz="700" spc="30" dirty="0">
                          <a:solidFill>
                            <a:srgbClr val="414042"/>
                          </a:solidFill>
                          <a:latin typeface="Arial"/>
                          <a:cs typeface="Arial"/>
                        </a:rPr>
                        <a:t>about </a:t>
                      </a:r>
                      <a:r>
                        <a:rPr sz="700" spc="15" dirty="0">
                          <a:solidFill>
                            <a:srgbClr val="414042"/>
                          </a:solidFill>
                          <a:latin typeface="Arial"/>
                          <a:cs typeface="Arial"/>
                        </a:rPr>
                        <a:t>their  </a:t>
                      </a:r>
                      <a:r>
                        <a:rPr sz="700" spc="5" dirty="0">
                          <a:solidFill>
                            <a:srgbClr val="414042"/>
                          </a:solidFill>
                          <a:latin typeface="Arial"/>
                          <a:cs typeface="Arial"/>
                        </a:rPr>
                        <a:t>stakeholders </a:t>
                      </a:r>
                      <a:r>
                        <a:rPr sz="700" spc="15" dirty="0">
                          <a:solidFill>
                            <a:srgbClr val="414042"/>
                          </a:solidFill>
                          <a:latin typeface="Arial"/>
                          <a:cs typeface="Arial"/>
                        </a:rPr>
                        <a:t>through </a:t>
                      </a:r>
                      <a:r>
                        <a:rPr sz="700" spc="10" dirty="0">
                          <a:solidFill>
                            <a:srgbClr val="414042"/>
                          </a:solidFill>
                          <a:latin typeface="Arial"/>
                          <a:cs typeface="Arial"/>
                        </a:rPr>
                        <a:t>the</a:t>
                      </a:r>
                      <a:r>
                        <a:rPr sz="700" spc="-30" dirty="0">
                          <a:solidFill>
                            <a:srgbClr val="414042"/>
                          </a:solidFill>
                          <a:latin typeface="Arial"/>
                          <a:cs typeface="Arial"/>
                        </a:rPr>
                        <a:t> </a:t>
                      </a:r>
                      <a:r>
                        <a:rPr sz="700" spc="5" dirty="0">
                          <a:solidFill>
                            <a:srgbClr val="414042"/>
                          </a:solidFill>
                          <a:latin typeface="Arial"/>
                          <a:cs typeface="Arial"/>
                        </a:rPr>
                        <a:t>design  </a:t>
                      </a:r>
                      <a:r>
                        <a:rPr sz="700" spc="-5" dirty="0">
                          <a:solidFill>
                            <a:srgbClr val="414042"/>
                          </a:solidFill>
                          <a:latin typeface="Arial"/>
                          <a:cs typeface="Arial"/>
                        </a:rPr>
                        <a:t>process.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bl>
          </a:graphicData>
        </a:graphic>
      </p:graphicFrame>
      <p:sp>
        <p:nvSpPr>
          <p:cNvPr id="28" name="object 28"/>
          <p:cNvSpPr txBox="1"/>
          <p:nvPr/>
        </p:nvSpPr>
        <p:spPr>
          <a:xfrm>
            <a:off x="3874389" y="2646781"/>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9" name="object 29"/>
          <p:cNvSpPr txBox="1"/>
          <p:nvPr/>
        </p:nvSpPr>
        <p:spPr>
          <a:xfrm>
            <a:off x="2425851" y="2646781"/>
            <a:ext cx="103568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30" name="object 30"/>
          <p:cNvSpPr txBox="1"/>
          <p:nvPr/>
        </p:nvSpPr>
        <p:spPr>
          <a:xfrm>
            <a:off x="5307368" y="2646781"/>
            <a:ext cx="138383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
        <p:nvSpPr>
          <p:cNvPr id="31" name="object 31"/>
          <p:cNvSpPr/>
          <p:nvPr/>
        </p:nvSpPr>
        <p:spPr>
          <a:xfrm>
            <a:off x="899994" y="180000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127BB9">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txBox="1"/>
          <p:nvPr/>
        </p:nvSpPr>
        <p:spPr>
          <a:xfrm>
            <a:off x="1018451"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27BB9"/>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35" name="Imagem 34">
            <a:extLst>
              <a:ext uri="{FF2B5EF4-FFF2-40B4-BE49-F238E27FC236}">
                <a16:creationId xmlns:a16="http://schemas.microsoft.com/office/drawing/2014/main" id="{2CA35D40-F318-D048-9F28-78465629273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6"/>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C1C1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0355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B3A6A"/>
                </a:solidFill>
                <a:latin typeface="Arial" panose="020B0604020202020204" pitchFamily="34" charset="0"/>
                <a:cs typeface="Arial" panose="020B0604020202020204" pitchFamily="34" charset="0"/>
              </a:rPr>
              <a:t>TELL </a:t>
            </a:r>
            <a:r>
              <a:rPr sz="1800" dirty="0">
                <a:solidFill>
                  <a:srgbClr val="1B3A6A"/>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900003" y="1992579"/>
            <a:ext cx="2718435" cy="2330450"/>
          </a:xfrm>
          <a:custGeom>
            <a:avLst/>
            <a:gdLst/>
            <a:ahLst/>
            <a:cxnLst/>
            <a:rect l="l" t="t" r="r" b="b"/>
            <a:pathLst>
              <a:path w="2718435" h="2330450">
                <a:moveTo>
                  <a:pt x="2645994" y="0"/>
                </a:moveTo>
                <a:lnTo>
                  <a:pt x="71996" y="0"/>
                </a:lnTo>
                <a:lnTo>
                  <a:pt x="30373" y="1124"/>
                </a:lnTo>
                <a:lnTo>
                  <a:pt x="8999" y="8999"/>
                </a:lnTo>
                <a:lnTo>
                  <a:pt x="1124" y="30373"/>
                </a:lnTo>
                <a:lnTo>
                  <a:pt x="0" y="71996"/>
                </a:lnTo>
                <a:lnTo>
                  <a:pt x="0" y="2258136"/>
                </a:lnTo>
                <a:lnTo>
                  <a:pt x="1124" y="2299766"/>
                </a:lnTo>
                <a:lnTo>
                  <a:pt x="8999" y="2321144"/>
                </a:lnTo>
                <a:lnTo>
                  <a:pt x="30373" y="2329020"/>
                </a:lnTo>
                <a:lnTo>
                  <a:pt x="71996" y="2330145"/>
                </a:lnTo>
                <a:lnTo>
                  <a:pt x="2645994" y="2330145"/>
                </a:lnTo>
                <a:lnTo>
                  <a:pt x="2687617" y="2329020"/>
                </a:lnTo>
                <a:lnTo>
                  <a:pt x="2708990" y="2321144"/>
                </a:lnTo>
                <a:lnTo>
                  <a:pt x="2716865" y="2299766"/>
                </a:lnTo>
                <a:lnTo>
                  <a:pt x="2717990" y="2258136"/>
                </a:lnTo>
                <a:lnTo>
                  <a:pt x="2717990" y="71996"/>
                </a:lnTo>
                <a:lnTo>
                  <a:pt x="2716865" y="30373"/>
                </a:lnTo>
                <a:lnTo>
                  <a:pt x="2708990" y="8999"/>
                </a:lnTo>
                <a:lnTo>
                  <a:pt x="2687617" y="1124"/>
                </a:lnTo>
                <a:lnTo>
                  <a:pt x="2645994" y="0"/>
                </a:lnTo>
                <a:close/>
              </a:path>
            </a:pathLst>
          </a:custGeom>
          <a:solidFill>
            <a:srgbClr val="EBEA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0003" y="4484268"/>
            <a:ext cx="2718435" cy="2696210"/>
          </a:xfrm>
          <a:custGeom>
            <a:avLst/>
            <a:gdLst/>
            <a:ahLst/>
            <a:cxnLst/>
            <a:rect l="l" t="t" r="r" b="b"/>
            <a:pathLst>
              <a:path w="2718435" h="2696209">
                <a:moveTo>
                  <a:pt x="2645994" y="0"/>
                </a:moveTo>
                <a:lnTo>
                  <a:pt x="71996" y="0"/>
                </a:lnTo>
                <a:lnTo>
                  <a:pt x="30373" y="1124"/>
                </a:lnTo>
                <a:lnTo>
                  <a:pt x="8999" y="8999"/>
                </a:lnTo>
                <a:lnTo>
                  <a:pt x="1124" y="30373"/>
                </a:lnTo>
                <a:lnTo>
                  <a:pt x="0" y="71996"/>
                </a:lnTo>
                <a:lnTo>
                  <a:pt x="0" y="2624023"/>
                </a:lnTo>
                <a:lnTo>
                  <a:pt x="1124" y="2665646"/>
                </a:lnTo>
                <a:lnTo>
                  <a:pt x="8999" y="2687019"/>
                </a:lnTo>
                <a:lnTo>
                  <a:pt x="30373" y="2694894"/>
                </a:lnTo>
                <a:lnTo>
                  <a:pt x="71996" y="2696019"/>
                </a:lnTo>
                <a:lnTo>
                  <a:pt x="2645994" y="2696019"/>
                </a:lnTo>
                <a:lnTo>
                  <a:pt x="2687617" y="2694894"/>
                </a:lnTo>
                <a:lnTo>
                  <a:pt x="2708990" y="2687019"/>
                </a:lnTo>
                <a:lnTo>
                  <a:pt x="2716865" y="2665646"/>
                </a:lnTo>
                <a:lnTo>
                  <a:pt x="2717990" y="2624023"/>
                </a:lnTo>
                <a:lnTo>
                  <a:pt x="2717990" y="71996"/>
                </a:lnTo>
                <a:lnTo>
                  <a:pt x="2716865" y="30373"/>
                </a:lnTo>
                <a:lnTo>
                  <a:pt x="2708990" y="8999"/>
                </a:lnTo>
                <a:lnTo>
                  <a:pt x="2687617" y="1124"/>
                </a:lnTo>
                <a:lnTo>
                  <a:pt x="2645994" y="0"/>
                </a:lnTo>
                <a:close/>
              </a:path>
            </a:pathLst>
          </a:custGeom>
          <a:solidFill>
            <a:srgbClr val="EBEA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0003" y="7342302"/>
            <a:ext cx="2718435" cy="1811655"/>
          </a:xfrm>
          <a:custGeom>
            <a:avLst/>
            <a:gdLst/>
            <a:ahLst/>
            <a:cxnLst/>
            <a:rect l="l" t="t" r="r" b="b"/>
            <a:pathLst>
              <a:path w="2718435" h="1811654">
                <a:moveTo>
                  <a:pt x="2645994" y="0"/>
                </a:moveTo>
                <a:lnTo>
                  <a:pt x="71996" y="0"/>
                </a:lnTo>
                <a:lnTo>
                  <a:pt x="30373" y="1124"/>
                </a:lnTo>
                <a:lnTo>
                  <a:pt x="8999" y="8999"/>
                </a:lnTo>
                <a:lnTo>
                  <a:pt x="1124" y="30373"/>
                </a:lnTo>
                <a:lnTo>
                  <a:pt x="0" y="71996"/>
                </a:lnTo>
                <a:lnTo>
                  <a:pt x="0" y="1739150"/>
                </a:lnTo>
                <a:lnTo>
                  <a:pt x="1124" y="1780773"/>
                </a:lnTo>
                <a:lnTo>
                  <a:pt x="8999" y="1802147"/>
                </a:lnTo>
                <a:lnTo>
                  <a:pt x="30373" y="1810022"/>
                </a:lnTo>
                <a:lnTo>
                  <a:pt x="71996" y="1811147"/>
                </a:lnTo>
                <a:lnTo>
                  <a:pt x="2645994" y="1811147"/>
                </a:lnTo>
                <a:lnTo>
                  <a:pt x="2687617" y="1810022"/>
                </a:lnTo>
                <a:lnTo>
                  <a:pt x="2708990" y="1802147"/>
                </a:lnTo>
                <a:lnTo>
                  <a:pt x="2716865" y="1780773"/>
                </a:lnTo>
                <a:lnTo>
                  <a:pt x="2717990" y="1739150"/>
                </a:lnTo>
                <a:lnTo>
                  <a:pt x="2717990" y="71996"/>
                </a:lnTo>
                <a:lnTo>
                  <a:pt x="2716865" y="30373"/>
                </a:lnTo>
                <a:lnTo>
                  <a:pt x="2708990" y="8999"/>
                </a:lnTo>
                <a:lnTo>
                  <a:pt x="2687617" y="1124"/>
                </a:lnTo>
                <a:lnTo>
                  <a:pt x="2645994" y="0"/>
                </a:lnTo>
                <a:close/>
              </a:path>
            </a:pathLst>
          </a:custGeom>
          <a:solidFill>
            <a:srgbClr val="EBEA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05508" y="2212505"/>
            <a:ext cx="2612930" cy="1569660"/>
          </a:xfrm>
          <a:prstGeom prst="rect">
            <a:avLst/>
          </a:prstGeom>
        </p:spPr>
        <p:txBody>
          <a:bodyPr vert="horz" wrap="square" lIns="0" tIns="12700" rIns="0" bIns="0" rtlCol="0">
            <a:spAutoFit/>
          </a:bodyPr>
          <a:lstStyle/>
          <a:p>
            <a:pPr marL="156210" marR="704850" indent="-144145">
              <a:lnSpc>
                <a:spcPct val="100000"/>
              </a:lnSpc>
              <a:spcBef>
                <a:spcPts val="100"/>
              </a:spcBef>
            </a:pPr>
            <a:r>
              <a:rPr lang="pt-PT" sz="1000" dirty="0">
                <a:solidFill>
                  <a:srgbClr val="1B3A6A"/>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TELL YOUR  COMMUNITY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handouts in the </a:t>
            </a:r>
            <a:r>
              <a:rPr sz="800" b="1" dirty="0">
                <a:solidFill>
                  <a:srgbClr val="414042"/>
                </a:solidFill>
                <a:latin typeface="Arial" panose="020B0604020202020204" pitchFamily="34" charset="0"/>
                <a:cs typeface="Arial" panose="020B0604020202020204" pitchFamily="34" charset="0"/>
              </a:rPr>
              <a:t>Tell Your Community </a:t>
            </a:r>
            <a:r>
              <a:rPr sz="800" dirty="0">
                <a:solidFill>
                  <a:srgbClr val="414042"/>
                </a:solidFill>
                <a:latin typeface="Arial" panose="020B0604020202020204" pitchFamily="34" charset="0"/>
                <a:cs typeface="Arial" panose="020B0604020202020204" pitchFamily="34" charset="0"/>
              </a:rPr>
              <a:t>phase  are designed to help you synthesize what you  learned from your design work and prepare to  share your insights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ideas in a human-centered  way. The work of this phase can be done  collaboratively with school-based teams </a:t>
            </a:r>
            <a:r>
              <a:rPr sz="800" dirty="0" err="1">
                <a:solidFill>
                  <a:srgbClr val="414042"/>
                </a:solidFill>
                <a:latin typeface="Arial" panose="020B0604020202020204" pitchFamily="34" charset="0"/>
                <a:cs typeface="Arial" panose="020B0604020202020204" pitchFamily="34" charset="0"/>
              </a:rPr>
              <a:t>orother</a:t>
            </a:r>
            <a:r>
              <a:rPr sz="800" dirty="0">
                <a:solidFill>
                  <a:srgbClr val="414042"/>
                </a:solidFill>
                <a:latin typeface="Arial" panose="020B0604020202020204" pitchFamily="34" charset="0"/>
                <a:cs typeface="Arial" panose="020B0604020202020204" pitchFamily="34" charset="0"/>
              </a:rPr>
              <a:t> schools.</a:t>
            </a:r>
            <a:endParaRPr sz="800" dirty="0">
              <a:latin typeface="Arial" panose="020B0604020202020204" pitchFamily="34" charset="0"/>
              <a:cs typeface="Arial" panose="020B0604020202020204" pitchFamily="34" charset="0"/>
            </a:endParaRPr>
          </a:p>
          <a:p>
            <a:pPr marL="12700" marR="160020">
              <a:lnSpc>
                <a:spcPct val="100000"/>
              </a:lnSpc>
              <a:spcBef>
                <a:spcPts val="570"/>
              </a:spcBef>
            </a:pPr>
            <a:r>
              <a:rPr sz="800" dirty="0">
                <a:solidFill>
                  <a:srgbClr val="414042"/>
                </a:solidFill>
                <a:latin typeface="Arial" panose="020B0604020202020204" pitchFamily="34" charset="0"/>
                <a:cs typeface="Arial" panose="020B0604020202020204" pitchFamily="34" charset="0"/>
              </a:rPr>
              <a:t>This phase of the design process will include:  developing a stakeholder-centered story to tell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a pitch to share.</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05508" y="4801095"/>
            <a:ext cx="2612930" cy="1615827"/>
          </a:xfrm>
          <a:prstGeom prst="rect">
            <a:avLst/>
          </a:prstGeom>
        </p:spPr>
        <p:txBody>
          <a:bodyPr vert="horz" wrap="square" lIns="0" tIns="12700" rIns="0" bIns="0" rtlCol="0">
            <a:spAutoFit/>
          </a:bodyPr>
          <a:lstStyle/>
          <a:p>
            <a:pPr marL="156210" marR="716280" indent="-144145">
              <a:lnSpc>
                <a:spcPct val="100000"/>
              </a:lnSpc>
              <a:spcBef>
                <a:spcPts val="100"/>
              </a:spcBef>
            </a:pPr>
            <a:r>
              <a:rPr lang="pt-PT" sz="1000" dirty="0">
                <a:solidFill>
                  <a:srgbClr val="1B3A6A"/>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TELL YOUR  COMMUNITY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help you develop two  approaches to communicating what you learned  about your solution and why it has the potential to  meet the stakeholder’s needs and close the learning  gaps identified. The storytelling approach is focused  on sharing a stakeholder-specific way of  communicating about your idea. Your pitch an  approach to communicating your idea that is  focused on why your idea will have the greatest  impact on holistic learning outcomes for students.</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1005508" y="6464058"/>
            <a:ext cx="2477135"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you should be clear on how  you plan to communicate about your solution and its  potential.</a:t>
            </a:r>
            <a:endParaRPr sz="800">
              <a:latin typeface="Arial" panose="020B0604020202020204" pitchFamily="34" charset="0"/>
              <a:cs typeface="Arial" panose="020B0604020202020204" pitchFamily="34" charset="0"/>
            </a:endParaRPr>
          </a:p>
        </p:txBody>
      </p:sp>
      <p:sp>
        <p:nvSpPr>
          <p:cNvPr id="16" name="object 16"/>
          <p:cNvSpPr txBox="1"/>
          <p:nvPr/>
        </p:nvSpPr>
        <p:spPr>
          <a:xfrm>
            <a:off x="1005507" y="7687754"/>
            <a:ext cx="1919065" cy="507831"/>
          </a:xfrm>
          <a:prstGeom prst="rect">
            <a:avLst/>
          </a:prstGeom>
        </p:spPr>
        <p:txBody>
          <a:bodyPr vert="horz" wrap="square" lIns="0" tIns="12700" rIns="0" bIns="0" rtlCol="0">
            <a:spAutoFit/>
          </a:bodyPr>
          <a:lstStyle/>
          <a:p>
            <a:pPr marL="156210" marR="5080" indent="-144145">
              <a:lnSpc>
                <a:spcPct val="100000"/>
              </a:lnSpc>
              <a:spcBef>
                <a:spcPts val="100"/>
              </a:spcBef>
            </a:pPr>
            <a:r>
              <a:rPr lang="pt-PT" sz="1000" dirty="0">
                <a:solidFill>
                  <a:srgbClr val="1B3A6A"/>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TELL YOUR  COMMUNITY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Get inspired by people</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005508" y="8253424"/>
            <a:ext cx="1813560"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Many cycles of testing are necessary  to develop an idea</a:t>
            </a:r>
            <a:endParaRPr sz="800">
              <a:latin typeface="Arial" panose="020B0604020202020204" pitchFamily="34" charset="0"/>
              <a:cs typeface="Arial" panose="020B0604020202020204" pitchFamily="34" charset="0"/>
            </a:endParaRPr>
          </a:p>
        </p:txBody>
      </p:sp>
      <p:sp>
        <p:nvSpPr>
          <p:cNvPr id="18" name="object 18"/>
          <p:cNvSpPr txBox="1"/>
          <p:nvPr/>
        </p:nvSpPr>
        <p:spPr>
          <a:xfrm>
            <a:off x="1005508" y="8569300"/>
            <a:ext cx="198755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Feedback is a gift to improve your ideas</a:t>
            </a:r>
            <a:endParaRPr sz="800">
              <a:latin typeface="Arial" panose="020B0604020202020204" pitchFamily="34" charset="0"/>
              <a:cs typeface="Arial" panose="020B0604020202020204" pitchFamily="34" charset="0"/>
            </a:endParaRPr>
          </a:p>
        </p:txBody>
      </p:sp>
      <p:sp>
        <p:nvSpPr>
          <p:cNvPr id="19" name="object 19"/>
          <p:cNvSpPr txBox="1"/>
          <p:nvPr/>
        </p:nvSpPr>
        <p:spPr>
          <a:xfrm>
            <a:off x="3929303" y="1939424"/>
            <a:ext cx="2675890" cy="81661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worksheets in the Tell Your Community phase of the  design challenge ask the design teams to prepare to  pitch their concept to the broader community in order to  get funding and support for implementing the concept.</a:t>
            </a:r>
            <a:endParaRPr sz="800">
              <a:latin typeface="Arial" panose="020B0604020202020204" pitchFamily="34" charset="0"/>
              <a:cs typeface="Arial" panose="020B0604020202020204" pitchFamily="34" charset="0"/>
            </a:endParaRPr>
          </a:p>
        </p:txBody>
      </p:sp>
      <p:sp>
        <p:nvSpPr>
          <p:cNvPr id="20" name="object 20"/>
          <p:cNvSpPr txBox="1"/>
          <p:nvPr/>
        </p:nvSpPr>
        <p:spPr>
          <a:xfrm>
            <a:off x="3929303" y="2802128"/>
            <a:ext cx="263080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Coach design teams to develop and practice telling  the stories of their design work. They should pitch the  potential impact of their concepts through sharing what  they learned from the stakeholders they connected with  throughout the process.</a:t>
            </a:r>
            <a:endParaRPr sz="800">
              <a:latin typeface="Arial" panose="020B0604020202020204" pitchFamily="34" charset="0"/>
              <a:cs typeface="Arial" panose="020B0604020202020204" pitchFamily="34" charset="0"/>
            </a:endParaRPr>
          </a:p>
        </p:txBody>
      </p:sp>
      <p:sp>
        <p:nvSpPr>
          <p:cNvPr id="21" name="object 21"/>
          <p:cNvSpPr txBox="1"/>
          <p:nvPr/>
        </p:nvSpPr>
        <p:spPr>
          <a:xfrm>
            <a:off x="3929303" y="3483762"/>
            <a:ext cx="251460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Encourage design teams to use the narrative arc of a  story to help their audiences build empathy with the  stakeholders who will be impacted by the concept.</a:t>
            </a:r>
            <a:endParaRPr sz="800">
              <a:latin typeface="Arial" panose="020B0604020202020204" pitchFamily="34" charset="0"/>
              <a:cs typeface="Arial" panose="020B0604020202020204" pitchFamily="34" charset="0"/>
            </a:endParaRPr>
          </a:p>
        </p:txBody>
      </p:sp>
      <p:sp>
        <p:nvSpPr>
          <p:cNvPr id="22" name="object 22"/>
          <p:cNvSpPr txBox="1"/>
          <p:nvPr/>
        </p:nvSpPr>
        <p:spPr>
          <a:xfrm>
            <a:off x="3929303" y="4676133"/>
            <a:ext cx="2727194" cy="807272"/>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It is a common mistake that during the </a:t>
            </a:r>
            <a:r>
              <a:rPr sz="800" b="1" dirty="0">
                <a:solidFill>
                  <a:srgbClr val="414042"/>
                </a:solidFill>
                <a:latin typeface="Arial" panose="020B0604020202020204" pitchFamily="34" charset="0"/>
                <a:cs typeface="Arial" panose="020B0604020202020204" pitchFamily="34" charset="0"/>
              </a:rPr>
              <a:t>Tell Your  Community </a:t>
            </a:r>
            <a:r>
              <a:rPr sz="800" dirty="0">
                <a:solidFill>
                  <a:srgbClr val="414042"/>
                </a:solidFill>
                <a:latin typeface="Arial" panose="020B0604020202020204" pitchFamily="34" charset="0"/>
                <a:cs typeface="Arial" panose="020B0604020202020204" pitchFamily="34" charset="0"/>
              </a:rPr>
              <a:t>phase that teams get focused on their ideas  and do not communicate the potential impact of their  concept.</a:t>
            </a:r>
            <a:endParaRPr sz="800" dirty="0">
              <a:latin typeface="Arial" panose="020B0604020202020204" pitchFamily="34" charset="0"/>
              <a:cs typeface="Arial" panose="020B0604020202020204" pitchFamily="34" charset="0"/>
            </a:endParaRPr>
          </a:p>
        </p:txBody>
      </p:sp>
      <p:sp>
        <p:nvSpPr>
          <p:cNvPr id="23" name="object 23"/>
          <p:cNvSpPr txBox="1"/>
          <p:nvPr/>
        </p:nvSpPr>
        <p:spPr>
          <a:xfrm>
            <a:off x="3929303" y="5538838"/>
            <a:ext cx="272288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Design teams also make the mistake of over-communicating  and sharing too much detail. A good story and a good  pitch should be short and powerful.</a:t>
            </a:r>
            <a:endParaRPr sz="800">
              <a:latin typeface="Arial" panose="020B0604020202020204" pitchFamily="34" charset="0"/>
              <a:cs typeface="Arial" panose="020B0604020202020204" pitchFamily="34" charset="0"/>
            </a:endParaRPr>
          </a:p>
        </p:txBody>
      </p:sp>
      <p:sp>
        <p:nvSpPr>
          <p:cNvPr id="24" name="object 24"/>
          <p:cNvSpPr txBox="1"/>
          <p:nvPr/>
        </p:nvSpPr>
        <p:spPr>
          <a:xfrm>
            <a:off x="3929303" y="7391651"/>
            <a:ext cx="2727960" cy="137604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Tell Your Community </a:t>
            </a:r>
            <a:r>
              <a:rPr sz="800" dirty="0">
                <a:solidFill>
                  <a:srgbClr val="414042"/>
                </a:solidFill>
                <a:latin typeface="Arial" panose="020B0604020202020204" pitchFamily="34" charset="0"/>
                <a:cs typeface="Arial" panose="020B0604020202020204" pitchFamily="34" charset="0"/>
              </a:rPr>
              <a:t>phase of the design challenge  is about sharing what inspired you about the stakeholders  you met.</a:t>
            </a:r>
            <a:endParaRPr sz="800" dirty="0">
              <a:latin typeface="Arial" panose="020B0604020202020204" pitchFamily="34" charset="0"/>
              <a:cs typeface="Arial" panose="020B0604020202020204" pitchFamily="34" charset="0"/>
            </a:endParaRPr>
          </a:p>
          <a:p>
            <a:pPr marL="12700" marR="67310">
              <a:lnSpc>
                <a:spcPct val="100000"/>
              </a:lnSpc>
              <a:spcBef>
                <a:spcPts val="565"/>
              </a:spcBef>
            </a:pPr>
            <a:r>
              <a:rPr sz="800" dirty="0">
                <a:solidFill>
                  <a:srgbClr val="414042"/>
                </a:solidFill>
                <a:latin typeface="Arial" panose="020B0604020202020204" pitchFamily="34" charset="0"/>
                <a:cs typeface="Arial" panose="020B0604020202020204" pitchFamily="34" charset="0"/>
              </a:rPr>
              <a:t>This is also a collaborative moment for the team to listen  and support each other to improve the pitch to be the  strongest it can be. Encourage teams to work together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draft, edit and deliver their stories and pitches in an  iterative, collaborative way.</a:t>
            </a:r>
            <a:endParaRPr sz="800" dirty="0">
              <a:latin typeface="Arial" panose="020B0604020202020204" pitchFamily="34" charset="0"/>
              <a:cs typeface="Arial" panose="020B0604020202020204" pitchFamily="34" charset="0"/>
            </a:endParaRPr>
          </a:p>
        </p:txBody>
      </p:sp>
      <p:sp>
        <p:nvSpPr>
          <p:cNvPr id="25" name="object 25"/>
          <p:cNvSpPr txBox="1"/>
          <p:nvPr/>
        </p:nvSpPr>
        <p:spPr>
          <a:xfrm>
            <a:off x="3929303" y="8814041"/>
            <a:ext cx="264350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26" name="object 26"/>
          <p:cNvSpPr txBox="1"/>
          <p:nvPr/>
        </p:nvSpPr>
        <p:spPr>
          <a:xfrm>
            <a:off x="1339595" y="1753019"/>
            <a:ext cx="214304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endParaRPr sz="1000">
              <a:latin typeface="Arial" panose="020B0604020202020204" pitchFamily="34" charset="0"/>
              <a:cs typeface="Arial" panose="020B0604020202020204" pitchFamily="34" charset="0"/>
            </a:endParaRPr>
          </a:p>
        </p:txBody>
      </p:sp>
      <p:grpSp>
        <p:nvGrpSpPr>
          <p:cNvPr id="27" name="object 27"/>
          <p:cNvGrpSpPr/>
          <p:nvPr/>
        </p:nvGrpSpPr>
        <p:grpSpPr>
          <a:xfrm>
            <a:off x="900004" y="10295718"/>
            <a:ext cx="5774055" cy="396875"/>
            <a:chOff x="900004" y="10295718"/>
            <a:chExt cx="5774055" cy="396875"/>
          </a:xfrm>
        </p:grpSpPr>
        <p:sp>
          <p:nvSpPr>
            <p:cNvPr id="28" name="object 28"/>
            <p:cNvSpPr/>
            <p:nvPr/>
          </p:nvSpPr>
          <p:spPr>
            <a:xfrm>
              <a:off x="907376" y="10311257"/>
              <a:ext cx="5759450" cy="381000"/>
            </a:xfrm>
            <a:custGeom>
              <a:avLst/>
              <a:gdLst/>
              <a:ahLst/>
              <a:cxnLst/>
              <a:rect l="l" t="t" r="r" b="b"/>
              <a:pathLst>
                <a:path w="5759450" h="381000">
                  <a:moveTo>
                    <a:pt x="5758840" y="0"/>
                  </a:moveTo>
                  <a:lnTo>
                    <a:pt x="0" y="0"/>
                  </a:lnTo>
                  <a:lnTo>
                    <a:pt x="0" y="380746"/>
                  </a:lnTo>
                  <a:lnTo>
                    <a:pt x="5758840" y="380746"/>
                  </a:lnTo>
                  <a:lnTo>
                    <a:pt x="5758840"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460568" y="1030309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460568" y="1030309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316730"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4316730"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80054"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3180054"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43823"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043823"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907376"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907376"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9" name="object 39"/>
          <p:cNvSpPr txBox="1"/>
          <p:nvPr/>
        </p:nvSpPr>
        <p:spPr>
          <a:xfrm>
            <a:off x="1371955" y="1033132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0" name="object 40"/>
          <p:cNvSpPr txBox="1"/>
          <p:nvPr/>
        </p:nvSpPr>
        <p:spPr>
          <a:xfrm>
            <a:off x="2437718" y="1033132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1" name="object 41"/>
          <p:cNvSpPr txBox="1"/>
          <p:nvPr/>
        </p:nvSpPr>
        <p:spPr>
          <a:xfrm>
            <a:off x="3644893" y="1033132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2" name="object 42"/>
          <p:cNvSpPr txBox="1"/>
          <p:nvPr/>
        </p:nvSpPr>
        <p:spPr>
          <a:xfrm>
            <a:off x="4613817" y="1033132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3" name="object 43"/>
          <p:cNvSpPr txBox="1"/>
          <p:nvPr/>
        </p:nvSpPr>
        <p:spPr>
          <a:xfrm>
            <a:off x="5952145" y="10331322"/>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0004" y="10315644"/>
            <a:ext cx="5798820" cy="376555"/>
            <a:chOff x="900004" y="10315644"/>
            <a:chExt cx="5798820" cy="376555"/>
          </a:xfrm>
        </p:grpSpPr>
        <p:sp>
          <p:nvSpPr>
            <p:cNvPr id="7" name="object 7"/>
            <p:cNvSpPr/>
            <p:nvPr/>
          </p:nvSpPr>
          <p:spPr>
            <a:xfrm>
              <a:off x="907376" y="10331183"/>
              <a:ext cx="5784215" cy="361315"/>
            </a:xfrm>
            <a:custGeom>
              <a:avLst/>
              <a:gdLst/>
              <a:ahLst/>
              <a:cxnLst/>
              <a:rect l="l" t="t" r="r" b="b"/>
              <a:pathLst>
                <a:path w="5784215" h="361315">
                  <a:moveTo>
                    <a:pt x="5783694" y="0"/>
                  </a:moveTo>
                  <a:lnTo>
                    <a:pt x="0" y="0"/>
                  </a:lnTo>
                  <a:lnTo>
                    <a:pt x="0" y="186016"/>
                  </a:lnTo>
                  <a:lnTo>
                    <a:pt x="0" y="360819"/>
                  </a:lnTo>
                  <a:lnTo>
                    <a:pt x="5783694" y="360819"/>
                  </a:lnTo>
                  <a:lnTo>
                    <a:pt x="5783694" y="186016"/>
                  </a:lnTo>
                  <a:lnTo>
                    <a:pt x="5783694"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45810" y="1032301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45810" y="1032301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09363" y="103230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9363" y="103230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72904" y="103230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72904" y="103230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36457" y="103230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36457" y="103230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7376" y="103230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7376" y="103230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271206" y="10351244"/>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19" name="object 19"/>
          <p:cNvSpPr txBox="1"/>
          <p:nvPr/>
        </p:nvSpPr>
        <p:spPr>
          <a:xfrm>
            <a:off x="2388174" y="10351244"/>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0" name="object 20"/>
          <p:cNvSpPr txBox="1"/>
          <p:nvPr/>
        </p:nvSpPr>
        <p:spPr>
          <a:xfrm>
            <a:off x="3563954" y="10351244"/>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1" name="object 21"/>
          <p:cNvSpPr txBox="1"/>
          <p:nvPr/>
        </p:nvSpPr>
        <p:spPr>
          <a:xfrm>
            <a:off x="4630690" y="10351244"/>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5445810" y="10331183"/>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99998" y="1371511"/>
            <a:ext cx="5760085" cy="36195"/>
            <a:chOff x="899998" y="1371511"/>
            <a:chExt cx="5760085" cy="36195"/>
          </a:xfrm>
        </p:grpSpPr>
        <p:sp>
          <p:nvSpPr>
            <p:cNvPr id="24" name="object 24"/>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C1C1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887299" y="825576"/>
            <a:ext cx="50355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B3A6A"/>
                </a:solidFill>
                <a:latin typeface="Arial" panose="020B0604020202020204" pitchFamily="34" charset="0"/>
                <a:cs typeface="Arial" panose="020B0604020202020204" pitchFamily="34" charset="0"/>
              </a:rPr>
              <a:t>TELL </a:t>
            </a:r>
            <a:r>
              <a:rPr sz="1800" dirty="0">
                <a:solidFill>
                  <a:srgbClr val="1B3A6A"/>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27" name="object 27"/>
          <p:cNvSpPr txBox="1"/>
          <p:nvPr/>
        </p:nvSpPr>
        <p:spPr>
          <a:xfrm>
            <a:off x="887298" y="1669374"/>
            <a:ext cx="5613400" cy="6311343"/>
          </a:xfrm>
          <a:prstGeom prst="rect">
            <a:avLst/>
          </a:prstGeom>
        </p:spPr>
        <p:txBody>
          <a:bodyPr vert="horz" wrap="square" lIns="0" tIns="95885" rIns="0" bIns="0" rtlCol="0">
            <a:spAutoFit/>
          </a:bodyPr>
          <a:lstStyle/>
          <a:p>
            <a:pPr marL="12700">
              <a:lnSpc>
                <a:spcPct val="100000"/>
              </a:lnSpc>
              <a:spcBef>
                <a:spcPts val="755"/>
              </a:spcBef>
            </a:pPr>
            <a:r>
              <a:rPr sz="1000" b="1" dirty="0">
                <a:solidFill>
                  <a:srgbClr val="1B3A6A"/>
                </a:solidFill>
                <a:latin typeface="Arial" panose="020B0604020202020204" pitchFamily="34" charset="0"/>
                <a:cs typeface="Arial" panose="020B0604020202020204" pitchFamily="34" charset="0"/>
              </a:rPr>
              <a:t>CREATIVE EXERCISES:</a:t>
            </a:r>
            <a:endParaRPr sz="1000">
              <a:latin typeface="Arial" panose="020B0604020202020204" pitchFamily="34" charset="0"/>
              <a:cs typeface="Arial" panose="020B0604020202020204" pitchFamily="34" charset="0"/>
            </a:endParaRPr>
          </a:p>
          <a:p>
            <a:pPr marL="12700">
              <a:lnSpc>
                <a:spcPct val="100000"/>
              </a:lnSpc>
              <a:spcBef>
                <a:spcPts val="530"/>
              </a:spcBef>
            </a:pPr>
            <a:r>
              <a:rPr sz="800" b="1" dirty="0">
                <a:solidFill>
                  <a:srgbClr val="414042"/>
                </a:solidFill>
                <a:latin typeface="Arial" panose="020B0604020202020204" pitchFamily="34" charset="0"/>
                <a:cs typeface="Arial" panose="020B0604020202020204" pitchFamily="34" charset="0"/>
              </a:rPr>
              <a:t>Word at a Time Proverb</a:t>
            </a:r>
            <a:endParaRPr sz="80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Goal:</a:t>
            </a:r>
            <a:endParaRPr sz="800">
              <a:latin typeface="Arial" panose="020B0604020202020204" pitchFamily="34" charset="0"/>
              <a:cs typeface="Arial" panose="020B0604020202020204" pitchFamily="34" charset="0"/>
            </a:endParaRPr>
          </a:p>
          <a:p>
            <a:pPr marL="12700" marR="107314">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creatively crafting a story. This exercise is also designed to help  participants navigate an open-ended challenge without one single correct answer.</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Instructions:</a:t>
            </a:r>
            <a:endParaRPr sz="800">
              <a:latin typeface="Arial" panose="020B0604020202020204" pitchFamily="34" charset="0"/>
              <a:cs typeface="Arial" panose="020B0604020202020204" pitchFamily="34" charset="0"/>
            </a:endParaRPr>
          </a:p>
          <a:p>
            <a:pPr marL="444500" marR="691515"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Everyone will work together to create wise statements about life (proverbs) one word at a time.  Get the group into a circle.</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Start the proverb with one word.</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 next person in the circle should add one word.</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When the group feels that they have created a proverb, everyone should start snapping their fingers.</a:t>
            </a:r>
            <a:endParaRPr sz="800">
              <a:latin typeface="Arial" panose="020B0604020202020204" pitchFamily="34" charset="0"/>
              <a:cs typeface="Arial" panose="020B0604020202020204" pitchFamily="34" charset="0"/>
            </a:endParaRPr>
          </a:p>
          <a:p>
            <a:pPr marL="12700">
              <a:lnSpc>
                <a:spcPct val="100000"/>
              </a:lnSpc>
              <a:spcBef>
                <a:spcPts val="1130"/>
              </a:spcBef>
            </a:pPr>
            <a:r>
              <a:rPr sz="800" i="1" dirty="0">
                <a:solidFill>
                  <a:srgbClr val="414042"/>
                </a:solidFill>
                <a:latin typeface="Arial" panose="020B0604020202020204" pitchFamily="34" charset="0"/>
                <a:cs typeface="Arial" panose="020B0604020202020204" pitchFamily="34" charset="0"/>
              </a:rPr>
              <a:t>Online Adaptation:</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Put the participants in order in a list in the chat. That list will guide who contributes next to the proverb.</a:t>
            </a:r>
            <a:endParaRPr sz="8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414042"/>
                </a:solidFill>
                <a:latin typeface="Arial" panose="020B0604020202020204" pitchFamily="34" charset="0"/>
                <a:cs typeface="Arial" panose="020B0604020202020204" pitchFamily="34" charset="0"/>
              </a:rPr>
              <a:t>Debrief Questions:</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did you learn from this activity?</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have to respond to the words that were shared before you?</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have to build on the ideas of others?</a:t>
            </a:r>
            <a:endParaRPr sz="800">
              <a:latin typeface="Arial" panose="020B0604020202020204" pitchFamily="34" charset="0"/>
              <a:cs typeface="Arial" panose="020B0604020202020204" pitchFamily="34" charset="0"/>
            </a:endParaRPr>
          </a:p>
          <a:p>
            <a:pPr>
              <a:lnSpc>
                <a:spcPct val="100000"/>
              </a:lnSpc>
              <a:spcBef>
                <a:spcPts val="20"/>
              </a:spcBef>
              <a:buFont typeface="Times New Roman"/>
              <a:buChar char="•"/>
            </a:pPr>
            <a:endParaRPr sz="165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Story, Story, Die</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a:latin typeface="Arial" panose="020B0604020202020204" pitchFamily="34" charset="0"/>
              <a:cs typeface="Arial" panose="020B0604020202020204" pitchFamily="34" charset="0"/>
            </a:endParaRPr>
          </a:p>
          <a:p>
            <a:pPr marL="12700" marR="107314">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creatively crafting a story. This exercise is also designed to help  participants navigate an open-ended challenge without one single correct answer.</a:t>
            </a:r>
            <a:endParaRPr sz="80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Instructions:</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Everyone will work together to create a story. Get the group into a circle.</a:t>
            </a:r>
            <a:endParaRPr sz="800">
              <a:latin typeface="Arial" panose="020B0604020202020204" pitchFamily="34" charset="0"/>
              <a:cs typeface="Arial" panose="020B0604020202020204" pitchFamily="34" charset="0"/>
            </a:endParaRPr>
          </a:p>
          <a:p>
            <a:pPr marL="444500" marR="880110"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the group to generate a location, a character and a problem (e.g. the park, a squirrel,  needs to protect the nuts he has gathered from an alligator).</a:t>
            </a:r>
            <a:endParaRPr sz="800">
              <a:latin typeface="Arial" panose="020B0604020202020204" pitchFamily="34" charset="0"/>
              <a:cs typeface="Arial" panose="020B0604020202020204" pitchFamily="34" charset="0"/>
            </a:endParaRPr>
          </a:p>
          <a:p>
            <a:pPr marL="444500" marR="2358390"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 the facilitator, start the story with “Once upon a time...”  and set the stage with the location, character and problem.</a:t>
            </a:r>
            <a:endParaRPr sz="800">
              <a:latin typeface="Arial" panose="020B0604020202020204" pitchFamily="34" charset="0"/>
              <a:cs typeface="Arial" panose="020B0604020202020204" pitchFamily="34" charset="0"/>
            </a:endParaRPr>
          </a:p>
          <a:p>
            <a:pPr marL="444500" marR="154940"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Then, choose a participant in the circle to pick up the story. The participant will continue creating a story  until you ring a bell. Vary the times that each participant has to talk (make some longer and some shorter).</a:t>
            </a:r>
            <a:endParaRPr sz="800">
              <a:latin typeface="Arial" panose="020B0604020202020204" pitchFamily="34" charset="0"/>
              <a:cs typeface="Arial" panose="020B0604020202020204" pitchFamily="34" charset="0"/>
            </a:endParaRPr>
          </a:p>
          <a:p>
            <a:pPr marL="444500" marR="5080"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When you ring the bell, the storyteller passes the story to a new person who hasn’t shared yet. If the storyteller  isn’t able to generate a story, as the facilitator call them out (they have “died”) and pass the story to a new  person.</a:t>
            </a:r>
            <a:endParaRPr sz="800">
              <a:latin typeface="Arial" panose="020B0604020202020204" pitchFamily="34" charset="0"/>
              <a:cs typeface="Arial" panose="020B0604020202020204" pitchFamily="34" charset="0"/>
            </a:endParaRPr>
          </a:p>
          <a:p>
            <a:pPr marL="444500" marR="1990725" indent="-228600">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When several people have helped write the story, interject and say,  “Until one day...” and ask the next storyteller to complete the story?</a:t>
            </a:r>
            <a:endParaRPr sz="800">
              <a:latin typeface="Arial" panose="020B0604020202020204" pitchFamily="34" charset="0"/>
              <a:cs typeface="Arial" panose="020B0604020202020204" pitchFamily="34" charset="0"/>
            </a:endParaRPr>
          </a:p>
          <a:p>
            <a:pPr>
              <a:lnSpc>
                <a:spcPct val="100000"/>
              </a:lnSpc>
              <a:spcBef>
                <a:spcPts val="40"/>
              </a:spcBef>
              <a:buFont typeface="Times New Roman"/>
              <a:buChar char="•"/>
            </a:pPr>
            <a:endParaRPr sz="95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Online Adaptation:</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Have each storyteller call on the next storyteller to pass the story.</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Debrief Questions:</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did you learn from this activity?</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have to respond to the story that was shared before you?</a:t>
            </a:r>
            <a:endParaRPr sz="800">
              <a:latin typeface="Arial" panose="020B0604020202020204" pitchFamily="34" charset="0"/>
              <a:cs typeface="Arial" panose="020B0604020202020204" pitchFamily="34" charset="0"/>
            </a:endParaRPr>
          </a:p>
          <a:p>
            <a:pPr marL="444500" indent="-2292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have to build on the ideas of others?</a:t>
            </a:r>
            <a:endParaRPr sz="800">
              <a:latin typeface="Arial" panose="020B0604020202020204" pitchFamily="34" charset="0"/>
              <a:cs typeface="Arial" panose="020B0604020202020204" pitchFamily="34" charset="0"/>
            </a:endParaRPr>
          </a:p>
        </p:txBody>
      </p:sp>
      <p:sp>
        <p:nvSpPr>
          <p:cNvPr id="28" name="object 28"/>
          <p:cNvSpPr txBox="1"/>
          <p:nvPr/>
        </p:nvSpPr>
        <p:spPr>
          <a:xfrm>
            <a:off x="887299" y="8443976"/>
            <a:ext cx="4288155" cy="58547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B3A6A"/>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588645" indent="-229235">
              <a:lnSpc>
                <a:spcPct val="100000"/>
              </a:lnSpc>
              <a:spcBef>
                <a:spcPts val="440"/>
              </a:spcBef>
              <a:buClr>
                <a:srgbClr val="000000"/>
              </a:buClr>
              <a:buSzPct val="150000"/>
              <a:buFont typeface="Times New Roman"/>
              <a:buChar char="•"/>
              <a:tabLst>
                <a:tab pos="588010" algn="l"/>
                <a:tab pos="589280" algn="l"/>
              </a:tabLst>
            </a:pPr>
            <a:r>
              <a:rPr sz="800" i="1" dirty="0">
                <a:solidFill>
                  <a:srgbClr val="414042"/>
                </a:solidFill>
                <a:latin typeface="Arial" panose="020B0604020202020204" pitchFamily="34" charset="0"/>
                <a:cs typeface="Arial" panose="020B0604020202020204" pitchFamily="34" charset="0"/>
              </a:rPr>
              <a:t>Use Design Thinking to Build Commitment to a New Idea</a:t>
            </a:r>
            <a:endParaRPr sz="800">
              <a:latin typeface="Arial" panose="020B0604020202020204" pitchFamily="34" charset="0"/>
              <a:cs typeface="Arial" panose="020B0604020202020204" pitchFamily="34"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4159618"/>
            <a:ext cx="2743835" cy="1913344"/>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31750"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create a story of  their design work. They will use this story to share their  work at the Pitch Night.</a:t>
            </a:r>
            <a:endParaRPr sz="800">
              <a:latin typeface="Arial" panose="020B0604020202020204" pitchFamily="34" charset="0"/>
              <a:cs typeface="Arial" panose="020B0604020202020204" pitchFamily="34" charset="0"/>
            </a:endParaRPr>
          </a:p>
          <a:p>
            <a:pPr marL="84455" marR="14097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A story is different from a pitch because it focuses on  the experiences and emotions of the stakeholder your  solution is designed to serve.</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the design teams to focus their storytelling on  the stakeholder who inspired their design work.</a:t>
            </a:r>
            <a:endParaRPr sz="800">
              <a:latin typeface="Arial" panose="020B0604020202020204" pitchFamily="34" charset="0"/>
              <a:cs typeface="Arial" panose="020B0604020202020204" pitchFamily="34" charset="0"/>
            </a:endParaRPr>
          </a:p>
          <a:p>
            <a:pPr marL="84455" marR="18415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the design teams to connect what they  learned from their design work to their reasoning for  why this solution is going to improve holistic learning  outcomes.</a:t>
            </a:r>
            <a:endParaRPr sz="800">
              <a:latin typeface="Arial" panose="020B0604020202020204" pitchFamily="34" charset="0"/>
              <a:cs typeface="Arial" panose="020B0604020202020204" pitchFamily="34" charset="0"/>
            </a:endParaRPr>
          </a:p>
        </p:txBody>
      </p:sp>
      <p:grpSp>
        <p:nvGrpSpPr>
          <p:cNvPr id="7" name="object 7"/>
          <p:cNvGrpSpPr/>
          <p:nvPr/>
        </p:nvGrpSpPr>
        <p:grpSpPr>
          <a:xfrm>
            <a:off x="899998" y="1800009"/>
            <a:ext cx="2706370" cy="1917700"/>
            <a:chOff x="899998" y="1800009"/>
            <a:chExt cx="2706370" cy="1917700"/>
          </a:xfrm>
        </p:grpSpPr>
        <p:sp>
          <p:nvSpPr>
            <p:cNvPr id="8" name="object 8"/>
            <p:cNvSpPr/>
            <p:nvPr/>
          </p:nvSpPr>
          <p:spPr>
            <a:xfrm>
              <a:off x="1004575" y="1804047"/>
              <a:ext cx="259841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03173"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3929303" y="1759877"/>
            <a:ext cx="2727960" cy="1467485"/>
          </a:xfrm>
          <a:prstGeom prst="rect">
            <a:avLst/>
          </a:prstGeom>
        </p:spPr>
        <p:txBody>
          <a:bodyPr vert="horz" wrap="square" lIns="0" tIns="12700" rIns="0" bIns="0" rtlCol="0">
            <a:spAutoFit/>
          </a:bodyPr>
          <a:lstStyle/>
          <a:p>
            <a:pPr marL="12700">
              <a:lnSpc>
                <a:spcPct val="100000"/>
              </a:lnSpc>
              <a:spcBef>
                <a:spcPts val="100"/>
              </a:spcBef>
              <a:tabLst>
                <a:tab pos="2044064" algn="l"/>
              </a:tabLst>
            </a:pPr>
            <a:r>
              <a:rPr sz="800" b="1" i="1" dirty="0">
                <a:solidFill>
                  <a:srgbClr val="304673"/>
                </a:solidFill>
                <a:latin typeface="Arial" panose="020B0604020202020204" pitchFamily="34" charset="0"/>
                <a:cs typeface="Arial" panose="020B0604020202020204" pitchFamily="34" charset="0"/>
              </a:rPr>
              <a:t>#1 Storytelling	</a:t>
            </a:r>
            <a:r>
              <a:rPr sz="800" i="1" dirty="0">
                <a:solidFill>
                  <a:srgbClr val="1B3A6A"/>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Human-centered design is an approach to creative  problem-solving that puts the needs and emotions of the  stakeholder at the center of the process. Because we are  focused on the needs and emotions of the stakeholder,  we like to structure our process of pitching idea as a story  with a main character, a narrative and a story arc -- a  beginning, middle and end. </a:t>
            </a:r>
            <a:r>
              <a:rPr sz="800" b="1" dirty="0">
                <a:solidFill>
                  <a:srgbClr val="414042"/>
                </a:solidFill>
                <a:latin typeface="Arial" panose="020B0604020202020204" pitchFamily="34" charset="0"/>
                <a:cs typeface="Arial" panose="020B0604020202020204" pitchFamily="34" charset="0"/>
              </a:rPr>
              <a:t>Storytelling </a:t>
            </a:r>
            <a:r>
              <a:rPr sz="800" dirty="0">
                <a:solidFill>
                  <a:srgbClr val="414042"/>
                </a:solidFill>
                <a:latin typeface="Arial" panose="020B0604020202020204" pitchFamily="34" charset="0"/>
                <a:cs typeface="Arial" panose="020B0604020202020204" pitchFamily="34" charset="0"/>
              </a:rPr>
              <a:t>is a worksheet  designed to help you create a human-centered story  about your design project.</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3273151"/>
            <a:ext cx="2747010" cy="571310"/>
          </a:xfrm>
          <a:prstGeom prst="rect">
            <a:avLst/>
          </a:prstGeom>
        </p:spPr>
        <p:txBody>
          <a:bodyPr vert="horz" wrap="square" lIns="0" tIns="47625" rIns="0" bIns="0" rtlCol="0">
            <a:spAutoFit/>
          </a:bodyPr>
          <a:lstStyle/>
          <a:p>
            <a:pPr marL="12700">
              <a:lnSpc>
                <a:spcPct val="100000"/>
              </a:lnSpc>
              <a:spcBef>
                <a:spcPts val="375"/>
              </a:spcBef>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0"/>
              </a:spcBef>
            </a:pPr>
            <a:r>
              <a:rPr sz="800" dirty="0">
                <a:solidFill>
                  <a:srgbClr val="414042"/>
                </a:solidFill>
                <a:latin typeface="Arial" panose="020B0604020202020204" pitchFamily="34" charset="0"/>
                <a:cs typeface="Arial" panose="020B0604020202020204" pitchFamily="34" charset="0"/>
              </a:rPr>
              <a:t>By using character-driven storytelling as the framework  for synthesizing your learning and pitching a new concept,  we find that we create more compelling and engaging  pitches.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2" y="8318842"/>
            <a:ext cx="67092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3" name="object 13"/>
          <p:cNvSpPr txBox="1"/>
          <p:nvPr/>
        </p:nvSpPr>
        <p:spPr>
          <a:xfrm>
            <a:off x="3929303" y="8506409"/>
            <a:ext cx="2722880"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create a pitch of  their design work. They will use this story to share their  work at the Pitch Night.</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8944203"/>
            <a:ext cx="2738120" cy="829310"/>
          </a:xfrm>
          <a:prstGeom prst="rect">
            <a:avLst/>
          </a:prstGeom>
        </p:spPr>
        <p:txBody>
          <a:bodyPr vert="horz" wrap="square" lIns="0" tIns="12700" rIns="0" bIns="0" rtlCol="0">
            <a:spAutoFit/>
          </a:bodyPr>
          <a:lstStyle/>
          <a:p>
            <a:pPr marL="84455" marR="128905"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 pitch is different from a story because it focuses on  the strategy behind your solution and why it will make  an impact.</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the design teams to focus their pitch on the  reason why they believe this solution will increase holistic  learning outcomes for students.</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11745" y="6615010"/>
            <a:ext cx="2706370" cy="1917700"/>
            <a:chOff x="911745" y="6615010"/>
            <a:chExt cx="2706370" cy="1917700"/>
          </a:xfrm>
        </p:grpSpPr>
        <p:sp>
          <p:nvSpPr>
            <p:cNvPr id="16" name="object 16"/>
            <p:cNvSpPr/>
            <p:nvPr/>
          </p:nvSpPr>
          <p:spPr>
            <a:xfrm>
              <a:off x="1016320" y="6619049"/>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4920" y="6618185"/>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127BB9"/>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3929303" y="6574866"/>
            <a:ext cx="2725420" cy="1481455"/>
          </a:xfrm>
          <a:prstGeom prst="rect">
            <a:avLst/>
          </a:prstGeom>
        </p:spPr>
        <p:txBody>
          <a:bodyPr vert="horz" wrap="square" lIns="0" tIns="12700" rIns="0" bIns="0" rtlCol="0">
            <a:spAutoFit/>
          </a:bodyPr>
          <a:lstStyle/>
          <a:p>
            <a:pPr marL="12700">
              <a:lnSpc>
                <a:spcPct val="100000"/>
              </a:lnSpc>
              <a:spcBef>
                <a:spcPts val="100"/>
              </a:spcBef>
              <a:tabLst>
                <a:tab pos="2044064" algn="l"/>
              </a:tabLst>
            </a:pPr>
            <a:r>
              <a:rPr sz="800" b="1" i="1" dirty="0">
                <a:solidFill>
                  <a:srgbClr val="304673"/>
                </a:solidFill>
                <a:latin typeface="Arial" panose="020B0604020202020204" pitchFamily="34" charset="0"/>
                <a:cs typeface="Arial" panose="020B0604020202020204" pitchFamily="34" charset="0"/>
              </a:rPr>
              <a:t>#2 Pitching	</a:t>
            </a:r>
            <a:r>
              <a:rPr sz="800" i="1" dirty="0">
                <a:solidFill>
                  <a:srgbClr val="1B3A6A"/>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306705">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Pitching </a:t>
            </a:r>
            <a:r>
              <a:rPr sz="800" dirty="0">
                <a:solidFill>
                  <a:srgbClr val="414042"/>
                </a:solidFill>
                <a:latin typeface="Arial" panose="020B0604020202020204" pitchFamily="34" charset="0"/>
                <a:cs typeface="Arial" panose="020B0604020202020204" pitchFamily="34" charset="0"/>
              </a:rPr>
              <a:t>is a worksheet designed to help you  communicate why your solution will have an impact  for the stakeholders and the students’ holistic  learning outcomes.</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 will be ready</a:t>
            </a:r>
            <a:endParaRPr sz="800">
              <a:latin typeface="Arial" panose="020B0604020202020204" pitchFamily="34" charset="0"/>
              <a:cs typeface="Arial" panose="020B0604020202020204" pitchFamily="34" charset="0"/>
            </a:endParaRPr>
          </a:p>
          <a:p>
            <a:pPr marL="12700" marR="51435">
              <a:lnSpc>
                <a:spcPct val="100000"/>
              </a:lnSpc>
            </a:pPr>
            <a:r>
              <a:rPr sz="800" dirty="0">
                <a:solidFill>
                  <a:srgbClr val="414042"/>
                </a:solidFill>
                <a:latin typeface="Arial" panose="020B0604020202020204" pitchFamily="34" charset="0"/>
                <a:cs typeface="Arial" panose="020B0604020202020204" pitchFamily="34" charset="0"/>
              </a:rPr>
              <a:t>to pitch your idea to your community as well as potential  funders.</a:t>
            </a:r>
            <a:endParaRPr sz="800">
              <a:latin typeface="Arial" panose="020B0604020202020204" pitchFamily="34" charset="0"/>
              <a:cs typeface="Arial" panose="020B0604020202020204" pitchFamily="34" charset="0"/>
            </a:endParaRPr>
          </a:p>
        </p:txBody>
      </p:sp>
      <p:sp>
        <p:nvSpPr>
          <p:cNvPr id="19" name="object 19"/>
          <p:cNvSpPr/>
          <p:nvPr/>
        </p:nvSpPr>
        <p:spPr>
          <a:xfrm>
            <a:off x="911650" y="627849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887299" y="3759873"/>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175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898767" y="8574875"/>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177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2" name="object 22"/>
          <p:cNvGrpSpPr/>
          <p:nvPr/>
        </p:nvGrpSpPr>
        <p:grpSpPr>
          <a:xfrm>
            <a:off x="886415" y="10328344"/>
            <a:ext cx="5774055" cy="363855"/>
            <a:chOff x="886415" y="10328344"/>
            <a:chExt cx="5774055" cy="363855"/>
          </a:xfrm>
        </p:grpSpPr>
        <p:sp>
          <p:nvSpPr>
            <p:cNvPr id="23" name="object 23"/>
            <p:cNvSpPr/>
            <p:nvPr/>
          </p:nvSpPr>
          <p:spPr>
            <a:xfrm>
              <a:off x="893787" y="10343883"/>
              <a:ext cx="5759450" cy="348615"/>
            </a:xfrm>
            <a:custGeom>
              <a:avLst/>
              <a:gdLst/>
              <a:ahLst/>
              <a:cxnLst/>
              <a:rect l="l" t="t" r="r" b="b"/>
              <a:pathLst>
                <a:path w="5759450" h="348615">
                  <a:moveTo>
                    <a:pt x="5758840" y="0"/>
                  </a:moveTo>
                  <a:lnTo>
                    <a:pt x="0" y="0"/>
                  </a:lnTo>
                  <a:lnTo>
                    <a:pt x="0" y="348119"/>
                  </a:lnTo>
                  <a:lnTo>
                    <a:pt x="5758840" y="348119"/>
                  </a:lnTo>
                  <a:lnTo>
                    <a:pt x="5758840"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46979" y="10335717"/>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46979" y="10335717"/>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03153" y="103357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03153" y="103357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66465" y="103357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66465" y="103357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30247" y="103357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30247" y="103357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893787" y="1033572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893787" y="1033572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4" name="object 34"/>
          <p:cNvSpPr txBox="1"/>
          <p:nvPr/>
        </p:nvSpPr>
        <p:spPr>
          <a:xfrm>
            <a:off x="1358366" y="10363944"/>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2424129" y="10363944"/>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6" name="object 36"/>
          <p:cNvSpPr txBox="1"/>
          <p:nvPr/>
        </p:nvSpPr>
        <p:spPr>
          <a:xfrm>
            <a:off x="3631304" y="10363944"/>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4600228" y="10363944"/>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8" name="object 38"/>
          <p:cNvSpPr txBox="1"/>
          <p:nvPr/>
        </p:nvSpPr>
        <p:spPr>
          <a:xfrm>
            <a:off x="5938556" y="10363944"/>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39" name="object 39"/>
          <p:cNvSpPr/>
          <p:nvPr/>
        </p:nvSpPr>
        <p:spPr>
          <a:xfrm>
            <a:off x="899998" y="1371511"/>
            <a:ext cx="5679440" cy="40005"/>
          </a:xfrm>
          <a:custGeom>
            <a:avLst/>
            <a:gdLst/>
            <a:ahLst/>
            <a:cxnLst/>
            <a:rect l="l" t="t" r="r" b="b"/>
            <a:pathLst>
              <a:path w="5679440" h="40005">
                <a:moveTo>
                  <a:pt x="5678995" y="0"/>
                </a:moveTo>
                <a:lnTo>
                  <a:pt x="0" y="0"/>
                </a:lnTo>
                <a:lnTo>
                  <a:pt x="0" y="39992"/>
                </a:lnTo>
                <a:lnTo>
                  <a:pt x="5678995" y="39992"/>
                </a:lnTo>
                <a:lnTo>
                  <a:pt x="5678995" y="0"/>
                </a:lnTo>
                <a:close/>
              </a:path>
            </a:pathLst>
          </a:custGeom>
          <a:solidFill>
            <a:srgbClr val="C1C1D0"/>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126</a:t>
            </a:r>
            <a:endParaRPr sz="600">
              <a:latin typeface="Arial" panose="020B0604020202020204" pitchFamily="34" charset="0"/>
              <a:cs typeface="Arial" panose="020B0604020202020204" pitchFamily="34" charset="0"/>
            </a:endParaRPr>
          </a:p>
        </p:txBody>
      </p:sp>
      <p:sp>
        <p:nvSpPr>
          <p:cNvPr id="5" name="object 5"/>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2373259"/>
            <a:ext cx="2565400" cy="684162"/>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ALIGNMENT:</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  lenge, your team must answer the alignment questions  with</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specific and clear ideas.</a:t>
            </a:r>
            <a:endParaRPr sz="800" dirty="0">
              <a:latin typeface="Arial" panose="020B0604020202020204" pitchFamily="34" charset="0"/>
              <a:cs typeface="Arial" panose="020B0604020202020204" pitchFamily="34" charset="0"/>
            </a:endParaRPr>
          </a:p>
        </p:txBody>
      </p:sp>
      <p:sp>
        <p:nvSpPr>
          <p:cNvPr id="7" name="object 7"/>
          <p:cNvSpPr txBox="1"/>
          <p:nvPr/>
        </p:nvSpPr>
        <p:spPr>
          <a:xfrm>
            <a:off x="3929303" y="3235935"/>
            <a:ext cx="2710815"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design phase, design teams will need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have a story of their design work and a pitch of their  concept ready to present at the Regional Pitch Night.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If  design teams are struggling to find alignment then first  consider some criteria that they could use to evaluate the  ideas more objectively.</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929303" y="4039489"/>
            <a:ext cx="2686050"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how might they clearly communicate why  they believe their concept will have an impact on the  holistic learning outcomes? They can also ask an external  stakeholder or school leader to give input on the ideas.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5038518"/>
            <a:ext cx="2547620"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pitch should excite your community and  potential funders with optimism and hope for lasting  impact.</a:t>
            </a:r>
            <a:endParaRPr sz="800">
              <a:latin typeface="Arial" panose="020B0604020202020204" pitchFamily="34" charset="0"/>
              <a:cs typeface="Arial" panose="020B0604020202020204" pitchFamily="34" charset="0"/>
            </a:endParaRPr>
          </a:p>
        </p:txBody>
      </p:sp>
      <p:sp>
        <p:nvSpPr>
          <p:cNvPr id="10" name="object 10"/>
          <p:cNvSpPr txBox="1"/>
          <p:nvPr/>
        </p:nvSpPr>
        <p:spPr>
          <a:xfrm>
            <a:off x="3929303" y="5779274"/>
            <a:ext cx="2670810" cy="95123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If the idea isn’t inspiring for the design teams to take  action, then ask what is missing or what might be adjust-  ed to make the idea robust.</a:t>
            </a:r>
            <a:endParaRPr sz="800">
              <a:latin typeface="Arial" panose="020B0604020202020204" pitchFamily="34" charset="0"/>
              <a:cs typeface="Arial" panose="020B0604020202020204" pitchFamily="34" charset="0"/>
            </a:endParaRPr>
          </a:p>
          <a:p>
            <a:pPr marL="12700" marR="68580">
              <a:lnSpc>
                <a:spcPct val="100000"/>
              </a:lnSpc>
              <a:spcBef>
                <a:spcPts val="565"/>
              </a:spcBef>
            </a:pPr>
            <a:r>
              <a:rPr sz="800" dirty="0">
                <a:solidFill>
                  <a:srgbClr val="414042"/>
                </a:solidFill>
                <a:latin typeface="Arial" panose="020B0604020202020204" pitchFamily="34" charset="0"/>
                <a:cs typeface="Arial" panose="020B0604020202020204" pitchFamily="34" charset="0"/>
              </a:rPr>
              <a:t>Another sign of a high-quality idea is that the team is  excited about the positive impact related to the holistic  learning outcomes and they are able to communicate  that clearly to the community.</a:t>
            </a:r>
            <a:endParaRPr sz="800">
              <a:latin typeface="Arial" panose="020B0604020202020204" pitchFamily="34" charset="0"/>
              <a:cs typeface="Arial" panose="020B0604020202020204" pitchFamily="34" charset="0"/>
            </a:endParaRPr>
          </a:p>
        </p:txBody>
      </p:sp>
      <p:sp>
        <p:nvSpPr>
          <p:cNvPr id="11" name="object 11"/>
          <p:cNvSpPr txBox="1"/>
          <p:nvPr/>
        </p:nvSpPr>
        <p:spPr>
          <a:xfrm>
            <a:off x="1339595" y="2023008"/>
            <a:ext cx="200207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2" name="object 12"/>
          <p:cNvSpPr txBox="1"/>
          <p:nvPr/>
        </p:nvSpPr>
        <p:spPr>
          <a:xfrm>
            <a:off x="887299" y="825576"/>
            <a:ext cx="56032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B3A6A"/>
                </a:solidFill>
                <a:latin typeface="Arial" panose="020B0604020202020204" pitchFamily="34" charset="0"/>
                <a:cs typeface="Arial" panose="020B0604020202020204" pitchFamily="34" charset="0"/>
              </a:rPr>
              <a:t>TELL </a:t>
            </a:r>
            <a:r>
              <a:rPr sz="1800" dirty="0">
                <a:solidFill>
                  <a:srgbClr val="1B3A6A"/>
                </a:solidFill>
                <a:latin typeface="Arial" panose="020B0604020202020204" pitchFamily="34" charset="0"/>
                <a:cs typeface="Arial" panose="020B0604020202020204" pitchFamily="34" charset="0"/>
              </a:rPr>
              <a:t>TRANSITION FACILITATION &amp; COACHING </a:t>
            </a:r>
            <a:endParaRPr sz="1800">
              <a:latin typeface="Arial" panose="020B0604020202020204" pitchFamily="34" charset="0"/>
              <a:cs typeface="Arial" panose="020B0604020202020204" pitchFamily="34" charset="0"/>
            </a:endParaRPr>
          </a:p>
        </p:txBody>
      </p:sp>
      <p:grpSp>
        <p:nvGrpSpPr>
          <p:cNvPr id="13" name="object 13"/>
          <p:cNvGrpSpPr/>
          <p:nvPr/>
        </p:nvGrpSpPr>
        <p:grpSpPr>
          <a:xfrm>
            <a:off x="899998" y="1371511"/>
            <a:ext cx="5760085" cy="36195"/>
            <a:chOff x="899998" y="1371511"/>
            <a:chExt cx="5760085" cy="36195"/>
          </a:xfrm>
        </p:grpSpPr>
        <p:sp>
          <p:nvSpPr>
            <p:cNvPr id="14" name="object 14"/>
            <p:cNvSpPr/>
            <p:nvPr/>
          </p:nvSpPr>
          <p:spPr>
            <a:xfrm>
              <a:off x="899998" y="1371511"/>
              <a:ext cx="622935" cy="36195"/>
            </a:xfrm>
            <a:custGeom>
              <a:avLst/>
              <a:gdLst/>
              <a:ahLst/>
              <a:cxnLst/>
              <a:rect l="l" t="t" r="r" b="b"/>
              <a:pathLst>
                <a:path w="622935" h="36194">
                  <a:moveTo>
                    <a:pt x="622795" y="0"/>
                  </a:moveTo>
                  <a:lnTo>
                    <a:pt x="0" y="0"/>
                  </a:lnTo>
                  <a:lnTo>
                    <a:pt x="0" y="36182"/>
                  </a:lnTo>
                  <a:lnTo>
                    <a:pt x="622795" y="36182"/>
                  </a:lnTo>
                  <a:lnTo>
                    <a:pt x="622795"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522806" y="1371511"/>
              <a:ext cx="5137785" cy="36195"/>
            </a:xfrm>
            <a:custGeom>
              <a:avLst/>
              <a:gdLst/>
              <a:ahLst/>
              <a:cxnLst/>
              <a:rect l="l" t="t" r="r" b="b"/>
              <a:pathLst>
                <a:path w="5137784" h="36194">
                  <a:moveTo>
                    <a:pt x="5137200" y="0"/>
                  </a:moveTo>
                  <a:lnTo>
                    <a:pt x="0" y="0"/>
                  </a:lnTo>
                  <a:lnTo>
                    <a:pt x="0" y="36182"/>
                  </a:lnTo>
                  <a:lnTo>
                    <a:pt x="5137200" y="36182"/>
                  </a:lnTo>
                  <a:lnTo>
                    <a:pt x="5137200" y="0"/>
                  </a:lnTo>
                  <a:close/>
                </a:path>
              </a:pathLst>
            </a:custGeom>
            <a:solidFill>
              <a:srgbClr val="C1C1D0"/>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p:nvPr/>
        </p:nvSpPr>
        <p:spPr>
          <a:xfrm>
            <a:off x="893653" y="2274011"/>
            <a:ext cx="2724785" cy="2496185"/>
          </a:xfrm>
          <a:custGeom>
            <a:avLst/>
            <a:gdLst/>
            <a:ahLst/>
            <a:cxnLst/>
            <a:rect l="l" t="t" r="r" b="b"/>
            <a:pathLst>
              <a:path w="2724785" h="2496185">
                <a:moveTo>
                  <a:pt x="2652344" y="0"/>
                </a:moveTo>
                <a:lnTo>
                  <a:pt x="71996" y="0"/>
                </a:lnTo>
                <a:lnTo>
                  <a:pt x="30373" y="1124"/>
                </a:lnTo>
                <a:lnTo>
                  <a:pt x="8999" y="8999"/>
                </a:lnTo>
                <a:lnTo>
                  <a:pt x="1124" y="30373"/>
                </a:lnTo>
                <a:lnTo>
                  <a:pt x="0" y="71996"/>
                </a:lnTo>
                <a:lnTo>
                  <a:pt x="0" y="2423998"/>
                </a:lnTo>
                <a:lnTo>
                  <a:pt x="1124" y="2465621"/>
                </a:lnTo>
                <a:lnTo>
                  <a:pt x="8999" y="2486994"/>
                </a:lnTo>
                <a:lnTo>
                  <a:pt x="30373" y="2494869"/>
                </a:lnTo>
                <a:lnTo>
                  <a:pt x="71996" y="2495994"/>
                </a:lnTo>
                <a:lnTo>
                  <a:pt x="2652344" y="2495994"/>
                </a:lnTo>
                <a:lnTo>
                  <a:pt x="2693967" y="2494869"/>
                </a:lnTo>
                <a:lnTo>
                  <a:pt x="2715340" y="2486994"/>
                </a:lnTo>
                <a:lnTo>
                  <a:pt x="2723215" y="2465621"/>
                </a:lnTo>
                <a:lnTo>
                  <a:pt x="2724340" y="2423998"/>
                </a:lnTo>
                <a:lnTo>
                  <a:pt x="2724340" y="71996"/>
                </a:lnTo>
                <a:lnTo>
                  <a:pt x="2723215" y="30373"/>
                </a:lnTo>
                <a:lnTo>
                  <a:pt x="2715340" y="8999"/>
                </a:lnTo>
                <a:lnTo>
                  <a:pt x="2693967" y="1124"/>
                </a:lnTo>
                <a:lnTo>
                  <a:pt x="2652344" y="0"/>
                </a:lnTo>
                <a:close/>
              </a:path>
            </a:pathLst>
          </a:custGeom>
          <a:solidFill>
            <a:srgbClr val="EBEA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1011858" y="2361253"/>
            <a:ext cx="233489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1B3A6A"/>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13843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a:t>
            </a:r>
            <a:endParaRPr sz="800" dirty="0">
              <a:latin typeface="Arial" panose="020B0604020202020204" pitchFamily="34" charset="0"/>
              <a:cs typeface="Arial" panose="020B0604020202020204" pitchFamily="34" charset="0"/>
            </a:endParaRPr>
          </a:p>
          <a:p>
            <a:pPr marL="12700" marR="17780">
              <a:lnSpc>
                <a:spcPct val="100000"/>
              </a:lnSpc>
            </a:pPr>
            <a:r>
              <a:rPr sz="800" dirty="0">
                <a:solidFill>
                  <a:srgbClr val="414042"/>
                </a:solidFill>
                <a:latin typeface="Arial" panose="020B0604020202020204" pitchFamily="34" charset="0"/>
                <a:cs typeface="Arial" panose="020B0604020202020204" pitchFamily="34" charset="0"/>
              </a:rPr>
              <a:t>understanding. Try questions like: “Can you share  more information about how you came to these  ideas?”and “Tell me more about that...”</a:t>
            </a:r>
            <a:endParaRPr sz="800" dirty="0">
              <a:latin typeface="Arial" panose="020B0604020202020204" pitchFamily="34" charset="0"/>
              <a:cs typeface="Arial" panose="020B0604020202020204" pitchFamily="34" charset="0"/>
            </a:endParaRPr>
          </a:p>
          <a:p>
            <a:pPr marL="12700" marR="6223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8" name="object 18"/>
          <p:cNvSpPr/>
          <p:nvPr/>
        </p:nvSpPr>
        <p:spPr>
          <a:xfrm>
            <a:off x="896828" y="4961699"/>
            <a:ext cx="2718435" cy="1898650"/>
          </a:xfrm>
          <a:custGeom>
            <a:avLst/>
            <a:gdLst/>
            <a:ahLst/>
            <a:cxnLst/>
            <a:rect l="l" t="t" r="r" b="b"/>
            <a:pathLst>
              <a:path w="2718435" h="1898650">
                <a:moveTo>
                  <a:pt x="71996" y="0"/>
                </a:moveTo>
                <a:lnTo>
                  <a:pt x="30373" y="1124"/>
                </a:lnTo>
                <a:lnTo>
                  <a:pt x="8999" y="8999"/>
                </a:lnTo>
                <a:lnTo>
                  <a:pt x="1124" y="30373"/>
                </a:lnTo>
                <a:lnTo>
                  <a:pt x="0" y="71996"/>
                </a:lnTo>
                <a:lnTo>
                  <a:pt x="0" y="1826069"/>
                </a:lnTo>
                <a:lnTo>
                  <a:pt x="1124" y="1867692"/>
                </a:lnTo>
                <a:lnTo>
                  <a:pt x="8999" y="1889066"/>
                </a:lnTo>
                <a:lnTo>
                  <a:pt x="30373" y="1896940"/>
                </a:lnTo>
                <a:lnTo>
                  <a:pt x="71996" y="1898065"/>
                </a:lnTo>
                <a:lnTo>
                  <a:pt x="2645994" y="1898065"/>
                </a:lnTo>
                <a:lnTo>
                  <a:pt x="2687617" y="1896940"/>
                </a:lnTo>
                <a:lnTo>
                  <a:pt x="2708990" y="1889066"/>
                </a:lnTo>
                <a:lnTo>
                  <a:pt x="2716865" y="1867692"/>
                </a:lnTo>
                <a:lnTo>
                  <a:pt x="2717990" y="1826069"/>
                </a:lnTo>
                <a:lnTo>
                  <a:pt x="2717990" y="71996"/>
                </a:lnTo>
                <a:lnTo>
                  <a:pt x="2716865" y="30373"/>
                </a:lnTo>
                <a:lnTo>
                  <a:pt x="2708990" y="8999"/>
                </a:lnTo>
                <a:lnTo>
                  <a:pt x="2687617" y="1124"/>
                </a:lnTo>
                <a:lnTo>
                  <a:pt x="2645994" y="0"/>
                </a:lnTo>
                <a:lnTo>
                  <a:pt x="71996" y="0"/>
                </a:lnTo>
                <a:close/>
              </a:path>
            </a:pathLst>
          </a:custGeom>
          <a:ln w="6350">
            <a:solidFill>
              <a:srgbClr val="1B3A6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96828" y="7049452"/>
            <a:ext cx="2718435" cy="1891664"/>
          </a:xfrm>
          <a:custGeom>
            <a:avLst/>
            <a:gdLst/>
            <a:ahLst/>
            <a:cxnLst/>
            <a:rect l="l" t="t" r="r" b="b"/>
            <a:pathLst>
              <a:path w="2718435" h="1891665">
                <a:moveTo>
                  <a:pt x="71996" y="0"/>
                </a:moveTo>
                <a:lnTo>
                  <a:pt x="30373" y="1124"/>
                </a:lnTo>
                <a:lnTo>
                  <a:pt x="8999" y="8999"/>
                </a:lnTo>
                <a:lnTo>
                  <a:pt x="1124" y="30373"/>
                </a:lnTo>
                <a:lnTo>
                  <a:pt x="0" y="71996"/>
                </a:lnTo>
                <a:lnTo>
                  <a:pt x="0" y="1819643"/>
                </a:lnTo>
                <a:lnTo>
                  <a:pt x="1124" y="1861273"/>
                </a:lnTo>
                <a:lnTo>
                  <a:pt x="8999" y="1882651"/>
                </a:lnTo>
                <a:lnTo>
                  <a:pt x="30373" y="1890527"/>
                </a:lnTo>
                <a:lnTo>
                  <a:pt x="71996" y="1891652"/>
                </a:lnTo>
                <a:lnTo>
                  <a:pt x="2645994" y="1891652"/>
                </a:lnTo>
                <a:lnTo>
                  <a:pt x="2687617" y="1890527"/>
                </a:lnTo>
                <a:lnTo>
                  <a:pt x="2708990" y="1882651"/>
                </a:lnTo>
                <a:lnTo>
                  <a:pt x="2716865" y="1861273"/>
                </a:lnTo>
                <a:lnTo>
                  <a:pt x="2717990" y="1819643"/>
                </a:lnTo>
                <a:lnTo>
                  <a:pt x="2717990" y="71996"/>
                </a:lnTo>
                <a:lnTo>
                  <a:pt x="2716865" y="30373"/>
                </a:lnTo>
                <a:lnTo>
                  <a:pt x="2708990" y="8999"/>
                </a:lnTo>
                <a:lnTo>
                  <a:pt x="2687617" y="1124"/>
                </a:lnTo>
                <a:lnTo>
                  <a:pt x="2645994" y="0"/>
                </a:lnTo>
                <a:lnTo>
                  <a:pt x="71996" y="0"/>
                </a:lnTo>
                <a:close/>
              </a:path>
            </a:pathLst>
          </a:custGeom>
          <a:ln w="6350">
            <a:solidFill>
              <a:srgbClr val="1B3A6A"/>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999158" y="7195870"/>
            <a:ext cx="234251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team’s pitch communicate why  you believe your concept will improve the holistic  learning outcomes for your students?</a:t>
            </a:r>
            <a:endParaRPr sz="800">
              <a:latin typeface="Arial" panose="020B0604020202020204" pitchFamily="34" charset="0"/>
              <a:cs typeface="Arial" panose="020B0604020202020204" pitchFamily="34" charset="0"/>
            </a:endParaRPr>
          </a:p>
        </p:txBody>
      </p:sp>
      <p:sp>
        <p:nvSpPr>
          <p:cNvPr id="21" name="object 21"/>
          <p:cNvSpPr txBox="1"/>
          <p:nvPr/>
        </p:nvSpPr>
        <p:spPr>
          <a:xfrm>
            <a:off x="999158" y="5025796"/>
            <a:ext cx="219837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is the best pitch outline your team wants  to use to present to the Schools2030 initiative?</a:t>
            </a:r>
            <a:endParaRPr sz="800">
              <a:latin typeface="Arial" panose="020B0604020202020204" pitchFamily="34" charset="0"/>
              <a:cs typeface="Arial" panose="020B0604020202020204" pitchFamily="34" charset="0"/>
            </a:endParaRPr>
          </a:p>
        </p:txBody>
      </p:sp>
      <p:grpSp>
        <p:nvGrpSpPr>
          <p:cNvPr id="22" name="object 22"/>
          <p:cNvGrpSpPr/>
          <p:nvPr/>
        </p:nvGrpSpPr>
        <p:grpSpPr>
          <a:xfrm>
            <a:off x="900004" y="10307001"/>
            <a:ext cx="5798820" cy="385445"/>
            <a:chOff x="900004" y="10307001"/>
            <a:chExt cx="5798820" cy="385445"/>
          </a:xfrm>
        </p:grpSpPr>
        <p:sp>
          <p:nvSpPr>
            <p:cNvPr id="23" name="object 23"/>
            <p:cNvSpPr/>
            <p:nvPr/>
          </p:nvSpPr>
          <p:spPr>
            <a:xfrm>
              <a:off x="907376" y="10322534"/>
              <a:ext cx="5784215" cy="369570"/>
            </a:xfrm>
            <a:custGeom>
              <a:avLst/>
              <a:gdLst/>
              <a:ahLst/>
              <a:cxnLst/>
              <a:rect l="l" t="t" r="r" b="b"/>
              <a:pathLst>
                <a:path w="5784215" h="369570">
                  <a:moveTo>
                    <a:pt x="5783694" y="0"/>
                  </a:moveTo>
                  <a:lnTo>
                    <a:pt x="0" y="0"/>
                  </a:lnTo>
                  <a:lnTo>
                    <a:pt x="0" y="186016"/>
                  </a:lnTo>
                  <a:lnTo>
                    <a:pt x="0" y="369468"/>
                  </a:lnTo>
                  <a:lnTo>
                    <a:pt x="5783694" y="369468"/>
                  </a:lnTo>
                  <a:lnTo>
                    <a:pt x="5783694" y="186016"/>
                  </a:lnTo>
                  <a:lnTo>
                    <a:pt x="5783694"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45810" y="103143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45810" y="103143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09363" y="103143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09363" y="103143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72904" y="103143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72904" y="103143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36457" y="103143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36457" y="103143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907376" y="103143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907376" y="103143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4" name="object 34"/>
          <p:cNvSpPr txBox="1"/>
          <p:nvPr/>
        </p:nvSpPr>
        <p:spPr>
          <a:xfrm>
            <a:off x="1271206" y="103425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5" name="object 35"/>
          <p:cNvSpPr txBox="1"/>
          <p:nvPr/>
        </p:nvSpPr>
        <p:spPr>
          <a:xfrm>
            <a:off x="2388174" y="103425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6" name="object 36"/>
          <p:cNvSpPr txBox="1"/>
          <p:nvPr/>
        </p:nvSpPr>
        <p:spPr>
          <a:xfrm>
            <a:off x="3563954" y="103425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7" name="object 37"/>
          <p:cNvSpPr txBox="1"/>
          <p:nvPr/>
        </p:nvSpPr>
        <p:spPr>
          <a:xfrm>
            <a:off x="4630690" y="103425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8" name="object 38"/>
          <p:cNvSpPr txBox="1"/>
          <p:nvPr/>
        </p:nvSpPr>
        <p:spPr>
          <a:xfrm>
            <a:off x="5445810" y="10322535"/>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376725" y="10216129"/>
            <a:ext cx="167640"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127</a:t>
            </a:r>
            <a:endParaRPr sz="600">
              <a:latin typeface="Arial" panose="020B0604020202020204" pitchFamily="34" charset="0"/>
              <a:cs typeface="Arial" panose="020B0604020202020204" pitchFamily="34" charset="0"/>
            </a:endParaRPr>
          </a:p>
        </p:txBody>
      </p:sp>
      <p:sp>
        <p:nvSpPr>
          <p:cNvPr id="5" name="object 5"/>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86415" y="10316188"/>
            <a:ext cx="5774055" cy="375920"/>
            <a:chOff x="886415" y="10316188"/>
            <a:chExt cx="5774055" cy="375920"/>
          </a:xfrm>
        </p:grpSpPr>
        <p:sp>
          <p:nvSpPr>
            <p:cNvPr id="7" name="object 7"/>
            <p:cNvSpPr/>
            <p:nvPr/>
          </p:nvSpPr>
          <p:spPr>
            <a:xfrm>
              <a:off x="893787" y="10331717"/>
              <a:ext cx="5759450" cy="360680"/>
            </a:xfrm>
            <a:custGeom>
              <a:avLst/>
              <a:gdLst/>
              <a:ahLst/>
              <a:cxnLst/>
              <a:rect l="l" t="t" r="r" b="b"/>
              <a:pathLst>
                <a:path w="5759450" h="360679">
                  <a:moveTo>
                    <a:pt x="5758840" y="0"/>
                  </a:moveTo>
                  <a:lnTo>
                    <a:pt x="0" y="0"/>
                  </a:lnTo>
                  <a:lnTo>
                    <a:pt x="0" y="360286"/>
                  </a:lnTo>
                  <a:lnTo>
                    <a:pt x="5758840" y="360286"/>
                  </a:lnTo>
                  <a:lnTo>
                    <a:pt x="5758840"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46979" y="1032356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1B3A6A"/>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46979" y="1032356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03153" y="103235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3153" y="103235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66465" y="103235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66465" y="103235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30247" y="103235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30247" y="103235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893787" y="1032356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893787" y="1032356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358366" y="1035178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19" name="object 19"/>
          <p:cNvSpPr txBox="1"/>
          <p:nvPr/>
        </p:nvSpPr>
        <p:spPr>
          <a:xfrm>
            <a:off x="2424129" y="10351781"/>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0" name="object 20"/>
          <p:cNvSpPr txBox="1"/>
          <p:nvPr/>
        </p:nvSpPr>
        <p:spPr>
          <a:xfrm>
            <a:off x="3631304" y="1035178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4600228" y="10351781"/>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2" name="object 22"/>
          <p:cNvSpPr txBox="1"/>
          <p:nvPr/>
        </p:nvSpPr>
        <p:spPr>
          <a:xfrm>
            <a:off x="5938556" y="10351781"/>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3" name="object 23"/>
          <p:cNvSpPr/>
          <p:nvPr/>
        </p:nvSpPr>
        <p:spPr>
          <a:xfrm>
            <a:off x="899998" y="1371511"/>
            <a:ext cx="5760085" cy="40005"/>
          </a:xfrm>
          <a:custGeom>
            <a:avLst/>
            <a:gdLst/>
            <a:ahLst/>
            <a:cxnLst/>
            <a:rect l="l" t="t" r="r" b="b"/>
            <a:pathLst>
              <a:path w="5760084" h="40005">
                <a:moveTo>
                  <a:pt x="5759996" y="0"/>
                </a:moveTo>
                <a:lnTo>
                  <a:pt x="0" y="0"/>
                </a:lnTo>
                <a:lnTo>
                  <a:pt x="0" y="39992"/>
                </a:lnTo>
                <a:lnTo>
                  <a:pt x="5759996" y="39992"/>
                </a:lnTo>
                <a:lnTo>
                  <a:pt x="5759996" y="0"/>
                </a:lnTo>
                <a:close/>
              </a:path>
            </a:pathLst>
          </a:custGeom>
          <a:solidFill>
            <a:srgbClr val="C1C1D0"/>
          </a:solid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24" name="object 24"/>
          <p:cNvGraphicFramePr>
            <a:graphicFrameLocks noGrp="1"/>
          </p:cNvGraphicFramePr>
          <p:nvPr/>
        </p:nvGraphicFramePr>
        <p:xfrm>
          <a:off x="893787" y="2888843"/>
          <a:ext cx="5765799" cy="2699994"/>
        </p:xfrm>
        <a:graphic>
          <a:graphicData uri="http://schemas.openxmlformats.org/drawingml/2006/table">
            <a:tbl>
              <a:tblPr firstRow="1" bandRow="1">
                <a:tableStyleId>{2D5ABB26-0587-4C30-8999-92F81FD0307C}</a:tableStyleId>
              </a:tblPr>
              <a:tblGrid>
                <a:gridCol w="1229995">
                  <a:extLst>
                    <a:ext uri="{9D8B030D-6E8A-4147-A177-3AD203B41FA5}">
                      <a16:colId xmlns:a16="http://schemas.microsoft.com/office/drawing/2014/main" val="20000"/>
                    </a:ext>
                  </a:extLst>
                </a:gridCol>
                <a:gridCol w="1511934">
                  <a:extLst>
                    <a:ext uri="{9D8B030D-6E8A-4147-A177-3AD203B41FA5}">
                      <a16:colId xmlns:a16="http://schemas.microsoft.com/office/drawing/2014/main" val="20001"/>
                    </a:ext>
                  </a:extLst>
                </a:gridCol>
                <a:gridCol w="1511935">
                  <a:extLst>
                    <a:ext uri="{9D8B030D-6E8A-4147-A177-3AD203B41FA5}">
                      <a16:colId xmlns:a16="http://schemas.microsoft.com/office/drawing/2014/main" val="20002"/>
                    </a:ext>
                  </a:extLst>
                </a:gridCol>
                <a:gridCol w="1511935">
                  <a:extLst>
                    <a:ext uri="{9D8B030D-6E8A-4147-A177-3AD203B41FA5}">
                      <a16:colId xmlns:a16="http://schemas.microsoft.com/office/drawing/2014/main" val="20003"/>
                    </a:ext>
                  </a:extLst>
                </a:gridCol>
              </a:tblGrid>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86055" marR="473075" indent="-72390">
                        <a:lnSpc>
                          <a:spcPct val="104200"/>
                        </a:lnSpc>
                        <a:buFont typeface="Times New Roman"/>
                        <a:buChar char="•"/>
                        <a:tabLst>
                          <a:tab pos="177165" algn="l"/>
                        </a:tabLst>
                      </a:pPr>
                      <a:r>
                        <a:rPr sz="800" spc="20" dirty="0">
                          <a:solidFill>
                            <a:srgbClr val="414042"/>
                          </a:solidFill>
                          <a:latin typeface="Arial"/>
                          <a:cs typeface="Arial"/>
                        </a:rPr>
                        <a:t>Get</a:t>
                      </a:r>
                      <a:r>
                        <a:rPr sz="800" spc="-50" dirty="0">
                          <a:solidFill>
                            <a:srgbClr val="414042"/>
                          </a:solidFill>
                          <a:latin typeface="Arial"/>
                          <a:cs typeface="Arial"/>
                        </a:rPr>
                        <a:t> </a:t>
                      </a:r>
                      <a:r>
                        <a:rPr sz="800" spc="10" dirty="0">
                          <a:solidFill>
                            <a:srgbClr val="414042"/>
                          </a:solidFill>
                          <a:latin typeface="Arial"/>
                          <a:cs typeface="Arial"/>
                        </a:rPr>
                        <a:t>inspired  </a:t>
                      </a:r>
                      <a:r>
                        <a:rPr sz="800" spc="25" dirty="0">
                          <a:solidFill>
                            <a:srgbClr val="414042"/>
                          </a:solidFill>
                          <a:latin typeface="Arial"/>
                          <a:cs typeface="Arial"/>
                        </a:rPr>
                        <a:t>by</a:t>
                      </a:r>
                      <a:r>
                        <a:rPr sz="800" spc="-10" dirty="0">
                          <a:solidFill>
                            <a:srgbClr val="414042"/>
                          </a:solidFill>
                          <a:latin typeface="Arial"/>
                          <a:cs typeface="Arial"/>
                        </a:rPr>
                        <a:t> </a:t>
                      </a:r>
                      <a:r>
                        <a:rPr sz="800" spc="35" dirty="0">
                          <a:solidFill>
                            <a:srgbClr val="414042"/>
                          </a:solidFill>
                          <a:latin typeface="Arial"/>
                          <a:cs typeface="Arial"/>
                        </a:rPr>
                        <a:t>people</a:t>
                      </a:r>
                      <a:endParaRPr sz="800">
                        <a:latin typeface="Arial"/>
                        <a:cs typeface="Arial"/>
                      </a:endParaRPr>
                    </a:p>
                  </a:txBody>
                  <a:tcPr marL="0" marR="0" marT="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5588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tell </a:t>
                      </a:r>
                      <a:r>
                        <a:rPr sz="700" spc="10" dirty="0">
                          <a:solidFill>
                            <a:srgbClr val="414042"/>
                          </a:solidFill>
                          <a:latin typeface="Arial"/>
                          <a:cs typeface="Arial"/>
                        </a:rPr>
                        <a:t>the  </a:t>
                      </a:r>
                      <a:r>
                        <a:rPr sz="700" dirty="0">
                          <a:solidFill>
                            <a:srgbClr val="414042"/>
                          </a:solidFill>
                          <a:latin typeface="Arial"/>
                          <a:cs typeface="Arial"/>
                        </a:rPr>
                        <a:t>story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15" dirty="0">
                          <a:solidFill>
                            <a:srgbClr val="414042"/>
                          </a:solidFill>
                          <a:latin typeface="Arial"/>
                          <a:cs typeface="Arial"/>
                        </a:rPr>
                        <a:t>met </a:t>
                      </a:r>
                      <a:r>
                        <a:rPr sz="700" spc="30" dirty="0">
                          <a:solidFill>
                            <a:srgbClr val="414042"/>
                          </a:solidFill>
                          <a:latin typeface="Arial"/>
                          <a:cs typeface="Arial"/>
                        </a:rPr>
                        <a:t>and </a:t>
                      </a:r>
                      <a:r>
                        <a:rPr sz="700" spc="10" dirty="0">
                          <a:solidFill>
                            <a:srgbClr val="414042"/>
                          </a:solidFill>
                          <a:latin typeface="Arial"/>
                          <a:cs typeface="Arial"/>
                        </a:rPr>
                        <a:t>how </a:t>
                      </a:r>
                      <a:r>
                        <a:rPr sz="700" spc="15" dirty="0">
                          <a:solidFill>
                            <a:srgbClr val="414042"/>
                          </a:solidFill>
                          <a:latin typeface="Arial"/>
                          <a:cs typeface="Arial"/>
                        </a:rPr>
                        <a:t>their </a:t>
                      </a:r>
                      <a:r>
                        <a:rPr sz="700" dirty="0">
                          <a:solidFill>
                            <a:srgbClr val="414042"/>
                          </a:solidFill>
                          <a:latin typeface="Arial"/>
                          <a:cs typeface="Arial"/>
                        </a:rPr>
                        <a:t>solution</a:t>
                      </a:r>
                      <a:r>
                        <a:rPr sz="700" spc="-15" dirty="0">
                          <a:solidFill>
                            <a:srgbClr val="414042"/>
                          </a:solidFill>
                          <a:latin typeface="Arial"/>
                          <a:cs typeface="Arial"/>
                        </a:rPr>
                        <a:t> </a:t>
                      </a:r>
                      <a:r>
                        <a:rPr sz="700" spc="15" dirty="0">
                          <a:solidFill>
                            <a:srgbClr val="414042"/>
                          </a:solidFill>
                          <a:latin typeface="Arial"/>
                          <a:cs typeface="Arial"/>
                        </a:rPr>
                        <a:t>might  improve </a:t>
                      </a:r>
                      <a:r>
                        <a:rPr sz="700" spc="10" dirty="0">
                          <a:solidFill>
                            <a:srgbClr val="414042"/>
                          </a:solidFill>
                          <a:latin typeface="Arial"/>
                          <a:cs typeface="Arial"/>
                        </a:rPr>
                        <a:t>the stakeholders’</a:t>
                      </a:r>
                      <a:r>
                        <a:rPr sz="700" spc="-10" dirty="0">
                          <a:solidFill>
                            <a:srgbClr val="414042"/>
                          </a:solidFill>
                          <a:latin typeface="Arial"/>
                          <a:cs typeface="Arial"/>
                        </a:rPr>
                        <a:t> lives.</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5588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tell </a:t>
                      </a:r>
                      <a:r>
                        <a:rPr sz="700" spc="10" dirty="0">
                          <a:solidFill>
                            <a:srgbClr val="414042"/>
                          </a:solidFill>
                          <a:latin typeface="Arial"/>
                          <a:cs typeface="Arial"/>
                        </a:rPr>
                        <a:t>the  </a:t>
                      </a:r>
                      <a:r>
                        <a:rPr sz="700" dirty="0">
                          <a:solidFill>
                            <a:srgbClr val="414042"/>
                          </a:solidFill>
                          <a:latin typeface="Arial"/>
                          <a:cs typeface="Arial"/>
                        </a:rPr>
                        <a:t>story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15" dirty="0">
                          <a:solidFill>
                            <a:srgbClr val="414042"/>
                          </a:solidFill>
                          <a:latin typeface="Arial"/>
                          <a:cs typeface="Arial"/>
                        </a:rPr>
                        <a:t>met </a:t>
                      </a:r>
                      <a:r>
                        <a:rPr sz="700" spc="30" dirty="0">
                          <a:solidFill>
                            <a:srgbClr val="414042"/>
                          </a:solidFill>
                          <a:latin typeface="Arial"/>
                          <a:cs typeface="Arial"/>
                        </a:rPr>
                        <a:t>and </a:t>
                      </a:r>
                      <a:r>
                        <a:rPr sz="700" spc="10" dirty="0">
                          <a:solidFill>
                            <a:srgbClr val="414042"/>
                          </a:solidFill>
                          <a:latin typeface="Arial"/>
                          <a:cs typeface="Arial"/>
                        </a:rPr>
                        <a:t>how </a:t>
                      </a:r>
                      <a:r>
                        <a:rPr sz="700" spc="15" dirty="0">
                          <a:solidFill>
                            <a:srgbClr val="414042"/>
                          </a:solidFill>
                          <a:latin typeface="Arial"/>
                          <a:cs typeface="Arial"/>
                        </a:rPr>
                        <a:t>their </a:t>
                      </a:r>
                      <a:r>
                        <a:rPr sz="700" dirty="0">
                          <a:solidFill>
                            <a:srgbClr val="414042"/>
                          </a:solidFill>
                          <a:latin typeface="Arial"/>
                          <a:cs typeface="Arial"/>
                        </a:rPr>
                        <a:t>solution</a:t>
                      </a:r>
                      <a:r>
                        <a:rPr sz="700" spc="-15" dirty="0">
                          <a:solidFill>
                            <a:srgbClr val="414042"/>
                          </a:solidFill>
                          <a:latin typeface="Arial"/>
                          <a:cs typeface="Arial"/>
                        </a:rPr>
                        <a:t> </a:t>
                      </a:r>
                      <a:r>
                        <a:rPr sz="700" spc="15" dirty="0">
                          <a:solidFill>
                            <a:srgbClr val="414042"/>
                          </a:solidFill>
                          <a:latin typeface="Arial"/>
                          <a:cs typeface="Arial"/>
                        </a:rPr>
                        <a:t>might  improve </a:t>
                      </a:r>
                      <a:r>
                        <a:rPr sz="700" spc="10" dirty="0">
                          <a:solidFill>
                            <a:srgbClr val="414042"/>
                          </a:solidFill>
                          <a:latin typeface="Arial"/>
                          <a:cs typeface="Arial"/>
                        </a:rPr>
                        <a:t>the stakeholders’ </a:t>
                      </a:r>
                      <a:r>
                        <a:rPr sz="700" spc="-10" dirty="0">
                          <a:solidFill>
                            <a:srgbClr val="414042"/>
                          </a:solidFill>
                          <a:latin typeface="Arial"/>
                          <a:cs typeface="Arial"/>
                        </a:rPr>
                        <a:t>lives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a:t>
                      </a:r>
                      <a:r>
                        <a:rPr sz="700" spc="-2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4254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successfully </a:t>
                      </a:r>
                      <a:r>
                        <a:rPr sz="700" spc="30" dirty="0">
                          <a:solidFill>
                            <a:srgbClr val="414042"/>
                          </a:solidFill>
                          <a:latin typeface="Arial"/>
                          <a:cs typeface="Arial"/>
                        </a:rPr>
                        <a:t>told  </a:t>
                      </a:r>
                      <a:r>
                        <a:rPr sz="700" spc="10" dirty="0">
                          <a:solidFill>
                            <a:srgbClr val="414042"/>
                          </a:solidFill>
                          <a:latin typeface="Arial"/>
                          <a:cs typeface="Arial"/>
                        </a:rPr>
                        <a:t>the </a:t>
                      </a:r>
                      <a:r>
                        <a:rPr sz="700" dirty="0">
                          <a:solidFill>
                            <a:srgbClr val="414042"/>
                          </a:solidFill>
                          <a:latin typeface="Arial"/>
                          <a:cs typeface="Arial"/>
                        </a:rPr>
                        <a:t>story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a:t>
                      </a:r>
                      <a:r>
                        <a:rPr sz="700" spc="-45" dirty="0">
                          <a:solidFill>
                            <a:srgbClr val="414042"/>
                          </a:solidFill>
                          <a:latin typeface="Arial"/>
                          <a:cs typeface="Arial"/>
                        </a:rPr>
                        <a:t> </a:t>
                      </a:r>
                      <a:r>
                        <a:rPr sz="700" spc="5" dirty="0">
                          <a:solidFill>
                            <a:srgbClr val="414042"/>
                          </a:solidFill>
                          <a:latin typeface="Arial"/>
                          <a:cs typeface="Arial"/>
                        </a:rPr>
                        <a:t>they  </a:t>
                      </a:r>
                      <a:r>
                        <a:rPr sz="700" spc="15" dirty="0">
                          <a:solidFill>
                            <a:srgbClr val="414042"/>
                          </a:solidFill>
                          <a:latin typeface="Arial"/>
                          <a:cs typeface="Arial"/>
                        </a:rPr>
                        <a:t>met </a:t>
                      </a:r>
                      <a:r>
                        <a:rPr sz="700" spc="30" dirty="0">
                          <a:solidFill>
                            <a:srgbClr val="414042"/>
                          </a:solidFill>
                          <a:latin typeface="Arial"/>
                          <a:cs typeface="Arial"/>
                        </a:rPr>
                        <a:t>and </a:t>
                      </a:r>
                      <a:r>
                        <a:rPr sz="700" spc="10" dirty="0">
                          <a:solidFill>
                            <a:srgbClr val="414042"/>
                          </a:solidFill>
                          <a:latin typeface="Arial"/>
                          <a:cs typeface="Arial"/>
                        </a:rPr>
                        <a:t>how </a:t>
                      </a:r>
                      <a:r>
                        <a:rPr sz="700" spc="15" dirty="0">
                          <a:solidFill>
                            <a:srgbClr val="414042"/>
                          </a:solidFill>
                          <a:latin typeface="Arial"/>
                          <a:cs typeface="Arial"/>
                        </a:rPr>
                        <a:t>their </a:t>
                      </a:r>
                      <a:r>
                        <a:rPr sz="700" dirty="0">
                          <a:solidFill>
                            <a:srgbClr val="414042"/>
                          </a:solidFill>
                          <a:latin typeface="Arial"/>
                          <a:cs typeface="Arial"/>
                        </a:rPr>
                        <a:t>solution </a:t>
                      </a:r>
                      <a:r>
                        <a:rPr sz="700" spc="15" dirty="0">
                          <a:solidFill>
                            <a:srgbClr val="414042"/>
                          </a:solidFill>
                          <a:latin typeface="Arial"/>
                          <a:cs typeface="Arial"/>
                        </a:rPr>
                        <a:t>might  improve </a:t>
                      </a:r>
                      <a:r>
                        <a:rPr sz="700" spc="10" dirty="0">
                          <a:solidFill>
                            <a:srgbClr val="414042"/>
                          </a:solidFill>
                          <a:latin typeface="Arial"/>
                          <a:cs typeface="Arial"/>
                        </a:rPr>
                        <a:t>the stakeholders’</a:t>
                      </a:r>
                      <a:r>
                        <a:rPr sz="700" spc="-5" dirty="0">
                          <a:solidFill>
                            <a:srgbClr val="414042"/>
                          </a:solidFill>
                          <a:latin typeface="Arial"/>
                          <a:cs typeface="Arial"/>
                        </a:rPr>
                        <a:t> </a:t>
                      </a:r>
                      <a:r>
                        <a:rPr sz="700" spc="-10" dirty="0">
                          <a:solidFill>
                            <a:srgbClr val="414042"/>
                          </a:solidFill>
                          <a:latin typeface="Arial"/>
                          <a:cs typeface="Arial"/>
                        </a:rPr>
                        <a:t>lives.</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899998">
                <a:tc>
                  <a:txBody>
                    <a:bodyPr/>
                    <a:lstStyle/>
                    <a:p>
                      <a:pPr>
                        <a:lnSpc>
                          <a:spcPct val="100000"/>
                        </a:lnSpc>
                      </a:pPr>
                      <a:endParaRPr sz="800">
                        <a:latin typeface="Times New Roman"/>
                        <a:cs typeface="Times New Roman"/>
                      </a:endParaRPr>
                    </a:p>
                    <a:p>
                      <a:pPr marL="186055" marR="350520" indent="-72390">
                        <a:lnSpc>
                          <a:spcPct val="104200"/>
                        </a:lnSpc>
                        <a:spcBef>
                          <a:spcPts val="575"/>
                        </a:spcBef>
                        <a:buFont typeface="Times New Roman"/>
                        <a:buChar char="•"/>
                        <a:tabLst>
                          <a:tab pos="177165" algn="l"/>
                        </a:tabLst>
                      </a:pPr>
                      <a:r>
                        <a:rPr sz="800" spc="25" dirty="0">
                          <a:solidFill>
                            <a:srgbClr val="414042"/>
                          </a:solidFill>
                          <a:latin typeface="Arial"/>
                          <a:cs typeface="Arial"/>
                        </a:rPr>
                        <a:t>Many </a:t>
                      </a:r>
                      <a:r>
                        <a:rPr sz="800" spc="-10" dirty="0">
                          <a:solidFill>
                            <a:srgbClr val="414042"/>
                          </a:solidFill>
                          <a:latin typeface="Arial"/>
                          <a:cs typeface="Arial"/>
                        </a:rPr>
                        <a:t>cycles</a:t>
                      </a:r>
                      <a:r>
                        <a:rPr sz="800" spc="-70" dirty="0">
                          <a:solidFill>
                            <a:srgbClr val="414042"/>
                          </a:solidFill>
                          <a:latin typeface="Arial"/>
                          <a:cs typeface="Arial"/>
                        </a:rPr>
                        <a:t> </a:t>
                      </a:r>
                      <a:r>
                        <a:rPr sz="800" spc="40" dirty="0">
                          <a:solidFill>
                            <a:srgbClr val="414042"/>
                          </a:solidFill>
                          <a:latin typeface="Arial"/>
                          <a:cs typeface="Arial"/>
                        </a:rPr>
                        <a:t>of  </a:t>
                      </a:r>
                      <a:r>
                        <a:rPr sz="800" spc="30" dirty="0">
                          <a:solidFill>
                            <a:srgbClr val="414042"/>
                          </a:solidFill>
                          <a:latin typeface="Arial"/>
                          <a:cs typeface="Arial"/>
                        </a:rPr>
                        <a:t>prototyping</a:t>
                      </a:r>
                      <a:endParaRPr sz="800">
                        <a:latin typeface="Arial"/>
                        <a:cs typeface="Arial"/>
                      </a:endParaRPr>
                    </a:p>
                    <a:p>
                      <a:pPr marL="186055" marR="264160">
                        <a:lnSpc>
                          <a:spcPct val="104200"/>
                        </a:lnSpc>
                      </a:pPr>
                      <a:r>
                        <a:rPr sz="800" spc="35" dirty="0">
                          <a:solidFill>
                            <a:srgbClr val="414042"/>
                          </a:solidFill>
                          <a:latin typeface="Arial"/>
                          <a:cs typeface="Arial"/>
                        </a:rPr>
                        <a:t>are </a:t>
                      </a:r>
                      <a:r>
                        <a:rPr sz="800" spc="-10" dirty="0">
                          <a:solidFill>
                            <a:srgbClr val="414042"/>
                          </a:solidFill>
                          <a:latin typeface="Arial"/>
                          <a:cs typeface="Arial"/>
                        </a:rPr>
                        <a:t>necessary</a:t>
                      </a:r>
                      <a:r>
                        <a:rPr sz="800" spc="-65" dirty="0">
                          <a:solidFill>
                            <a:srgbClr val="414042"/>
                          </a:solidFill>
                          <a:latin typeface="Arial"/>
                          <a:cs typeface="Arial"/>
                        </a:rPr>
                        <a:t> </a:t>
                      </a:r>
                      <a:r>
                        <a:rPr sz="800" spc="35" dirty="0">
                          <a:solidFill>
                            <a:srgbClr val="414042"/>
                          </a:solidFill>
                          <a:latin typeface="Arial"/>
                          <a:cs typeface="Arial"/>
                        </a:rPr>
                        <a:t>to  </a:t>
                      </a:r>
                      <a:r>
                        <a:rPr sz="800" spc="25" dirty="0">
                          <a:solidFill>
                            <a:srgbClr val="414042"/>
                          </a:solidFill>
                          <a:latin typeface="Arial"/>
                          <a:cs typeface="Arial"/>
                        </a:rPr>
                        <a:t>develop </a:t>
                      </a:r>
                      <a:r>
                        <a:rPr sz="800" spc="20" dirty="0">
                          <a:solidFill>
                            <a:srgbClr val="414042"/>
                          </a:solidFill>
                          <a:latin typeface="Arial"/>
                          <a:cs typeface="Arial"/>
                        </a:rPr>
                        <a:t>an</a:t>
                      </a:r>
                      <a:r>
                        <a:rPr sz="800" spc="-65" dirty="0">
                          <a:solidFill>
                            <a:srgbClr val="414042"/>
                          </a:solidFill>
                          <a:latin typeface="Arial"/>
                          <a:cs typeface="Arial"/>
                        </a:rPr>
                        <a:t> </a:t>
                      </a:r>
                      <a:r>
                        <a:rPr sz="800" spc="35" dirty="0">
                          <a:solidFill>
                            <a:srgbClr val="414042"/>
                          </a:solidFill>
                          <a:latin typeface="Arial"/>
                          <a:cs typeface="Arial"/>
                        </a:rPr>
                        <a:t>idea</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1981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a:t>
                      </a:r>
                      <a:r>
                        <a:rPr sz="700" spc="-45" dirty="0">
                          <a:solidFill>
                            <a:srgbClr val="414042"/>
                          </a:solidFill>
                          <a:latin typeface="Arial"/>
                          <a:cs typeface="Arial"/>
                        </a:rPr>
                        <a:t>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20" dirty="0">
                          <a:solidFill>
                            <a:srgbClr val="414042"/>
                          </a:solidFill>
                          <a:latin typeface="Arial"/>
                          <a:cs typeface="Arial"/>
                        </a:rPr>
                        <a:t> iteration</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16839">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embrace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 </a:t>
                      </a:r>
                      <a:r>
                        <a:rPr sz="700" spc="20" dirty="0">
                          <a:solidFill>
                            <a:srgbClr val="414042"/>
                          </a:solidFill>
                          <a:latin typeface="Arial"/>
                          <a:cs typeface="Arial"/>
                        </a:rPr>
                        <a:t>iteration </a:t>
                      </a:r>
                      <a:r>
                        <a:rPr sz="700" spc="25" dirty="0">
                          <a:solidFill>
                            <a:srgbClr val="414042"/>
                          </a:solidFill>
                          <a:latin typeface="Arial"/>
                          <a:cs typeface="Arial"/>
                        </a:rPr>
                        <a:t>but </a:t>
                      </a:r>
                      <a:r>
                        <a:rPr sz="700" spc="5" dirty="0">
                          <a:solidFill>
                            <a:srgbClr val="414042"/>
                          </a:solidFill>
                          <a:latin typeface="Arial"/>
                          <a:cs typeface="Arial"/>
                        </a:rPr>
                        <a:t>they</a:t>
                      </a:r>
                      <a:r>
                        <a:rPr sz="700" spc="-45" dirty="0">
                          <a:solidFill>
                            <a:srgbClr val="414042"/>
                          </a:solidFill>
                          <a:latin typeface="Arial"/>
                          <a:cs typeface="Arial"/>
                        </a:rPr>
                        <a:t> </a:t>
                      </a:r>
                      <a:r>
                        <a:rPr sz="700" spc="30" dirty="0">
                          <a:solidFill>
                            <a:srgbClr val="414042"/>
                          </a:solidFill>
                          <a:latin typeface="Arial"/>
                          <a:cs typeface="Arial"/>
                        </a:rPr>
                        <a:t>are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progress.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30"/>
                        </a:spcBef>
                      </a:pPr>
                      <a:endParaRPr sz="900">
                        <a:latin typeface="Times New Roman"/>
                        <a:cs typeface="Times New Roman"/>
                      </a:endParaRPr>
                    </a:p>
                    <a:p>
                      <a:pPr marL="107950" marR="95885">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30" dirty="0">
                          <a:solidFill>
                            <a:srgbClr val="414042"/>
                          </a:solidFill>
                          <a:latin typeface="Arial"/>
                          <a:cs typeface="Arial"/>
                        </a:rPr>
                        <a:t>idea  </a:t>
                      </a:r>
                      <a:r>
                        <a:rPr sz="700" spc="35" dirty="0">
                          <a:solidFill>
                            <a:srgbClr val="414042"/>
                          </a:solidFill>
                          <a:latin typeface="Arial"/>
                          <a:cs typeface="Arial"/>
                        </a:rPr>
                        <a:t>of </a:t>
                      </a:r>
                      <a:r>
                        <a:rPr sz="700" spc="15" dirty="0">
                          <a:solidFill>
                            <a:srgbClr val="414042"/>
                          </a:solidFill>
                          <a:latin typeface="Arial"/>
                          <a:cs typeface="Arial"/>
                        </a:rPr>
                        <a:t>multiple </a:t>
                      </a:r>
                      <a:r>
                        <a:rPr sz="700" dirty="0">
                          <a:solidFill>
                            <a:srgbClr val="414042"/>
                          </a:solidFill>
                          <a:latin typeface="Arial"/>
                          <a:cs typeface="Arial"/>
                        </a:rPr>
                        <a:t>rounds </a:t>
                      </a:r>
                      <a:r>
                        <a:rPr sz="700" spc="35" dirty="0">
                          <a:solidFill>
                            <a:srgbClr val="414042"/>
                          </a:solidFill>
                          <a:latin typeface="Arial"/>
                          <a:cs typeface="Arial"/>
                        </a:rPr>
                        <a:t>of</a:t>
                      </a:r>
                      <a:r>
                        <a:rPr sz="700" spc="-10" dirty="0">
                          <a:solidFill>
                            <a:srgbClr val="414042"/>
                          </a:solidFill>
                          <a:latin typeface="Arial"/>
                          <a:cs typeface="Arial"/>
                        </a:rPr>
                        <a:t> </a:t>
                      </a:r>
                      <a:r>
                        <a:rPr sz="700" spc="20" dirty="0">
                          <a:solidFill>
                            <a:srgbClr val="414042"/>
                          </a:solidFill>
                          <a:latin typeface="Arial"/>
                          <a:cs typeface="Arial"/>
                        </a:rPr>
                        <a:t>iteration.</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899998">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marL="186055" marR="72390" indent="-72390">
                        <a:lnSpc>
                          <a:spcPct val="104200"/>
                        </a:lnSpc>
                        <a:spcBef>
                          <a:spcPts val="655"/>
                        </a:spcBef>
                        <a:buChar char="•"/>
                        <a:tabLst>
                          <a:tab pos="190500" algn="l"/>
                        </a:tabLst>
                      </a:pPr>
                      <a:r>
                        <a:rPr sz="800" spc="10" dirty="0">
                          <a:solidFill>
                            <a:srgbClr val="414042"/>
                          </a:solidFill>
                          <a:latin typeface="Arial"/>
                          <a:cs typeface="Arial"/>
                        </a:rPr>
                        <a:t>Feedback </a:t>
                      </a:r>
                      <a:r>
                        <a:rPr sz="800" spc="-35" dirty="0">
                          <a:solidFill>
                            <a:srgbClr val="414042"/>
                          </a:solidFill>
                          <a:latin typeface="Arial"/>
                          <a:cs typeface="Arial"/>
                        </a:rPr>
                        <a:t>is </a:t>
                      </a:r>
                      <a:r>
                        <a:rPr sz="800" spc="60" dirty="0">
                          <a:solidFill>
                            <a:srgbClr val="414042"/>
                          </a:solidFill>
                          <a:latin typeface="Arial"/>
                          <a:cs typeface="Arial"/>
                        </a:rPr>
                        <a:t>a </a:t>
                      </a:r>
                      <a:r>
                        <a:rPr sz="800" spc="40" dirty="0">
                          <a:solidFill>
                            <a:srgbClr val="414042"/>
                          </a:solidFill>
                          <a:latin typeface="Arial"/>
                          <a:cs typeface="Arial"/>
                        </a:rPr>
                        <a:t>gift</a:t>
                      </a:r>
                      <a:r>
                        <a:rPr sz="800" spc="-50" dirty="0">
                          <a:solidFill>
                            <a:srgbClr val="414042"/>
                          </a:solidFill>
                          <a:latin typeface="Arial"/>
                          <a:cs typeface="Arial"/>
                        </a:rPr>
                        <a:t> </a:t>
                      </a:r>
                      <a:r>
                        <a:rPr sz="800" spc="35" dirty="0">
                          <a:solidFill>
                            <a:srgbClr val="414042"/>
                          </a:solidFill>
                          <a:latin typeface="Arial"/>
                          <a:cs typeface="Arial"/>
                        </a:rPr>
                        <a:t>to  </a:t>
                      </a:r>
                      <a:r>
                        <a:rPr sz="800" spc="15" dirty="0">
                          <a:solidFill>
                            <a:srgbClr val="414042"/>
                          </a:solidFill>
                          <a:latin typeface="Arial"/>
                          <a:cs typeface="Arial"/>
                        </a:rPr>
                        <a:t>improve </a:t>
                      </a:r>
                      <a:r>
                        <a:rPr sz="800" spc="10" dirty="0">
                          <a:solidFill>
                            <a:srgbClr val="414042"/>
                          </a:solidFill>
                          <a:latin typeface="Arial"/>
                          <a:cs typeface="Arial"/>
                        </a:rPr>
                        <a:t>your</a:t>
                      </a:r>
                      <a:r>
                        <a:rPr sz="800" spc="-5"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965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75" dirty="0">
                          <a:solidFill>
                            <a:srgbClr val="414042"/>
                          </a:solidFill>
                          <a:latin typeface="Arial"/>
                          <a:cs typeface="Arial"/>
                        </a:rPr>
                        <a:t> </a:t>
                      </a:r>
                      <a:r>
                        <a:rPr sz="700" spc="30" dirty="0">
                          <a:solidFill>
                            <a:srgbClr val="414042"/>
                          </a:solidFill>
                          <a:latin typeface="Arial"/>
                          <a:cs typeface="Arial"/>
                        </a:rPr>
                        <a:t>about  </a:t>
                      </a:r>
                      <a:r>
                        <a:rPr sz="700" spc="15" dirty="0">
                          <a:solidFill>
                            <a:srgbClr val="414042"/>
                          </a:solidFill>
                          <a:latin typeface="Arial"/>
                          <a:cs typeface="Arial"/>
                        </a:rPr>
                        <a:t>their</a:t>
                      </a:r>
                      <a:r>
                        <a:rPr sz="700" spc="10" dirty="0">
                          <a:solidFill>
                            <a:srgbClr val="414042"/>
                          </a:solidFill>
                          <a:latin typeface="Arial"/>
                          <a:cs typeface="Arial"/>
                        </a:rPr>
                        <a:t> </a:t>
                      </a:r>
                      <a:r>
                        <a:rPr sz="700" spc="15" dirty="0">
                          <a:solidFill>
                            <a:srgbClr val="414042"/>
                          </a:solidFill>
                          <a:latin typeface="Arial"/>
                          <a:cs typeface="Arial"/>
                        </a:rPr>
                        <a:t>pitch.</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9652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seek  </a:t>
                      </a:r>
                      <a:r>
                        <a:rPr sz="700" spc="45" dirty="0">
                          <a:solidFill>
                            <a:srgbClr val="414042"/>
                          </a:solidFill>
                          <a:latin typeface="Arial"/>
                          <a:cs typeface="Arial"/>
                        </a:rPr>
                        <a:t>and/or </a:t>
                      </a:r>
                      <a:r>
                        <a:rPr sz="700" spc="10" dirty="0">
                          <a:solidFill>
                            <a:srgbClr val="414042"/>
                          </a:solidFill>
                          <a:latin typeface="Arial"/>
                          <a:cs typeface="Arial"/>
                        </a:rPr>
                        <a:t>receive </a:t>
                      </a:r>
                      <a:r>
                        <a:rPr sz="700" spc="30" dirty="0">
                          <a:solidFill>
                            <a:srgbClr val="414042"/>
                          </a:solidFill>
                          <a:latin typeface="Arial"/>
                          <a:cs typeface="Arial"/>
                        </a:rPr>
                        <a:t>feedback</a:t>
                      </a:r>
                      <a:r>
                        <a:rPr sz="700" spc="-75" dirty="0">
                          <a:solidFill>
                            <a:srgbClr val="414042"/>
                          </a:solidFill>
                          <a:latin typeface="Arial"/>
                          <a:cs typeface="Arial"/>
                        </a:rPr>
                        <a:t> </a:t>
                      </a:r>
                      <a:r>
                        <a:rPr sz="700" spc="30" dirty="0">
                          <a:solidFill>
                            <a:srgbClr val="414042"/>
                          </a:solidFill>
                          <a:latin typeface="Arial"/>
                          <a:cs typeface="Arial"/>
                        </a:rPr>
                        <a:t>about  </a:t>
                      </a:r>
                      <a:r>
                        <a:rPr sz="700" spc="15" dirty="0">
                          <a:solidFill>
                            <a:srgbClr val="414042"/>
                          </a:solidFill>
                          <a:latin typeface="Arial"/>
                          <a:cs typeface="Arial"/>
                        </a:rPr>
                        <a:t>their pitch </a:t>
                      </a:r>
                      <a:r>
                        <a:rPr sz="700" spc="25" dirty="0">
                          <a:solidFill>
                            <a:srgbClr val="414042"/>
                          </a:solidFill>
                          <a:latin typeface="Arial"/>
                          <a:cs typeface="Arial"/>
                        </a:rPr>
                        <a:t>but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making  </a:t>
                      </a:r>
                      <a:r>
                        <a:rPr sz="700" spc="5" dirty="0">
                          <a:solidFill>
                            <a:srgbClr val="414042"/>
                          </a:solidFill>
                          <a:latin typeface="Arial"/>
                          <a:cs typeface="Arial"/>
                        </a:rPr>
                        <a:t>progress.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58419">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embracing </a:t>
                      </a:r>
                      <a:r>
                        <a:rPr sz="700" spc="10" dirty="0">
                          <a:solidFill>
                            <a:srgbClr val="414042"/>
                          </a:solidFill>
                          <a:latin typeface="Arial"/>
                          <a:cs typeface="Arial"/>
                        </a:rPr>
                        <a:t>the  </a:t>
                      </a:r>
                      <a:r>
                        <a:rPr sz="700" spc="-5" dirty="0">
                          <a:solidFill>
                            <a:srgbClr val="414042"/>
                          </a:solidFill>
                          <a:latin typeface="Arial"/>
                          <a:cs typeface="Arial"/>
                        </a:rPr>
                        <a:t>process </a:t>
                      </a:r>
                      <a:r>
                        <a:rPr sz="700" spc="35" dirty="0">
                          <a:solidFill>
                            <a:srgbClr val="414042"/>
                          </a:solidFill>
                          <a:latin typeface="Arial"/>
                          <a:cs typeface="Arial"/>
                        </a:rPr>
                        <a:t>of </a:t>
                      </a:r>
                      <a:r>
                        <a:rPr sz="700" dirty="0">
                          <a:solidFill>
                            <a:srgbClr val="414042"/>
                          </a:solidFill>
                          <a:latin typeface="Arial"/>
                          <a:cs typeface="Arial"/>
                        </a:rPr>
                        <a:t>seeking </a:t>
                      </a:r>
                      <a:r>
                        <a:rPr sz="700" spc="30" dirty="0">
                          <a:solidFill>
                            <a:srgbClr val="414042"/>
                          </a:solidFill>
                          <a:latin typeface="Arial"/>
                          <a:cs typeface="Arial"/>
                        </a:rPr>
                        <a:t>and</a:t>
                      </a:r>
                      <a:r>
                        <a:rPr sz="700" spc="-15" dirty="0">
                          <a:solidFill>
                            <a:srgbClr val="414042"/>
                          </a:solidFill>
                          <a:latin typeface="Arial"/>
                          <a:cs typeface="Arial"/>
                        </a:rPr>
                        <a:t> </a:t>
                      </a:r>
                      <a:r>
                        <a:rPr sz="700" spc="10" dirty="0">
                          <a:solidFill>
                            <a:srgbClr val="414042"/>
                          </a:solidFill>
                          <a:latin typeface="Arial"/>
                          <a:cs typeface="Arial"/>
                        </a:rPr>
                        <a:t>receiving  </a:t>
                      </a:r>
                      <a:r>
                        <a:rPr sz="700" spc="30" dirty="0">
                          <a:solidFill>
                            <a:srgbClr val="414042"/>
                          </a:solidFill>
                          <a:latin typeface="Arial"/>
                          <a:cs typeface="Arial"/>
                        </a:rPr>
                        <a:t>feedback about </a:t>
                      </a:r>
                      <a:r>
                        <a:rPr sz="700" spc="15" dirty="0">
                          <a:solidFill>
                            <a:srgbClr val="414042"/>
                          </a:solidFill>
                          <a:latin typeface="Arial"/>
                          <a:cs typeface="Arial"/>
                        </a:rPr>
                        <a:t>their</a:t>
                      </a:r>
                      <a:r>
                        <a:rPr sz="700" spc="-35" dirty="0">
                          <a:solidFill>
                            <a:srgbClr val="414042"/>
                          </a:solidFill>
                          <a:latin typeface="Arial"/>
                          <a:cs typeface="Arial"/>
                        </a:rPr>
                        <a:t> </a:t>
                      </a:r>
                      <a:r>
                        <a:rPr sz="700" spc="15" dirty="0">
                          <a:solidFill>
                            <a:srgbClr val="414042"/>
                          </a:solidFill>
                          <a:latin typeface="Arial"/>
                          <a:cs typeface="Arial"/>
                        </a:rPr>
                        <a:t>pitch.</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E6E7E8"/>
                    </a:solidFill>
                  </a:tcPr>
                </a:tc>
                <a:extLst>
                  <a:ext uri="{0D108BD9-81ED-4DB2-BD59-A6C34878D82A}">
                    <a16:rowId xmlns:a16="http://schemas.microsoft.com/office/drawing/2014/main" val="10002"/>
                  </a:ext>
                </a:extLst>
              </a:tr>
            </a:tbl>
          </a:graphicData>
        </a:graphic>
      </p:graphicFrame>
      <p:sp>
        <p:nvSpPr>
          <p:cNvPr id="25" name="object 25"/>
          <p:cNvSpPr/>
          <p:nvPr/>
        </p:nvSpPr>
        <p:spPr>
          <a:xfrm>
            <a:off x="886420" y="1800009"/>
            <a:ext cx="5760085" cy="687705"/>
          </a:xfrm>
          <a:custGeom>
            <a:avLst/>
            <a:gdLst/>
            <a:ahLst/>
            <a:cxnLst/>
            <a:rect l="l" t="t" r="r" b="b"/>
            <a:pathLst>
              <a:path w="5760084" h="687705">
                <a:moveTo>
                  <a:pt x="5687999" y="0"/>
                </a:moveTo>
                <a:lnTo>
                  <a:pt x="71996" y="0"/>
                </a:lnTo>
                <a:lnTo>
                  <a:pt x="30373" y="1124"/>
                </a:lnTo>
                <a:lnTo>
                  <a:pt x="8999" y="8999"/>
                </a:lnTo>
                <a:lnTo>
                  <a:pt x="1124" y="30373"/>
                </a:lnTo>
                <a:lnTo>
                  <a:pt x="0" y="71996"/>
                </a:lnTo>
                <a:lnTo>
                  <a:pt x="0" y="615188"/>
                </a:lnTo>
                <a:lnTo>
                  <a:pt x="1124" y="656818"/>
                </a:lnTo>
                <a:lnTo>
                  <a:pt x="8999" y="678195"/>
                </a:lnTo>
                <a:lnTo>
                  <a:pt x="30373" y="686071"/>
                </a:lnTo>
                <a:lnTo>
                  <a:pt x="71996" y="687197"/>
                </a:lnTo>
                <a:lnTo>
                  <a:pt x="5687999" y="687197"/>
                </a:lnTo>
                <a:lnTo>
                  <a:pt x="5729622" y="686071"/>
                </a:lnTo>
                <a:lnTo>
                  <a:pt x="5750996" y="678195"/>
                </a:lnTo>
                <a:lnTo>
                  <a:pt x="5758871" y="656818"/>
                </a:lnTo>
                <a:lnTo>
                  <a:pt x="5759996" y="615188"/>
                </a:lnTo>
                <a:lnTo>
                  <a:pt x="5759996" y="71996"/>
                </a:lnTo>
                <a:lnTo>
                  <a:pt x="5758871" y="30373"/>
                </a:lnTo>
                <a:lnTo>
                  <a:pt x="5750996" y="8999"/>
                </a:lnTo>
                <a:lnTo>
                  <a:pt x="5729622" y="1124"/>
                </a:lnTo>
                <a:lnTo>
                  <a:pt x="5687999" y="0"/>
                </a:lnTo>
                <a:close/>
              </a:path>
            </a:pathLst>
          </a:custGeom>
          <a:solidFill>
            <a:srgbClr val="1B3A6A">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txBox="1"/>
          <p:nvPr/>
        </p:nvSpPr>
        <p:spPr>
          <a:xfrm>
            <a:off x="1004868"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1B3A6A"/>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sp>
        <p:nvSpPr>
          <p:cNvPr id="27" name="object 27"/>
          <p:cNvSpPr txBox="1"/>
          <p:nvPr/>
        </p:nvSpPr>
        <p:spPr>
          <a:xfrm>
            <a:off x="891938" y="825576"/>
            <a:ext cx="56032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1B3A6A"/>
                </a:solidFill>
                <a:latin typeface="Arial" panose="020B0604020202020204" pitchFamily="34" charset="0"/>
                <a:cs typeface="Arial" panose="020B0604020202020204" pitchFamily="34" charset="0"/>
              </a:rPr>
              <a:t>TELL </a:t>
            </a:r>
            <a:r>
              <a:rPr sz="1800" dirty="0">
                <a:solidFill>
                  <a:srgbClr val="1B3A6A"/>
                </a:solidFill>
                <a:latin typeface="Arial" panose="020B0604020202020204" pitchFamily="34" charset="0"/>
                <a:cs typeface="Arial" panose="020B0604020202020204" pitchFamily="34" charset="0"/>
              </a:rPr>
              <a:t>TRANSITION FACILITATION &amp; COACHING </a:t>
            </a:r>
            <a:endParaRPr sz="1800">
              <a:latin typeface="Arial" panose="020B0604020202020204" pitchFamily="34" charset="0"/>
              <a:cs typeface="Arial" panose="020B0604020202020204" pitchFamily="34" charset="0"/>
            </a:endParaRPr>
          </a:p>
        </p:txBody>
      </p:sp>
      <p:sp>
        <p:nvSpPr>
          <p:cNvPr id="28" name="object 28"/>
          <p:cNvSpPr txBox="1"/>
          <p:nvPr/>
        </p:nvSpPr>
        <p:spPr>
          <a:xfrm>
            <a:off x="3874389" y="2646781"/>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9" name="object 29"/>
          <p:cNvSpPr txBox="1"/>
          <p:nvPr/>
        </p:nvSpPr>
        <p:spPr>
          <a:xfrm>
            <a:off x="2425851" y="2646781"/>
            <a:ext cx="103568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30" name="object 30"/>
          <p:cNvSpPr txBox="1"/>
          <p:nvPr/>
        </p:nvSpPr>
        <p:spPr>
          <a:xfrm>
            <a:off x="5307368" y="2646781"/>
            <a:ext cx="1345869"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35010"/>
            <a:ext cx="5593715" cy="4826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Starting the Conversation</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Before you begin using the tools, begin the process with a conversation establishing the group’s  defintions of the criteria we will be using to proritize the holistic learning outcomes.</a:t>
            </a:r>
            <a:endParaRPr sz="1000">
              <a:latin typeface="Arial" panose="020B0604020202020204" pitchFamily="34" charset="0"/>
              <a:cs typeface="Arial" panose="020B0604020202020204" pitchFamily="34" charset="0"/>
            </a:endParaRPr>
          </a:p>
        </p:txBody>
      </p:sp>
      <p:sp>
        <p:nvSpPr>
          <p:cNvPr id="6" name="object 6"/>
          <p:cNvSpPr/>
          <p:nvPr/>
        </p:nvSpPr>
        <p:spPr>
          <a:xfrm>
            <a:off x="896824" y="2596007"/>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90824" y="2665831"/>
            <a:ext cx="5332095" cy="382156"/>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1  Define what a quality education that supports students to be successful in life might look like? How are students growing? What are they able to do when they graduate? What are their academic skills? What are their social emotional skills? What does it look like for a student to lead a successful life?</a:t>
            </a:r>
          </a:p>
        </p:txBody>
      </p:sp>
      <p:sp>
        <p:nvSpPr>
          <p:cNvPr id="8" name="object 8"/>
          <p:cNvSpPr/>
          <p:nvPr/>
        </p:nvSpPr>
        <p:spPr>
          <a:xfrm>
            <a:off x="896824" y="5071008"/>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990824" y="5140833"/>
            <a:ext cx="5540375" cy="259045"/>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2  Define some of the cultural values related to learning in your community. What is the purpose of learning? What is the purpose of an education? Are they the same or different? </a:t>
            </a:r>
          </a:p>
        </p:txBody>
      </p:sp>
      <p:sp>
        <p:nvSpPr>
          <p:cNvPr id="10" name="object 10"/>
          <p:cNvSpPr/>
          <p:nvPr/>
        </p:nvSpPr>
        <p:spPr>
          <a:xfrm>
            <a:off x="896824" y="7546009"/>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0824" y="7615834"/>
            <a:ext cx="541464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3 Define some of the priorities your country’s government has articulated related to education. According to the  government, what is the purpose of learning? What is the purpose of an education? Are they the same or different?  According to the government what should children focus on in school?</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887298" y="825576"/>
            <a:ext cx="33481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13" name="object 13"/>
          <p:cNvGrpSpPr/>
          <p:nvPr/>
        </p:nvGrpSpPr>
        <p:grpSpPr>
          <a:xfrm>
            <a:off x="899998" y="1371511"/>
            <a:ext cx="5760085" cy="36195"/>
            <a:chOff x="899998" y="1371511"/>
            <a:chExt cx="5760085" cy="36195"/>
          </a:xfrm>
        </p:grpSpPr>
        <p:sp>
          <p:nvSpPr>
            <p:cNvPr id="14" name="object 14"/>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14</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5227003"/>
            <a:ext cx="5742940" cy="4060727"/>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Selecting the Idea to Pitch</a:t>
            </a:r>
            <a:endParaRPr sz="1000" dirty="0">
              <a:latin typeface="Arial" panose="020B0604020202020204" pitchFamily="34" charset="0"/>
              <a:cs typeface="Arial" panose="020B0604020202020204" pitchFamily="34" charset="0"/>
            </a:endParaRPr>
          </a:p>
          <a:p>
            <a:pPr marL="12700" marR="34925">
              <a:lnSpc>
                <a:spcPct val="100000"/>
              </a:lnSpc>
              <a:spcBef>
                <a:spcPts val="565"/>
              </a:spcBef>
            </a:pPr>
            <a:r>
              <a:rPr sz="1000" dirty="0">
                <a:solidFill>
                  <a:srgbClr val="414042"/>
                </a:solidFill>
                <a:latin typeface="Arial" panose="020B0604020202020204" pitchFamily="34" charset="0"/>
                <a:cs typeface="Arial" panose="020B0604020202020204" pitchFamily="34" charset="0"/>
              </a:rPr>
              <a:t>Once your design teams have completed their design challenges, they will have prepared a story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of their design work (who they met, what they did, what they learned, etc.) as well as a pitch</a:t>
            </a:r>
            <a:endParaRPr sz="1000" dirty="0">
              <a:latin typeface="Arial" panose="020B0604020202020204" pitchFamily="34" charset="0"/>
              <a:cs typeface="Arial" panose="020B0604020202020204" pitchFamily="34" charset="0"/>
            </a:endParaRPr>
          </a:p>
          <a:p>
            <a:pPr marL="12700" marR="241300">
              <a:lnSpc>
                <a:spcPct val="100000"/>
              </a:lnSpc>
            </a:pPr>
            <a:r>
              <a:rPr sz="1000" dirty="0">
                <a:solidFill>
                  <a:srgbClr val="414042"/>
                </a:solidFill>
                <a:latin typeface="Arial" panose="020B0604020202020204" pitchFamily="34" charset="0"/>
                <a:cs typeface="Arial" panose="020B0604020202020204" pitchFamily="34" charset="0"/>
              </a:rPr>
              <a:t>for why their idea solves a challenge that will lead to increasing holistic learning outcomes for  students. Work with School Leaders and their teams to hone their stories and pitches.</a:t>
            </a:r>
            <a:endParaRPr sz="1000" dirty="0">
              <a:latin typeface="Arial" panose="020B0604020202020204" pitchFamily="34" charset="0"/>
              <a:cs typeface="Arial" panose="020B0604020202020204" pitchFamily="34" charset="0"/>
            </a:endParaRPr>
          </a:p>
          <a:p>
            <a:pPr marL="12700" marR="521334">
              <a:lnSpc>
                <a:spcPct val="100000"/>
              </a:lnSpc>
            </a:pPr>
            <a:r>
              <a:rPr sz="1000" dirty="0">
                <a:solidFill>
                  <a:srgbClr val="414042"/>
                </a:solidFill>
                <a:latin typeface="Arial" panose="020B0604020202020204" pitchFamily="34" charset="0"/>
                <a:cs typeface="Arial" panose="020B0604020202020204" pitchFamily="34" charset="0"/>
              </a:rPr>
              <a:t>Now is a good time for School Leaders to assess the feasibility and viability of their ideas  and help them to shape their ideas into something that is possible to implement.</a:t>
            </a: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marL="12700">
              <a:lnSpc>
                <a:spcPct val="100000"/>
              </a:lnSpc>
              <a:spcBef>
                <a:spcPts val="835"/>
              </a:spcBef>
            </a:pPr>
            <a:r>
              <a:rPr sz="1000" b="1" i="1" dirty="0">
                <a:solidFill>
                  <a:srgbClr val="74C054"/>
                </a:solidFill>
                <a:latin typeface="Arial" panose="020B0604020202020204" pitchFamily="34" charset="0"/>
                <a:cs typeface="Arial" panose="020B0604020202020204" pitchFamily="34" charset="0"/>
              </a:rPr>
              <a:t>Regional Pitch Night &amp; Celebration</a:t>
            </a:r>
            <a:endParaRPr sz="1000" dirty="0">
              <a:latin typeface="Arial" panose="020B0604020202020204" pitchFamily="34" charset="0"/>
              <a:cs typeface="Arial" panose="020B0604020202020204" pitchFamily="34" charset="0"/>
            </a:endParaRPr>
          </a:p>
          <a:p>
            <a:pPr marL="12700" marR="431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Work with your School Leaders to explore the possibility of a regional pitch night and celebration  where design teams from different schools across the region come together to share their ideas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and celebrate the completion of their design challenge. During this event, the Schools2030  leadership may decide to select one idea or multiple ideas to fund in all regional schools.</a:t>
            </a:r>
            <a:endParaRPr sz="1000" dirty="0">
              <a:latin typeface="Arial" panose="020B0604020202020204" pitchFamily="34" charset="0"/>
              <a:cs typeface="Arial" panose="020B0604020202020204" pitchFamily="34" charset="0"/>
            </a:endParaRPr>
          </a:p>
          <a:p>
            <a:pPr marL="12700" marR="398780">
              <a:lnSpc>
                <a:spcPct val="100000"/>
              </a:lnSpc>
            </a:pPr>
            <a:r>
              <a:rPr sz="1000" dirty="0">
                <a:solidFill>
                  <a:srgbClr val="414042"/>
                </a:solidFill>
                <a:latin typeface="Arial" panose="020B0604020202020204" pitchFamily="34" charset="0"/>
                <a:cs typeface="Arial" panose="020B0604020202020204" pitchFamily="34" charset="0"/>
              </a:rPr>
              <a:t>Do your part to provide space for hosting the celebration and for gathering the community  (families, business leaders, professors, etc.) together to hear the design teams’ pitches.</a:t>
            </a: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marL="12700">
              <a:lnSpc>
                <a:spcPct val="100000"/>
              </a:lnSpc>
              <a:spcBef>
                <a:spcPts val="835"/>
              </a:spcBef>
            </a:pPr>
            <a:r>
              <a:rPr sz="1000" b="1" i="1" dirty="0">
                <a:solidFill>
                  <a:srgbClr val="74C054"/>
                </a:solidFill>
                <a:latin typeface="Arial" panose="020B0604020202020204" pitchFamily="34" charset="0"/>
                <a:cs typeface="Arial" panose="020B0604020202020204" pitchFamily="34" charset="0"/>
              </a:rPr>
              <a:t>Transitioning from the Design Challenge to Implementation</a:t>
            </a:r>
            <a:endParaRPr sz="1000" dirty="0">
              <a:latin typeface="Arial" panose="020B0604020202020204" pitchFamily="34" charset="0"/>
              <a:cs typeface="Arial" panose="020B0604020202020204" pitchFamily="34" charset="0"/>
            </a:endParaRPr>
          </a:p>
          <a:p>
            <a:pPr marL="12700" marR="147320">
              <a:lnSpc>
                <a:spcPct val="100000"/>
              </a:lnSpc>
              <a:spcBef>
                <a:spcPts val="565"/>
              </a:spcBef>
            </a:pPr>
            <a:r>
              <a:rPr sz="1000" dirty="0">
                <a:solidFill>
                  <a:srgbClr val="414042"/>
                </a:solidFill>
                <a:latin typeface="Arial" panose="020B0604020202020204" pitchFamily="34" charset="0"/>
                <a:cs typeface="Arial" panose="020B0604020202020204" pitchFamily="34" charset="0"/>
              </a:rPr>
              <a:t>Once your design teams have presented their pitches, received feedback, and heard whether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or not they received funding, help the School Leaders and their design teams transition from an</a:t>
            </a:r>
            <a:endParaRPr sz="1000" dirty="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exploratory design mode to a strategic implementation mode. Now is the time for School Leaders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influence the process, share their knowledge and collaborate to help with what is needed in  order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implement the solution. Also, guide the School Leaders to play a role in helping design  team(s) assess the success of the ideas they are implementing over the long term.</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0" name="object 10"/>
          <p:cNvGrpSpPr/>
          <p:nvPr/>
        </p:nvGrpSpPr>
        <p:grpSpPr>
          <a:xfrm>
            <a:off x="899998" y="1770354"/>
            <a:ext cx="5753735" cy="3018155"/>
            <a:chOff x="899998" y="1770354"/>
            <a:chExt cx="5753735" cy="3018155"/>
          </a:xfrm>
        </p:grpSpPr>
        <p:sp>
          <p:nvSpPr>
            <p:cNvPr id="11" name="object 11"/>
            <p:cNvSpPr/>
            <p:nvPr/>
          </p:nvSpPr>
          <p:spPr>
            <a:xfrm>
              <a:off x="899998" y="1770354"/>
              <a:ext cx="5753735" cy="3018155"/>
            </a:xfrm>
            <a:custGeom>
              <a:avLst/>
              <a:gdLst/>
              <a:ahLst/>
              <a:cxnLst/>
              <a:rect l="l" t="t" r="r" b="b"/>
              <a:pathLst>
                <a:path w="5753734" h="3018154">
                  <a:moveTo>
                    <a:pt x="5753646" y="0"/>
                  </a:moveTo>
                  <a:lnTo>
                    <a:pt x="0" y="0"/>
                  </a:lnTo>
                  <a:lnTo>
                    <a:pt x="0" y="3017646"/>
                  </a:lnTo>
                  <a:lnTo>
                    <a:pt x="5753646" y="3017646"/>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251026" y="2190839"/>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899998" y="1770354"/>
            <a:ext cx="5753735" cy="2573140"/>
          </a:xfrm>
          <a:prstGeom prst="rect">
            <a:avLst/>
          </a:prstGeom>
        </p:spPr>
        <p:txBody>
          <a:bodyPr vert="horz" wrap="square" lIns="0" tIns="460375" rIns="0" bIns="0" rtlCol="0">
            <a:spAutoFit/>
          </a:bodyPr>
          <a:lstStyle/>
          <a:p>
            <a:pPr marL="601980">
              <a:lnSpc>
                <a:spcPct val="100000"/>
              </a:lnSpc>
              <a:spcBef>
                <a:spcPts val="3625"/>
              </a:spcBef>
            </a:pPr>
            <a:r>
              <a:rPr sz="4850" dirty="0">
                <a:solidFill>
                  <a:srgbClr val="FFFFFF"/>
                </a:solidFill>
                <a:latin typeface="Arial" panose="020B0604020202020204" pitchFamily="34" charset="0"/>
                <a:cs typeface="Arial" panose="020B0604020202020204" pitchFamily="34" charset="0"/>
              </a:rPr>
              <a:t>5</a:t>
            </a:r>
            <a:endParaRPr sz="4850" dirty="0">
              <a:latin typeface="Arial" panose="020B0604020202020204" pitchFamily="34" charset="0"/>
              <a:cs typeface="Arial" panose="020B0604020202020204" pitchFamily="34" charset="0"/>
            </a:endParaRPr>
          </a:p>
          <a:p>
            <a:pPr marL="347345">
              <a:lnSpc>
                <a:spcPct val="100000"/>
              </a:lnSpc>
              <a:spcBef>
                <a:spcPts val="1800"/>
              </a:spcBef>
              <a:tabLst>
                <a:tab pos="2764790" algn="l"/>
              </a:tabLst>
            </a:pPr>
            <a:r>
              <a:rPr sz="2400" dirty="0">
                <a:solidFill>
                  <a:srgbClr val="FFFFFF"/>
                </a:solidFill>
                <a:latin typeface="Arial" panose="020B0604020202020204" pitchFamily="34" charset="0"/>
                <a:cs typeface="Arial" panose="020B0604020202020204" pitchFamily="34" charset="0"/>
              </a:rPr>
              <a:t>COMPLETING</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THE </a:t>
            </a:r>
            <a:endParaRPr sz="2400" dirty="0">
              <a:latin typeface="Arial" panose="020B0604020202020204" pitchFamily="34" charset="0"/>
              <a:cs typeface="Arial" panose="020B0604020202020204" pitchFamily="34" charset="0"/>
            </a:endParaRPr>
          </a:p>
          <a:p>
            <a:pPr marL="347345">
              <a:lnSpc>
                <a:spcPct val="100000"/>
              </a:lnSpc>
              <a:spcBef>
                <a:spcPts val="20"/>
              </a:spcBef>
              <a:tabLst>
                <a:tab pos="1784985" algn="l"/>
              </a:tabLst>
            </a:pPr>
            <a:r>
              <a:rPr sz="2400" dirty="0">
                <a:solidFill>
                  <a:srgbClr val="FFFFFF"/>
                </a:solidFill>
                <a:latin typeface="Arial" panose="020B0604020202020204" pitchFamily="34" charset="0"/>
                <a:cs typeface="Arial" panose="020B0604020202020204" pitchFamily="34" charset="0"/>
              </a:rPr>
              <a:t>DESIGN</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CHALLENGE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spcBef>
                <a:spcPts val="5"/>
              </a:spcBef>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4" name="object 14"/>
          <p:cNvSpPr/>
          <p:nvPr/>
        </p:nvSpPr>
        <p:spPr>
          <a:xfrm>
            <a:off x="1171211" y="4788001"/>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140</a:t>
            </a:fld>
            <a:endParaRPr sz="600">
              <a:latin typeface="Arial" panose="020B0604020202020204" pitchFamily="34" charset="0"/>
              <a:cs typeface="Arial" panose="020B060402020202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9500" y="7546302"/>
            <a:ext cx="2766695"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WORKING WITH SCHOOL LEADERS</a:t>
            </a:r>
            <a:endParaRPr sz="1200" dirty="0">
              <a:latin typeface="Arial" panose="020B0604020202020204" pitchFamily="34" charset="0"/>
              <a:cs typeface="Arial" panose="020B0604020202020204" pitchFamily="34" charset="0"/>
            </a:endParaRPr>
          </a:p>
        </p:txBody>
      </p:sp>
      <p:sp>
        <p:nvSpPr>
          <p:cNvPr id="7" name="object 7"/>
          <p:cNvSpPr/>
          <p:nvPr/>
        </p:nvSpPr>
        <p:spPr>
          <a:xfrm>
            <a:off x="900003" y="4624107"/>
            <a:ext cx="5760085" cy="2703793"/>
          </a:xfrm>
          <a:custGeom>
            <a:avLst/>
            <a:gdLst/>
            <a:ahLst/>
            <a:cxnLst/>
            <a:rect l="l" t="t" r="r" b="b"/>
            <a:pathLst>
              <a:path w="5760084" h="2325370">
                <a:moveTo>
                  <a:pt x="71996" y="0"/>
                </a:moveTo>
                <a:lnTo>
                  <a:pt x="30373" y="1124"/>
                </a:lnTo>
                <a:lnTo>
                  <a:pt x="8999" y="8999"/>
                </a:lnTo>
                <a:lnTo>
                  <a:pt x="1124" y="30373"/>
                </a:lnTo>
                <a:lnTo>
                  <a:pt x="0" y="71996"/>
                </a:lnTo>
                <a:lnTo>
                  <a:pt x="0" y="2252827"/>
                </a:lnTo>
                <a:lnTo>
                  <a:pt x="1124" y="2294450"/>
                </a:lnTo>
                <a:lnTo>
                  <a:pt x="8999" y="2315824"/>
                </a:lnTo>
                <a:lnTo>
                  <a:pt x="30373" y="2323698"/>
                </a:lnTo>
                <a:lnTo>
                  <a:pt x="71996" y="2324823"/>
                </a:lnTo>
                <a:lnTo>
                  <a:pt x="5687999" y="2324823"/>
                </a:lnTo>
                <a:lnTo>
                  <a:pt x="5729622" y="2323698"/>
                </a:lnTo>
                <a:lnTo>
                  <a:pt x="5750996" y="2315824"/>
                </a:lnTo>
                <a:lnTo>
                  <a:pt x="5758871" y="2294450"/>
                </a:lnTo>
                <a:lnTo>
                  <a:pt x="5759996" y="2252827"/>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906348" y="4393455"/>
            <a:ext cx="4383837" cy="2767745"/>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SCHOOLS2030 IMPLEMENTATION CHECKLIST</a:t>
            </a:r>
            <a:endParaRPr sz="1200" dirty="0">
              <a:latin typeface="Arial" panose="020B0604020202020204" pitchFamily="34" charset="0"/>
              <a:cs typeface="Arial" panose="020B0604020202020204" pitchFamily="34" charset="0"/>
            </a:endParaRPr>
          </a:p>
          <a:p>
            <a:pPr>
              <a:lnSpc>
                <a:spcPct val="100000"/>
              </a:lnSpc>
              <a:spcBef>
                <a:spcPts val="10"/>
              </a:spcBef>
            </a:pPr>
            <a:endParaRPr sz="1400" dirty="0">
              <a:latin typeface="Arial" panose="020B0604020202020204" pitchFamily="34" charset="0"/>
              <a:cs typeface="Arial" panose="020B0604020202020204" pitchFamily="34" charset="0"/>
            </a:endParaRPr>
          </a:p>
          <a:p>
            <a:pPr marL="489584" marR="5080">
              <a:lnSpc>
                <a:spcPct val="194500"/>
              </a:lnSpc>
            </a:pPr>
            <a:r>
              <a:rPr lang="en-US" sz="1000" dirty="0">
                <a:solidFill>
                  <a:srgbClr val="414042"/>
                </a:solidFill>
                <a:latin typeface="Arial" panose="020B0604020202020204" pitchFamily="34" charset="0"/>
                <a:cs typeface="Arial" panose="020B0604020202020204" pitchFamily="34" charset="0"/>
              </a:rPr>
              <a:t>Delegate roles &amp; responsibilities to program staff</a:t>
            </a:r>
          </a:p>
          <a:p>
            <a:pPr marL="489584" marR="5080">
              <a:lnSpc>
                <a:spcPct val="194500"/>
              </a:lnSpc>
            </a:pPr>
            <a:r>
              <a:rPr sz="1000" dirty="0">
                <a:solidFill>
                  <a:srgbClr val="414042"/>
                </a:solidFill>
                <a:latin typeface="Arial" panose="020B0604020202020204" pitchFamily="34" charset="0"/>
                <a:cs typeface="Arial" panose="020B0604020202020204" pitchFamily="34" charset="0"/>
              </a:rPr>
              <a:t>Choose a regional model &amp; schedule workshops/meetings  </a:t>
            </a:r>
            <a:endParaRPr lang="en-US" sz="1000" dirty="0">
              <a:solidFill>
                <a:srgbClr val="414042"/>
              </a:solidFill>
              <a:latin typeface="Arial" panose="020B0604020202020204" pitchFamily="34" charset="0"/>
              <a:cs typeface="Arial" panose="020B0604020202020204" pitchFamily="34" charset="0"/>
            </a:endParaRPr>
          </a:p>
          <a:p>
            <a:pPr marL="489584" marR="5080">
              <a:lnSpc>
                <a:spcPct val="194500"/>
              </a:lnSpc>
            </a:pPr>
            <a:r>
              <a:rPr sz="1000" dirty="0">
                <a:solidFill>
                  <a:srgbClr val="414042"/>
                </a:solidFill>
                <a:latin typeface="Arial" panose="020B0604020202020204" pitchFamily="34" charset="0"/>
                <a:cs typeface="Arial" panose="020B0604020202020204" pitchFamily="34" charset="0"/>
              </a:rPr>
              <a:t>Select schools for cohorts</a:t>
            </a:r>
            <a:endParaRPr sz="1000" dirty="0">
              <a:latin typeface="Arial" panose="020B0604020202020204" pitchFamily="34" charset="0"/>
              <a:cs typeface="Arial" panose="020B0604020202020204" pitchFamily="34" charset="0"/>
            </a:endParaRPr>
          </a:p>
          <a:p>
            <a:pPr marL="489584" marR="1207770">
              <a:lnSpc>
                <a:spcPct val="194500"/>
              </a:lnSpc>
            </a:pPr>
            <a:r>
              <a:rPr sz="1000" dirty="0">
                <a:solidFill>
                  <a:srgbClr val="414042"/>
                </a:solidFill>
                <a:latin typeface="Arial" panose="020B0604020202020204" pitchFamily="34" charset="0"/>
                <a:cs typeface="Arial" panose="020B0604020202020204" pitchFamily="34" charset="0"/>
              </a:rPr>
              <a:t>Work with School Leaders on logistics  </a:t>
            </a:r>
            <a:endParaRPr lang="en-US" sz="1000" dirty="0">
              <a:solidFill>
                <a:srgbClr val="414042"/>
              </a:solidFill>
              <a:latin typeface="Arial" panose="020B0604020202020204" pitchFamily="34" charset="0"/>
              <a:cs typeface="Arial" panose="020B0604020202020204" pitchFamily="34" charset="0"/>
            </a:endParaRPr>
          </a:p>
          <a:p>
            <a:pPr marL="489584" marR="1207770">
              <a:lnSpc>
                <a:spcPct val="194500"/>
              </a:lnSpc>
            </a:pPr>
            <a:r>
              <a:rPr sz="1000" dirty="0">
                <a:solidFill>
                  <a:srgbClr val="414042"/>
                </a:solidFill>
                <a:latin typeface="Arial" panose="020B0604020202020204" pitchFamily="34" charset="0"/>
                <a:cs typeface="Arial" panose="020B0604020202020204" pitchFamily="34" charset="0"/>
              </a:rPr>
              <a:t>Launch design challenges</a:t>
            </a:r>
            <a:endParaRPr sz="1000" dirty="0">
              <a:latin typeface="Arial" panose="020B0604020202020204" pitchFamily="34" charset="0"/>
              <a:cs typeface="Arial" panose="020B0604020202020204" pitchFamily="34" charset="0"/>
            </a:endParaRPr>
          </a:p>
          <a:p>
            <a:pPr marL="489584" marR="990600">
              <a:lnSpc>
                <a:spcPct val="194500"/>
              </a:lnSpc>
            </a:pPr>
            <a:r>
              <a:rPr sz="1000" dirty="0">
                <a:solidFill>
                  <a:srgbClr val="414042"/>
                </a:solidFill>
                <a:latin typeface="Arial" panose="020B0604020202020204" pitchFamily="34" charset="0"/>
                <a:cs typeface="Arial" panose="020B0604020202020204" pitchFamily="34" charset="0"/>
              </a:rPr>
              <a:t>Plan and implement workshops/meetings</a:t>
            </a:r>
            <a:endParaRPr lang="en-US" sz="1000" dirty="0">
              <a:solidFill>
                <a:srgbClr val="414042"/>
              </a:solidFill>
              <a:latin typeface="Arial" panose="020B0604020202020204" pitchFamily="34" charset="0"/>
              <a:cs typeface="Arial" panose="020B0604020202020204" pitchFamily="34" charset="0"/>
            </a:endParaRPr>
          </a:p>
          <a:p>
            <a:pPr marL="489584" marR="990600">
              <a:lnSpc>
                <a:spcPct val="194500"/>
              </a:lnSpc>
            </a:pPr>
            <a:r>
              <a:rPr sz="1000" dirty="0">
                <a:solidFill>
                  <a:srgbClr val="414042"/>
                </a:solidFill>
                <a:latin typeface="Arial" panose="020B0604020202020204" pitchFamily="34" charset="0"/>
                <a:cs typeface="Arial" panose="020B0604020202020204" pitchFamily="34" charset="0"/>
              </a:rPr>
              <a:t>Check in with design teams on</a:t>
            </a:r>
            <a:r>
              <a:rPr lang="en-US"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progress</a:t>
            </a:r>
            <a:endParaRPr lang="en-US" sz="1000" dirty="0">
              <a:solidFill>
                <a:srgbClr val="414042"/>
              </a:solidFill>
              <a:latin typeface="Arial" panose="020B0604020202020204" pitchFamily="34" charset="0"/>
              <a:cs typeface="Arial" panose="020B0604020202020204" pitchFamily="34" charset="0"/>
            </a:endParaRPr>
          </a:p>
          <a:p>
            <a:pPr marL="489584" marR="990600">
              <a:lnSpc>
                <a:spcPct val="194500"/>
              </a:lnSpc>
            </a:pPr>
            <a:r>
              <a:rPr sz="1000" dirty="0">
                <a:solidFill>
                  <a:srgbClr val="414042"/>
                </a:solidFill>
                <a:latin typeface="Arial" panose="020B0604020202020204" pitchFamily="34" charset="0"/>
                <a:cs typeface="Arial" panose="020B0604020202020204" pitchFamily="34" charset="0"/>
              </a:rPr>
              <a:t>Plan and implement Regional Pitch Night</a:t>
            </a:r>
            <a:endParaRPr sz="1000" dirty="0">
              <a:latin typeface="Arial" panose="020B0604020202020204" pitchFamily="34" charset="0"/>
              <a:cs typeface="Arial" panose="020B0604020202020204" pitchFamily="34" charset="0"/>
            </a:endParaRPr>
          </a:p>
        </p:txBody>
      </p:sp>
      <p:grpSp>
        <p:nvGrpSpPr>
          <p:cNvPr id="10" name="object 10"/>
          <p:cNvGrpSpPr/>
          <p:nvPr/>
        </p:nvGrpSpPr>
        <p:grpSpPr>
          <a:xfrm>
            <a:off x="896828" y="7894320"/>
            <a:ext cx="5766435" cy="2100580"/>
            <a:chOff x="896828" y="7691526"/>
            <a:chExt cx="5766435" cy="2100580"/>
          </a:xfrm>
        </p:grpSpPr>
        <p:sp>
          <p:nvSpPr>
            <p:cNvPr id="11" name="object 11"/>
            <p:cNvSpPr/>
            <p:nvPr/>
          </p:nvSpPr>
          <p:spPr>
            <a:xfrm>
              <a:off x="900003" y="7694701"/>
              <a:ext cx="5760085" cy="2094230"/>
            </a:xfrm>
            <a:custGeom>
              <a:avLst/>
              <a:gdLst/>
              <a:ahLst/>
              <a:cxnLst/>
              <a:rect l="l" t="t" r="r" b="b"/>
              <a:pathLst>
                <a:path w="5760084" h="2094229">
                  <a:moveTo>
                    <a:pt x="71996" y="0"/>
                  </a:moveTo>
                  <a:lnTo>
                    <a:pt x="30373" y="1124"/>
                  </a:lnTo>
                  <a:lnTo>
                    <a:pt x="8999" y="8999"/>
                  </a:lnTo>
                  <a:lnTo>
                    <a:pt x="1124" y="30373"/>
                  </a:lnTo>
                  <a:lnTo>
                    <a:pt x="0" y="71996"/>
                  </a:lnTo>
                  <a:lnTo>
                    <a:pt x="0" y="2022132"/>
                  </a:lnTo>
                  <a:lnTo>
                    <a:pt x="1124" y="2063762"/>
                  </a:lnTo>
                  <a:lnTo>
                    <a:pt x="8999" y="2085139"/>
                  </a:lnTo>
                  <a:lnTo>
                    <a:pt x="30373" y="2093015"/>
                  </a:lnTo>
                  <a:lnTo>
                    <a:pt x="71996" y="2094141"/>
                  </a:lnTo>
                  <a:lnTo>
                    <a:pt x="5687999" y="2094141"/>
                  </a:lnTo>
                  <a:lnTo>
                    <a:pt x="5729622" y="2093015"/>
                  </a:lnTo>
                  <a:lnTo>
                    <a:pt x="5750996" y="2085139"/>
                  </a:lnTo>
                  <a:lnTo>
                    <a:pt x="5758871" y="2063762"/>
                  </a:lnTo>
                  <a:lnTo>
                    <a:pt x="5759996" y="2022132"/>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216228" y="8032889"/>
              <a:ext cx="88265" cy="1426210"/>
            </a:xfrm>
            <a:custGeom>
              <a:avLst/>
              <a:gdLst/>
              <a:ahLst/>
              <a:cxnLst/>
              <a:rect l="l" t="t" r="r" b="b"/>
              <a:pathLst>
                <a:path w="88265" h="1426209">
                  <a:moveTo>
                    <a:pt x="88112" y="0"/>
                  </a:moveTo>
                  <a:lnTo>
                    <a:pt x="0" y="0"/>
                  </a:lnTo>
                  <a:lnTo>
                    <a:pt x="0" y="88112"/>
                  </a:lnTo>
                  <a:lnTo>
                    <a:pt x="88112" y="88112"/>
                  </a:lnTo>
                  <a:lnTo>
                    <a:pt x="88112" y="0"/>
                  </a:lnTo>
                  <a:close/>
                </a:path>
                <a:path w="88265" h="1426209">
                  <a:moveTo>
                    <a:pt x="88112" y="296405"/>
                  </a:moveTo>
                  <a:lnTo>
                    <a:pt x="0" y="296405"/>
                  </a:lnTo>
                  <a:lnTo>
                    <a:pt x="0" y="384517"/>
                  </a:lnTo>
                  <a:lnTo>
                    <a:pt x="88112" y="384517"/>
                  </a:lnTo>
                  <a:lnTo>
                    <a:pt x="88112" y="296405"/>
                  </a:lnTo>
                  <a:close/>
                </a:path>
                <a:path w="88265" h="1426209">
                  <a:moveTo>
                    <a:pt x="88112" y="592797"/>
                  </a:moveTo>
                  <a:lnTo>
                    <a:pt x="0" y="592797"/>
                  </a:lnTo>
                  <a:lnTo>
                    <a:pt x="0" y="680910"/>
                  </a:lnTo>
                  <a:lnTo>
                    <a:pt x="88112" y="680910"/>
                  </a:lnTo>
                  <a:lnTo>
                    <a:pt x="88112" y="592797"/>
                  </a:lnTo>
                  <a:close/>
                </a:path>
                <a:path w="88265" h="1426209">
                  <a:moveTo>
                    <a:pt x="88112" y="1041603"/>
                  </a:moveTo>
                  <a:lnTo>
                    <a:pt x="0" y="1041603"/>
                  </a:lnTo>
                  <a:lnTo>
                    <a:pt x="0" y="1129715"/>
                  </a:lnTo>
                  <a:lnTo>
                    <a:pt x="88112" y="1129715"/>
                  </a:lnTo>
                  <a:lnTo>
                    <a:pt x="88112" y="1041603"/>
                  </a:lnTo>
                  <a:close/>
                </a:path>
                <a:path w="88265" h="1426209">
                  <a:moveTo>
                    <a:pt x="88112" y="1337995"/>
                  </a:moveTo>
                  <a:lnTo>
                    <a:pt x="0" y="1337995"/>
                  </a:lnTo>
                  <a:lnTo>
                    <a:pt x="0" y="1426108"/>
                  </a:lnTo>
                  <a:lnTo>
                    <a:pt x="88112" y="1426108"/>
                  </a:lnTo>
                  <a:lnTo>
                    <a:pt x="88112" y="1337995"/>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1366545" y="8184096"/>
            <a:ext cx="3635375" cy="151638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Arial" panose="020B0604020202020204" pitchFamily="34" charset="0"/>
                <a:cs typeface="Arial" panose="020B0604020202020204" pitchFamily="34" charset="0"/>
              </a:rPr>
              <a:t>Orient School Leader to design challenge and model</a:t>
            </a:r>
            <a:endParaRPr sz="10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Coach School Leader to select design team(s)</a:t>
            </a:r>
            <a:endParaRPr sz="10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22860" marR="5080" indent="-10795">
              <a:lnSpc>
                <a:spcPct val="100000"/>
              </a:lnSpc>
            </a:pPr>
            <a:r>
              <a:rPr sz="1000" dirty="0">
                <a:solidFill>
                  <a:srgbClr val="414042"/>
                </a:solidFill>
                <a:latin typeface="Arial" panose="020B0604020202020204" pitchFamily="34" charset="0"/>
                <a:cs typeface="Arial" panose="020B0604020202020204" pitchFamily="34" charset="0"/>
              </a:rPr>
              <a:t>Work with School Leader to schedule all workshops/meetings,  including the Kick-Off and the Regional Pitch Night</a:t>
            </a:r>
            <a:endParaRPr sz="10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spcBef>
                <a:spcPts val="5"/>
              </a:spcBef>
            </a:pPr>
            <a:r>
              <a:rPr sz="1000" dirty="0">
                <a:solidFill>
                  <a:srgbClr val="414042"/>
                </a:solidFill>
                <a:latin typeface="Arial" panose="020B0604020202020204" pitchFamily="34" charset="0"/>
                <a:cs typeface="Arial" panose="020B0604020202020204" pitchFamily="34" charset="0"/>
              </a:rPr>
              <a:t>Check in with School Leader on progress</a:t>
            </a:r>
            <a:endParaRPr sz="10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Work with School Leader to plan Regional Pitch Night</a:t>
            </a:r>
            <a:endParaRPr sz="1000">
              <a:latin typeface="Arial" panose="020B0604020202020204" pitchFamily="34" charset="0"/>
              <a:cs typeface="Arial" panose="020B0604020202020204" pitchFamily="34" charset="0"/>
            </a:endParaRPr>
          </a:p>
        </p:txBody>
      </p:sp>
      <p:grpSp>
        <p:nvGrpSpPr>
          <p:cNvPr id="14" name="object 14"/>
          <p:cNvGrpSpPr/>
          <p:nvPr/>
        </p:nvGrpSpPr>
        <p:grpSpPr>
          <a:xfrm>
            <a:off x="906348" y="900011"/>
            <a:ext cx="5753735" cy="3018155"/>
            <a:chOff x="906348" y="900011"/>
            <a:chExt cx="5753735" cy="3018155"/>
          </a:xfrm>
        </p:grpSpPr>
        <p:sp>
          <p:nvSpPr>
            <p:cNvPr id="15" name="object 15"/>
            <p:cNvSpPr/>
            <p:nvPr/>
          </p:nvSpPr>
          <p:spPr>
            <a:xfrm>
              <a:off x="906348" y="900011"/>
              <a:ext cx="5753735" cy="3018155"/>
            </a:xfrm>
            <a:custGeom>
              <a:avLst/>
              <a:gdLst/>
              <a:ahLst/>
              <a:cxnLst/>
              <a:rect l="l" t="t" r="r" b="b"/>
              <a:pathLst>
                <a:path w="5753734" h="3018154">
                  <a:moveTo>
                    <a:pt x="5753646" y="0"/>
                  </a:moveTo>
                  <a:lnTo>
                    <a:pt x="0" y="0"/>
                  </a:lnTo>
                  <a:lnTo>
                    <a:pt x="0" y="3017647"/>
                  </a:lnTo>
                  <a:lnTo>
                    <a:pt x="5753646" y="3017647"/>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257376" y="1320482"/>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txBox="1"/>
          <p:nvPr/>
        </p:nvSpPr>
        <p:spPr>
          <a:xfrm>
            <a:off x="906348" y="900011"/>
            <a:ext cx="5753735" cy="2580578"/>
          </a:xfrm>
          <a:prstGeom prst="rect">
            <a:avLst/>
          </a:prstGeom>
        </p:spPr>
        <p:txBody>
          <a:bodyPr vert="horz" wrap="square" lIns="0" tIns="460375" rIns="0" bIns="0" rtlCol="0">
            <a:spAutoFit/>
          </a:bodyPr>
          <a:lstStyle/>
          <a:p>
            <a:pPr marL="601980">
              <a:lnSpc>
                <a:spcPct val="100000"/>
              </a:lnSpc>
              <a:spcBef>
                <a:spcPts val="3625"/>
              </a:spcBef>
            </a:pPr>
            <a:r>
              <a:rPr sz="4850" dirty="0">
                <a:solidFill>
                  <a:srgbClr val="FFFFFF"/>
                </a:solidFill>
                <a:latin typeface="Arial" panose="020B0604020202020204" pitchFamily="34" charset="0"/>
                <a:cs typeface="Arial" panose="020B0604020202020204" pitchFamily="34" charset="0"/>
              </a:rPr>
              <a:t>6</a:t>
            </a:r>
            <a:endParaRPr sz="4850" dirty="0">
              <a:latin typeface="Arial" panose="020B0604020202020204" pitchFamily="34" charset="0"/>
              <a:cs typeface="Arial" panose="020B0604020202020204" pitchFamily="34" charset="0"/>
            </a:endParaRPr>
          </a:p>
          <a:p>
            <a:pPr marL="347345" marR="338455">
              <a:lnSpc>
                <a:spcPct val="100699"/>
              </a:lnSpc>
              <a:spcBef>
                <a:spcPts val="1780"/>
              </a:spcBef>
              <a:tabLst>
                <a:tab pos="710565" algn="l"/>
                <a:tab pos="2653665" algn="l"/>
                <a:tab pos="3546475" algn="l"/>
              </a:tabLst>
            </a:pPr>
            <a:r>
              <a:rPr sz="2400" dirty="0">
                <a:solidFill>
                  <a:srgbClr val="FFFFFF"/>
                </a:solidFill>
                <a:latin typeface="Arial" panose="020B0604020202020204" pitchFamily="34" charset="0"/>
                <a:cs typeface="Arial" panose="020B0604020202020204" pitchFamily="34" charset="0"/>
              </a:rPr>
              <a:t>IMPLEMENTATION</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CHECKLIST  </a:t>
            </a:r>
            <a:br>
              <a:rPr lang="pt-PT" sz="2400" dirty="0">
                <a:solidFill>
                  <a:srgbClr val="FFFFFF"/>
                </a:solidFill>
                <a:latin typeface="Arial" panose="020B0604020202020204" pitchFamily="34" charset="0"/>
                <a:cs typeface="Arial" panose="020B0604020202020204" pitchFamily="34" charset="0"/>
              </a:rPr>
            </a:br>
            <a:r>
              <a:rPr sz="2400" dirty="0">
                <a:solidFill>
                  <a:srgbClr val="FFFFFF"/>
                </a:solidFill>
                <a:latin typeface="Arial" panose="020B0604020202020204" pitchFamily="34" charset="0"/>
                <a:cs typeface="Arial" panose="020B0604020202020204" pitchFamily="34" charset="0"/>
              </a:rPr>
              <a:t>&amp;</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PLANNING</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TOOLS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8" name="object 18"/>
          <p:cNvSpPr/>
          <p:nvPr/>
        </p:nvSpPr>
        <p:spPr>
          <a:xfrm>
            <a:off x="1177561" y="3917658"/>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141</a:t>
            </a:fld>
            <a:endParaRPr sz="600">
              <a:latin typeface="Arial" panose="020B0604020202020204" pitchFamily="34" charset="0"/>
              <a:cs typeface="Arial" panose="020B0604020202020204" pitchFamily="34" charset="0"/>
            </a:endParaRPr>
          </a:p>
        </p:txBody>
      </p:sp>
      <p:pic>
        <p:nvPicPr>
          <p:cNvPr id="26" name="Picture 25" descr="Icon&#10;&#10;Description automatically generated">
            <a:extLst>
              <a:ext uri="{FF2B5EF4-FFF2-40B4-BE49-F238E27FC236}">
                <a16:creationId xmlns:a16="http://schemas.microsoft.com/office/drawing/2014/main" id="{A5DD8725-E76A-294A-9641-E8A735B1991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59" y="5787066"/>
            <a:ext cx="196413" cy="152400"/>
          </a:xfrm>
          <a:prstGeom prst="rect">
            <a:avLst/>
          </a:prstGeom>
        </p:spPr>
      </p:pic>
      <p:pic>
        <p:nvPicPr>
          <p:cNvPr id="28" name="Picture 27" descr="Icon&#10;&#10;Description automatically generated">
            <a:extLst>
              <a:ext uri="{FF2B5EF4-FFF2-40B4-BE49-F238E27FC236}">
                <a16:creationId xmlns:a16="http://schemas.microsoft.com/office/drawing/2014/main" id="{6936E391-275E-824D-8C7E-CBD62B0D8B9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61" y="4888668"/>
            <a:ext cx="196413" cy="152400"/>
          </a:xfrm>
          <a:prstGeom prst="rect">
            <a:avLst/>
          </a:prstGeom>
        </p:spPr>
      </p:pic>
      <p:pic>
        <p:nvPicPr>
          <p:cNvPr id="29" name="Picture 28" descr="Icon&#10;&#10;Description automatically generated">
            <a:extLst>
              <a:ext uri="{FF2B5EF4-FFF2-40B4-BE49-F238E27FC236}">
                <a16:creationId xmlns:a16="http://schemas.microsoft.com/office/drawing/2014/main" id="{8D09D669-9739-2C4D-83B5-C612AD61758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59" y="6071863"/>
            <a:ext cx="196413" cy="152400"/>
          </a:xfrm>
          <a:prstGeom prst="rect">
            <a:avLst/>
          </a:prstGeom>
        </p:spPr>
      </p:pic>
      <p:pic>
        <p:nvPicPr>
          <p:cNvPr id="30" name="Picture 29" descr="Icon&#10;&#10;Description automatically generated">
            <a:extLst>
              <a:ext uri="{FF2B5EF4-FFF2-40B4-BE49-F238E27FC236}">
                <a16:creationId xmlns:a16="http://schemas.microsoft.com/office/drawing/2014/main" id="{637DA2A8-74EB-0C49-9F49-92BDDF6CC46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60" y="5480963"/>
            <a:ext cx="196413" cy="152400"/>
          </a:xfrm>
          <a:prstGeom prst="rect">
            <a:avLst/>
          </a:prstGeom>
        </p:spPr>
      </p:pic>
      <p:pic>
        <p:nvPicPr>
          <p:cNvPr id="31" name="Picture 30" descr="Icon&#10;&#10;Description automatically generated">
            <a:extLst>
              <a:ext uri="{FF2B5EF4-FFF2-40B4-BE49-F238E27FC236}">
                <a16:creationId xmlns:a16="http://schemas.microsoft.com/office/drawing/2014/main" id="{F76F46BA-4C3C-D74C-83C3-7A4C17C2B52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80367" y="6378715"/>
            <a:ext cx="196413" cy="152400"/>
          </a:xfrm>
          <a:prstGeom prst="rect">
            <a:avLst/>
          </a:prstGeom>
        </p:spPr>
      </p:pic>
      <p:pic>
        <p:nvPicPr>
          <p:cNvPr id="32" name="Picture 31" descr="Icon&#10;&#10;Description automatically generated">
            <a:extLst>
              <a:ext uri="{FF2B5EF4-FFF2-40B4-BE49-F238E27FC236}">
                <a16:creationId xmlns:a16="http://schemas.microsoft.com/office/drawing/2014/main" id="{55470CA3-38AE-3C42-92C6-5A9132E2213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9003" y="5194771"/>
            <a:ext cx="196413" cy="152400"/>
          </a:xfrm>
          <a:prstGeom prst="rect">
            <a:avLst/>
          </a:prstGeom>
        </p:spPr>
      </p:pic>
      <p:pic>
        <p:nvPicPr>
          <p:cNvPr id="33" name="Picture 32" descr="Icon&#10;&#10;Description automatically generated">
            <a:extLst>
              <a:ext uri="{FF2B5EF4-FFF2-40B4-BE49-F238E27FC236}">
                <a16:creationId xmlns:a16="http://schemas.microsoft.com/office/drawing/2014/main" id="{4729DC00-EF1B-8B49-9DB9-52C22C78BFA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59" y="6673317"/>
            <a:ext cx="196413" cy="152400"/>
          </a:xfrm>
          <a:prstGeom prst="rect">
            <a:avLst/>
          </a:prstGeom>
        </p:spPr>
      </p:pic>
      <p:pic>
        <p:nvPicPr>
          <p:cNvPr id="34" name="Picture 33" descr="Icon&#10;&#10;Description automatically generated">
            <a:extLst>
              <a:ext uri="{FF2B5EF4-FFF2-40B4-BE49-F238E27FC236}">
                <a16:creationId xmlns:a16="http://schemas.microsoft.com/office/drawing/2014/main" id="{8583BAAE-51E0-4A4B-B5BA-2C29387A0D6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77559" y="6972667"/>
            <a:ext cx="196413" cy="1524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903178" y="4873841"/>
            <a:ext cx="5760085" cy="4933315"/>
          </a:xfrm>
          <a:custGeom>
            <a:avLst/>
            <a:gdLst/>
            <a:ahLst/>
            <a:cxnLst/>
            <a:rect l="l" t="t" r="r" b="b"/>
            <a:pathLst>
              <a:path w="5760084" h="4933315">
                <a:moveTo>
                  <a:pt x="71996" y="0"/>
                </a:moveTo>
                <a:lnTo>
                  <a:pt x="30373" y="1124"/>
                </a:lnTo>
                <a:lnTo>
                  <a:pt x="8999" y="8999"/>
                </a:lnTo>
                <a:lnTo>
                  <a:pt x="1124" y="30373"/>
                </a:lnTo>
                <a:lnTo>
                  <a:pt x="0" y="71996"/>
                </a:lnTo>
                <a:lnTo>
                  <a:pt x="0" y="4860975"/>
                </a:lnTo>
                <a:lnTo>
                  <a:pt x="1124" y="4902606"/>
                </a:lnTo>
                <a:lnTo>
                  <a:pt x="8999" y="4923983"/>
                </a:lnTo>
                <a:lnTo>
                  <a:pt x="30373" y="4931859"/>
                </a:lnTo>
                <a:lnTo>
                  <a:pt x="71996" y="4932984"/>
                </a:lnTo>
                <a:lnTo>
                  <a:pt x="5687999" y="4932984"/>
                </a:lnTo>
                <a:lnTo>
                  <a:pt x="5729622" y="4931859"/>
                </a:lnTo>
                <a:lnTo>
                  <a:pt x="5750996" y="4923983"/>
                </a:lnTo>
                <a:lnTo>
                  <a:pt x="5758871" y="4902606"/>
                </a:lnTo>
                <a:lnTo>
                  <a:pt x="5759996" y="4860975"/>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8399" y="4522685"/>
            <a:ext cx="4490051" cy="713016"/>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SCHOOLS2030 PLANNING: SCHEDULE BENCHMARKS</a:t>
            </a: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20"/>
              </a:spcBef>
            </a:pPr>
            <a:endParaRPr sz="1150" dirty="0">
              <a:latin typeface="Arial" panose="020B0604020202020204" pitchFamily="34" charset="0"/>
              <a:cs typeface="Arial" panose="020B0604020202020204" pitchFamily="34" charset="0"/>
            </a:endParaRPr>
          </a:p>
          <a:p>
            <a:pPr marL="219710">
              <a:lnSpc>
                <a:spcPct val="100000"/>
              </a:lnSpc>
              <a:spcBef>
                <a:spcPts val="5"/>
              </a:spcBef>
            </a:pPr>
            <a:r>
              <a:rPr sz="1000" dirty="0">
                <a:solidFill>
                  <a:srgbClr val="414042"/>
                </a:solidFill>
                <a:latin typeface="Arial" panose="020B0604020202020204" pitchFamily="34" charset="0"/>
                <a:cs typeface="Arial" panose="020B0604020202020204" pitchFamily="34" charset="0"/>
              </a:rPr>
              <a:t>Schedule Benchmarks</a:t>
            </a:r>
            <a:endParaRPr sz="1000" dirty="0">
              <a:latin typeface="Arial" panose="020B0604020202020204" pitchFamily="34" charset="0"/>
              <a:cs typeface="Arial" panose="020B0604020202020204" pitchFamily="34" charset="0"/>
            </a:endParaRPr>
          </a:p>
        </p:txBody>
      </p:sp>
      <p:grpSp>
        <p:nvGrpSpPr>
          <p:cNvPr id="7" name="object 7"/>
          <p:cNvGrpSpPr/>
          <p:nvPr/>
        </p:nvGrpSpPr>
        <p:grpSpPr>
          <a:xfrm>
            <a:off x="1106284" y="5681459"/>
            <a:ext cx="5273040" cy="3935729"/>
            <a:chOff x="1106284" y="5681459"/>
            <a:chExt cx="5273040" cy="3935729"/>
          </a:xfrm>
        </p:grpSpPr>
        <p:sp>
          <p:nvSpPr>
            <p:cNvPr id="8" name="object 8"/>
            <p:cNvSpPr/>
            <p:nvPr/>
          </p:nvSpPr>
          <p:spPr>
            <a:xfrm>
              <a:off x="1112634" y="5687809"/>
              <a:ext cx="88265" cy="88265"/>
            </a:xfrm>
            <a:custGeom>
              <a:avLst/>
              <a:gdLst/>
              <a:ahLst/>
              <a:cxnLst/>
              <a:rect l="l" t="t" r="r" b="b"/>
              <a:pathLst>
                <a:path w="88265" h="88264">
                  <a:moveTo>
                    <a:pt x="88112" y="0"/>
                  </a:moveTo>
                  <a:lnTo>
                    <a:pt x="0" y="0"/>
                  </a:lnTo>
                  <a:lnTo>
                    <a:pt x="0" y="88112"/>
                  </a:lnTo>
                  <a:lnTo>
                    <a:pt x="88112" y="88112"/>
                  </a:lnTo>
                  <a:lnTo>
                    <a:pt x="88112" y="0"/>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1298905" y="6089548"/>
              <a:ext cx="5080000" cy="0"/>
            </a:xfrm>
            <a:custGeom>
              <a:avLst/>
              <a:gdLst/>
              <a:ahLst/>
              <a:cxnLst/>
              <a:rect l="l" t="t" r="r" b="b"/>
              <a:pathLst>
                <a:path w="5080000">
                  <a:moveTo>
                    <a:pt x="0" y="0"/>
                  </a:moveTo>
                  <a:lnTo>
                    <a:pt x="5080000" y="0"/>
                  </a:lnTo>
                </a:path>
              </a:pathLst>
            </a:custGeom>
            <a:ln w="8763">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1112634" y="6568605"/>
              <a:ext cx="88265" cy="88265"/>
            </a:xfrm>
            <a:custGeom>
              <a:avLst/>
              <a:gdLst/>
              <a:ahLst/>
              <a:cxnLst/>
              <a:rect l="l" t="t" r="r" b="b"/>
              <a:pathLst>
                <a:path w="88265" h="88265">
                  <a:moveTo>
                    <a:pt x="88112" y="0"/>
                  </a:moveTo>
                  <a:lnTo>
                    <a:pt x="0" y="0"/>
                  </a:lnTo>
                  <a:lnTo>
                    <a:pt x="0" y="88112"/>
                  </a:lnTo>
                  <a:lnTo>
                    <a:pt x="88112" y="88112"/>
                  </a:lnTo>
                  <a:lnTo>
                    <a:pt x="88112" y="0"/>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1298905" y="6970344"/>
              <a:ext cx="5080000" cy="0"/>
            </a:xfrm>
            <a:custGeom>
              <a:avLst/>
              <a:gdLst/>
              <a:ahLst/>
              <a:cxnLst/>
              <a:rect l="l" t="t" r="r" b="b"/>
              <a:pathLst>
                <a:path w="5080000">
                  <a:moveTo>
                    <a:pt x="0" y="0"/>
                  </a:moveTo>
                  <a:lnTo>
                    <a:pt x="5080000" y="0"/>
                  </a:lnTo>
                </a:path>
              </a:pathLst>
            </a:custGeom>
            <a:ln w="8763">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112634" y="7449400"/>
              <a:ext cx="88265" cy="88265"/>
            </a:xfrm>
            <a:custGeom>
              <a:avLst/>
              <a:gdLst/>
              <a:ahLst/>
              <a:cxnLst/>
              <a:rect l="l" t="t" r="r" b="b"/>
              <a:pathLst>
                <a:path w="88265" h="88265">
                  <a:moveTo>
                    <a:pt x="88112" y="0"/>
                  </a:moveTo>
                  <a:lnTo>
                    <a:pt x="0" y="0"/>
                  </a:lnTo>
                  <a:lnTo>
                    <a:pt x="0" y="88112"/>
                  </a:lnTo>
                  <a:lnTo>
                    <a:pt x="88112" y="88112"/>
                  </a:lnTo>
                  <a:lnTo>
                    <a:pt x="88112" y="0"/>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1298905" y="7851152"/>
              <a:ext cx="5080000" cy="0"/>
            </a:xfrm>
            <a:custGeom>
              <a:avLst/>
              <a:gdLst/>
              <a:ahLst/>
              <a:cxnLst/>
              <a:rect l="l" t="t" r="r" b="b"/>
              <a:pathLst>
                <a:path w="5080000">
                  <a:moveTo>
                    <a:pt x="0" y="0"/>
                  </a:moveTo>
                  <a:lnTo>
                    <a:pt x="5080000" y="0"/>
                  </a:lnTo>
                </a:path>
              </a:pathLst>
            </a:custGeom>
            <a:ln w="8763">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112634" y="8330209"/>
              <a:ext cx="88265" cy="88265"/>
            </a:xfrm>
            <a:custGeom>
              <a:avLst/>
              <a:gdLst/>
              <a:ahLst/>
              <a:cxnLst/>
              <a:rect l="l" t="t" r="r" b="b"/>
              <a:pathLst>
                <a:path w="88265" h="88265">
                  <a:moveTo>
                    <a:pt x="88112" y="0"/>
                  </a:moveTo>
                  <a:lnTo>
                    <a:pt x="0" y="0"/>
                  </a:lnTo>
                  <a:lnTo>
                    <a:pt x="0" y="88112"/>
                  </a:lnTo>
                  <a:lnTo>
                    <a:pt x="88112" y="88112"/>
                  </a:lnTo>
                  <a:lnTo>
                    <a:pt x="88112" y="0"/>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298905" y="8731948"/>
              <a:ext cx="5080000" cy="0"/>
            </a:xfrm>
            <a:custGeom>
              <a:avLst/>
              <a:gdLst/>
              <a:ahLst/>
              <a:cxnLst/>
              <a:rect l="l" t="t" r="r" b="b"/>
              <a:pathLst>
                <a:path w="5080000">
                  <a:moveTo>
                    <a:pt x="0" y="0"/>
                  </a:moveTo>
                  <a:lnTo>
                    <a:pt x="5080000" y="0"/>
                  </a:lnTo>
                </a:path>
              </a:pathLst>
            </a:custGeom>
            <a:ln w="8763">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112634" y="9211005"/>
              <a:ext cx="88265" cy="88265"/>
            </a:xfrm>
            <a:custGeom>
              <a:avLst/>
              <a:gdLst/>
              <a:ahLst/>
              <a:cxnLst/>
              <a:rect l="l" t="t" r="r" b="b"/>
              <a:pathLst>
                <a:path w="88265" h="88265">
                  <a:moveTo>
                    <a:pt x="88112" y="0"/>
                  </a:moveTo>
                  <a:lnTo>
                    <a:pt x="0" y="0"/>
                  </a:lnTo>
                  <a:lnTo>
                    <a:pt x="0" y="88112"/>
                  </a:lnTo>
                  <a:lnTo>
                    <a:pt x="88112" y="88112"/>
                  </a:lnTo>
                  <a:lnTo>
                    <a:pt x="88112" y="0"/>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298905" y="9612757"/>
              <a:ext cx="5080000" cy="0"/>
            </a:xfrm>
            <a:custGeom>
              <a:avLst/>
              <a:gdLst/>
              <a:ahLst/>
              <a:cxnLst/>
              <a:rect l="l" t="t" r="r" b="b"/>
              <a:pathLst>
                <a:path w="5080000">
                  <a:moveTo>
                    <a:pt x="0" y="0"/>
                  </a:moveTo>
                  <a:lnTo>
                    <a:pt x="5080000" y="0"/>
                  </a:lnTo>
                </a:path>
              </a:pathLst>
            </a:custGeom>
            <a:ln w="8763">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262964" y="5636222"/>
            <a:ext cx="5128895" cy="166712"/>
          </a:xfrm>
          <a:prstGeom prst="rect">
            <a:avLst/>
          </a:prstGeom>
        </p:spPr>
        <p:txBody>
          <a:bodyPr vert="horz" wrap="square" lIns="0" tIns="12700" rIns="0" bIns="0" rtlCol="0">
            <a:spAutoFit/>
          </a:bodyPr>
          <a:lstStyle/>
          <a:p>
            <a:pPr marL="12700">
              <a:lnSpc>
                <a:spcPct val="100000"/>
              </a:lnSpc>
              <a:spcBef>
                <a:spcPts val="100"/>
              </a:spcBef>
              <a:tabLst>
                <a:tab pos="5115560" algn="l"/>
              </a:tabLst>
            </a:pPr>
            <a:r>
              <a:rPr sz="1000" dirty="0">
                <a:solidFill>
                  <a:srgbClr val="414042"/>
                </a:solidFill>
                <a:latin typeface="Arial" panose="020B0604020202020204" pitchFamily="34" charset="0"/>
                <a:cs typeface="Arial" panose="020B0604020202020204" pitchFamily="34" charset="0"/>
              </a:rPr>
              <a:t>Complete </a:t>
            </a:r>
            <a:r>
              <a:rPr sz="1000" b="1" dirty="0">
                <a:solidFill>
                  <a:srgbClr val="414042"/>
                </a:solidFill>
                <a:latin typeface="Arial" panose="020B0604020202020204" pitchFamily="34" charset="0"/>
                <a:cs typeface="Arial" panose="020B0604020202020204" pitchFamily="34" charset="0"/>
              </a:rPr>
              <a:t>Launch &amp; Explore </a:t>
            </a:r>
            <a:r>
              <a:rPr sz="1000" dirty="0">
                <a:solidFill>
                  <a:srgbClr val="414042"/>
                </a:solidFill>
                <a:latin typeface="Arial" panose="020B0604020202020204" pitchFamily="34" charset="0"/>
                <a:cs typeface="Arial" panose="020B0604020202020204" pitchFamily="34" charset="0"/>
              </a:rPr>
              <a:t>by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19" name="object 19"/>
          <p:cNvSpPr txBox="1"/>
          <p:nvPr/>
        </p:nvSpPr>
        <p:spPr>
          <a:xfrm>
            <a:off x="1262964" y="6517017"/>
            <a:ext cx="5128895" cy="166712"/>
          </a:xfrm>
          <a:prstGeom prst="rect">
            <a:avLst/>
          </a:prstGeom>
        </p:spPr>
        <p:txBody>
          <a:bodyPr vert="horz" wrap="square" lIns="0" tIns="12700" rIns="0" bIns="0" rtlCol="0">
            <a:spAutoFit/>
          </a:bodyPr>
          <a:lstStyle/>
          <a:p>
            <a:pPr marL="12700">
              <a:lnSpc>
                <a:spcPct val="100000"/>
              </a:lnSpc>
              <a:spcBef>
                <a:spcPts val="100"/>
              </a:spcBef>
              <a:tabLst>
                <a:tab pos="5115560" algn="l"/>
              </a:tabLst>
            </a:pPr>
            <a:r>
              <a:rPr sz="1000" dirty="0">
                <a:solidFill>
                  <a:srgbClr val="414042"/>
                </a:solidFill>
                <a:latin typeface="Arial" panose="020B0604020202020204" pitchFamily="34" charset="0"/>
                <a:cs typeface="Arial" panose="020B0604020202020204" pitchFamily="34" charset="0"/>
              </a:rPr>
              <a:t>Complete </a:t>
            </a:r>
            <a:r>
              <a:rPr sz="1000" b="1" dirty="0">
                <a:solidFill>
                  <a:srgbClr val="414042"/>
                </a:solidFill>
                <a:latin typeface="Arial" panose="020B0604020202020204" pitchFamily="34" charset="0"/>
                <a:cs typeface="Arial" panose="020B0604020202020204" pitchFamily="34" charset="0"/>
              </a:rPr>
              <a:t>Define, Generate &amp; Make </a:t>
            </a:r>
            <a:r>
              <a:rPr sz="1000" dirty="0">
                <a:solidFill>
                  <a:srgbClr val="414042"/>
                </a:solidFill>
                <a:latin typeface="Arial" panose="020B0604020202020204" pitchFamily="34" charset="0"/>
                <a:cs typeface="Arial" panose="020B0604020202020204" pitchFamily="34" charset="0"/>
              </a:rPr>
              <a:t>by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20" name="object 20"/>
          <p:cNvSpPr txBox="1"/>
          <p:nvPr/>
        </p:nvSpPr>
        <p:spPr>
          <a:xfrm>
            <a:off x="1262964" y="7397825"/>
            <a:ext cx="5128895" cy="166712"/>
          </a:xfrm>
          <a:prstGeom prst="rect">
            <a:avLst/>
          </a:prstGeom>
        </p:spPr>
        <p:txBody>
          <a:bodyPr vert="horz" wrap="square" lIns="0" tIns="12700" rIns="0" bIns="0" rtlCol="0">
            <a:spAutoFit/>
          </a:bodyPr>
          <a:lstStyle/>
          <a:p>
            <a:pPr marL="12700">
              <a:lnSpc>
                <a:spcPct val="100000"/>
              </a:lnSpc>
              <a:spcBef>
                <a:spcPts val="100"/>
              </a:spcBef>
              <a:tabLst>
                <a:tab pos="5115560" algn="l"/>
              </a:tabLst>
            </a:pPr>
            <a:r>
              <a:rPr sz="1000" dirty="0">
                <a:solidFill>
                  <a:srgbClr val="414042"/>
                </a:solidFill>
                <a:latin typeface="Arial" panose="020B0604020202020204" pitchFamily="34" charset="0"/>
                <a:cs typeface="Arial" panose="020B0604020202020204" pitchFamily="34" charset="0"/>
              </a:rPr>
              <a:t>Complete </a:t>
            </a:r>
            <a:r>
              <a:rPr sz="1000" b="1" dirty="0">
                <a:solidFill>
                  <a:srgbClr val="414042"/>
                </a:solidFill>
                <a:latin typeface="Arial" panose="020B0604020202020204" pitchFamily="34" charset="0"/>
                <a:cs typeface="Arial" panose="020B0604020202020204" pitchFamily="34" charset="0"/>
              </a:rPr>
              <a:t>Test &amp; Iterate </a:t>
            </a:r>
            <a:r>
              <a:rPr sz="1000" dirty="0">
                <a:solidFill>
                  <a:srgbClr val="414042"/>
                </a:solidFill>
                <a:latin typeface="Arial" panose="020B0604020202020204" pitchFamily="34" charset="0"/>
                <a:cs typeface="Arial" panose="020B0604020202020204" pitchFamily="34" charset="0"/>
              </a:rPr>
              <a:t>by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21" name="object 21"/>
          <p:cNvSpPr txBox="1"/>
          <p:nvPr/>
        </p:nvSpPr>
        <p:spPr>
          <a:xfrm>
            <a:off x="1262964" y="8278621"/>
            <a:ext cx="5128895" cy="166712"/>
          </a:xfrm>
          <a:prstGeom prst="rect">
            <a:avLst/>
          </a:prstGeom>
        </p:spPr>
        <p:txBody>
          <a:bodyPr vert="horz" wrap="square" lIns="0" tIns="12700" rIns="0" bIns="0" rtlCol="0">
            <a:spAutoFit/>
          </a:bodyPr>
          <a:lstStyle/>
          <a:p>
            <a:pPr marL="12700">
              <a:lnSpc>
                <a:spcPct val="100000"/>
              </a:lnSpc>
              <a:spcBef>
                <a:spcPts val="100"/>
              </a:spcBef>
              <a:tabLst>
                <a:tab pos="5115560" algn="l"/>
              </a:tabLst>
            </a:pPr>
            <a:r>
              <a:rPr sz="1000" dirty="0">
                <a:solidFill>
                  <a:srgbClr val="414042"/>
                </a:solidFill>
                <a:latin typeface="Arial" panose="020B0604020202020204" pitchFamily="34" charset="0"/>
                <a:cs typeface="Arial" panose="020B0604020202020204" pitchFamily="34" charset="0"/>
              </a:rPr>
              <a:t>Complete </a:t>
            </a:r>
            <a:r>
              <a:rPr sz="1000" b="1" dirty="0">
                <a:solidFill>
                  <a:srgbClr val="414042"/>
                </a:solidFill>
                <a:latin typeface="Arial" panose="020B0604020202020204" pitchFamily="34" charset="0"/>
                <a:cs typeface="Arial" panose="020B0604020202020204" pitchFamily="34" charset="0"/>
              </a:rPr>
              <a:t>Test Another, Implement &amp; Tell </a:t>
            </a:r>
            <a:r>
              <a:rPr sz="1000" dirty="0">
                <a:solidFill>
                  <a:srgbClr val="414042"/>
                </a:solidFill>
                <a:latin typeface="Arial" panose="020B0604020202020204" pitchFamily="34" charset="0"/>
                <a:cs typeface="Arial" panose="020B0604020202020204" pitchFamily="34" charset="0"/>
              </a:rPr>
              <a:t>by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22" name="object 22"/>
          <p:cNvSpPr txBox="1"/>
          <p:nvPr/>
        </p:nvSpPr>
        <p:spPr>
          <a:xfrm>
            <a:off x="1262964" y="9159430"/>
            <a:ext cx="5128895" cy="166712"/>
          </a:xfrm>
          <a:prstGeom prst="rect">
            <a:avLst/>
          </a:prstGeom>
        </p:spPr>
        <p:txBody>
          <a:bodyPr vert="horz" wrap="square" lIns="0" tIns="12700" rIns="0" bIns="0" rtlCol="0">
            <a:spAutoFit/>
          </a:bodyPr>
          <a:lstStyle/>
          <a:p>
            <a:pPr marL="12700">
              <a:lnSpc>
                <a:spcPct val="100000"/>
              </a:lnSpc>
              <a:spcBef>
                <a:spcPts val="100"/>
              </a:spcBef>
              <a:tabLst>
                <a:tab pos="5115560" algn="l"/>
              </a:tabLst>
            </a:pPr>
            <a:r>
              <a:rPr sz="1000" dirty="0">
                <a:solidFill>
                  <a:srgbClr val="414042"/>
                </a:solidFill>
                <a:latin typeface="Arial" panose="020B0604020202020204" pitchFamily="34" charset="0"/>
                <a:cs typeface="Arial" panose="020B0604020202020204" pitchFamily="34" charset="0"/>
              </a:rPr>
              <a:t>Complete </a:t>
            </a:r>
            <a:r>
              <a:rPr sz="1000" b="1" dirty="0">
                <a:solidFill>
                  <a:srgbClr val="414042"/>
                </a:solidFill>
                <a:latin typeface="Arial" panose="020B0604020202020204" pitchFamily="34" charset="0"/>
                <a:cs typeface="Arial" panose="020B0604020202020204" pitchFamily="34" charset="0"/>
              </a:rPr>
              <a:t>Regional Pitch Night </a:t>
            </a:r>
            <a:r>
              <a:rPr sz="1000" dirty="0">
                <a:solidFill>
                  <a:srgbClr val="414042"/>
                </a:solidFill>
                <a:latin typeface="Arial" panose="020B0604020202020204" pitchFamily="34" charset="0"/>
                <a:cs typeface="Arial" panose="020B0604020202020204" pitchFamily="34" charset="0"/>
              </a:rPr>
              <a:t>by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23" name="object 23"/>
          <p:cNvSpPr/>
          <p:nvPr/>
        </p:nvSpPr>
        <p:spPr>
          <a:xfrm>
            <a:off x="899998" y="1371511"/>
            <a:ext cx="5760085" cy="40005"/>
          </a:xfrm>
          <a:custGeom>
            <a:avLst/>
            <a:gdLst/>
            <a:ahLst/>
            <a:cxnLst/>
            <a:rect l="l" t="t" r="r" b="b"/>
            <a:pathLst>
              <a:path w="5760084" h="40005">
                <a:moveTo>
                  <a:pt x="5759996" y="0"/>
                </a:moveTo>
                <a:lnTo>
                  <a:pt x="0" y="0"/>
                </a:lnTo>
                <a:lnTo>
                  <a:pt x="0" y="39992"/>
                </a:lnTo>
                <a:lnTo>
                  <a:pt x="5759996" y="3999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24" name="object 24"/>
          <p:cNvGrpSpPr/>
          <p:nvPr/>
        </p:nvGrpSpPr>
        <p:grpSpPr>
          <a:xfrm>
            <a:off x="896828" y="2368677"/>
            <a:ext cx="5766435" cy="1731645"/>
            <a:chOff x="896828" y="2368677"/>
            <a:chExt cx="5766435" cy="1731645"/>
          </a:xfrm>
        </p:grpSpPr>
        <p:sp>
          <p:nvSpPr>
            <p:cNvPr id="25" name="object 25"/>
            <p:cNvSpPr/>
            <p:nvPr/>
          </p:nvSpPr>
          <p:spPr>
            <a:xfrm>
              <a:off x="900003" y="2371852"/>
              <a:ext cx="5760085" cy="1725295"/>
            </a:xfrm>
            <a:custGeom>
              <a:avLst/>
              <a:gdLst/>
              <a:ahLst/>
              <a:cxnLst/>
              <a:rect l="l" t="t" r="r" b="b"/>
              <a:pathLst>
                <a:path w="5760084" h="1725295">
                  <a:moveTo>
                    <a:pt x="71996" y="0"/>
                  </a:moveTo>
                  <a:lnTo>
                    <a:pt x="30373" y="1124"/>
                  </a:lnTo>
                  <a:lnTo>
                    <a:pt x="8999" y="8999"/>
                  </a:lnTo>
                  <a:lnTo>
                    <a:pt x="1124" y="30373"/>
                  </a:lnTo>
                  <a:lnTo>
                    <a:pt x="0" y="71996"/>
                  </a:lnTo>
                  <a:lnTo>
                    <a:pt x="0" y="1652828"/>
                  </a:lnTo>
                  <a:lnTo>
                    <a:pt x="1124" y="1694451"/>
                  </a:lnTo>
                  <a:lnTo>
                    <a:pt x="8999" y="1715825"/>
                  </a:lnTo>
                  <a:lnTo>
                    <a:pt x="30373" y="1723700"/>
                  </a:lnTo>
                  <a:lnTo>
                    <a:pt x="71996" y="1724825"/>
                  </a:lnTo>
                  <a:lnTo>
                    <a:pt x="5687999" y="1724825"/>
                  </a:lnTo>
                  <a:lnTo>
                    <a:pt x="5729622" y="1723700"/>
                  </a:lnTo>
                  <a:lnTo>
                    <a:pt x="5750996" y="1715825"/>
                  </a:lnTo>
                  <a:lnTo>
                    <a:pt x="5758871" y="1694451"/>
                  </a:lnTo>
                  <a:lnTo>
                    <a:pt x="5759996" y="1652828"/>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1216228" y="2896095"/>
              <a:ext cx="88265" cy="977900"/>
            </a:xfrm>
            <a:custGeom>
              <a:avLst/>
              <a:gdLst/>
              <a:ahLst/>
              <a:cxnLst/>
              <a:rect l="l" t="t" r="r" b="b"/>
              <a:pathLst>
                <a:path w="88265" h="977900">
                  <a:moveTo>
                    <a:pt x="88112" y="0"/>
                  </a:moveTo>
                  <a:lnTo>
                    <a:pt x="0" y="0"/>
                  </a:lnTo>
                  <a:lnTo>
                    <a:pt x="0" y="88112"/>
                  </a:lnTo>
                  <a:lnTo>
                    <a:pt x="88112" y="88112"/>
                  </a:lnTo>
                  <a:lnTo>
                    <a:pt x="88112" y="0"/>
                  </a:lnTo>
                  <a:close/>
                </a:path>
                <a:path w="88265" h="977900">
                  <a:moveTo>
                    <a:pt x="88112" y="296405"/>
                  </a:moveTo>
                  <a:lnTo>
                    <a:pt x="0" y="296405"/>
                  </a:lnTo>
                  <a:lnTo>
                    <a:pt x="0" y="384517"/>
                  </a:lnTo>
                  <a:lnTo>
                    <a:pt x="88112" y="384517"/>
                  </a:lnTo>
                  <a:lnTo>
                    <a:pt x="88112" y="296405"/>
                  </a:lnTo>
                  <a:close/>
                </a:path>
                <a:path w="88265" h="977900">
                  <a:moveTo>
                    <a:pt x="88112" y="592797"/>
                  </a:moveTo>
                  <a:lnTo>
                    <a:pt x="0" y="592797"/>
                  </a:lnTo>
                  <a:lnTo>
                    <a:pt x="0" y="680910"/>
                  </a:lnTo>
                  <a:lnTo>
                    <a:pt x="88112" y="680910"/>
                  </a:lnTo>
                  <a:lnTo>
                    <a:pt x="88112" y="592797"/>
                  </a:lnTo>
                  <a:close/>
                </a:path>
                <a:path w="88265" h="977900">
                  <a:moveTo>
                    <a:pt x="88112" y="889203"/>
                  </a:moveTo>
                  <a:lnTo>
                    <a:pt x="0" y="889203"/>
                  </a:lnTo>
                  <a:lnTo>
                    <a:pt x="0" y="977315"/>
                  </a:lnTo>
                  <a:lnTo>
                    <a:pt x="88112" y="977315"/>
                  </a:lnTo>
                  <a:lnTo>
                    <a:pt x="88112" y="889203"/>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889500" y="2020684"/>
            <a:ext cx="3632200" cy="1913344"/>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SCHOOLS2030 PLANNING: MODEL SELECTION</a:t>
            </a: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spcBef>
                <a:spcPts val="10"/>
              </a:spcBef>
            </a:pPr>
            <a:endParaRPr sz="1150" dirty="0">
              <a:latin typeface="Arial" panose="020B0604020202020204" pitchFamily="34" charset="0"/>
              <a:cs typeface="Arial" panose="020B0604020202020204" pitchFamily="34" charset="0"/>
            </a:endParaRPr>
          </a:p>
          <a:p>
            <a:pPr marL="321945">
              <a:lnSpc>
                <a:spcPct val="100000"/>
              </a:lnSpc>
            </a:pPr>
            <a:r>
              <a:rPr sz="1000" dirty="0">
                <a:solidFill>
                  <a:srgbClr val="414042"/>
                </a:solidFill>
                <a:latin typeface="Arial" panose="020B0604020202020204" pitchFamily="34" charset="0"/>
                <a:cs typeface="Arial" panose="020B0604020202020204" pitchFamily="34" charset="0"/>
              </a:rPr>
              <a:t>Choose a regional model</a:t>
            </a:r>
            <a:endParaRPr sz="1000" dirty="0">
              <a:latin typeface="Arial" panose="020B0604020202020204" pitchFamily="34" charset="0"/>
              <a:cs typeface="Arial" panose="020B0604020202020204" pitchFamily="34" charset="0"/>
            </a:endParaRPr>
          </a:p>
          <a:p>
            <a:pPr marL="489584" marR="1111885">
              <a:lnSpc>
                <a:spcPct val="194500"/>
              </a:lnSpc>
            </a:pPr>
            <a:r>
              <a:rPr sz="1000" dirty="0">
                <a:solidFill>
                  <a:srgbClr val="414042"/>
                </a:solidFill>
                <a:latin typeface="Arial" panose="020B0604020202020204" pitchFamily="34" charset="0"/>
                <a:cs typeface="Arial" panose="020B0604020202020204" pitchFamily="34" charset="0"/>
              </a:rPr>
              <a:t>Model 1: Regional Workshops  Model 2: School-Based Workshops  Model 3: Twenty Short Meetings</a:t>
            </a:r>
            <a:endParaRPr sz="10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489584">
              <a:lnSpc>
                <a:spcPct val="100000"/>
              </a:lnSpc>
            </a:pPr>
            <a:r>
              <a:rPr sz="1000" dirty="0">
                <a:solidFill>
                  <a:srgbClr val="414042"/>
                </a:solidFill>
                <a:latin typeface="Arial" panose="020B0604020202020204" pitchFamily="34" charset="0"/>
                <a:cs typeface="Arial" panose="020B0604020202020204" pitchFamily="34" charset="0"/>
              </a:rPr>
              <a:t>Model 4: Solo or Partnered Work with Check-Ins</a:t>
            </a:r>
            <a:endParaRPr sz="1000" dirty="0">
              <a:latin typeface="Arial" panose="020B0604020202020204" pitchFamily="34" charset="0"/>
              <a:cs typeface="Arial" panose="020B0604020202020204" pitchFamily="34" charset="0"/>
            </a:endParaRPr>
          </a:p>
        </p:txBody>
      </p:sp>
      <p:sp>
        <p:nvSpPr>
          <p:cNvPr id="28" name="object 28"/>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142</a:t>
            </a:fld>
            <a:endParaRPr sz="600">
              <a:latin typeface="Arial" panose="020B0604020202020204" pitchFamily="34" charset="0"/>
              <a:cs typeface="Arial" panose="020B0604020202020204" pitchFamily="34"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903178" y="5949226"/>
            <a:ext cx="5760085" cy="3839845"/>
          </a:xfrm>
          <a:custGeom>
            <a:avLst/>
            <a:gdLst/>
            <a:ahLst/>
            <a:cxnLst/>
            <a:rect l="l" t="t" r="r" b="b"/>
            <a:pathLst>
              <a:path w="5760084" h="3839845">
                <a:moveTo>
                  <a:pt x="71996" y="0"/>
                </a:moveTo>
                <a:lnTo>
                  <a:pt x="30373" y="1124"/>
                </a:lnTo>
                <a:lnTo>
                  <a:pt x="8999" y="8999"/>
                </a:lnTo>
                <a:lnTo>
                  <a:pt x="1124" y="30373"/>
                </a:lnTo>
                <a:lnTo>
                  <a:pt x="0" y="71996"/>
                </a:lnTo>
                <a:lnTo>
                  <a:pt x="0" y="3767607"/>
                </a:lnTo>
                <a:lnTo>
                  <a:pt x="1124" y="3809230"/>
                </a:lnTo>
                <a:lnTo>
                  <a:pt x="8999" y="3830604"/>
                </a:lnTo>
                <a:lnTo>
                  <a:pt x="30373" y="3838478"/>
                </a:lnTo>
                <a:lnTo>
                  <a:pt x="71996" y="3839603"/>
                </a:lnTo>
                <a:lnTo>
                  <a:pt x="5687999" y="3839603"/>
                </a:lnTo>
                <a:lnTo>
                  <a:pt x="5729622" y="3838478"/>
                </a:lnTo>
                <a:lnTo>
                  <a:pt x="5750996" y="3830604"/>
                </a:lnTo>
                <a:lnTo>
                  <a:pt x="5758871" y="3809230"/>
                </a:lnTo>
                <a:lnTo>
                  <a:pt x="5759996" y="3767607"/>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1115300" y="6361900"/>
            <a:ext cx="2047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Arial" panose="020B0604020202020204" pitchFamily="34" charset="0"/>
                <a:cs typeface="Arial" panose="020B0604020202020204" pitchFamily="34" charset="0"/>
              </a:rPr>
              <a:t>Cohort 2 Schools &amp; School Leaders</a:t>
            </a:r>
            <a:endParaRPr sz="1000">
              <a:latin typeface="Arial" panose="020B0604020202020204" pitchFamily="34" charset="0"/>
              <a:cs typeface="Arial" panose="020B0604020202020204" pitchFamily="34" charset="0"/>
            </a:endParaRPr>
          </a:p>
        </p:txBody>
      </p:sp>
      <p:sp>
        <p:nvSpPr>
          <p:cNvPr id="7" name="object 7"/>
          <p:cNvSpPr/>
          <p:nvPr/>
        </p:nvSpPr>
        <p:spPr>
          <a:xfrm>
            <a:off x="1132217" y="6853885"/>
            <a:ext cx="88265" cy="2290445"/>
          </a:xfrm>
          <a:custGeom>
            <a:avLst/>
            <a:gdLst/>
            <a:ahLst/>
            <a:cxnLst/>
            <a:rect l="l" t="t" r="r" b="b"/>
            <a:pathLst>
              <a:path w="88265" h="2290445">
                <a:moveTo>
                  <a:pt x="88112" y="0"/>
                </a:moveTo>
                <a:lnTo>
                  <a:pt x="0" y="0"/>
                </a:lnTo>
                <a:lnTo>
                  <a:pt x="0" y="88112"/>
                </a:lnTo>
                <a:lnTo>
                  <a:pt x="88112" y="88112"/>
                </a:lnTo>
                <a:lnTo>
                  <a:pt x="88112" y="0"/>
                </a:lnTo>
                <a:close/>
              </a:path>
              <a:path w="88265" h="2290445">
                <a:moveTo>
                  <a:pt x="88112" y="440397"/>
                </a:moveTo>
                <a:lnTo>
                  <a:pt x="0" y="440397"/>
                </a:lnTo>
                <a:lnTo>
                  <a:pt x="0" y="528510"/>
                </a:lnTo>
                <a:lnTo>
                  <a:pt x="88112" y="528510"/>
                </a:lnTo>
                <a:lnTo>
                  <a:pt x="88112" y="440397"/>
                </a:lnTo>
                <a:close/>
              </a:path>
              <a:path w="88265" h="2290445">
                <a:moveTo>
                  <a:pt x="88112" y="880795"/>
                </a:moveTo>
                <a:lnTo>
                  <a:pt x="0" y="880795"/>
                </a:lnTo>
                <a:lnTo>
                  <a:pt x="0" y="968908"/>
                </a:lnTo>
                <a:lnTo>
                  <a:pt x="88112" y="968908"/>
                </a:lnTo>
                <a:lnTo>
                  <a:pt x="88112" y="880795"/>
                </a:lnTo>
                <a:close/>
              </a:path>
              <a:path w="88265" h="2290445">
                <a:moveTo>
                  <a:pt x="88112" y="1321193"/>
                </a:moveTo>
                <a:lnTo>
                  <a:pt x="0" y="1321193"/>
                </a:lnTo>
                <a:lnTo>
                  <a:pt x="0" y="1409306"/>
                </a:lnTo>
                <a:lnTo>
                  <a:pt x="88112" y="1409306"/>
                </a:lnTo>
                <a:lnTo>
                  <a:pt x="88112" y="1321193"/>
                </a:lnTo>
                <a:close/>
              </a:path>
              <a:path w="88265" h="2290445">
                <a:moveTo>
                  <a:pt x="88112" y="1761604"/>
                </a:moveTo>
                <a:lnTo>
                  <a:pt x="0" y="1761604"/>
                </a:lnTo>
                <a:lnTo>
                  <a:pt x="0" y="1849716"/>
                </a:lnTo>
                <a:lnTo>
                  <a:pt x="88112" y="1849716"/>
                </a:lnTo>
                <a:lnTo>
                  <a:pt x="88112" y="1761604"/>
                </a:lnTo>
                <a:close/>
              </a:path>
              <a:path w="88265" h="2290445">
                <a:moveTo>
                  <a:pt x="88112" y="2202002"/>
                </a:moveTo>
                <a:lnTo>
                  <a:pt x="0" y="2202002"/>
                </a:lnTo>
                <a:lnTo>
                  <a:pt x="0" y="2290114"/>
                </a:lnTo>
                <a:lnTo>
                  <a:pt x="88112" y="2290114"/>
                </a:lnTo>
                <a:lnTo>
                  <a:pt x="88112" y="2202002"/>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282547" y="9004300"/>
            <a:ext cx="5001895" cy="166712"/>
          </a:xfrm>
          <a:prstGeom prst="rect">
            <a:avLst/>
          </a:prstGeom>
        </p:spPr>
        <p:txBody>
          <a:bodyPr vert="horz" wrap="square" lIns="0" tIns="12700" rIns="0" bIns="0" rtlCol="0">
            <a:spAutoFit/>
          </a:bodyPr>
          <a:lstStyle/>
          <a:p>
            <a:pPr marL="12700">
              <a:lnSpc>
                <a:spcPct val="100000"/>
              </a:lnSpc>
              <a:spcBef>
                <a:spcPts val="100"/>
              </a:spcBef>
              <a:tabLst>
                <a:tab pos="4988560" algn="l"/>
              </a:tabLst>
            </a:pPr>
            <a:r>
              <a:rPr sz="1000" dirty="0">
                <a:solidFill>
                  <a:srgbClr val="414042"/>
                </a:solidFill>
                <a:latin typeface="Arial" panose="020B0604020202020204" pitchFamily="34" charset="0"/>
                <a:cs typeface="Arial" panose="020B0604020202020204" pitchFamily="34" charset="0"/>
              </a:rPr>
              <a:t>Cohort Lead: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9" name="object 9"/>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03178" y="2073173"/>
            <a:ext cx="5760085" cy="3437254"/>
          </a:xfrm>
          <a:custGeom>
            <a:avLst/>
            <a:gdLst/>
            <a:ahLst/>
            <a:cxnLst/>
            <a:rect l="l" t="t" r="r" b="b"/>
            <a:pathLst>
              <a:path w="5760084" h="3437254">
                <a:moveTo>
                  <a:pt x="71996" y="0"/>
                </a:moveTo>
                <a:lnTo>
                  <a:pt x="30373" y="1124"/>
                </a:lnTo>
                <a:lnTo>
                  <a:pt x="8999" y="8999"/>
                </a:lnTo>
                <a:lnTo>
                  <a:pt x="1124" y="30373"/>
                </a:lnTo>
                <a:lnTo>
                  <a:pt x="0" y="71996"/>
                </a:lnTo>
                <a:lnTo>
                  <a:pt x="0" y="3365119"/>
                </a:lnTo>
                <a:lnTo>
                  <a:pt x="1124" y="3406741"/>
                </a:lnTo>
                <a:lnTo>
                  <a:pt x="8999" y="3428115"/>
                </a:lnTo>
                <a:lnTo>
                  <a:pt x="30373" y="3435990"/>
                </a:lnTo>
                <a:lnTo>
                  <a:pt x="71996" y="3437115"/>
                </a:lnTo>
                <a:lnTo>
                  <a:pt x="5687999" y="3437115"/>
                </a:lnTo>
                <a:lnTo>
                  <a:pt x="5729622" y="3435990"/>
                </a:lnTo>
                <a:lnTo>
                  <a:pt x="5750996" y="3428115"/>
                </a:lnTo>
                <a:lnTo>
                  <a:pt x="5758871" y="3406741"/>
                </a:lnTo>
                <a:lnTo>
                  <a:pt x="5759996" y="3365119"/>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892675" y="1746618"/>
            <a:ext cx="2962275" cy="72071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SCHOOLS2030 PLANNING: COHORTS</a:t>
            </a: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a:lnSpc>
                <a:spcPct val="100000"/>
              </a:lnSpc>
            </a:pPr>
            <a:endParaRPr sz="1200" dirty="0">
              <a:latin typeface="Arial" panose="020B0604020202020204" pitchFamily="34" charset="0"/>
              <a:cs typeface="Arial" panose="020B0604020202020204" pitchFamily="34" charset="0"/>
            </a:endParaRPr>
          </a:p>
          <a:p>
            <a:pPr marL="234950">
              <a:lnSpc>
                <a:spcPct val="100000"/>
              </a:lnSpc>
              <a:spcBef>
                <a:spcPts val="5"/>
              </a:spcBef>
            </a:pPr>
            <a:r>
              <a:rPr sz="1000" dirty="0">
                <a:solidFill>
                  <a:srgbClr val="414042"/>
                </a:solidFill>
                <a:latin typeface="Arial" panose="020B0604020202020204" pitchFamily="34" charset="0"/>
                <a:cs typeface="Arial" panose="020B0604020202020204" pitchFamily="34" charset="0"/>
              </a:rPr>
              <a:t>Cohort 1 Schools &amp; School Leaders</a:t>
            </a:r>
            <a:endParaRPr sz="1000" dirty="0">
              <a:latin typeface="Arial" panose="020B0604020202020204" pitchFamily="34" charset="0"/>
              <a:cs typeface="Arial" panose="020B0604020202020204" pitchFamily="34" charset="0"/>
            </a:endParaRPr>
          </a:p>
        </p:txBody>
      </p:sp>
      <p:sp>
        <p:nvSpPr>
          <p:cNvPr id="12" name="object 12"/>
          <p:cNvSpPr/>
          <p:nvPr/>
        </p:nvSpPr>
        <p:spPr>
          <a:xfrm>
            <a:off x="1132217" y="2772587"/>
            <a:ext cx="88265" cy="2290445"/>
          </a:xfrm>
          <a:custGeom>
            <a:avLst/>
            <a:gdLst/>
            <a:ahLst/>
            <a:cxnLst/>
            <a:rect l="l" t="t" r="r" b="b"/>
            <a:pathLst>
              <a:path w="88265" h="2290445">
                <a:moveTo>
                  <a:pt x="88112" y="0"/>
                </a:moveTo>
                <a:lnTo>
                  <a:pt x="0" y="0"/>
                </a:lnTo>
                <a:lnTo>
                  <a:pt x="0" y="88112"/>
                </a:lnTo>
                <a:lnTo>
                  <a:pt x="88112" y="88112"/>
                </a:lnTo>
                <a:lnTo>
                  <a:pt x="88112" y="0"/>
                </a:lnTo>
                <a:close/>
              </a:path>
              <a:path w="88265" h="2290445">
                <a:moveTo>
                  <a:pt x="88112" y="440397"/>
                </a:moveTo>
                <a:lnTo>
                  <a:pt x="0" y="440397"/>
                </a:lnTo>
                <a:lnTo>
                  <a:pt x="0" y="528510"/>
                </a:lnTo>
                <a:lnTo>
                  <a:pt x="88112" y="528510"/>
                </a:lnTo>
                <a:lnTo>
                  <a:pt x="88112" y="440397"/>
                </a:lnTo>
                <a:close/>
              </a:path>
              <a:path w="88265" h="2290445">
                <a:moveTo>
                  <a:pt x="88112" y="880795"/>
                </a:moveTo>
                <a:lnTo>
                  <a:pt x="0" y="880795"/>
                </a:lnTo>
                <a:lnTo>
                  <a:pt x="0" y="968908"/>
                </a:lnTo>
                <a:lnTo>
                  <a:pt x="88112" y="968908"/>
                </a:lnTo>
                <a:lnTo>
                  <a:pt x="88112" y="880795"/>
                </a:lnTo>
                <a:close/>
              </a:path>
              <a:path w="88265" h="2290445">
                <a:moveTo>
                  <a:pt x="88112" y="1321193"/>
                </a:moveTo>
                <a:lnTo>
                  <a:pt x="0" y="1321193"/>
                </a:lnTo>
                <a:lnTo>
                  <a:pt x="0" y="1409306"/>
                </a:lnTo>
                <a:lnTo>
                  <a:pt x="88112" y="1409306"/>
                </a:lnTo>
                <a:lnTo>
                  <a:pt x="88112" y="1321193"/>
                </a:lnTo>
                <a:close/>
              </a:path>
              <a:path w="88265" h="2290445">
                <a:moveTo>
                  <a:pt x="88112" y="1761604"/>
                </a:moveTo>
                <a:lnTo>
                  <a:pt x="0" y="1761604"/>
                </a:lnTo>
                <a:lnTo>
                  <a:pt x="0" y="1849716"/>
                </a:lnTo>
                <a:lnTo>
                  <a:pt x="88112" y="1849716"/>
                </a:lnTo>
                <a:lnTo>
                  <a:pt x="88112" y="1761604"/>
                </a:lnTo>
                <a:close/>
              </a:path>
              <a:path w="88265" h="2290445">
                <a:moveTo>
                  <a:pt x="88112" y="2202002"/>
                </a:moveTo>
                <a:lnTo>
                  <a:pt x="0" y="2202002"/>
                </a:lnTo>
                <a:lnTo>
                  <a:pt x="0" y="2290114"/>
                </a:lnTo>
                <a:lnTo>
                  <a:pt x="88112" y="2290114"/>
                </a:lnTo>
                <a:lnTo>
                  <a:pt x="88112" y="2202002"/>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282547" y="4923002"/>
            <a:ext cx="5001895" cy="166712"/>
          </a:xfrm>
          <a:prstGeom prst="rect">
            <a:avLst/>
          </a:prstGeom>
        </p:spPr>
        <p:txBody>
          <a:bodyPr vert="horz" wrap="square" lIns="0" tIns="12700" rIns="0" bIns="0" rtlCol="0">
            <a:spAutoFit/>
          </a:bodyPr>
          <a:lstStyle/>
          <a:p>
            <a:pPr marL="12700">
              <a:lnSpc>
                <a:spcPct val="100000"/>
              </a:lnSpc>
              <a:spcBef>
                <a:spcPts val="100"/>
              </a:spcBef>
              <a:tabLst>
                <a:tab pos="4988560" algn="l"/>
              </a:tabLst>
            </a:pPr>
            <a:r>
              <a:rPr sz="1000" dirty="0">
                <a:solidFill>
                  <a:srgbClr val="414042"/>
                </a:solidFill>
                <a:latin typeface="Arial" panose="020B0604020202020204" pitchFamily="34" charset="0"/>
                <a:cs typeface="Arial" panose="020B0604020202020204" pitchFamily="34" charset="0"/>
              </a:rPr>
              <a:t>Cohort Lead: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15" name="object 15"/>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143</a:t>
            </a:fld>
            <a:endParaRPr sz="600">
              <a:latin typeface="Arial" panose="020B0604020202020204" pitchFamily="34" charset="0"/>
              <a:cs typeface="Arial" panose="020B0604020202020204" pitchFamily="34" charset="0"/>
            </a:endParaRPr>
          </a:p>
        </p:txBody>
      </p:sp>
      <p:sp>
        <p:nvSpPr>
          <p:cNvPr id="14" name="object 14"/>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6828" y="2073173"/>
            <a:ext cx="5760085" cy="3437254"/>
          </a:xfrm>
          <a:custGeom>
            <a:avLst/>
            <a:gdLst/>
            <a:ahLst/>
            <a:cxnLst/>
            <a:rect l="l" t="t" r="r" b="b"/>
            <a:pathLst>
              <a:path w="5760084" h="3437254">
                <a:moveTo>
                  <a:pt x="71996" y="0"/>
                </a:moveTo>
                <a:lnTo>
                  <a:pt x="30373" y="1124"/>
                </a:lnTo>
                <a:lnTo>
                  <a:pt x="8999" y="8999"/>
                </a:lnTo>
                <a:lnTo>
                  <a:pt x="1124" y="30373"/>
                </a:lnTo>
                <a:lnTo>
                  <a:pt x="0" y="71996"/>
                </a:lnTo>
                <a:lnTo>
                  <a:pt x="0" y="3365119"/>
                </a:lnTo>
                <a:lnTo>
                  <a:pt x="1124" y="3406741"/>
                </a:lnTo>
                <a:lnTo>
                  <a:pt x="8999" y="3428115"/>
                </a:lnTo>
                <a:lnTo>
                  <a:pt x="30373" y="3435990"/>
                </a:lnTo>
                <a:lnTo>
                  <a:pt x="71996" y="3437115"/>
                </a:lnTo>
                <a:lnTo>
                  <a:pt x="5687999" y="3437115"/>
                </a:lnTo>
                <a:lnTo>
                  <a:pt x="5729622" y="3435990"/>
                </a:lnTo>
                <a:lnTo>
                  <a:pt x="5750996" y="3428115"/>
                </a:lnTo>
                <a:lnTo>
                  <a:pt x="5758871" y="3406741"/>
                </a:lnTo>
                <a:lnTo>
                  <a:pt x="5759996" y="3365119"/>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896828" y="5949226"/>
            <a:ext cx="5760085" cy="3839845"/>
          </a:xfrm>
          <a:custGeom>
            <a:avLst/>
            <a:gdLst/>
            <a:ahLst/>
            <a:cxnLst/>
            <a:rect l="l" t="t" r="r" b="b"/>
            <a:pathLst>
              <a:path w="5760084" h="3839845">
                <a:moveTo>
                  <a:pt x="71996" y="0"/>
                </a:moveTo>
                <a:lnTo>
                  <a:pt x="30373" y="1124"/>
                </a:lnTo>
                <a:lnTo>
                  <a:pt x="8999" y="8999"/>
                </a:lnTo>
                <a:lnTo>
                  <a:pt x="1124" y="30373"/>
                </a:lnTo>
                <a:lnTo>
                  <a:pt x="0" y="71996"/>
                </a:lnTo>
                <a:lnTo>
                  <a:pt x="0" y="3767607"/>
                </a:lnTo>
                <a:lnTo>
                  <a:pt x="1124" y="3809230"/>
                </a:lnTo>
                <a:lnTo>
                  <a:pt x="8999" y="3830604"/>
                </a:lnTo>
                <a:lnTo>
                  <a:pt x="30373" y="3838478"/>
                </a:lnTo>
                <a:lnTo>
                  <a:pt x="71996" y="3839603"/>
                </a:lnTo>
                <a:lnTo>
                  <a:pt x="5687999" y="3839603"/>
                </a:lnTo>
                <a:lnTo>
                  <a:pt x="5729622" y="3838478"/>
                </a:lnTo>
                <a:lnTo>
                  <a:pt x="5750996" y="3830604"/>
                </a:lnTo>
                <a:lnTo>
                  <a:pt x="5758871" y="3809230"/>
                </a:lnTo>
                <a:lnTo>
                  <a:pt x="5759996" y="3767607"/>
                </a:lnTo>
                <a:lnTo>
                  <a:pt x="5759996" y="71996"/>
                </a:lnTo>
                <a:lnTo>
                  <a:pt x="5758871" y="30373"/>
                </a:lnTo>
                <a:lnTo>
                  <a:pt x="5750996" y="8999"/>
                </a:lnTo>
                <a:lnTo>
                  <a:pt x="5729622" y="1124"/>
                </a:lnTo>
                <a:lnTo>
                  <a:pt x="5687999" y="0"/>
                </a:lnTo>
                <a:lnTo>
                  <a:pt x="71996"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115300" y="2280602"/>
            <a:ext cx="2047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Arial" panose="020B0604020202020204" pitchFamily="34" charset="0"/>
                <a:cs typeface="Arial" panose="020B0604020202020204" pitchFamily="34" charset="0"/>
              </a:rPr>
              <a:t>Cohort 3 Schools &amp; School Leaders</a:t>
            </a:r>
            <a:endParaRPr sz="1000">
              <a:latin typeface="Arial" panose="020B0604020202020204" pitchFamily="34" charset="0"/>
              <a:cs typeface="Arial" panose="020B0604020202020204" pitchFamily="34" charset="0"/>
            </a:endParaRPr>
          </a:p>
        </p:txBody>
      </p:sp>
      <p:sp>
        <p:nvSpPr>
          <p:cNvPr id="8" name="object 8"/>
          <p:cNvSpPr/>
          <p:nvPr/>
        </p:nvSpPr>
        <p:spPr>
          <a:xfrm>
            <a:off x="1132217" y="2772587"/>
            <a:ext cx="88265" cy="2290445"/>
          </a:xfrm>
          <a:custGeom>
            <a:avLst/>
            <a:gdLst/>
            <a:ahLst/>
            <a:cxnLst/>
            <a:rect l="l" t="t" r="r" b="b"/>
            <a:pathLst>
              <a:path w="88265" h="2290445">
                <a:moveTo>
                  <a:pt x="88112" y="0"/>
                </a:moveTo>
                <a:lnTo>
                  <a:pt x="0" y="0"/>
                </a:lnTo>
                <a:lnTo>
                  <a:pt x="0" y="88112"/>
                </a:lnTo>
                <a:lnTo>
                  <a:pt x="88112" y="88112"/>
                </a:lnTo>
                <a:lnTo>
                  <a:pt x="88112" y="0"/>
                </a:lnTo>
                <a:close/>
              </a:path>
              <a:path w="88265" h="2290445">
                <a:moveTo>
                  <a:pt x="88112" y="440397"/>
                </a:moveTo>
                <a:lnTo>
                  <a:pt x="0" y="440397"/>
                </a:lnTo>
                <a:lnTo>
                  <a:pt x="0" y="528510"/>
                </a:lnTo>
                <a:lnTo>
                  <a:pt x="88112" y="528510"/>
                </a:lnTo>
                <a:lnTo>
                  <a:pt x="88112" y="440397"/>
                </a:lnTo>
                <a:close/>
              </a:path>
              <a:path w="88265" h="2290445">
                <a:moveTo>
                  <a:pt x="88112" y="880795"/>
                </a:moveTo>
                <a:lnTo>
                  <a:pt x="0" y="880795"/>
                </a:lnTo>
                <a:lnTo>
                  <a:pt x="0" y="968908"/>
                </a:lnTo>
                <a:lnTo>
                  <a:pt x="88112" y="968908"/>
                </a:lnTo>
                <a:lnTo>
                  <a:pt x="88112" y="880795"/>
                </a:lnTo>
                <a:close/>
              </a:path>
              <a:path w="88265" h="2290445">
                <a:moveTo>
                  <a:pt x="88112" y="1321193"/>
                </a:moveTo>
                <a:lnTo>
                  <a:pt x="0" y="1321193"/>
                </a:lnTo>
                <a:lnTo>
                  <a:pt x="0" y="1409306"/>
                </a:lnTo>
                <a:lnTo>
                  <a:pt x="88112" y="1409306"/>
                </a:lnTo>
                <a:lnTo>
                  <a:pt x="88112" y="1321193"/>
                </a:lnTo>
                <a:close/>
              </a:path>
              <a:path w="88265" h="2290445">
                <a:moveTo>
                  <a:pt x="88112" y="1761604"/>
                </a:moveTo>
                <a:lnTo>
                  <a:pt x="0" y="1761604"/>
                </a:lnTo>
                <a:lnTo>
                  <a:pt x="0" y="1849716"/>
                </a:lnTo>
                <a:lnTo>
                  <a:pt x="88112" y="1849716"/>
                </a:lnTo>
                <a:lnTo>
                  <a:pt x="88112" y="1761604"/>
                </a:lnTo>
                <a:close/>
              </a:path>
              <a:path w="88265" h="2290445">
                <a:moveTo>
                  <a:pt x="88112" y="2202002"/>
                </a:moveTo>
                <a:lnTo>
                  <a:pt x="0" y="2202002"/>
                </a:lnTo>
                <a:lnTo>
                  <a:pt x="0" y="2290114"/>
                </a:lnTo>
                <a:lnTo>
                  <a:pt x="88112" y="2290114"/>
                </a:lnTo>
                <a:lnTo>
                  <a:pt x="88112" y="2202002"/>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1282547" y="4923002"/>
            <a:ext cx="5001895" cy="166712"/>
          </a:xfrm>
          <a:prstGeom prst="rect">
            <a:avLst/>
          </a:prstGeom>
        </p:spPr>
        <p:txBody>
          <a:bodyPr vert="horz" wrap="square" lIns="0" tIns="12700" rIns="0" bIns="0" rtlCol="0">
            <a:spAutoFit/>
          </a:bodyPr>
          <a:lstStyle/>
          <a:p>
            <a:pPr marL="12700">
              <a:lnSpc>
                <a:spcPct val="100000"/>
              </a:lnSpc>
              <a:spcBef>
                <a:spcPts val="100"/>
              </a:spcBef>
              <a:tabLst>
                <a:tab pos="4988560" algn="l"/>
              </a:tabLst>
            </a:pPr>
            <a:r>
              <a:rPr sz="1000" dirty="0">
                <a:solidFill>
                  <a:srgbClr val="414042"/>
                </a:solidFill>
                <a:latin typeface="Arial" panose="020B0604020202020204" pitchFamily="34" charset="0"/>
                <a:cs typeface="Arial" panose="020B0604020202020204" pitchFamily="34" charset="0"/>
              </a:rPr>
              <a:t>Cohort Lead: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10" name="object 10"/>
          <p:cNvSpPr txBox="1"/>
          <p:nvPr/>
        </p:nvSpPr>
        <p:spPr>
          <a:xfrm>
            <a:off x="1115288" y="6361912"/>
            <a:ext cx="20478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Arial" panose="020B0604020202020204" pitchFamily="34" charset="0"/>
                <a:cs typeface="Arial" panose="020B0604020202020204" pitchFamily="34" charset="0"/>
              </a:rPr>
              <a:t>Cohort 4 Schools &amp; School Leaders</a:t>
            </a:r>
            <a:endParaRPr sz="1000">
              <a:latin typeface="Arial" panose="020B0604020202020204" pitchFamily="34" charset="0"/>
              <a:cs typeface="Arial" panose="020B0604020202020204" pitchFamily="34" charset="0"/>
            </a:endParaRPr>
          </a:p>
        </p:txBody>
      </p:sp>
      <p:sp>
        <p:nvSpPr>
          <p:cNvPr id="11" name="object 11"/>
          <p:cNvSpPr/>
          <p:nvPr/>
        </p:nvSpPr>
        <p:spPr>
          <a:xfrm>
            <a:off x="1132217" y="6853885"/>
            <a:ext cx="88265" cy="2290445"/>
          </a:xfrm>
          <a:custGeom>
            <a:avLst/>
            <a:gdLst/>
            <a:ahLst/>
            <a:cxnLst/>
            <a:rect l="l" t="t" r="r" b="b"/>
            <a:pathLst>
              <a:path w="88265" h="2290445">
                <a:moveTo>
                  <a:pt x="88112" y="0"/>
                </a:moveTo>
                <a:lnTo>
                  <a:pt x="0" y="0"/>
                </a:lnTo>
                <a:lnTo>
                  <a:pt x="0" y="88112"/>
                </a:lnTo>
                <a:lnTo>
                  <a:pt x="88112" y="88112"/>
                </a:lnTo>
                <a:lnTo>
                  <a:pt x="88112" y="0"/>
                </a:lnTo>
                <a:close/>
              </a:path>
              <a:path w="88265" h="2290445">
                <a:moveTo>
                  <a:pt x="88112" y="440397"/>
                </a:moveTo>
                <a:lnTo>
                  <a:pt x="0" y="440397"/>
                </a:lnTo>
                <a:lnTo>
                  <a:pt x="0" y="528510"/>
                </a:lnTo>
                <a:lnTo>
                  <a:pt x="88112" y="528510"/>
                </a:lnTo>
                <a:lnTo>
                  <a:pt x="88112" y="440397"/>
                </a:lnTo>
                <a:close/>
              </a:path>
              <a:path w="88265" h="2290445">
                <a:moveTo>
                  <a:pt x="88112" y="880795"/>
                </a:moveTo>
                <a:lnTo>
                  <a:pt x="0" y="880795"/>
                </a:lnTo>
                <a:lnTo>
                  <a:pt x="0" y="968908"/>
                </a:lnTo>
                <a:lnTo>
                  <a:pt x="88112" y="968908"/>
                </a:lnTo>
                <a:lnTo>
                  <a:pt x="88112" y="880795"/>
                </a:lnTo>
                <a:close/>
              </a:path>
              <a:path w="88265" h="2290445">
                <a:moveTo>
                  <a:pt x="88112" y="1321193"/>
                </a:moveTo>
                <a:lnTo>
                  <a:pt x="0" y="1321193"/>
                </a:lnTo>
                <a:lnTo>
                  <a:pt x="0" y="1409306"/>
                </a:lnTo>
                <a:lnTo>
                  <a:pt x="88112" y="1409306"/>
                </a:lnTo>
                <a:lnTo>
                  <a:pt x="88112" y="1321193"/>
                </a:lnTo>
                <a:close/>
              </a:path>
              <a:path w="88265" h="2290445">
                <a:moveTo>
                  <a:pt x="88112" y="1761604"/>
                </a:moveTo>
                <a:lnTo>
                  <a:pt x="0" y="1761604"/>
                </a:lnTo>
                <a:lnTo>
                  <a:pt x="0" y="1849716"/>
                </a:lnTo>
                <a:lnTo>
                  <a:pt x="88112" y="1849716"/>
                </a:lnTo>
                <a:lnTo>
                  <a:pt x="88112" y="1761604"/>
                </a:lnTo>
                <a:close/>
              </a:path>
              <a:path w="88265" h="2290445">
                <a:moveTo>
                  <a:pt x="88112" y="2202002"/>
                </a:moveTo>
                <a:lnTo>
                  <a:pt x="0" y="2202002"/>
                </a:lnTo>
                <a:lnTo>
                  <a:pt x="0" y="2290114"/>
                </a:lnTo>
                <a:lnTo>
                  <a:pt x="88112" y="2290114"/>
                </a:lnTo>
                <a:lnTo>
                  <a:pt x="88112" y="2202002"/>
                </a:lnTo>
                <a:close/>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1282547" y="9004300"/>
            <a:ext cx="5001895" cy="166712"/>
          </a:xfrm>
          <a:prstGeom prst="rect">
            <a:avLst/>
          </a:prstGeom>
        </p:spPr>
        <p:txBody>
          <a:bodyPr vert="horz" wrap="square" lIns="0" tIns="12700" rIns="0" bIns="0" rtlCol="0">
            <a:spAutoFit/>
          </a:bodyPr>
          <a:lstStyle/>
          <a:p>
            <a:pPr marL="12700">
              <a:lnSpc>
                <a:spcPct val="100000"/>
              </a:lnSpc>
              <a:spcBef>
                <a:spcPts val="100"/>
              </a:spcBef>
              <a:tabLst>
                <a:tab pos="4988560" algn="l"/>
              </a:tabLst>
            </a:pPr>
            <a:r>
              <a:rPr sz="1000" dirty="0">
                <a:solidFill>
                  <a:srgbClr val="414042"/>
                </a:solidFill>
                <a:latin typeface="Arial" panose="020B0604020202020204" pitchFamily="34" charset="0"/>
                <a:cs typeface="Arial" panose="020B0604020202020204" pitchFamily="34" charset="0"/>
              </a:rPr>
              <a:t>Cohort Lead:  </a:t>
            </a:r>
            <a:r>
              <a:rPr sz="1000" u="sng" dirty="0">
                <a:solidFill>
                  <a:srgbClr val="414042"/>
                </a:solidFill>
                <a:uFill>
                  <a:solidFill>
                    <a:srgbClr val="403F41"/>
                  </a:solidFill>
                </a:uFill>
                <a:latin typeface="Arial" panose="020B0604020202020204" pitchFamily="34" charset="0"/>
                <a:cs typeface="Arial" panose="020B0604020202020204" pitchFamily="34" charset="0"/>
              </a:rPr>
              <a:t> 	</a:t>
            </a:r>
            <a:endParaRPr sz="1000">
              <a:latin typeface="Arial" panose="020B0604020202020204" pitchFamily="34" charset="0"/>
              <a:cs typeface="Arial" panose="020B0604020202020204" pitchFamily="34" charset="0"/>
            </a:endParaRPr>
          </a:p>
        </p:txBody>
      </p:sp>
      <p:sp>
        <p:nvSpPr>
          <p:cNvPr id="13" name="object 13"/>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sp>
        <p:nvSpPr>
          <p:cNvPr id="15" name="object 15"/>
          <p:cNvSpPr txBox="1"/>
          <p:nvPr/>
        </p:nvSpPr>
        <p:spPr>
          <a:xfrm>
            <a:off x="351325" y="10233152"/>
            <a:ext cx="218440" cy="89768"/>
          </a:xfrm>
          <a:prstGeom prst="rect">
            <a:avLst/>
          </a:prstGeom>
        </p:spPr>
        <p:txBody>
          <a:bodyPr vert="horz" wrap="square" lIns="0" tIns="0" rIns="0" bIns="0" rtlCol="0">
            <a:spAutoFit/>
          </a:bodyPr>
          <a:lstStyle/>
          <a:p>
            <a:pPr marL="38100">
              <a:lnSpc>
                <a:spcPts val="685"/>
              </a:lnSpc>
            </a:pPr>
            <a:fld id="{81D60167-4931-47E6-BA6A-407CBD079E47}" type="slidenum">
              <a:rPr sz="600" b="1" dirty="0">
                <a:solidFill>
                  <a:srgbClr val="6D6E71"/>
                </a:solidFill>
                <a:latin typeface="Arial" panose="020B0604020202020204" pitchFamily="34" charset="0"/>
                <a:cs typeface="Arial" panose="020B0604020202020204" pitchFamily="34" charset="0"/>
              </a:rPr>
              <a:t>144</a:t>
            </a:fld>
            <a:endParaRPr sz="600">
              <a:latin typeface="Arial" panose="020B0604020202020204" pitchFamily="34" charset="0"/>
              <a:cs typeface="Arial" panose="020B0604020202020204" pitchFamily="34"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00AEEF"/>
          </a:solidFill>
        </p:spPr>
        <p:txBody>
          <a:bodyPr wrap="square" lIns="0" tIns="0" rIns="0" bIns="0" rtlCol="0"/>
          <a:lstStyle/>
          <a:p>
            <a:endParaRPr/>
          </a:p>
        </p:txBody>
      </p:sp>
      <p:sp>
        <p:nvSpPr>
          <p:cNvPr id="3" name="object 3"/>
          <p:cNvSpPr/>
          <p:nvPr/>
        </p:nvSpPr>
        <p:spPr>
          <a:xfrm>
            <a:off x="3915371" y="9825547"/>
            <a:ext cx="68494" cy="77073"/>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4" name="object 4"/>
          <p:cNvGrpSpPr/>
          <p:nvPr/>
        </p:nvGrpSpPr>
        <p:grpSpPr>
          <a:xfrm>
            <a:off x="2744609" y="9801423"/>
            <a:ext cx="1125855" cy="197485"/>
            <a:chOff x="2744609" y="9801423"/>
            <a:chExt cx="1125855" cy="197485"/>
          </a:xfrm>
        </p:grpSpPr>
        <p:sp>
          <p:nvSpPr>
            <p:cNvPr id="5" name="object 5"/>
            <p:cNvSpPr/>
            <p:nvPr/>
          </p:nvSpPr>
          <p:spPr>
            <a:xfrm>
              <a:off x="2744609" y="9815698"/>
              <a:ext cx="147535" cy="179641"/>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2915386" y="9801428"/>
              <a:ext cx="736600" cy="197485"/>
            </a:xfrm>
            <a:custGeom>
              <a:avLst/>
              <a:gdLst/>
              <a:ahLst/>
              <a:cxnLst/>
              <a:rect l="l" t="t" r="r" b="b"/>
              <a:pathLst>
                <a:path w="736600" h="197484">
                  <a:moveTo>
                    <a:pt x="111125" y="77292"/>
                  </a:moveTo>
                  <a:lnTo>
                    <a:pt x="107429" y="73444"/>
                  </a:lnTo>
                  <a:lnTo>
                    <a:pt x="99644" y="68135"/>
                  </a:lnTo>
                  <a:lnTo>
                    <a:pt x="87287" y="63436"/>
                  </a:lnTo>
                  <a:lnTo>
                    <a:pt x="69951" y="61404"/>
                  </a:lnTo>
                  <a:lnTo>
                    <a:pt x="40970" y="68376"/>
                  </a:lnTo>
                  <a:lnTo>
                    <a:pt x="18935" y="86893"/>
                  </a:lnTo>
                  <a:lnTo>
                    <a:pt x="4914" y="113334"/>
                  </a:lnTo>
                  <a:lnTo>
                    <a:pt x="0" y="144094"/>
                  </a:lnTo>
                  <a:lnTo>
                    <a:pt x="3733" y="166154"/>
                  </a:lnTo>
                  <a:lnTo>
                    <a:pt x="14249" y="182676"/>
                  </a:lnTo>
                  <a:lnTo>
                    <a:pt x="30505" y="193027"/>
                  </a:lnTo>
                  <a:lnTo>
                    <a:pt x="51473" y="196608"/>
                  </a:lnTo>
                  <a:lnTo>
                    <a:pt x="68338" y="194640"/>
                  </a:lnTo>
                  <a:lnTo>
                    <a:pt x="84785" y="172631"/>
                  </a:lnTo>
                  <a:lnTo>
                    <a:pt x="77457" y="176580"/>
                  </a:lnTo>
                  <a:lnTo>
                    <a:pt x="66776" y="180365"/>
                  </a:lnTo>
                  <a:lnTo>
                    <a:pt x="53314" y="182067"/>
                  </a:lnTo>
                  <a:lnTo>
                    <a:pt x="37846" y="179247"/>
                  </a:lnTo>
                  <a:lnTo>
                    <a:pt x="26225" y="171221"/>
                  </a:lnTo>
                  <a:lnTo>
                    <a:pt x="18910" y="158661"/>
                  </a:lnTo>
                  <a:lnTo>
                    <a:pt x="16370" y="142201"/>
                  </a:lnTo>
                  <a:lnTo>
                    <a:pt x="20002" y="118630"/>
                  </a:lnTo>
                  <a:lnTo>
                    <a:pt x="30619" y="97218"/>
                  </a:lnTo>
                  <a:lnTo>
                    <a:pt x="47764" y="81673"/>
                  </a:lnTo>
                  <a:lnTo>
                    <a:pt x="71005" y="75679"/>
                  </a:lnTo>
                  <a:lnTo>
                    <a:pt x="83807" y="77266"/>
                  </a:lnTo>
                  <a:lnTo>
                    <a:pt x="93103" y="80860"/>
                  </a:lnTo>
                  <a:lnTo>
                    <a:pt x="99136" y="84772"/>
                  </a:lnTo>
                  <a:lnTo>
                    <a:pt x="102146" y="87261"/>
                  </a:lnTo>
                  <a:lnTo>
                    <a:pt x="111125" y="77292"/>
                  </a:lnTo>
                  <a:close/>
                </a:path>
                <a:path w="736600" h="197484">
                  <a:moveTo>
                    <a:pt x="227266" y="77292"/>
                  </a:moveTo>
                  <a:lnTo>
                    <a:pt x="223570" y="73444"/>
                  </a:lnTo>
                  <a:lnTo>
                    <a:pt x="215785" y="68135"/>
                  </a:lnTo>
                  <a:lnTo>
                    <a:pt x="203428" y="63436"/>
                  </a:lnTo>
                  <a:lnTo>
                    <a:pt x="186093" y="61404"/>
                  </a:lnTo>
                  <a:lnTo>
                    <a:pt x="157111" y="68376"/>
                  </a:lnTo>
                  <a:lnTo>
                    <a:pt x="135077" y="86893"/>
                  </a:lnTo>
                  <a:lnTo>
                    <a:pt x="121056" y="113334"/>
                  </a:lnTo>
                  <a:lnTo>
                    <a:pt x="116141" y="144094"/>
                  </a:lnTo>
                  <a:lnTo>
                    <a:pt x="119875" y="166154"/>
                  </a:lnTo>
                  <a:lnTo>
                    <a:pt x="130390" y="182676"/>
                  </a:lnTo>
                  <a:lnTo>
                    <a:pt x="146646" y="193027"/>
                  </a:lnTo>
                  <a:lnTo>
                    <a:pt x="167614" y="196608"/>
                  </a:lnTo>
                  <a:lnTo>
                    <a:pt x="184480" y="194640"/>
                  </a:lnTo>
                  <a:lnTo>
                    <a:pt x="200926" y="172631"/>
                  </a:lnTo>
                  <a:lnTo>
                    <a:pt x="193598" y="176580"/>
                  </a:lnTo>
                  <a:lnTo>
                    <a:pt x="182918" y="180365"/>
                  </a:lnTo>
                  <a:lnTo>
                    <a:pt x="169456" y="182067"/>
                  </a:lnTo>
                  <a:lnTo>
                    <a:pt x="154000" y="179247"/>
                  </a:lnTo>
                  <a:lnTo>
                    <a:pt x="142367" y="171221"/>
                  </a:lnTo>
                  <a:lnTo>
                    <a:pt x="135051" y="158661"/>
                  </a:lnTo>
                  <a:lnTo>
                    <a:pt x="132511" y="142201"/>
                  </a:lnTo>
                  <a:lnTo>
                    <a:pt x="136144" y="118630"/>
                  </a:lnTo>
                  <a:lnTo>
                    <a:pt x="146761" y="97218"/>
                  </a:lnTo>
                  <a:lnTo>
                    <a:pt x="163906" y="81673"/>
                  </a:lnTo>
                  <a:lnTo>
                    <a:pt x="187147" y="75679"/>
                  </a:lnTo>
                  <a:lnTo>
                    <a:pt x="199948" y="77266"/>
                  </a:lnTo>
                  <a:lnTo>
                    <a:pt x="209245" y="80860"/>
                  </a:lnTo>
                  <a:lnTo>
                    <a:pt x="215277" y="84772"/>
                  </a:lnTo>
                  <a:lnTo>
                    <a:pt x="218287" y="87261"/>
                  </a:lnTo>
                  <a:lnTo>
                    <a:pt x="227266" y="77292"/>
                  </a:lnTo>
                  <a:close/>
                </a:path>
                <a:path w="736600" h="197484">
                  <a:moveTo>
                    <a:pt x="341299" y="91567"/>
                  </a:moveTo>
                  <a:lnTo>
                    <a:pt x="338378" y="78676"/>
                  </a:lnTo>
                  <a:lnTo>
                    <a:pt x="335191" y="74866"/>
                  </a:lnTo>
                  <a:lnTo>
                    <a:pt x="330466" y="69215"/>
                  </a:lnTo>
                  <a:lnTo>
                    <a:pt x="325983" y="66992"/>
                  </a:lnTo>
                  <a:lnTo>
                    <a:pt x="325983" y="92646"/>
                  </a:lnTo>
                  <a:lnTo>
                    <a:pt x="325983" y="100723"/>
                  </a:lnTo>
                  <a:lnTo>
                    <a:pt x="282956" y="127152"/>
                  </a:lnTo>
                  <a:lnTo>
                    <a:pt x="249186" y="132778"/>
                  </a:lnTo>
                  <a:lnTo>
                    <a:pt x="254038" y="114414"/>
                  </a:lnTo>
                  <a:lnTo>
                    <a:pt x="264744" y="95542"/>
                  </a:lnTo>
                  <a:lnTo>
                    <a:pt x="281393" y="80810"/>
                  </a:lnTo>
                  <a:lnTo>
                    <a:pt x="304076" y="74866"/>
                  </a:lnTo>
                  <a:lnTo>
                    <a:pt x="312610" y="76022"/>
                  </a:lnTo>
                  <a:lnTo>
                    <a:pt x="319582" y="79413"/>
                  </a:lnTo>
                  <a:lnTo>
                    <a:pt x="324256" y="84988"/>
                  </a:lnTo>
                  <a:lnTo>
                    <a:pt x="325983" y="92646"/>
                  </a:lnTo>
                  <a:lnTo>
                    <a:pt x="325983" y="66992"/>
                  </a:lnTo>
                  <a:lnTo>
                    <a:pt x="318795" y="63398"/>
                  </a:lnTo>
                  <a:lnTo>
                    <a:pt x="304609" y="61404"/>
                  </a:lnTo>
                  <a:lnTo>
                    <a:pt x="275424" y="68110"/>
                  </a:lnTo>
                  <a:lnTo>
                    <a:pt x="252641" y="86182"/>
                  </a:lnTo>
                  <a:lnTo>
                    <a:pt x="237832" y="112547"/>
                  </a:lnTo>
                  <a:lnTo>
                    <a:pt x="232562" y="144094"/>
                  </a:lnTo>
                  <a:lnTo>
                    <a:pt x="236258" y="166204"/>
                  </a:lnTo>
                  <a:lnTo>
                    <a:pt x="246748" y="182803"/>
                  </a:lnTo>
                  <a:lnTo>
                    <a:pt x="263067" y="193255"/>
                  </a:lnTo>
                  <a:lnTo>
                    <a:pt x="284289" y="196875"/>
                  </a:lnTo>
                  <a:lnTo>
                    <a:pt x="298056" y="195389"/>
                  </a:lnTo>
                  <a:lnTo>
                    <a:pt x="310146" y="191833"/>
                  </a:lnTo>
                  <a:lnTo>
                    <a:pt x="319468" y="187566"/>
                  </a:lnTo>
                  <a:lnTo>
                    <a:pt x="324929" y="183946"/>
                  </a:lnTo>
                  <a:lnTo>
                    <a:pt x="324104" y="182600"/>
                  </a:lnTo>
                  <a:lnTo>
                    <a:pt x="318071" y="172643"/>
                  </a:lnTo>
                  <a:lnTo>
                    <a:pt x="314667" y="174650"/>
                  </a:lnTo>
                  <a:lnTo>
                    <a:pt x="307911" y="178028"/>
                  </a:lnTo>
                  <a:lnTo>
                    <a:pt x="298170" y="181203"/>
                  </a:lnTo>
                  <a:lnTo>
                    <a:pt x="285877" y="182600"/>
                  </a:lnTo>
                  <a:lnTo>
                    <a:pt x="270471" y="179857"/>
                  </a:lnTo>
                  <a:lnTo>
                    <a:pt x="258940" y="172199"/>
                  </a:lnTo>
                  <a:lnTo>
                    <a:pt x="251574" y="160451"/>
                  </a:lnTo>
                  <a:lnTo>
                    <a:pt x="248653" y="145440"/>
                  </a:lnTo>
                  <a:lnTo>
                    <a:pt x="271322" y="143027"/>
                  </a:lnTo>
                  <a:lnTo>
                    <a:pt x="293624" y="138303"/>
                  </a:lnTo>
                  <a:lnTo>
                    <a:pt x="308127" y="132778"/>
                  </a:lnTo>
                  <a:lnTo>
                    <a:pt x="313486" y="130746"/>
                  </a:lnTo>
                  <a:lnTo>
                    <a:pt x="328891" y="119849"/>
                  </a:lnTo>
                  <a:lnTo>
                    <a:pt x="333832" y="114109"/>
                  </a:lnTo>
                  <a:lnTo>
                    <a:pt x="337756" y="107632"/>
                  </a:lnTo>
                  <a:lnTo>
                    <a:pt x="340360" y="100190"/>
                  </a:lnTo>
                  <a:lnTo>
                    <a:pt x="341299" y="91567"/>
                  </a:lnTo>
                  <a:close/>
                </a:path>
                <a:path w="736600" h="197484">
                  <a:moveTo>
                    <a:pt x="404647" y="0"/>
                  </a:moveTo>
                  <a:lnTo>
                    <a:pt x="388810" y="0"/>
                  </a:lnTo>
                  <a:lnTo>
                    <a:pt x="356616" y="193916"/>
                  </a:lnTo>
                  <a:lnTo>
                    <a:pt x="372452" y="193916"/>
                  </a:lnTo>
                  <a:lnTo>
                    <a:pt x="404647" y="0"/>
                  </a:lnTo>
                  <a:close/>
                </a:path>
                <a:path w="736600" h="197484">
                  <a:moveTo>
                    <a:pt x="520268" y="91567"/>
                  </a:moveTo>
                  <a:lnTo>
                    <a:pt x="517347" y="78676"/>
                  </a:lnTo>
                  <a:lnTo>
                    <a:pt x="514172" y="74866"/>
                  </a:lnTo>
                  <a:lnTo>
                    <a:pt x="509447" y="69215"/>
                  </a:lnTo>
                  <a:lnTo>
                    <a:pt x="504952" y="66979"/>
                  </a:lnTo>
                  <a:lnTo>
                    <a:pt x="504952" y="92646"/>
                  </a:lnTo>
                  <a:lnTo>
                    <a:pt x="504952" y="100723"/>
                  </a:lnTo>
                  <a:lnTo>
                    <a:pt x="461924" y="127152"/>
                  </a:lnTo>
                  <a:lnTo>
                    <a:pt x="428155" y="132778"/>
                  </a:lnTo>
                  <a:lnTo>
                    <a:pt x="433006" y="114414"/>
                  </a:lnTo>
                  <a:lnTo>
                    <a:pt x="443712" y="95542"/>
                  </a:lnTo>
                  <a:lnTo>
                    <a:pt x="460362" y="80810"/>
                  </a:lnTo>
                  <a:lnTo>
                    <a:pt x="483044" y="74866"/>
                  </a:lnTo>
                  <a:lnTo>
                    <a:pt x="491578" y="76022"/>
                  </a:lnTo>
                  <a:lnTo>
                    <a:pt x="498551" y="79413"/>
                  </a:lnTo>
                  <a:lnTo>
                    <a:pt x="503224" y="84988"/>
                  </a:lnTo>
                  <a:lnTo>
                    <a:pt x="504952" y="92646"/>
                  </a:lnTo>
                  <a:lnTo>
                    <a:pt x="504952" y="66979"/>
                  </a:lnTo>
                  <a:lnTo>
                    <a:pt x="497763" y="63398"/>
                  </a:lnTo>
                  <a:lnTo>
                    <a:pt x="483577" y="61404"/>
                  </a:lnTo>
                  <a:lnTo>
                    <a:pt x="454393" y="68110"/>
                  </a:lnTo>
                  <a:lnTo>
                    <a:pt x="431609" y="86182"/>
                  </a:lnTo>
                  <a:lnTo>
                    <a:pt x="416801" y="112547"/>
                  </a:lnTo>
                  <a:lnTo>
                    <a:pt x="411530" y="144094"/>
                  </a:lnTo>
                  <a:lnTo>
                    <a:pt x="415226" y="166204"/>
                  </a:lnTo>
                  <a:lnTo>
                    <a:pt x="425716" y="182803"/>
                  </a:lnTo>
                  <a:lnTo>
                    <a:pt x="442036" y="193255"/>
                  </a:lnTo>
                  <a:lnTo>
                    <a:pt x="463257" y="196875"/>
                  </a:lnTo>
                  <a:lnTo>
                    <a:pt x="477024" y="195389"/>
                  </a:lnTo>
                  <a:lnTo>
                    <a:pt x="489115" y="191833"/>
                  </a:lnTo>
                  <a:lnTo>
                    <a:pt x="498436" y="187566"/>
                  </a:lnTo>
                  <a:lnTo>
                    <a:pt x="503897" y="183946"/>
                  </a:lnTo>
                  <a:lnTo>
                    <a:pt x="503072" y="182600"/>
                  </a:lnTo>
                  <a:lnTo>
                    <a:pt x="497039" y="172643"/>
                  </a:lnTo>
                  <a:lnTo>
                    <a:pt x="493636" y="174650"/>
                  </a:lnTo>
                  <a:lnTo>
                    <a:pt x="486879" y="178028"/>
                  </a:lnTo>
                  <a:lnTo>
                    <a:pt x="477139" y="181203"/>
                  </a:lnTo>
                  <a:lnTo>
                    <a:pt x="464845" y="182600"/>
                  </a:lnTo>
                  <a:lnTo>
                    <a:pt x="449440" y="179857"/>
                  </a:lnTo>
                  <a:lnTo>
                    <a:pt x="437908" y="172199"/>
                  </a:lnTo>
                  <a:lnTo>
                    <a:pt x="430542" y="160451"/>
                  </a:lnTo>
                  <a:lnTo>
                    <a:pt x="427621" y="145440"/>
                  </a:lnTo>
                  <a:lnTo>
                    <a:pt x="450291" y="143027"/>
                  </a:lnTo>
                  <a:lnTo>
                    <a:pt x="472592" y="138303"/>
                  </a:lnTo>
                  <a:lnTo>
                    <a:pt x="487095" y="132778"/>
                  </a:lnTo>
                  <a:lnTo>
                    <a:pt x="492455" y="130746"/>
                  </a:lnTo>
                  <a:lnTo>
                    <a:pt x="507860" y="119849"/>
                  </a:lnTo>
                  <a:lnTo>
                    <a:pt x="512800" y="114109"/>
                  </a:lnTo>
                  <a:lnTo>
                    <a:pt x="516724" y="107632"/>
                  </a:lnTo>
                  <a:lnTo>
                    <a:pt x="519328" y="100190"/>
                  </a:lnTo>
                  <a:lnTo>
                    <a:pt x="520268" y="91567"/>
                  </a:lnTo>
                  <a:close/>
                </a:path>
                <a:path w="736600" h="197484">
                  <a:moveTo>
                    <a:pt x="626389" y="64376"/>
                  </a:moveTo>
                  <a:lnTo>
                    <a:pt x="621372" y="61137"/>
                  </a:lnTo>
                  <a:lnTo>
                    <a:pt x="612660" y="61137"/>
                  </a:lnTo>
                  <a:lnTo>
                    <a:pt x="595896" y="64376"/>
                  </a:lnTo>
                  <a:lnTo>
                    <a:pt x="582536" y="71704"/>
                  </a:lnTo>
                  <a:lnTo>
                    <a:pt x="573278" y="79540"/>
                  </a:lnTo>
                  <a:lnTo>
                    <a:pt x="568845" y="84302"/>
                  </a:lnTo>
                  <a:lnTo>
                    <a:pt x="572008" y="64643"/>
                  </a:lnTo>
                  <a:lnTo>
                    <a:pt x="556971" y="64643"/>
                  </a:lnTo>
                  <a:lnTo>
                    <a:pt x="535597" y="193916"/>
                  </a:lnTo>
                  <a:lnTo>
                    <a:pt x="551421" y="193916"/>
                  </a:lnTo>
                  <a:lnTo>
                    <a:pt x="566204" y="105041"/>
                  </a:lnTo>
                  <a:lnTo>
                    <a:pt x="570191" y="99783"/>
                  </a:lnTo>
                  <a:lnTo>
                    <a:pt x="579564" y="90055"/>
                  </a:lnTo>
                  <a:lnTo>
                    <a:pt x="593331" y="80683"/>
                  </a:lnTo>
                  <a:lnTo>
                    <a:pt x="610552" y="76492"/>
                  </a:lnTo>
                  <a:lnTo>
                    <a:pt x="616089" y="76492"/>
                  </a:lnTo>
                  <a:lnTo>
                    <a:pt x="619518" y="77571"/>
                  </a:lnTo>
                  <a:lnTo>
                    <a:pt x="621106" y="77838"/>
                  </a:lnTo>
                  <a:lnTo>
                    <a:pt x="626389" y="64376"/>
                  </a:lnTo>
                  <a:close/>
                </a:path>
                <a:path w="736600" h="197484">
                  <a:moveTo>
                    <a:pt x="736180" y="73253"/>
                  </a:moveTo>
                  <a:lnTo>
                    <a:pt x="732955" y="71183"/>
                  </a:lnTo>
                  <a:lnTo>
                    <a:pt x="724662" y="67132"/>
                  </a:lnTo>
                  <a:lnTo>
                    <a:pt x="719289" y="65519"/>
                  </a:lnTo>
                  <a:lnTo>
                    <a:pt x="719289" y="82143"/>
                  </a:lnTo>
                  <a:lnTo>
                    <a:pt x="706094" y="165100"/>
                  </a:lnTo>
                  <a:lnTo>
                    <a:pt x="702386" y="168821"/>
                  </a:lnTo>
                  <a:lnTo>
                    <a:pt x="694842" y="174625"/>
                  </a:lnTo>
                  <a:lnTo>
                    <a:pt x="684085" y="179984"/>
                  </a:lnTo>
                  <a:lnTo>
                    <a:pt x="670737" y="182333"/>
                  </a:lnTo>
                  <a:lnTo>
                    <a:pt x="656145" y="178739"/>
                  </a:lnTo>
                  <a:lnTo>
                    <a:pt x="646709" y="169545"/>
                  </a:lnTo>
                  <a:lnTo>
                    <a:pt x="641629" y="157111"/>
                  </a:lnTo>
                  <a:lnTo>
                    <a:pt x="640118" y="143814"/>
                  </a:lnTo>
                  <a:lnTo>
                    <a:pt x="643775" y="117716"/>
                  </a:lnTo>
                  <a:lnTo>
                    <a:pt x="654227" y="96012"/>
                  </a:lnTo>
                  <a:lnTo>
                    <a:pt x="670623" y="81178"/>
                  </a:lnTo>
                  <a:lnTo>
                    <a:pt x="692111" y="75679"/>
                  </a:lnTo>
                  <a:lnTo>
                    <a:pt x="702627" y="76581"/>
                  </a:lnTo>
                  <a:lnTo>
                    <a:pt x="710933" y="78613"/>
                  </a:lnTo>
                  <a:lnTo>
                    <a:pt x="716635" y="80797"/>
                  </a:lnTo>
                  <a:lnTo>
                    <a:pt x="719289" y="82143"/>
                  </a:lnTo>
                  <a:lnTo>
                    <a:pt x="719289" y="65519"/>
                  </a:lnTo>
                  <a:lnTo>
                    <a:pt x="711568" y="63182"/>
                  </a:lnTo>
                  <a:lnTo>
                    <a:pt x="693953" y="61404"/>
                  </a:lnTo>
                  <a:lnTo>
                    <a:pt x="664870" y="68300"/>
                  </a:lnTo>
                  <a:lnTo>
                    <a:pt x="642848" y="86918"/>
                  </a:lnTo>
                  <a:lnTo>
                    <a:pt x="628891" y="114122"/>
                  </a:lnTo>
                  <a:lnTo>
                    <a:pt x="624014" y="146786"/>
                  </a:lnTo>
                  <a:lnTo>
                    <a:pt x="627100" y="166954"/>
                  </a:lnTo>
                  <a:lnTo>
                    <a:pt x="635850" y="182702"/>
                  </a:lnTo>
                  <a:lnTo>
                    <a:pt x="649503" y="192951"/>
                  </a:lnTo>
                  <a:lnTo>
                    <a:pt x="667296" y="196608"/>
                  </a:lnTo>
                  <a:lnTo>
                    <a:pt x="682459" y="194221"/>
                  </a:lnTo>
                  <a:lnTo>
                    <a:pt x="693877" y="188836"/>
                  </a:lnTo>
                  <a:lnTo>
                    <a:pt x="701433" y="183083"/>
                  </a:lnTo>
                  <a:lnTo>
                    <a:pt x="702221" y="182333"/>
                  </a:lnTo>
                  <a:lnTo>
                    <a:pt x="705040" y="179641"/>
                  </a:lnTo>
                  <a:lnTo>
                    <a:pt x="702665" y="193916"/>
                  </a:lnTo>
                  <a:lnTo>
                    <a:pt x="717181" y="193916"/>
                  </a:lnTo>
                  <a:lnTo>
                    <a:pt x="719416" y="179641"/>
                  </a:lnTo>
                  <a:lnTo>
                    <a:pt x="735787" y="75679"/>
                  </a:lnTo>
                  <a:lnTo>
                    <a:pt x="736180" y="73253"/>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3673500" y="9829434"/>
              <a:ext cx="196646" cy="168871"/>
            </a:xfrm>
            <a:prstGeom prst="rect">
              <a:avLst/>
            </a:prstGeom>
            <a:blipFill>
              <a:blip r:embed="rId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8" name="object 8"/>
          <p:cNvGrpSpPr/>
          <p:nvPr/>
        </p:nvGrpSpPr>
        <p:grpSpPr>
          <a:xfrm>
            <a:off x="4012425" y="9815690"/>
            <a:ext cx="803275" cy="238125"/>
            <a:chOff x="4012425" y="9815690"/>
            <a:chExt cx="803275" cy="238125"/>
          </a:xfrm>
        </p:grpSpPr>
        <p:sp>
          <p:nvSpPr>
            <p:cNvPr id="9" name="object 9"/>
            <p:cNvSpPr/>
            <p:nvPr/>
          </p:nvSpPr>
          <p:spPr>
            <a:xfrm>
              <a:off x="4012425" y="9815690"/>
              <a:ext cx="38100" cy="179705"/>
            </a:xfrm>
            <a:custGeom>
              <a:avLst/>
              <a:gdLst/>
              <a:ahLst/>
              <a:cxnLst/>
              <a:rect l="l" t="t" r="r" b="b"/>
              <a:pathLst>
                <a:path w="38100" h="179704">
                  <a:moveTo>
                    <a:pt x="37477" y="0"/>
                  </a:moveTo>
                  <a:lnTo>
                    <a:pt x="0" y="0"/>
                  </a:lnTo>
                  <a:lnTo>
                    <a:pt x="0" y="179641"/>
                  </a:lnTo>
                  <a:lnTo>
                    <a:pt x="37477" y="179641"/>
                  </a:lnTo>
                  <a:lnTo>
                    <a:pt x="3747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084764" y="9859056"/>
              <a:ext cx="187909" cy="136283"/>
            </a:xfrm>
            <a:prstGeom prst="rect">
              <a:avLst/>
            </a:prstGeom>
            <a:blipFill>
              <a:blip r:embed="rId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3052" y="9859056"/>
              <a:ext cx="124320" cy="194729"/>
            </a:xfrm>
            <a:prstGeom prst="rect">
              <a:avLst/>
            </a:prstGeom>
            <a:blipFill>
              <a:blip r:embed="rId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4448492" y="9859056"/>
              <a:ext cx="109524" cy="139242"/>
            </a:xfrm>
            <a:prstGeom prst="rect">
              <a:avLst/>
            </a:prstGeom>
            <a:blipFill>
              <a:blip r:embed="rId7"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582858" y="9825934"/>
              <a:ext cx="232537" cy="173177"/>
            </a:xfrm>
            <a:prstGeom prst="rect">
              <a:avLst/>
            </a:prstGeom>
            <a:blipFill>
              <a:blip r:embed="rId8"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4" name="object 14"/>
          <p:cNvSpPr txBox="1"/>
          <p:nvPr/>
        </p:nvSpPr>
        <p:spPr>
          <a:xfrm>
            <a:off x="3458997" y="9490088"/>
            <a:ext cx="677545"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Arial" panose="020B0604020202020204" pitchFamily="34" charset="0"/>
                <a:cs typeface="Arial" panose="020B0604020202020204" pitchFamily="34" charset="0"/>
              </a:rPr>
              <a:t>Developed by</a:t>
            </a:r>
            <a:endParaRPr sz="800">
              <a:latin typeface="Arial" panose="020B0604020202020204" pitchFamily="34" charset="0"/>
              <a:cs typeface="Arial" panose="020B0604020202020204" pitchFamily="34" charset="0"/>
            </a:endParaRPr>
          </a:p>
        </p:txBody>
      </p:sp>
      <p:sp>
        <p:nvSpPr>
          <p:cNvPr id="15" name="object 15"/>
          <p:cNvSpPr/>
          <p:nvPr/>
        </p:nvSpPr>
        <p:spPr>
          <a:xfrm>
            <a:off x="2746313" y="4372704"/>
            <a:ext cx="2117367" cy="1102052"/>
          </a:xfrm>
          <a:prstGeom prst="rect">
            <a:avLst/>
          </a:prstGeom>
          <a:blipFill>
            <a:blip r:embed="rId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35010"/>
            <a:ext cx="5619750" cy="93980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Beginning to Prioritize</a:t>
            </a:r>
            <a:endParaRPr sz="1000" dirty="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The first step in this process is to prioritize the learning outcomes within each of the categories.  This will help you begin to see where you align and prepare you to begin to narrow to the three  holistic learning outcomes you will select. For each specturm, place the numbers on the line  corresponding to the criteria. At least half of the holistic learning outcomes need to be to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 left of the center line.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1973935" y="2860852"/>
            <a:ext cx="1261110" cy="1587614"/>
          </a:xfrm>
          <a:prstGeom prst="rect">
            <a:avLst/>
          </a:prstGeom>
        </p:spPr>
        <p:txBody>
          <a:bodyPr vert="horz" wrap="square" lIns="0" tIns="48260" rIns="0" bIns="0" rtlCol="0">
            <a:spAutoFit/>
          </a:bodyPr>
          <a:lstStyle/>
          <a:p>
            <a:pPr marL="192405" indent="-180340">
              <a:lnSpc>
                <a:spcPct val="100000"/>
              </a:lnSpc>
              <a:spcBef>
                <a:spcPts val="3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Science</a:t>
            </a:r>
            <a:endParaRPr sz="800" dirty="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Health and nutrition</a:t>
            </a:r>
            <a:endParaRPr sz="800" dirty="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Humanities</a:t>
            </a:r>
            <a:endParaRPr sz="800" dirty="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Arts and culture</a:t>
            </a:r>
            <a:endParaRPr sz="800" dirty="0">
              <a:latin typeface="Arial" panose="020B0604020202020204" pitchFamily="34" charset="0"/>
              <a:cs typeface="Arial" panose="020B0604020202020204" pitchFamily="34" charset="0"/>
            </a:endParaRPr>
          </a:p>
          <a:p>
            <a:pPr marL="192405" marR="5080"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Digital literacy,  technology and media</a:t>
            </a:r>
            <a:endParaRPr lang="en-US" sz="800" dirty="0">
              <a:solidFill>
                <a:srgbClr val="414042"/>
              </a:solidFill>
              <a:latin typeface="Arial" panose="020B0604020202020204" pitchFamily="34" charset="0"/>
              <a:cs typeface="Arial" panose="020B0604020202020204" pitchFamily="34" charset="0"/>
            </a:endParaRPr>
          </a:p>
          <a:p>
            <a:pPr marL="12065" marR="5080">
              <a:lnSpc>
                <a:spcPct val="100000"/>
              </a:lnSpc>
              <a:spcBef>
                <a:spcPts val="285"/>
              </a:spcBef>
              <a:tabLst>
                <a:tab pos="193040" algn="l"/>
              </a:tabLst>
            </a:pPr>
            <a:endParaRPr sz="800" dirty="0">
              <a:latin typeface="Arial" panose="020B0604020202020204" pitchFamily="34" charset="0"/>
              <a:cs typeface="Arial" panose="020B0604020202020204" pitchFamily="34" charset="0"/>
            </a:endParaRPr>
          </a:p>
          <a:p>
            <a:pPr marL="240665" indent="-228600">
              <a:lnSpc>
                <a:spcPct val="100000"/>
              </a:lnSpc>
              <a:spcBef>
                <a:spcPts val="284"/>
              </a:spcBef>
              <a:buFont typeface="+mj-lt"/>
              <a:buAutoNum type="arabicPeriod" startAt="6"/>
              <a:tabLst>
                <a:tab pos="193040" algn="l"/>
              </a:tabLst>
            </a:pPr>
            <a:r>
              <a:rPr sz="800" dirty="0">
                <a:solidFill>
                  <a:srgbClr val="414042"/>
                </a:solidFill>
                <a:latin typeface="Arial" panose="020B0604020202020204" pitchFamily="34" charset="0"/>
                <a:cs typeface="Arial" panose="020B0604020202020204" pitchFamily="34" charset="0"/>
              </a:rPr>
              <a:t>Self-awareness</a:t>
            </a:r>
            <a:endParaRPr sz="800" dirty="0">
              <a:latin typeface="Arial" panose="020B0604020202020204" pitchFamily="34" charset="0"/>
              <a:cs typeface="Arial" panose="020B0604020202020204" pitchFamily="34" charset="0"/>
            </a:endParaRPr>
          </a:p>
          <a:p>
            <a:pPr marL="240665" indent="-228600">
              <a:lnSpc>
                <a:spcPct val="100000"/>
              </a:lnSpc>
              <a:spcBef>
                <a:spcPts val="280"/>
              </a:spcBef>
              <a:buFont typeface="+mj-lt"/>
              <a:buAutoNum type="arabicPeriod" startAt="6"/>
              <a:tabLst>
                <a:tab pos="193040" algn="l"/>
              </a:tabLst>
            </a:pPr>
            <a:r>
              <a:rPr sz="800" dirty="0">
                <a:solidFill>
                  <a:srgbClr val="414042"/>
                </a:solidFill>
                <a:latin typeface="Arial" panose="020B0604020202020204" pitchFamily="34" charset="0"/>
                <a:cs typeface="Arial" panose="020B0604020202020204" pitchFamily="34" charset="0"/>
              </a:rPr>
              <a:t>Self-efficacy</a:t>
            </a:r>
            <a:endParaRPr sz="800" dirty="0">
              <a:latin typeface="Arial" panose="020B0604020202020204" pitchFamily="34" charset="0"/>
              <a:cs typeface="Arial" panose="020B0604020202020204" pitchFamily="34" charset="0"/>
            </a:endParaRPr>
          </a:p>
          <a:p>
            <a:pPr marL="240665" indent="-228600">
              <a:lnSpc>
                <a:spcPct val="100000"/>
              </a:lnSpc>
              <a:spcBef>
                <a:spcPts val="285"/>
              </a:spcBef>
              <a:buFont typeface="+mj-lt"/>
              <a:buAutoNum type="arabicPeriod" startAt="6"/>
              <a:tabLst>
                <a:tab pos="193040" algn="l"/>
              </a:tabLst>
            </a:pPr>
            <a:r>
              <a:rPr sz="800" dirty="0">
                <a:solidFill>
                  <a:srgbClr val="414042"/>
                </a:solidFill>
                <a:latin typeface="Arial" panose="020B0604020202020204" pitchFamily="34" charset="0"/>
                <a:cs typeface="Arial" panose="020B0604020202020204" pitchFamily="34" charset="0"/>
              </a:rPr>
              <a:t>Self-control</a:t>
            </a:r>
            <a:endParaRPr sz="800" dirty="0">
              <a:latin typeface="Arial" panose="020B0604020202020204" pitchFamily="34" charset="0"/>
              <a:cs typeface="Arial" panose="020B0604020202020204" pitchFamily="34" charset="0"/>
            </a:endParaRPr>
          </a:p>
        </p:txBody>
      </p:sp>
      <p:sp>
        <p:nvSpPr>
          <p:cNvPr id="7" name="object 7"/>
          <p:cNvSpPr txBox="1"/>
          <p:nvPr/>
        </p:nvSpPr>
        <p:spPr>
          <a:xfrm>
            <a:off x="887323" y="2860649"/>
            <a:ext cx="629920" cy="657225"/>
          </a:xfrm>
          <a:prstGeom prst="rect">
            <a:avLst/>
          </a:prstGeom>
        </p:spPr>
        <p:txBody>
          <a:bodyPr vert="horz" wrap="square" lIns="0" tIns="12700" rIns="0" bIns="0" rtlCol="0">
            <a:spAutoFit/>
          </a:bodyPr>
          <a:lstStyle/>
          <a:p>
            <a:pPr marL="12700" marR="5080">
              <a:lnSpc>
                <a:spcPct val="129500"/>
              </a:lnSpc>
              <a:spcBef>
                <a:spcPts val="100"/>
              </a:spcBef>
            </a:pPr>
            <a:r>
              <a:rPr sz="800" b="1" dirty="0">
                <a:solidFill>
                  <a:srgbClr val="414042"/>
                </a:solidFill>
                <a:latin typeface="Arial" panose="020B0604020202020204" pitchFamily="34" charset="0"/>
                <a:cs typeface="Arial" panose="020B0604020202020204" pitchFamily="34" charset="0"/>
              </a:rPr>
              <a:t>Required:  </a:t>
            </a:r>
            <a:r>
              <a:rPr sz="800" dirty="0">
                <a:solidFill>
                  <a:srgbClr val="414042"/>
                </a:solidFill>
                <a:latin typeface="Arial" panose="020B0604020202020204" pitchFamily="34" charset="0"/>
                <a:cs typeface="Arial" panose="020B0604020202020204" pitchFamily="34" charset="0"/>
              </a:rPr>
              <a:t>Literacy  Numeracy &amp;  Mathematics</a:t>
            </a:r>
            <a:endParaRPr sz="800">
              <a:latin typeface="Arial" panose="020B0604020202020204" pitchFamily="34" charset="0"/>
              <a:cs typeface="Arial" panose="020B0604020202020204" pitchFamily="34" charset="0"/>
            </a:endParaRPr>
          </a:p>
        </p:txBody>
      </p:sp>
      <p:sp>
        <p:nvSpPr>
          <p:cNvPr id="8" name="object 8"/>
          <p:cNvSpPr txBox="1"/>
          <p:nvPr/>
        </p:nvSpPr>
        <p:spPr>
          <a:xfrm>
            <a:off x="3559200" y="2860548"/>
            <a:ext cx="1436370" cy="1626086"/>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Resilience</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Taking responsibility</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Ethical decision-making</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Creativity</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Critical thinking</a:t>
            </a:r>
            <a:endParaRPr lang="en-US" sz="800" dirty="0">
              <a:solidFill>
                <a:srgbClr val="414042"/>
              </a:solidFill>
              <a:latin typeface="Arial" panose="020B0604020202020204" pitchFamily="34" charset="0"/>
              <a:cs typeface="Arial" panose="020B0604020202020204" pitchFamily="34" charset="0"/>
            </a:endParaRPr>
          </a:p>
          <a:p>
            <a:pPr marL="12065">
              <a:lnSpc>
                <a:spcPct val="100000"/>
              </a:lnSpc>
              <a:spcBef>
                <a:spcPts val="285"/>
              </a:spcBef>
              <a:tabLst>
                <a:tab pos="325120" algn="l"/>
                <a:tab pos="325755" algn="l"/>
              </a:tabLst>
            </a:pPr>
            <a:endParaRPr sz="800" dirty="0">
              <a:latin typeface="Arial" panose="020B0604020202020204" pitchFamily="34" charset="0"/>
              <a:cs typeface="Arial" panose="020B0604020202020204" pitchFamily="34" charset="0"/>
            </a:endParaRPr>
          </a:p>
          <a:p>
            <a:pPr marL="325120" indent="-313055">
              <a:lnSpc>
                <a:spcPct val="100000"/>
              </a:lnSpc>
              <a:spcBef>
                <a:spcPts val="284"/>
              </a:spcBef>
              <a:buFont typeface="+mj-lt"/>
              <a:buAutoNum type="arabicPeriod" startAt="14"/>
              <a:tabLst>
                <a:tab pos="325120" algn="l"/>
                <a:tab pos="325755" algn="l"/>
              </a:tabLst>
            </a:pPr>
            <a:r>
              <a:rPr sz="800" dirty="0">
                <a:solidFill>
                  <a:srgbClr val="414042"/>
                </a:solidFill>
                <a:latin typeface="Arial" panose="020B0604020202020204" pitchFamily="34" charset="0"/>
                <a:cs typeface="Arial" panose="020B0604020202020204" pitchFamily="34" charset="0"/>
              </a:rPr>
              <a:t>Communication</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14"/>
              <a:tabLst>
                <a:tab pos="325120" algn="l"/>
                <a:tab pos="325755" algn="l"/>
              </a:tabLst>
            </a:pPr>
            <a:r>
              <a:rPr sz="800" dirty="0">
                <a:solidFill>
                  <a:srgbClr val="414042"/>
                </a:solidFill>
                <a:latin typeface="Arial" panose="020B0604020202020204" pitchFamily="34" charset="0"/>
                <a:cs typeface="Arial" panose="020B0604020202020204" pitchFamily="34" charset="0"/>
              </a:rPr>
              <a:t>Collaboration</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4"/>
              <a:tabLst>
                <a:tab pos="325120" algn="l"/>
                <a:tab pos="325755" algn="l"/>
              </a:tabLst>
            </a:pPr>
            <a:r>
              <a:rPr sz="800" dirty="0">
                <a:solidFill>
                  <a:srgbClr val="414042"/>
                </a:solidFill>
                <a:latin typeface="Arial" panose="020B0604020202020204" pitchFamily="34" charset="0"/>
                <a:cs typeface="Arial" panose="020B0604020202020204" pitchFamily="34" charset="0"/>
              </a:rPr>
              <a:t>Open mindedness</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14"/>
              <a:tabLst>
                <a:tab pos="325120" algn="l"/>
                <a:tab pos="325755" algn="l"/>
              </a:tabLst>
            </a:pPr>
            <a:r>
              <a:rPr sz="800" dirty="0">
                <a:solidFill>
                  <a:srgbClr val="414042"/>
                </a:solidFill>
                <a:latin typeface="Arial" panose="020B0604020202020204" pitchFamily="34" charset="0"/>
                <a:cs typeface="Arial" panose="020B0604020202020204" pitchFamily="34" charset="0"/>
              </a:rPr>
              <a:t>Empathy</a:t>
            </a:r>
            <a:endParaRPr sz="800" dirty="0">
              <a:latin typeface="Arial" panose="020B0604020202020204" pitchFamily="34" charset="0"/>
              <a:cs typeface="Arial" panose="020B0604020202020204" pitchFamily="34" charset="0"/>
            </a:endParaRPr>
          </a:p>
        </p:txBody>
      </p:sp>
      <p:sp>
        <p:nvSpPr>
          <p:cNvPr id="9" name="object 9"/>
          <p:cNvSpPr txBox="1"/>
          <p:nvPr/>
        </p:nvSpPr>
        <p:spPr>
          <a:xfrm>
            <a:off x="5239053" y="2860243"/>
            <a:ext cx="2044397" cy="1477328"/>
          </a:xfrm>
          <a:prstGeom prst="rect">
            <a:avLst/>
          </a:prstGeom>
        </p:spPr>
        <p:txBody>
          <a:bodyPr vert="horz" wrap="square" lIns="0" tIns="48260" rIns="0" bIns="0" rtlCol="0">
            <a:spAutoFit/>
          </a:bodyPr>
          <a:lstStyle/>
          <a:p>
            <a:pPr marL="325120" indent="-313055">
              <a:spcBef>
                <a:spcPts val="380"/>
              </a:spcBef>
              <a:buFont typeface="+mj-lt"/>
              <a:buAutoNum type="arabicPeriod" startAt="18"/>
              <a:tabLst>
                <a:tab pos="325120" algn="l"/>
                <a:tab pos="325755" algn="l"/>
              </a:tabLst>
            </a:pPr>
            <a:r>
              <a:rPr lang="en-US" sz="800" dirty="0">
                <a:solidFill>
                  <a:srgbClr val="414042"/>
                </a:solidFill>
                <a:latin typeface="Arial" panose="020B0604020202020204" pitchFamily="34" charset="0"/>
                <a:cs typeface="Arial" panose="020B0604020202020204" pitchFamily="34" charset="0"/>
              </a:rPr>
              <a:t>Relationship building</a:t>
            </a:r>
          </a:p>
          <a:p>
            <a:pPr marL="325120" indent="-313055">
              <a:lnSpc>
                <a:spcPct val="100000"/>
              </a:lnSpc>
              <a:spcBef>
                <a:spcPts val="380"/>
              </a:spcBef>
              <a:buAutoNum type="arabicPeriod" startAt="18"/>
              <a:tabLst>
                <a:tab pos="325120" algn="l"/>
                <a:tab pos="325755" algn="l"/>
              </a:tabLst>
            </a:pPr>
            <a:r>
              <a:rPr sz="800" dirty="0">
                <a:solidFill>
                  <a:srgbClr val="414042"/>
                </a:solidFill>
                <a:latin typeface="Arial" panose="020B0604020202020204" pitchFamily="34" charset="0"/>
                <a:cs typeface="Arial" panose="020B0604020202020204" pitchFamily="34" charset="0"/>
              </a:rPr>
              <a:t>Reconciling Tensions</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Font typeface="+mj-lt"/>
              <a:buAutoNum type="arabicPeriod" startAt="20"/>
              <a:tabLst>
                <a:tab pos="325120" algn="l"/>
                <a:tab pos="325755" algn="l"/>
              </a:tabLst>
            </a:pPr>
            <a:r>
              <a:rPr sz="800" dirty="0">
                <a:solidFill>
                  <a:srgbClr val="414042"/>
                </a:solidFill>
                <a:latin typeface="Arial" panose="020B0604020202020204" pitchFamily="34" charset="0"/>
                <a:cs typeface="Arial" panose="020B0604020202020204" pitchFamily="34" charset="0"/>
              </a:rPr>
              <a:t>Leadership</a:t>
            </a:r>
            <a:endParaRPr lang="en-US" sz="800" dirty="0">
              <a:solidFill>
                <a:srgbClr val="414042"/>
              </a:solidFill>
              <a:latin typeface="Arial" panose="020B0604020202020204" pitchFamily="34" charset="0"/>
              <a:cs typeface="Arial" panose="020B0604020202020204" pitchFamily="34" charset="0"/>
            </a:endParaRPr>
          </a:p>
          <a:p>
            <a:pPr marL="12065">
              <a:lnSpc>
                <a:spcPct val="100000"/>
              </a:lnSpc>
              <a:spcBef>
                <a:spcPts val="285"/>
              </a:spcBef>
              <a:tabLst>
                <a:tab pos="325120" algn="l"/>
                <a:tab pos="325755" algn="l"/>
              </a:tabLst>
            </a:pPr>
            <a:endParaRPr sz="800" dirty="0">
              <a:latin typeface="Arial" panose="020B0604020202020204" pitchFamily="34" charset="0"/>
              <a:cs typeface="Arial" panose="020B0604020202020204" pitchFamily="34" charset="0"/>
            </a:endParaRPr>
          </a:p>
          <a:p>
            <a:pPr marL="325120" indent="-313055">
              <a:lnSpc>
                <a:spcPct val="100000"/>
              </a:lnSpc>
              <a:spcBef>
                <a:spcPts val="284"/>
              </a:spcBef>
              <a:buFont typeface="+mj-lt"/>
              <a:buAutoNum type="arabicPeriod" startAt="21"/>
              <a:tabLst>
                <a:tab pos="325120" algn="l"/>
                <a:tab pos="325755" algn="l"/>
              </a:tabLst>
            </a:pPr>
            <a:r>
              <a:rPr sz="800" dirty="0">
                <a:solidFill>
                  <a:srgbClr val="414042"/>
                </a:solidFill>
                <a:latin typeface="Arial" panose="020B0604020202020204" pitchFamily="34" charset="0"/>
                <a:cs typeface="Arial" panose="020B0604020202020204" pitchFamily="34" charset="0"/>
              </a:rPr>
              <a:t>Problem-solving</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21"/>
              <a:tabLst>
                <a:tab pos="325120" algn="l"/>
                <a:tab pos="325755" algn="l"/>
              </a:tabLst>
            </a:pPr>
            <a:r>
              <a:rPr sz="800" dirty="0">
                <a:solidFill>
                  <a:srgbClr val="414042"/>
                </a:solidFill>
                <a:latin typeface="Arial" panose="020B0604020202020204" pitchFamily="34" charset="0"/>
                <a:cs typeface="Arial" panose="020B0604020202020204" pitchFamily="34" charset="0"/>
              </a:rPr>
              <a:t>Civic engagement</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21"/>
              <a:tabLst>
                <a:tab pos="325120" algn="l"/>
                <a:tab pos="325755" algn="l"/>
              </a:tabLst>
            </a:pPr>
            <a:r>
              <a:rPr sz="800" dirty="0">
                <a:solidFill>
                  <a:srgbClr val="414042"/>
                </a:solidFill>
                <a:latin typeface="Arial" panose="020B0604020202020204" pitchFamily="34" charset="0"/>
                <a:cs typeface="Arial" panose="020B0604020202020204" pitchFamily="34" charset="0"/>
              </a:rPr>
              <a:t>Entrepreneurship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21"/>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Diversity</a:t>
            </a:r>
            <a:endParaRPr sz="800" dirty="0">
              <a:latin typeface="Arial" panose="020B0604020202020204" pitchFamily="34" charset="0"/>
              <a:cs typeface="Arial" panose="020B0604020202020204" pitchFamily="34" charset="0"/>
            </a:endParaRPr>
          </a:p>
          <a:p>
            <a:pPr marL="264160" marR="245745" indent="-252095">
              <a:lnSpc>
                <a:spcPct val="100000"/>
              </a:lnSpc>
              <a:spcBef>
                <a:spcPts val="280"/>
              </a:spcBef>
              <a:buClr>
                <a:srgbClr val="414042"/>
              </a:buClr>
              <a:buFont typeface="Arial"/>
              <a:buAutoNum type="arabicPeriod" startAt="21"/>
              <a:tabLst>
                <a:tab pos="325120" algn="l"/>
                <a:tab pos="325755" algn="l"/>
              </a:tabLst>
            </a:pP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Respect for the</a:t>
            </a: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Environment</a:t>
            </a:r>
            <a:endParaRPr sz="800" dirty="0">
              <a:latin typeface="Arial" panose="020B0604020202020204" pitchFamily="34" charset="0"/>
              <a:cs typeface="Arial" panose="020B0604020202020204" pitchFamily="34" charset="0"/>
            </a:endParaRPr>
          </a:p>
        </p:txBody>
      </p:sp>
      <p:sp>
        <p:nvSpPr>
          <p:cNvPr id="10" name="object 10"/>
          <p:cNvSpPr txBox="1"/>
          <p:nvPr/>
        </p:nvSpPr>
        <p:spPr>
          <a:xfrm>
            <a:off x="808982" y="4993017"/>
            <a:ext cx="2254250"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Applied Academic Proficiencies (1-5)</a:t>
            </a:r>
            <a:endParaRPr sz="1000">
              <a:latin typeface="Arial" panose="020B0604020202020204" pitchFamily="34" charset="0"/>
              <a:cs typeface="Arial" panose="020B0604020202020204" pitchFamily="34" charset="0"/>
            </a:endParaRPr>
          </a:p>
        </p:txBody>
      </p:sp>
      <p:sp>
        <p:nvSpPr>
          <p:cNvPr id="11" name="object 11"/>
          <p:cNvSpPr txBox="1"/>
          <p:nvPr/>
        </p:nvSpPr>
        <p:spPr>
          <a:xfrm>
            <a:off x="808982" y="6199898"/>
            <a:ext cx="1417320" cy="330200"/>
          </a:xfrm>
          <a:prstGeom prst="rect">
            <a:avLst/>
          </a:prstGeom>
        </p:spPr>
        <p:txBody>
          <a:bodyPr vert="horz" wrap="square" lIns="0" tIns="12700" rIns="0" bIns="0" rtlCol="0">
            <a:spAutoFit/>
          </a:bodyPr>
          <a:lstStyle/>
          <a:p>
            <a:pPr marL="12700" marR="508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Being Our Best (6-13)  (the individual learner)</a:t>
            </a:r>
            <a:endParaRPr sz="1000">
              <a:latin typeface="Arial" panose="020B0604020202020204" pitchFamily="34" charset="0"/>
              <a:cs typeface="Arial" panose="020B0604020202020204" pitchFamily="34" charset="0"/>
            </a:endParaRPr>
          </a:p>
        </p:txBody>
      </p:sp>
      <p:sp>
        <p:nvSpPr>
          <p:cNvPr id="12" name="object 12"/>
          <p:cNvSpPr txBox="1"/>
          <p:nvPr/>
        </p:nvSpPr>
        <p:spPr>
          <a:xfrm>
            <a:off x="808982" y="7621537"/>
            <a:ext cx="1758950" cy="330200"/>
          </a:xfrm>
          <a:prstGeom prst="rect">
            <a:avLst/>
          </a:prstGeom>
        </p:spPr>
        <p:txBody>
          <a:bodyPr vert="horz" wrap="square" lIns="0" tIns="12700" rIns="0" bIns="0" rtlCol="0">
            <a:spAutoFit/>
          </a:bodyPr>
          <a:lstStyle/>
          <a:p>
            <a:pPr marL="12700" marR="508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Working with Others (14-20)  (our class/school)</a:t>
            </a:r>
            <a:endParaRPr sz="1000">
              <a:latin typeface="Arial" panose="020B0604020202020204" pitchFamily="34" charset="0"/>
              <a:cs typeface="Arial" panose="020B0604020202020204" pitchFamily="34" charset="0"/>
            </a:endParaRPr>
          </a:p>
        </p:txBody>
      </p:sp>
      <p:sp>
        <p:nvSpPr>
          <p:cNvPr id="13" name="object 13"/>
          <p:cNvSpPr txBox="1"/>
          <p:nvPr/>
        </p:nvSpPr>
        <p:spPr>
          <a:xfrm>
            <a:off x="808982" y="8885440"/>
            <a:ext cx="1799589" cy="330200"/>
          </a:xfrm>
          <a:prstGeom prst="rect">
            <a:avLst/>
          </a:prstGeom>
        </p:spPr>
        <p:txBody>
          <a:bodyPr vert="horz" wrap="square" lIns="0" tIns="12700" rIns="0" bIns="0" rtlCol="0">
            <a:spAutoFit/>
          </a:bodyPr>
          <a:lstStyle/>
          <a:p>
            <a:pPr marL="12700" marR="508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Improving Our World (21-25)  (our community/our world)</a:t>
            </a:r>
            <a:endParaRPr sz="1000" dirty="0">
              <a:latin typeface="Arial" panose="020B0604020202020204" pitchFamily="34" charset="0"/>
              <a:cs typeface="Arial" panose="020B0604020202020204" pitchFamily="34" charset="0"/>
            </a:endParaRPr>
          </a:p>
        </p:txBody>
      </p:sp>
      <p:sp>
        <p:nvSpPr>
          <p:cNvPr id="14" name="object 14"/>
          <p:cNvSpPr/>
          <p:nvPr/>
        </p:nvSpPr>
        <p:spPr>
          <a:xfrm>
            <a:off x="899999" y="5531370"/>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838083" y="5539028"/>
            <a:ext cx="1211580" cy="382156"/>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Least Critical to Students’ Success and Wellbeing in Life</a:t>
            </a:r>
          </a:p>
        </p:txBody>
      </p:sp>
      <p:sp>
        <p:nvSpPr>
          <p:cNvPr id="16" name="object 16"/>
          <p:cNvSpPr txBox="1"/>
          <p:nvPr/>
        </p:nvSpPr>
        <p:spPr>
          <a:xfrm>
            <a:off x="5510342" y="5539028"/>
            <a:ext cx="1162603" cy="382156"/>
          </a:xfrm>
          <a:prstGeom prst="rect">
            <a:avLst/>
          </a:prstGeom>
        </p:spPr>
        <p:txBody>
          <a:bodyPr vert="horz" wrap="square" lIns="0" tIns="12700" rIns="0" bIns="0" rtlCol="0">
            <a:spAutoFit/>
          </a:bodyPr>
          <a:lstStyle/>
          <a:p>
            <a:pPr algn="r"/>
            <a:r>
              <a:rPr lang="en-US" sz="800" dirty="0">
                <a:latin typeface="Arial" panose="020B0604020202020204" pitchFamily="34" charset="0"/>
                <a:cs typeface="Arial" panose="020B0604020202020204" pitchFamily="34" charset="0"/>
              </a:rPr>
              <a:t>Most Critical to Students’ Success and Wellbeing in Life</a:t>
            </a:r>
          </a:p>
        </p:txBody>
      </p:sp>
      <p:sp>
        <p:nvSpPr>
          <p:cNvPr id="17" name="object 17"/>
          <p:cNvSpPr/>
          <p:nvPr/>
        </p:nvSpPr>
        <p:spPr>
          <a:xfrm>
            <a:off x="899999" y="6865087"/>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838083" y="6872732"/>
            <a:ext cx="1211580" cy="382156"/>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Least Critical to Students’ Success and Wellbeing in Life</a:t>
            </a:r>
          </a:p>
        </p:txBody>
      </p:sp>
      <p:sp>
        <p:nvSpPr>
          <p:cNvPr id="19" name="object 19"/>
          <p:cNvSpPr txBox="1"/>
          <p:nvPr/>
        </p:nvSpPr>
        <p:spPr>
          <a:xfrm>
            <a:off x="5510342" y="6872732"/>
            <a:ext cx="1162603" cy="382156"/>
          </a:xfrm>
          <a:prstGeom prst="rect">
            <a:avLst/>
          </a:prstGeom>
        </p:spPr>
        <p:txBody>
          <a:bodyPr vert="horz" wrap="square" lIns="0" tIns="12700" rIns="0" bIns="0" rtlCol="0">
            <a:spAutoFit/>
          </a:bodyPr>
          <a:lstStyle/>
          <a:p>
            <a:pPr algn="r"/>
            <a:r>
              <a:rPr lang="en-US" sz="800" dirty="0">
                <a:latin typeface="Arial" panose="020B0604020202020204" pitchFamily="34" charset="0"/>
                <a:cs typeface="Arial" panose="020B0604020202020204" pitchFamily="34" charset="0"/>
              </a:rPr>
              <a:t>Most Critical to Students’ Success and Wellbeing in Life</a:t>
            </a:r>
          </a:p>
        </p:txBody>
      </p:sp>
      <p:sp>
        <p:nvSpPr>
          <p:cNvPr id="20" name="object 20"/>
          <p:cNvSpPr/>
          <p:nvPr/>
        </p:nvSpPr>
        <p:spPr>
          <a:xfrm>
            <a:off x="899999" y="8227860"/>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838083" y="8235505"/>
            <a:ext cx="1211580" cy="382156"/>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Least Critical to Students’ Success and Wellbeing in Life</a:t>
            </a:r>
          </a:p>
        </p:txBody>
      </p:sp>
      <p:sp>
        <p:nvSpPr>
          <p:cNvPr id="22" name="object 22"/>
          <p:cNvSpPr txBox="1"/>
          <p:nvPr/>
        </p:nvSpPr>
        <p:spPr>
          <a:xfrm>
            <a:off x="5510342" y="8235505"/>
            <a:ext cx="1162603" cy="382156"/>
          </a:xfrm>
          <a:prstGeom prst="rect">
            <a:avLst/>
          </a:prstGeom>
        </p:spPr>
        <p:txBody>
          <a:bodyPr vert="horz" wrap="square" lIns="0" tIns="12700" rIns="0" bIns="0" rtlCol="0">
            <a:spAutoFit/>
          </a:bodyPr>
          <a:lstStyle/>
          <a:p>
            <a:pPr algn="r"/>
            <a:r>
              <a:rPr lang="en-US" sz="800" dirty="0">
                <a:latin typeface="Arial" panose="020B0604020202020204" pitchFamily="34" charset="0"/>
                <a:cs typeface="Arial" panose="020B0604020202020204" pitchFamily="34" charset="0"/>
              </a:rPr>
              <a:t>Most Critical to Students’ Success and Wellbeing in Life</a:t>
            </a:r>
          </a:p>
        </p:txBody>
      </p:sp>
      <p:sp>
        <p:nvSpPr>
          <p:cNvPr id="23" name="object 23"/>
          <p:cNvSpPr/>
          <p:nvPr/>
        </p:nvSpPr>
        <p:spPr>
          <a:xfrm>
            <a:off x="899999" y="9521060"/>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p:nvPr/>
        </p:nvSpPr>
        <p:spPr>
          <a:xfrm>
            <a:off x="838083" y="9528714"/>
            <a:ext cx="1211580" cy="382156"/>
          </a:xfrm>
          <a:prstGeom prst="rect">
            <a:avLst/>
          </a:prstGeom>
        </p:spPr>
        <p:txBody>
          <a:bodyPr vert="horz" wrap="square" lIns="0" tIns="12700" rIns="0" bIns="0" rtlCol="0">
            <a:spAutoFit/>
          </a:bodyPr>
          <a:lstStyle/>
          <a:p>
            <a:r>
              <a:rPr lang="en-US" sz="800" dirty="0">
                <a:latin typeface="Arial" panose="020B0604020202020204" pitchFamily="34" charset="0"/>
                <a:cs typeface="Arial" panose="020B0604020202020204" pitchFamily="34" charset="0"/>
              </a:rPr>
              <a:t>Least Critical to Students’ Success and Wellbeing in Life</a:t>
            </a:r>
          </a:p>
        </p:txBody>
      </p:sp>
      <p:sp>
        <p:nvSpPr>
          <p:cNvPr id="25" name="object 25"/>
          <p:cNvSpPr txBox="1"/>
          <p:nvPr/>
        </p:nvSpPr>
        <p:spPr>
          <a:xfrm>
            <a:off x="5510342" y="9528714"/>
            <a:ext cx="1162603" cy="382156"/>
          </a:xfrm>
          <a:prstGeom prst="rect">
            <a:avLst/>
          </a:prstGeom>
        </p:spPr>
        <p:txBody>
          <a:bodyPr vert="horz" wrap="square" lIns="0" tIns="12700" rIns="0" bIns="0" rtlCol="0">
            <a:spAutoFit/>
          </a:bodyPr>
          <a:lstStyle/>
          <a:p>
            <a:pPr algn="r"/>
            <a:r>
              <a:rPr lang="en-US" sz="800" dirty="0">
                <a:latin typeface="Arial" panose="020B0604020202020204" pitchFamily="34" charset="0"/>
                <a:cs typeface="Arial" panose="020B0604020202020204" pitchFamily="34" charset="0"/>
              </a:rPr>
              <a:t>Most Critical to Students’ Success and Wellbeing in Life</a:t>
            </a:r>
          </a:p>
        </p:txBody>
      </p:sp>
      <p:sp>
        <p:nvSpPr>
          <p:cNvPr id="26" name="object 26"/>
          <p:cNvSpPr/>
          <p:nvPr/>
        </p:nvSpPr>
        <p:spPr>
          <a:xfrm>
            <a:off x="3780002" y="5182006"/>
            <a:ext cx="0" cy="695960"/>
          </a:xfrm>
          <a:custGeom>
            <a:avLst/>
            <a:gdLst/>
            <a:ahLst/>
            <a:cxnLst/>
            <a:rect l="l" t="t" r="r" b="b"/>
            <a:pathLst>
              <a:path h="695960">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780002" y="6515710"/>
            <a:ext cx="0" cy="695960"/>
          </a:xfrm>
          <a:custGeom>
            <a:avLst/>
            <a:gdLst/>
            <a:ahLst/>
            <a:cxnLst/>
            <a:rect l="l" t="t" r="r" b="b"/>
            <a:pathLst>
              <a:path h="695959">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780002" y="7849413"/>
            <a:ext cx="0" cy="695960"/>
          </a:xfrm>
          <a:custGeom>
            <a:avLst/>
            <a:gdLst/>
            <a:ahLst/>
            <a:cxnLst/>
            <a:rect l="l" t="t" r="r" b="b"/>
            <a:pathLst>
              <a:path h="695959">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780002" y="9183116"/>
            <a:ext cx="0" cy="695960"/>
          </a:xfrm>
          <a:custGeom>
            <a:avLst/>
            <a:gdLst/>
            <a:ahLst/>
            <a:cxnLst/>
            <a:rect l="l" t="t" r="r" b="b"/>
            <a:pathLst>
              <a:path h="695959">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1810715" y="2936951"/>
            <a:ext cx="0" cy="1459865"/>
          </a:xfrm>
          <a:custGeom>
            <a:avLst/>
            <a:gdLst/>
            <a:ahLst/>
            <a:cxnLst/>
            <a:rect l="l" t="t" r="r" b="b"/>
            <a:pathLst>
              <a:path h="1459864">
                <a:moveTo>
                  <a:pt x="0" y="0"/>
                </a:moveTo>
                <a:lnTo>
                  <a:pt x="0" y="1459445"/>
                </a:lnTo>
              </a:path>
            </a:pathLst>
          </a:custGeom>
          <a:ln w="6350">
            <a:solidFill>
              <a:srgbClr val="80828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15</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17014"/>
            <a:ext cx="5702300" cy="7429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Selecting the Holistic Learning Outcomes</a:t>
            </a:r>
            <a:r>
              <a:rPr lang="en-US" sz="1000" b="1" i="1" dirty="0">
                <a:solidFill>
                  <a:srgbClr val="74C054"/>
                </a:solidFill>
                <a:latin typeface="Arial" panose="020B0604020202020204" pitchFamily="34" charset="0"/>
                <a:cs typeface="Arial" panose="020B0604020202020204" pitchFamily="34" charset="0"/>
              </a:rPr>
              <a:t> Based on Cultural Relevance</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Use the following tools to assess the holistic learning outcomes based on your local context. Begin  with the prioritization activity on the previous page. Combine each of the spectums on the x-axis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and then assess how they relate to the cultural values of your community.</a:t>
            </a:r>
            <a:endParaRPr sz="1000" dirty="0">
              <a:latin typeface="Arial" panose="020B0604020202020204" pitchFamily="34" charset="0"/>
              <a:cs typeface="Arial" panose="020B0604020202020204" pitchFamily="34" charset="0"/>
            </a:endParaRPr>
          </a:p>
        </p:txBody>
      </p:sp>
      <p:grpSp>
        <p:nvGrpSpPr>
          <p:cNvPr id="6" name="object 6"/>
          <p:cNvGrpSpPr/>
          <p:nvPr/>
        </p:nvGrpSpPr>
        <p:grpSpPr>
          <a:xfrm>
            <a:off x="896824" y="5043157"/>
            <a:ext cx="5763260" cy="4749165"/>
            <a:chOff x="896824" y="5043157"/>
            <a:chExt cx="5763260" cy="4749165"/>
          </a:xfrm>
        </p:grpSpPr>
        <p:sp>
          <p:nvSpPr>
            <p:cNvPr id="7" name="object 7"/>
            <p:cNvSpPr/>
            <p:nvPr/>
          </p:nvSpPr>
          <p:spPr>
            <a:xfrm>
              <a:off x="899999" y="5046332"/>
              <a:ext cx="5756910" cy="4742815"/>
            </a:xfrm>
            <a:custGeom>
              <a:avLst/>
              <a:gdLst/>
              <a:ahLst/>
              <a:cxnLst/>
              <a:rect l="l" t="t" r="r" b="b"/>
              <a:pathLst>
                <a:path w="5756909" h="4742815">
                  <a:moveTo>
                    <a:pt x="64871" y="0"/>
                  </a:moveTo>
                  <a:lnTo>
                    <a:pt x="27367" y="1013"/>
                  </a:lnTo>
                  <a:lnTo>
                    <a:pt x="8108" y="8108"/>
                  </a:lnTo>
                  <a:lnTo>
                    <a:pt x="1013" y="27367"/>
                  </a:lnTo>
                  <a:lnTo>
                    <a:pt x="0" y="64871"/>
                  </a:lnTo>
                  <a:lnTo>
                    <a:pt x="0" y="4677625"/>
                  </a:lnTo>
                  <a:lnTo>
                    <a:pt x="1013" y="4715129"/>
                  </a:lnTo>
                  <a:lnTo>
                    <a:pt x="8108" y="4734388"/>
                  </a:lnTo>
                  <a:lnTo>
                    <a:pt x="27367" y="4741483"/>
                  </a:lnTo>
                  <a:lnTo>
                    <a:pt x="64871" y="4742497"/>
                  </a:lnTo>
                  <a:lnTo>
                    <a:pt x="5691568" y="4742497"/>
                  </a:lnTo>
                  <a:lnTo>
                    <a:pt x="5729072" y="4741483"/>
                  </a:lnTo>
                  <a:lnTo>
                    <a:pt x="5748331" y="4734388"/>
                  </a:lnTo>
                  <a:lnTo>
                    <a:pt x="5755426" y="4715129"/>
                  </a:lnTo>
                  <a:lnTo>
                    <a:pt x="5756440" y="4677625"/>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78224" y="5404815"/>
              <a:ext cx="0" cy="4283075"/>
            </a:xfrm>
            <a:custGeom>
              <a:avLst/>
              <a:gdLst/>
              <a:ahLst/>
              <a:cxnLst/>
              <a:rect l="l" t="t" r="r" b="b"/>
              <a:pathLst>
                <a:path h="4283075">
                  <a:moveTo>
                    <a:pt x="0" y="0"/>
                  </a:moveTo>
                  <a:lnTo>
                    <a:pt x="0" y="4282897"/>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1052532" y="7546251"/>
              <a:ext cx="5451475" cy="0"/>
            </a:xfrm>
            <a:custGeom>
              <a:avLst/>
              <a:gdLst/>
              <a:ahLst/>
              <a:cxnLst/>
              <a:rect l="l" t="t" r="r" b="b"/>
              <a:pathLst>
                <a:path w="5451475">
                  <a:moveTo>
                    <a:pt x="0" y="0"/>
                  </a:moveTo>
                  <a:lnTo>
                    <a:pt x="5451373"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1041345" y="5096268"/>
            <a:ext cx="5207000" cy="41846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Use this framework to assess the holistic learning outcomes above by placing the numbers above on the graph.</a:t>
            </a:r>
            <a:endParaRPr sz="800">
              <a:latin typeface="Arial" panose="020B0604020202020204" pitchFamily="34" charset="0"/>
              <a:cs typeface="Arial" panose="020B0604020202020204" pitchFamily="34" charset="0"/>
            </a:endParaRPr>
          </a:p>
          <a:p>
            <a:pPr>
              <a:lnSpc>
                <a:spcPct val="100000"/>
              </a:lnSpc>
              <a:spcBef>
                <a:spcPts val="20"/>
              </a:spcBef>
            </a:pPr>
            <a:endParaRPr sz="1000">
              <a:latin typeface="Arial" panose="020B0604020202020204" pitchFamily="34" charset="0"/>
              <a:cs typeface="Arial" panose="020B0604020202020204" pitchFamily="34" charset="0"/>
            </a:endParaRPr>
          </a:p>
          <a:p>
            <a:pPr marL="2898775">
              <a:lnSpc>
                <a:spcPct val="100000"/>
              </a:lnSpc>
              <a:spcBef>
                <a:spcPts val="5"/>
              </a:spcBef>
            </a:pPr>
            <a:r>
              <a:rPr sz="800" b="1" dirty="0">
                <a:solidFill>
                  <a:srgbClr val="414042"/>
                </a:solidFill>
                <a:latin typeface="Arial" panose="020B0604020202020204" pitchFamily="34" charset="0"/>
                <a:cs typeface="Arial" panose="020B0604020202020204" pitchFamily="34" charset="0"/>
              </a:rPr>
              <a:t>More Culturally-Relevant</a:t>
            </a:r>
            <a:endParaRPr sz="800">
              <a:latin typeface="Arial" panose="020B0604020202020204" pitchFamily="34" charset="0"/>
              <a:cs typeface="Arial" panose="020B0604020202020204" pitchFamily="34" charset="0"/>
            </a:endParaRPr>
          </a:p>
        </p:txBody>
      </p:sp>
      <p:sp>
        <p:nvSpPr>
          <p:cNvPr id="11" name="object 11"/>
          <p:cNvSpPr txBox="1"/>
          <p:nvPr/>
        </p:nvSpPr>
        <p:spPr>
          <a:xfrm>
            <a:off x="2480525" y="9315653"/>
            <a:ext cx="1165860" cy="25904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Less Culturally-Relevant</a:t>
            </a:r>
            <a:endParaRPr sz="800">
              <a:latin typeface="Arial" panose="020B0604020202020204" pitchFamily="34" charset="0"/>
              <a:cs typeface="Arial" panose="020B0604020202020204" pitchFamily="34" charset="0"/>
            </a:endParaRPr>
          </a:p>
        </p:txBody>
      </p:sp>
      <p:sp>
        <p:nvSpPr>
          <p:cNvPr id="12" name="object 12"/>
          <p:cNvSpPr txBox="1"/>
          <p:nvPr/>
        </p:nvSpPr>
        <p:spPr>
          <a:xfrm>
            <a:off x="2200440" y="5964529"/>
            <a:ext cx="27940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A</a:t>
            </a:r>
            <a:endParaRPr sz="3000">
              <a:latin typeface="Arial" panose="020B0604020202020204" pitchFamily="34" charset="0"/>
              <a:cs typeface="Arial" panose="020B0604020202020204" pitchFamily="34" charset="0"/>
            </a:endParaRPr>
          </a:p>
        </p:txBody>
      </p:sp>
      <p:sp>
        <p:nvSpPr>
          <p:cNvPr id="13" name="object 13"/>
          <p:cNvSpPr txBox="1"/>
          <p:nvPr/>
        </p:nvSpPr>
        <p:spPr>
          <a:xfrm>
            <a:off x="5094135" y="5964529"/>
            <a:ext cx="240029"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B</a:t>
            </a:r>
            <a:endParaRPr sz="3000">
              <a:latin typeface="Arial" panose="020B0604020202020204" pitchFamily="34" charset="0"/>
              <a:cs typeface="Arial" panose="020B0604020202020204" pitchFamily="34" charset="0"/>
            </a:endParaRPr>
          </a:p>
        </p:txBody>
      </p:sp>
      <p:sp>
        <p:nvSpPr>
          <p:cNvPr id="14" name="object 14"/>
          <p:cNvSpPr txBox="1"/>
          <p:nvPr/>
        </p:nvSpPr>
        <p:spPr>
          <a:xfrm>
            <a:off x="2187105" y="8090510"/>
            <a:ext cx="30226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C</a:t>
            </a:r>
            <a:endParaRPr sz="3000">
              <a:latin typeface="Arial" panose="020B0604020202020204" pitchFamily="34" charset="0"/>
              <a:cs typeface="Arial" panose="020B0604020202020204" pitchFamily="34" charset="0"/>
            </a:endParaRPr>
          </a:p>
        </p:txBody>
      </p:sp>
      <p:sp>
        <p:nvSpPr>
          <p:cNvPr id="15" name="object 15"/>
          <p:cNvSpPr txBox="1"/>
          <p:nvPr/>
        </p:nvSpPr>
        <p:spPr>
          <a:xfrm>
            <a:off x="5075085" y="8090510"/>
            <a:ext cx="28765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D</a:t>
            </a:r>
            <a:endParaRPr sz="3000">
              <a:latin typeface="Arial" panose="020B0604020202020204" pitchFamily="34" charset="0"/>
              <a:cs typeface="Arial" panose="020B0604020202020204" pitchFamily="34" charset="0"/>
            </a:endParaRPr>
          </a:p>
        </p:txBody>
      </p:sp>
      <p:sp>
        <p:nvSpPr>
          <p:cNvPr id="17" name="object 17"/>
          <p:cNvSpPr txBox="1"/>
          <p:nvPr/>
        </p:nvSpPr>
        <p:spPr>
          <a:xfrm>
            <a:off x="1041373" y="6968654"/>
            <a:ext cx="932584" cy="505267"/>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Least Critical</a:t>
            </a:r>
            <a:r>
              <a:rPr lang="pt-PT" sz="800" b="1" dirty="0">
                <a:solidFill>
                  <a:srgbClr val="414042"/>
                </a:solidFill>
                <a:latin typeface="Arial" panose="020B0604020202020204" pitchFamily="34" charset="0"/>
                <a:cs typeface="Arial" panose="020B0604020202020204" pitchFamily="34" charset="0"/>
              </a:rPr>
              <a:t> t</a:t>
            </a:r>
            <a:r>
              <a:rPr sz="800" b="1" dirty="0">
                <a:solidFill>
                  <a:srgbClr val="414042"/>
                </a:solidFill>
                <a:latin typeface="Arial" panose="020B0604020202020204" pitchFamily="34" charset="0"/>
                <a:cs typeface="Arial" panose="020B0604020202020204" pitchFamily="34" charset="0"/>
              </a:rPr>
              <a:t>o Students’  Success</a:t>
            </a:r>
            <a:r>
              <a:rPr lang="en-US" sz="800" b="1" dirty="0">
                <a:solidFill>
                  <a:srgbClr val="414042"/>
                </a:solidFill>
                <a:latin typeface="Arial" panose="020B0604020202020204" pitchFamily="34" charset="0"/>
                <a:cs typeface="Arial" panose="020B0604020202020204" pitchFamily="34" charset="0"/>
              </a:rPr>
              <a:t> and Wellbeing</a:t>
            </a:r>
            <a:r>
              <a:rPr sz="800" b="1" dirty="0">
                <a:solidFill>
                  <a:srgbClr val="414042"/>
                </a:solidFill>
                <a:latin typeface="Arial" panose="020B0604020202020204" pitchFamily="34" charset="0"/>
                <a:cs typeface="Arial" panose="020B0604020202020204" pitchFamily="34" charset="0"/>
              </a:rPr>
              <a:t> in Life</a:t>
            </a:r>
            <a:endParaRPr sz="800" dirty="0">
              <a:latin typeface="Arial" panose="020B0604020202020204" pitchFamily="34" charset="0"/>
              <a:cs typeface="Arial" panose="020B0604020202020204" pitchFamily="34" charset="0"/>
            </a:endParaRPr>
          </a:p>
        </p:txBody>
      </p:sp>
      <p:sp>
        <p:nvSpPr>
          <p:cNvPr id="18" name="object 18"/>
          <p:cNvSpPr txBox="1"/>
          <p:nvPr/>
        </p:nvSpPr>
        <p:spPr>
          <a:xfrm>
            <a:off x="1973960" y="2860865"/>
            <a:ext cx="1261110" cy="1426031"/>
          </a:xfrm>
          <a:prstGeom prst="rect">
            <a:avLst/>
          </a:prstGeom>
        </p:spPr>
        <p:txBody>
          <a:bodyPr vert="horz" wrap="square" lIns="0" tIns="48260" rIns="0" bIns="0" rtlCol="0">
            <a:spAutoFit/>
          </a:bodyPr>
          <a:lstStyle/>
          <a:p>
            <a:pPr marL="192405" indent="-180340">
              <a:lnSpc>
                <a:spcPct val="100000"/>
              </a:lnSpc>
              <a:spcBef>
                <a:spcPts val="3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Science</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Health and nutrition</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Humanities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Arts and culture</a:t>
            </a:r>
            <a:endParaRPr sz="800">
              <a:latin typeface="Arial" panose="020B0604020202020204" pitchFamily="34" charset="0"/>
              <a:cs typeface="Arial" panose="020B0604020202020204" pitchFamily="34" charset="0"/>
            </a:endParaRPr>
          </a:p>
          <a:p>
            <a:pPr marL="192405" marR="5080"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Digital literacy,  technology and media</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Self-awareness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Self-efficacy</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Self-control</a:t>
            </a:r>
            <a:endParaRPr sz="800">
              <a:latin typeface="Arial" panose="020B0604020202020204" pitchFamily="34" charset="0"/>
              <a:cs typeface="Arial" panose="020B0604020202020204" pitchFamily="34" charset="0"/>
            </a:endParaRPr>
          </a:p>
        </p:txBody>
      </p:sp>
      <p:sp>
        <p:nvSpPr>
          <p:cNvPr id="19" name="object 19"/>
          <p:cNvSpPr txBox="1"/>
          <p:nvPr/>
        </p:nvSpPr>
        <p:spPr>
          <a:xfrm>
            <a:off x="887349" y="2860662"/>
            <a:ext cx="629920" cy="657225"/>
          </a:xfrm>
          <a:prstGeom prst="rect">
            <a:avLst/>
          </a:prstGeom>
        </p:spPr>
        <p:txBody>
          <a:bodyPr vert="horz" wrap="square" lIns="0" tIns="12700" rIns="0" bIns="0" rtlCol="0">
            <a:spAutoFit/>
          </a:bodyPr>
          <a:lstStyle/>
          <a:p>
            <a:pPr marL="12700" marR="5080">
              <a:lnSpc>
                <a:spcPct val="129500"/>
              </a:lnSpc>
              <a:spcBef>
                <a:spcPts val="100"/>
              </a:spcBef>
            </a:pPr>
            <a:r>
              <a:rPr sz="800" b="1" dirty="0">
                <a:solidFill>
                  <a:srgbClr val="414042"/>
                </a:solidFill>
                <a:latin typeface="Arial" panose="020B0604020202020204" pitchFamily="34" charset="0"/>
                <a:cs typeface="Arial" panose="020B0604020202020204" pitchFamily="34" charset="0"/>
              </a:rPr>
              <a:t>Required:  </a:t>
            </a:r>
            <a:r>
              <a:rPr sz="800" dirty="0">
                <a:solidFill>
                  <a:srgbClr val="414042"/>
                </a:solidFill>
                <a:latin typeface="Arial" panose="020B0604020202020204" pitchFamily="34" charset="0"/>
                <a:cs typeface="Arial" panose="020B0604020202020204" pitchFamily="34" charset="0"/>
              </a:rPr>
              <a:t>Literacy  Numeracy &amp;  Mathematics</a:t>
            </a:r>
            <a:endParaRPr sz="800">
              <a:latin typeface="Arial" panose="020B0604020202020204" pitchFamily="34" charset="0"/>
              <a:cs typeface="Arial" panose="020B0604020202020204" pitchFamily="34" charset="0"/>
            </a:endParaRPr>
          </a:p>
        </p:txBody>
      </p:sp>
      <p:sp>
        <p:nvSpPr>
          <p:cNvPr id="20" name="object 20"/>
          <p:cNvSpPr txBox="1"/>
          <p:nvPr/>
        </p:nvSpPr>
        <p:spPr>
          <a:xfrm>
            <a:off x="3559225" y="2860560"/>
            <a:ext cx="1436370" cy="1626086"/>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Resilience</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Taking responsibility</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Ethical decision-making</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Creativity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Critical thinking</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Communication</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Collaboration</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Open mindedness</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Empathy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Relationship building</a:t>
            </a:r>
            <a:endParaRPr sz="800">
              <a:latin typeface="Arial" panose="020B0604020202020204" pitchFamily="34" charset="0"/>
              <a:cs typeface="Arial" panose="020B0604020202020204" pitchFamily="34" charset="0"/>
            </a:endParaRPr>
          </a:p>
        </p:txBody>
      </p:sp>
      <p:sp>
        <p:nvSpPr>
          <p:cNvPr id="21" name="object 21"/>
          <p:cNvSpPr txBox="1"/>
          <p:nvPr/>
        </p:nvSpPr>
        <p:spPr>
          <a:xfrm>
            <a:off x="5239080" y="2860256"/>
            <a:ext cx="1663370" cy="1141338"/>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Reconciling Tensions</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Leadership+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Problem-solving</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Civic engagement</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Entrepreneurship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a:t>
            </a:r>
            <a:r>
              <a:rPr sz="800" dirty="0" err="1">
                <a:solidFill>
                  <a:srgbClr val="414042"/>
                </a:solidFill>
                <a:latin typeface="Arial" panose="020B0604020202020204" pitchFamily="34" charset="0"/>
                <a:cs typeface="Arial" panose="020B0604020202020204" pitchFamily="34" charset="0"/>
              </a:rPr>
              <a:t>Diversit</a:t>
            </a:r>
            <a:r>
              <a:rPr lang="pt-PT" sz="800" dirty="0">
                <a:solidFill>
                  <a:srgbClr val="414042"/>
                </a:solidFill>
                <a:latin typeface="Arial" panose="020B0604020202020204" pitchFamily="34" charset="0"/>
                <a:cs typeface="Arial" panose="020B0604020202020204" pitchFamily="34" charset="0"/>
              </a:rPr>
              <a:t>y</a:t>
            </a:r>
          </a:p>
          <a:p>
            <a:pPr marL="325120" indent="-313055">
              <a:lnSpc>
                <a:spcPct val="100000"/>
              </a:lnSpc>
              <a:spcBef>
                <a:spcPts val="284"/>
              </a:spcBef>
              <a:buAutoNum type="arabicPeriod" startAt="19"/>
              <a:tabLst>
                <a:tab pos="325120" algn="l"/>
                <a:tab pos="325755" algn="l"/>
              </a:tabLst>
            </a:pPr>
            <a:r>
              <a:rPr lang="pt-PT" sz="800" dirty="0">
                <a:latin typeface="Arial" panose="020B0604020202020204" pitchFamily="34" charset="0"/>
                <a:cs typeface="Arial" panose="020B0604020202020204" pitchFamily="34" charset="0"/>
              </a:rPr>
              <a:t>	</a:t>
            </a:r>
            <a:r>
              <a:rPr lang="pt-PT" sz="800" dirty="0" err="1">
                <a:solidFill>
                  <a:srgbClr val="414042"/>
                </a:solidFill>
                <a:latin typeface="Arial" panose="020B0604020202020204" pitchFamily="34" charset="0"/>
                <a:cs typeface="Arial" panose="020B0604020202020204" pitchFamily="34" charset="0"/>
              </a:rPr>
              <a:t>Respect</a:t>
            </a:r>
            <a:r>
              <a:rPr lang="pt-PT" sz="800" dirty="0">
                <a:solidFill>
                  <a:srgbClr val="414042"/>
                </a:solidFill>
                <a:latin typeface="Arial" panose="020B0604020202020204" pitchFamily="34" charset="0"/>
                <a:cs typeface="Arial" panose="020B0604020202020204" pitchFamily="34" charset="0"/>
              </a:rPr>
              <a:t> for </a:t>
            </a:r>
            <a:r>
              <a:rPr lang="pt-PT" sz="800" dirty="0" err="1">
                <a:solidFill>
                  <a:srgbClr val="414042"/>
                </a:solidFill>
                <a:latin typeface="Arial" panose="020B0604020202020204" pitchFamily="34" charset="0"/>
                <a:cs typeface="Arial" panose="020B0604020202020204" pitchFamily="34" charset="0"/>
              </a:rPr>
              <a:t>the</a:t>
            </a:r>
            <a:r>
              <a:rPr lang="pt-PT" sz="800" dirty="0">
                <a:solidFill>
                  <a:srgbClr val="414042"/>
                </a:solidFill>
                <a:latin typeface="Arial" panose="020B0604020202020204" pitchFamily="34" charset="0"/>
                <a:cs typeface="Arial" panose="020B0604020202020204" pitchFamily="34" charset="0"/>
              </a:rPr>
              <a:t> </a:t>
            </a:r>
            <a:r>
              <a:rPr lang="pt-PT" sz="800" dirty="0" err="1">
                <a:solidFill>
                  <a:srgbClr val="414042"/>
                </a:solidFill>
                <a:latin typeface="Arial" panose="020B0604020202020204" pitchFamily="34" charset="0"/>
                <a:cs typeface="Arial" panose="020B0604020202020204" pitchFamily="34" charset="0"/>
              </a:rPr>
              <a:t>Environment</a:t>
            </a:r>
            <a:endParaRPr lang="pt-PT" sz="800" dirty="0">
              <a:latin typeface="Arial" panose="020B0604020202020204" pitchFamily="34" charset="0"/>
              <a:cs typeface="Arial" panose="020B0604020202020204" pitchFamily="34" charset="0"/>
            </a:endParaRPr>
          </a:p>
        </p:txBody>
      </p:sp>
      <p:sp>
        <p:nvSpPr>
          <p:cNvPr id="22" name="object 22"/>
          <p:cNvSpPr/>
          <p:nvPr/>
        </p:nvSpPr>
        <p:spPr>
          <a:xfrm>
            <a:off x="1810715" y="2936951"/>
            <a:ext cx="0" cy="1459865"/>
          </a:xfrm>
          <a:custGeom>
            <a:avLst/>
            <a:gdLst/>
            <a:ahLst/>
            <a:cxnLst/>
            <a:rect l="l" t="t" r="r" b="b"/>
            <a:pathLst>
              <a:path h="1459864">
                <a:moveTo>
                  <a:pt x="0" y="0"/>
                </a:moveTo>
                <a:lnTo>
                  <a:pt x="0" y="1459445"/>
                </a:lnTo>
              </a:path>
            </a:pathLst>
          </a:custGeom>
          <a:ln w="6350">
            <a:solidFill>
              <a:srgbClr val="80828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24" name="object 24"/>
          <p:cNvGrpSpPr/>
          <p:nvPr/>
        </p:nvGrpSpPr>
        <p:grpSpPr>
          <a:xfrm>
            <a:off x="899998" y="1371511"/>
            <a:ext cx="5760085" cy="36195"/>
            <a:chOff x="899998" y="1371511"/>
            <a:chExt cx="5760085" cy="36195"/>
          </a:xfrm>
        </p:grpSpPr>
        <p:sp>
          <p:nvSpPr>
            <p:cNvPr id="25" name="object 25"/>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16</a:t>
            </a:fld>
            <a:endParaRPr dirty="0">
              <a:latin typeface="Arial" panose="020B0604020202020204" pitchFamily="34" charset="0"/>
              <a:cs typeface="Arial" panose="020B0604020202020204" pitchFamily="34" charset="0"/>
            </a:endParaRPr>
          </a:p>
        </p:txBody>
      </p:sp>
      <p:sp>
        <p:nvSpPr>
          <p:cNvPr id="28" name="object 16">
            <a:extLst>
              <a:ext uri="{FF2B5EF4-FFF2-40B4-BE49-F238E27FC236}">
                <a16:creationId xmlns:a16="http://schemas.microsoft.com/office/drawing/2014/main" id="{C3E461FC-B9EB-954E-80D4-9DAEA81BA2A5}"/>
              </a:ext>
            </a:extLst>
          </p:cNvPr>
          <p:cNvSpPr txBox="1"/>
          <p:nvPr/>
        </p:nvSpPr>
        <p:spPr>
          <a:xfrm>
            <a:off x="5582492" y="6968655"/>
            <a:ext cx="905658" cy="505267"/>
          </a:xfrm>
          <a:prstGeom prst="rect">
            <a:avLst/>
          </a:prstGeom>
        </p:spPr>
        <p:txBody>
          <a:bodyPr vert="horz" wrap="square" lIns="0" tIns="12700" rIns="0" bIns="0" rtlCol="0">
            <a:spAutoFit/>
          </a:bodyPr>
          <a:lstStyle/>
          <a:p>
            <a:pPr marL="12700" marR="5080" algn="r">
              <a:lnSpc>
                <a:spcPct val="100000"/>
              </a:lnSpc>
              <a:spcBef>
                <a:spcPts val="100"/>
              </a:spcBef>
            </a:pPr>
            <a:r>
              <a:rPr lang="en-US" sz="800" b="1" dirty="0">
                <a:solidFill>
                  <a:srgbClr val="414042"/>
                </a:solidFill>
                <a:latin typeface="Arial" panose="020B0604020202020204" pitchFamily="34" charset="0"/>
                <a:cs typeface="Arial" panose="020B0604020202020204" pitchFamily="34" charset="0"/>
              </a:rPr>
              <a:t>Most Critical to Students’  Success and Wellbeing in Life</a:t>
            </a:r>
            <a:endParaRPr lang="en-US" sz="800"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17014"/>
            <a:ext cx="5702300" cy="743793"/>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Selecting the Holistic Learning Outcomes</a:t>
            </a:r>
            <a:r>
              <a:rPr lang="en-US" sz="1000" b="1" i="1" dirty="0">
                <a:solidFill>
                  <a:srgbClr val="74C054"/>
                </a:solidFill>
                <a:latin typeface="Arial" panose="020B0604020202020204" pitchFamily="34" charset="0"/>
                <a:cs typeface="Arial" panose="020B0604020202020204" pitchFamily="34" charset="0"/>
              </a:rPr>
              <a:t> Based on Government Priorities</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Use the following tools to assess the holistic learning outcomes based on your local context. Begin  with the prioritization activity</a:t>
            </a:r>
            <a:r>
              <a:rPr lang="en-US"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on the previous page. Combine each of the spectums on the x-axis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and then assess how they relate to the cultural values of your community.</a:t>
            </a:r>
            <a:endParaRPr sz="1000" dirty="0">
              <a:latin typeface="Arial" panose="020B0604020202020204" pitchFamily="34" charset="0"/>
              <a:cs typeface="Arial" panose="020B0604020202020204" pitchFamily="34" charset="0"/>
            </a:endParaRPr>
          </a:p>
        </p:txBody>
      </p:sp>
      <p:grpSp>
        <p:nvGrpSpPr>
          <p:cNvPr id="6" name="object 6"/>
          <p:cNvGrpSpPr/>
          <p:nvPr/>
        </p:nvGrpSpPr>
        <p:grpSpPr>
          <a:xfrm>
            <a:off x="898605" y="5043157"/>
            <a:ext cx="5763260" cy="4749165"/>
            <a:chOff x="898605" y="5043157"/>
            <a:chExt cx="5763260" cy="4749165"/>
          </a:xfrm>
        </p:grpSpPr>
        <p:sp>
          <p:nvSpPr>
            <p:cNvPr id="7" name="object 7"/>
            <p:cNvSpPr/>
            <p:nvPr/>
          </p:nvSpPr>
          <p:spPr>
            <a:xfrm>
              <a:off x="901780" y="5046332"/>
              <a:ext cx="5756910" cy="4742815"/>
            </a:xfrm>
            <a:custGeom>
              <a:avLst/>
              <a:gdLst/>
              <a:ahLst/>
              <a:cxnLst/>
              <a:rect l="l" t="t" r="r" b="b"/>
              <a:pathLst>
                <a:path w="5756909" h="4742815">
                  <a:moveTo>
                    <a:pt x="64871" y="0"/>
                  </a:moveTo>
                  <a:lnTo>
                    <a:pt x="27367" y="1013"/>
                  </a:lnTo>
                  <a:lnTo>
                    <a:pt x="8108" y="8108"/>
                  </a:lnTo>
                  <a:lnTo>
                    <a:pt x="1013" y="27367"/>
                  </a:lnTo>
                  <a:lnTo>
                    <a:pt x="0" y="64871"/>
                  </a:lnTo>
                  <a:lnTo>
                    <a:pt x="0" y="4677625"/>
                  </a:lnTo>
                  <a:lnTo>
                    <a:pt x="1013" y="4715129"/>
                  </a:lnTo>
                  <a:lnTo>
                    <a:pt x="8108" y="4734388"/>
                  </a:lnTo>
                  <a:lnTo>
                    <a:pt x="27367" y="4741483"/>
                  </a:lnTo>
                  <a:lnTo>
                    <a:pt x="64871" y="4742497"/>
                  </a:lnTo>
                  <a:lnTo>
                    <a:pt x="5691568" y="4742497"/>
                  </a:lnTo>
                  <a:lnTo>
                    <a:pt x="5729072" y="4741483"/>
                  </a:lnTo>
                  <a:lnTo>
                    <a:pt x="5748331" y="4734388"/>
                  </a:lnTo>
                  <a:lnTo>
                    <a:pt x="5755426" y="4715129"/>
                  </a:lnTo>
                  <a:lnTo>
                    <a:pt x="5756440" y="4677625"/>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80002" y="5404815"/>
              <a:ext cx="0" cy="4283075"/>
            </a:xfrm>
            <a:custGeom>
              <a:avLst/>
              <a:gdLst/>
              <a:ahLst/>
              <a:cxnLst/>
              <a:rect l="l" t="t" r="r" b="b"/>
              <a:pathLst>
                <a:path h="4283075">
                  <a:moveTo>
                    <a:pt x="0" y="0"/>
                  </a:moveTo>
                  <a:lnTo>
                    <a:pt x="0" y="4282897"/>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1054312" y="7546251"/>
              <a:ext cx="5451475" cy="0"/>
            </a:xfrm>
            <a:custGeom>
              <a:avLst/>
              <a:gdLst/>
              <a:ahLst/>
              <a:cxnLst/>
              <a:rect l="l" t="t" r="r" b="b"/>
              <a:pathLst>
                <a:path w="5451475">
                  <a:moveTo>
                    <a:pt x="0" y="0"/>
                  </a:moveTo>
                  <a:lnTo>
                    <a:pt x="5451373"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1043124" y="5096268"/>
            <a:ext cx="5445026" cy="536044"/>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Use this framework to assess the holistic learning outcomes above by placing the numbers above on the graph.</a:t>
            </a:r>
            <a:endParaRPr sz="800" dirty="0">
              <a:latin typeface="Arial" panose="020B0604020202020204" pitchFamily="34" charset="0"/>
              <a:cs typeface="Arial" panose="020B0604020202020204" pitchFamily="34" charset="0"/>
            </a:endParaRPr>
          </a:p>
          <a:p>
            <a:pPr>
              <a:lnSpc>
                <a:spcPct val="100000"/>
              </a:lnSpc>
              <a:spcBef>
                <a:spcPts val="20"/>
              </a:spcBef>
            </a:pPr>
            <a:endParaRPr sz="1000" dirty="0">
              <a:latin typeface="Arial" panose="020B0604020202020204" pitchFamily="34" charset="0"/>
              <a:cs typeface="Arial" panose="020B0604020202020204" pitchFamily="34" charset="0"/>
            </a:endParaRPr>
          </a:p>
          <a:p>
            <a:pPr marL="2898775" marR="1517015">
              <a:lnSpc>
                <a:spcPct val="100000"/>
              </a:lnSpc>
              <a:spcBef>
                <a:spcPts val="5"/>
              </a:spcBef>
            </a:pPr>
            <a:r>
              <a:rPr sz="800" b="1" dirty="0">
                <a:solidFill>
                  <a:srgbClr val="414042"/>
                </a:solidFill>
                <a:latin typeface="Arial" panose="020B0604020202020204" pitchFamily="34" charset="0"/>
                <a:cs typeface="Arial" panose="020B0604020202020204" pitchFamily="34" charset="0"/>
              </a:rPr>
              <a:t>More Aligned to</a:t>
            </a:r>
            <a:r>
              <a:rPr lang="pt-PT" sz="800" b="1" dirty="0">
                <a:solidFill>
                  <a:srgbClr val="414042"/>
                </a:solidFill>
                <a:latin typeface="Arial" panose="020B0604020202020204" pitchFamily="34" charset="0"/>
                <a:cs typeface="Arial" panose="020B0604020202020204" pitchFamily="34" charset="0"/>
              </a:rPr>
              <a:t> </a:t>
            </a:r>
            <a:r>
              <a:rPr sz="800" b="1" dirty="0">
                <a:solidFill>
                  <a:srgbClr val="414042"/>
                </a:solidFill>
                <a:latin typeface="Arial" panose="020B0604020202020204" pitchFamily="34" charset="0"/>
                <a:cs typeface="Arial" panose="020B0604020202020204" pitchFamily="34" charset="0"/>
              </a:rPr>
              <a:t>Government’s Goals</a:t>
            </a:r>
            <a:endParaRPr sz="800" dirty="0">
              <a:latin typeface="Arial" panose="020B0604020202020204" pitchFamily="34" charset="0"/>
              <a:cs typeface="Arial" panose="020B0604020202020204" pitchFamily="34" charset="0"/>
            </a:endParaRPr>
          </a:p>
        </p:txBody>
      </p:sp>
      <p:sp>
        <p:nvSpPr>
          <p:cNvPr id="11" name="object 11"/>
          <p:cNvSpPr txBox="1"/>
          <p:nvPr/>
        </p:nvSpPr>
        <p:spPr>
          <a:xfrm>
            <a:off x="2482316" y="9315653"/>
            <a:ext cx="846558" cy="382156"/>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Less Aligned to  Government’s  Goals</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2202218" y="5964529"/>
            <a:ext cx="27940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A</a:t>
            </a:r>
            <a:endParaRPr sz="3000">
              <a:latin typeface="Arial" panose="020B0604020202020204" pitchFamily="34" charset="0"/>
              <a:cs typeface="Arial" panose="020B0604020202020204" pitchFamily="34" charset="0"/>
            </a:endParaRPr>
          </a:p>
        </p:txBody>
      </p:sp>
      <p:sp>
        <p:nvSpPr>
          <p:cNvPr id="13" name="object 13"/>
          <p:cNvSpPr txBox="1"/>
          <p:nvPr/>
        </p:nvSpPr>
        <p:spPr>
          <a:xfrm>
            <a:off x="5095912" y="5964529"/>
            <a:ext cx="240029"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B</a:t>
            </a:r>
            <a:endParaRPr sz="3000">
              <a:latin typeface="Arial" panose="020B0604020202020204" pitchFamily="34" charset="0"/>
              <a:cs typeface="Arial" panose="020B0604020202020204" pitchFamily="34" charset="0"/>
            </a:endParaRPr>
          </a:p>
        </p:txBody>
      </p:sp>
      <p:sp>
        <p:nvSpPr>
          <p:cNvPr id="14" name="object 14"/>
          <p:cNvSpPr txBox="1"/>
          <p:nvPr/>
        </p:nvSpPr>
        <p:spPr>
          <a:xfrm>
            <a:off x="2188883" y="8090510"/>
            <a:ext cx="30226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C</a:t>
            </a:r>
            <a:endParaRPr sz="3000">
              <a:latin typeface="Arial" panose="020B0604020202020204" pitchFamily="34" charset="0"/>
              <a:cs typeface="Arial" panose="020B0604020202020204" pitchFamily="34" charset="0"/>
            </a:endParaRPr>
          </a:p>
        </p:txBody>
      </p:sp>
      <p:sp>
        <p:nvSpPr>
          <p:cNvPr id="15" name="object 15"/>
          <p:cNvSpPr txBox="1"/>
          <p:nvPr/>
        </p:nvSpPr>
        <p:spPr>
          <a:xfrm>
            <a:off x="5076862" y="8090510"/>
            <a:ext cx="28765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D</a:t>
            </a:r>
            <a:endParaRPr sz="3000">
              <a:latin typeface="Arial" panose="020B0604020202020204" pitchFamily="34" charset="0"/>
              <a:cs typeface="Arial" panose="020B0604020202020204" pitchFamily="34" charset="0"/>
            </a:endParaRPr>
          </a:p>
        </p:txBody>
      </p:sp>
      <p:sp>
        <p:nvSpPr>
          <p:cNvPr id="17" name="object 17"/>
          <p:cNvSpPr txBox="1"/>
          <p:nvPr/>
        </p:nvSpPr>
        <p:spPr>
          <a:xfrm>
            <a:off x="1043151" y="6968655"/>
            <a:ext cx="833593" cy="505267"/>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Least Critical </a:t>
            </a:r>
            <a:br>
              <a:rPr lang="pt-PT" sz="800" b="1" dirty="0">
                <a:solidFill>
                  <a:srgbClr val="414042"/>
                </a:solidFill>
                <a:latin typeface="Arial" panose="020B0604020202020204" pitchFamily="34" charset="0"/>
                <a:cs typeface="Arial" panose="020B0604020202020204" pitchFamily="34" charset="0"/>
              </a:rPr>
            </a:br>
            <a:r>
              <a:rPr sz="800" b="1" dirty="0">
                <a:solidFill>
                  <a:srgbClr val="414042"/>
                </a:solidFill>
                <a:latin typeface="Arial" panose="020B0604020202020204" pitchFamily="34" charset="0"/>
                <a:cs typeface="Arial" panose="020B0604020202020204" pitchFamily="34" charset="0"/>
              </a:rPr>
              <a:t>to Students’  Success </a:t>
            </a:r>
            <a:r>
              <a:rPr lang="en-US" sz="800" b="1" dirty="0">
                <a:solidFill>
                  <a:srgbClr val="414042"/>
                </a:solidFill>
                <a:latin typeface="Arial" panose="020B0604020202020204" pitchFamily="34" charset="0"/>
                <a:cs typeface="Arial" panose="020B0604020202020204" pitchFamily="34" charset="0"/>
              </a:rPr>
              <a:t>and Wellbeing </a:t>
            </a:r>
            <a:r>
              <a:rPr sz="800" b="1" dirty="0">
                <a:solidFill>
                  <a:srgbClr val="414042"/>
                </a:solidFill>
                <a:latin typeface="Arial" panose="020B0604020202020204" pitchFamily="34" charset="0"/>
                <a:cs typeface="Arial" panose="020B0604020202020204" pitchFamily="34" charset="0"/>
              </a:rPr>
              <a:t>in Life</a:t>
            </a:r>
            <a:endParaRPr sz="800" dirty="0">
              <a:latin typeface="Arial" panose="020B0604020202020204" pitchFamily="34" charset="0"/>
              <a:cs typeface="Arial" panose="020B0604020202020204" pitchFamily="34" charset="0"/>
            </a:endParaRPr>
          </a:p>
        </p:txBody>
      </p:sp>
      <p:sp>
        <p:nvSpPr>
          <p:cNvPr id="18" name="object 18"/>
          <p:cNvSpPr txBox="1"/>
          <p:nvPr/>
        </p:nvSpPr>
        <p:spPr>
          <a:xfrm>
            <a:off x="1974011" y="2860865"/>
            <a:ext cx="1261110" cy="1426031"/>
          </a:xfrm>
          <a:prstGeom prst="rect">
            <a:avLst/>
          </a:prstGeom>
        </p:spPr>
        <p:txBody>
          <a:bodyPr vert="horz" wrap="square" lIns="0" tIns="48260" rIns="0" bIns="0" rtlCol="0">
            <a:spAutoFit/>
          </a:bodyPr>
          <a:lstStyle/>
          <a:p>
            <a:pPr marL="192405" indent="-180340">
              <a:lnSpc>
                <a:spcPct val="100000"/>
              </a:lnSpc>
              <a:spcBef>
                <a:spcPts val="3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Science</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Health and nutrition</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Humanities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Arts and culture</a:t>
            </a:r>
            <a:endParaRPr sz="800">
              <a:latin typeface="Arial" panose="020B0604020202020204" pitchFamily="34" charset="0"/>
              <a:cs typeface="Arial" panose="020B0604020202020204" pitchFamily="34" charset="0"/>
            </a:endParaRPr>
          </a:p>
          <a:p>
            <a:pPr marL="192405" marR="5080"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Digital literacy,  technology and media</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Self-awareness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Self-efficacy</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Self-control</a:t>
            </a:r>
            <a:endParaRPr sz="800">
              <a:latin typeface="Arial" panose="020B0604020202020204" pitchFamily="34" charset="0"/>
              <a:cs typeface="Arial" panose="020B0604020202020204" pitchFamily="34" charset="0"/>
            </a:endParaRPr>
          </a:p>
        </p:txBody>
      </p:sp>
      <p:sp>
        <p:nvSpPr>
          <p:cNvPr id="19" name="object 19"/>
          <p:cNvSpPr txBox="1"/>
          <p:nvPr/>
        </p:nvSpPr>
        <p:spPr>
          <a:xfrm>
            <a:off x="887399" y="2860662"/>
            <a:ext cx="629920" cy="657225"/>
          </a:xfrm>
          <a:prstGeom prst="rect">
            <a:avLst/>
          </a:prstGeom>
        </p:spPr>
        <p:txBody>
          <a:bodyPr vert="horz" wrap="square" lIns="0" tIns="12700" rIns="0" bIns="0" rtlCol="0">
            <a:spAutoFit/>
          </a:bodyPr>
          <a:lstStyle/>
          <a:p>
            <a:pPr marL="12700" marR="5080">
              <a:lnSpc>
                <a:spcPct val="129500"/>
              </a:lnSpc>
              <a:spcBef>
                <a:spcPts val="100"/>
              </a:spcBef>
            </a:pPr>
            <a:r>
              <a:rPr sz="800" b="1" dirty="0">
                <a:solidFill>
                  <a:srgbClr val="414042"/>
                </a:solidFill>
                <a:latin typeface="Arial" panose="020B0604020202020204" pitchFamily="34" charset="0"/>
                <a:cs typeface="Arial" panose="020B0604020202020204" pitchFamily="34" charset="0"/>
              </a:rPr>
              <a:t>Required:  </a:t>
            </a:r>
            <a:r>
              <a:rPr sz="800" dirty="0">
                <a:solidFill>
                  <a:srgbClr val="414042"/>
                </a:solidFill>
                <a:latin typeface="Arial" panose="020B0604020202020204" pitchFamily="34" charset="0"/>
                <a:cs typeface="Arial" panose="020B0604020202020204" pitchFamily="34" charset="0"/>
              </a:rPr>
              <a:t>Literacy  Numeracy &amp;  Mathematics</a:t>
            </a:r>
            <a:endParaRPr sz="800">
              <a:latin typeface="Arial" panose="020B0604020202020204" pitchFamily="34" charset="0"/>
              <a:cs typeface="Arial" panose="020B0604020202020204" pitchFamily="34" charset="0"/>
            </a:endParaRPr>
          </a:p>
        </p:txBody>
      </p:sp>
      <p:sp>
        <p:nvSpPr>
          <p:cNvPr id="20" name="object 20"/>
          <p:cNvSpPr txBox="1"/>
          <p:nvPr/>
        </p:nvSpPr>
        <p:spPr>
          <a:xfrm>
            <a:off x="3559276" y="2860560"/>
            <a:ext cx="1436370" cy="1626086"/>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Resilience</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Taking responsibility</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Ethical decision-making</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Creativity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Critical thinking</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Communication</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Collaboration</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Open mindedness</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Empathy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Relationship building</a:t>
            </a:r>
            <a:endParaRPr sz="800">
              <a:latin typeface="Arial" panose="020B0604020202020204" pitchFamily="34" charset="0"/>
              <a:cs typeface="Arial" panose="020B0604020202020204" pitchFamily="34" charset="0"/>
            </a:endParaRPr>
          </a:p>
        </p:txBody>
      </p:sp>
      <p:sp>
        <p:nvSpPr>
          <p:cNvPr id="21" name="object 21"/>
          <p:cNvSpPr txBox="1"/>
          <p:nvPr/>
        </p:nvSpPr>
        <p:spPr>
          <a:xfrm>
            <a:off x="5239130" y="2860256"/>
            <a:ext cx="1663320" cy="1141338"/>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Reconciling Tensions</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Leadership+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Problem-solving</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Civic engagement</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Entrepreneurship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Diversity</a:t>
            </a:r>
            <a:endParaRPr lang="pt-PT" sz="800" dirty="0">
              <a:solidFill>
                <a:srgbClr val="414042"/>
              </a:solidFill>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the Environment</a:t>
            </a:r>
            <a:endParaRPr sz="800" dirty="0">
              <a:latin typeface="Arial" panose="020B0604020202020204" pitchFamily="34" charset="0"/>
              <a:cs typeface="Arial" panose="020B0604020202020204" pitchFamily="34" charset="0"/>
            </a:endParaRPr>
          </a:p>
        </p:txBody>
      </p:sp>
      <p:sp>
        <p:nvSpPr>
          <p:cNvPr id="22" name="object 22"/>
          <p:cNvSpPr/>
          <p:nvPr/>
        </p:nvSpPr>
        <p:spPr>
          <a:xfrm>
            <a:off x="1810715" y="2936951"/>
            <a:ext cx="0" cy="1459865"/>
          </a:xfrm>
          <a:custGeom>
            <a:avLst/>
            <a:gdLst/>
            <a:ahLst/>
            <a:cxnLst/>
            <a:rect l="l" t="t" r="r" b="b"/>
            <a:pathLst>
              <a:path h="1459864">
                <a:moveTo>
                  <a:pt x="0" y="0"/>
                </a:moveTo>
                <a:lnTo>
                  <a:pt x="0" y="1459445"/>
                </a:lnTo>
              </a:path>
            </a:pathLst>
          </a:custGeom>
          <a:ln w="6350">
            <a:solidFill>
              <a:srgbClr val="80828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17</a:t>
            </a:fld>
            <a:endParaRPr dirty="0">
              <a:latin typeface="Arial" panose="020B0604020202020204" pitchFamily="34" charset="0"/>
              <a:cs typeface="Arial" panose="020B0604020202020204" pitchFamily="34" charset="0"/>
            </a:endParaRPr>
          </a:p>
        </p:txBody>
      </p:sp>
      <p:sp>
        <p:nvSpPr>
          <p:cNvPr id="25" name="object 16">
            <a:extLst>
              <a:ext uri="{FF2B5EF4-FFF2-40B4-BE49-F238E27FC236}">
                <a16:creationId xmlns:a16="http://schemas.microsoft.com/office/drawing/2014/main" id="{494DB364-B7C7-1341-8689-F349DDE8E344}"/>
              </a:ext>
            </a:extLst>
          </p:cNvPr>
          <p:cNvSpPr txBox="1"/>
          <p:nvPr/>
        </p:nvSpPr>
        <p:spPr>
          <a:xfrm>
            <a:off x="5582492" y="6968655"/>
            <a:ext cx="905658" cy="505267"/>
          </a:xfrm>
          <a:prstGeom prst="rect">
            <a:avLst/>
          </a:prstGeom>
        </p:spPr>
        <p:txBody>
          <a:bodyPr vert="horz" wrap="square" lIns="0" tIns="12700" rIns="0" bIns="0" rtlCol="0">
            <a:spAutoFit/>
          </a:bodyPr>
          <a:lstStyle/>
          <a:p>
            <a:pPr marL="12700" marR="5080" algn="r">
              <a:lnSpc>
                <a:spcPct val="100000"/>
              </a:lnSpc>
              <a:spcBef>
                <a:spcPts val="100"/>
              </a:spcBef>
            </a:pPr>
            <a:r>
              <a:rPr lang="en-US" sz="800" b="1" dirty="0">
                <a:solidFill>
                  <a:srgbClr val="414042"/>
                </a:solidFill>
                <a:latin typeface="Arial" panose="020B0604020202020204" pitchFamily="34" charset="0"/>
                <a:cs typeface="Arial" panose="020B0604020202020204" pitchFamily="34" charset="0"/>
              </a:rPr>
              <a:t>Most Critical to Students’  Success and Wellbeing in Life</a:t>
            </a:r>
            <a:endParaRPr lang="en-US" sz="8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1717014"/>
            <a:ext cx="5740400" cy="10477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Selecting the Holistic Learning Outcomes</a:t>
            </a:r>
            <a:r>
              <a:rPr lang="en-US" sz="1000" b="1" i="1" dirty="0">
                <a:solidFill>
                  <a:srgbClr val="74C054"/>
                </a:solidFill>
                <a:latin typeface="Arial" panose="020B0604020202020204" pitchFamily="34" charset="0"/>
                <a:cs typeface="Arial" panose="020B0604020202020204" pitchFamily="34" charset="0"/>
              </a:rPr>
              <a:t>: Beginning to Narrow</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Review the two frameworks you just completed and place the numbers from each framework into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 corresponding rings (including duplicated numbers). Next, select the top three numbers (those  numbers closest to the center of the circle -- if there are duplicate numbers, give those numbers extra priority). If there are more than three different numbers in the “B” circle, discuss which ones  you want to eliminate. If you need to look to the “D” ring, follow the same process.</a:t>
            </a:r>
            <a:endParaRPr sz="1000" dirty="0">
              <a:latin typeface="Arial" panose="020B0604020202020204" pitchFamily="34" charset="0"/>
              <a:cs typeface="Arial" panose="020B0604020202020204" pitchFamily="34" charset="0"/>
            </a:endParaRPr>
          </a:p>
        </p:txBody>
      </p:sp>
      <p:sp>
        <p:nvSpPr>
          <p:cNvPr id="10" name="object 10"/>
          <p:cNvSpPr/>
          <p:nvPr/>
        </p:nvSpPr>
        <p:spPr>
          <a:xfrm>
            <a:off x="893635" y="3400653"/>
            <a:ext cx="5766358" cy="5766358"/>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3656838" y="6040437"/>
            <a:ext cx="240029"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C7C8CA"/>
                </a:solidFill>
                <a:latin typeface="Arial" panose="020B0604020202020204" pitchFamily="34" charset="0"/>
                <a:cs typeface="Arial" panose="020B0604020202020204" pitchFamily="34" charset="0"/>
              </a:rPr>
              <a:t>B</a:t>
            </a:r>
            <a:endParaRPr sz="300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18</a:t>
            </a:fld>
            <a:endParaRPr dirty="0">
              <a:latin typeface="Arial" panose="020B0604020202020204" pitchFamily="34" charset="0"/>
              <a:cs typeface="Arial" panose="020B0604020202020204" pitchFamily="34" charset="0"/>
            </a:endParaRPr>
          </a:p>
        </p:txBody>
      </p:sp>
      <p:sp>
        <p:nvSpPr>
          <p:cNvPr id="12" name="object 12"/>
          <p:cNvSpPr txBox="1"/>
          <p:nvPr/>
        </p:nvSpPr>
        <p:spPr>
          <a:xfrm>
            <a:off x="4730877" y="6040437"/>
            <a:ext cx="1689100" cy="474489"/>
          </a:xfrm>
          <a:prstGeom prst="rect">
            <a:avLst/>
          </a:prstGeom>
        </p:spPr>
        <p:txBody>
          <a:bodyPr vert="horz" wrap="square" lIns="0" tIns="12700" rIns="0" bIns="0" rtlCol="0">
            <a:spAutoFit/>
          </a:bodyPr>
          <a:lstStyle/>
          <a:p>
            <a:pPr marL="12700">
              <a:lnSpc>
                <a:spcPct val="100000"/>
              </a:lnSpc>
              <a:spcBef>
                <a:spcPts val="100"/>
              </a:spcBef>
              <a:tabLst>
                <a:tab pos="699135" algn="l"/>
                <a:tab pos="1398905" algn="l"/>
              </a:tabLst>
            </a:pPr>
            <a:r>
              <a:rPr sz="3000" b="1" dirty="0">
                <a:solidFill>
                  <a:srgbClr val="C7C8CA"/>
                </a:solidFill>
                <a:latin typeface="Arial" panose="020B0604020202020204" pitchFamily="34" charset="0"/>
                <a:cs typeface="Arial" panose="020B0604020202020204" pitchFamily="34" charset="0"/>
              </a:rPr>
              <a:t>D	A	C</a:t>
            </a:r>
            <a:endParaRPr sz="30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7298" y="5694019"/>
            <a:ext cx="528747"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Ring B</a:t>
            </a:r>
            <a:endParaRPr sz="1000" dirty="0">
              <a:latin typeface="Arial" panose="020B0604020202020204" pitchFamily="34" charset="0"/>
              <a:cs typeface="Arial" panose="020B0604020202020204" pitchFamily="34" charset="0"/>
            </a:endParaRPr>
          </a:p>
        </p:txBody>
      </p:sp>
      <p:sp>
        <p:nvSpPr>
          <p:cNvPr id="7" name="object 7"/>
          <p:cNvSpPr txBox="1"/>
          <p:nvPr/>
        </p:nvSpPr>
        <p:spPr>
          <a:xfrm>
            <a:off x="887299" y="7672172"/>
            <a:ext cx="528740"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Ring D</a:t>
            </a:r>
            <a:endParaRPr sz="1000" dirty="0">
              <a:latin typeface="Arial" panose="020B0604020202020204" pitchFamily="34" charset="0"/>
              <a:cs typeface="Arial" panose="020B0604020202020204" pitchFamily="34" charset="0"/>
            </a:endParaRPr>
          </a:p>
        </p:txBody>
      </p:sp>
      <p:sp>
        <p:nvSpPr>
          <p:cNvPr id="8" name="object 8"/>
          <p:cNvSpPr/>
          <p:nvPr/>
        </p:nvSpPr>
        <p:spPr>
          <a:xfrm>
            <a:off x="899999" y="6232385"/>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887299" y="6240030"/>
            <a:ext cx="939165" cy="505267"/>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636466"/>
                </a:solidFill>
                <a:latin typeface="Arial" panose="020B0604020202020204" pitchFamily="34" charset="0"/>
                <a:cs typeface="Arial" panose="020B0604020202020204" pitchFamily="34" charset="0"/>
              </a:rPr>
              <a:t>Least Critical to  Students’ Success</a:t>
            </a:r>
            <a:r>
              <a:rPr lang="en-US" sz="800" dirty="0">
                <a:solidFill>
                  <a:srgbClr val="636466"/>
                </a:solidFill>
                <a:latin typeface="Arial" panose="020B0604020202020204" pitchFamily="34" charset="0"/>
                <a:cs typeface="Arial" panose="020B0604020202020204" pitchFamily="34" charset="0"/>
              </a:rPr>
              <a:t> and Wellbeing</a:t>
            </a:r>
            <a:r>
              <a:rPr sz="800" dirty="0">
                <a:solidFill>
                  <a:srgbClr val="636466"/>
                </a:solidFill>
                <a:latin typeface="Arial" panose="020B0604020202020204" pitchFamily="34" charset="0"/>
                <a:cs typeface="Arial" panose="020B0604020202020204" pitchFamily="34" charset="0"/>
              </a:rPr>
              <a:t> in  Life</a:t>
            </a:r>
            <a:endParaRPr sz="800" dirty="0">
              <a:latin typeface="Arial" panose="020B0604020202020204" pitchFamily="34" charset="0"/>
              <a:cs typeface="Arial" panose="020B0604020202020204" pitchFamily="34" charset="0"/>
            </a:endParaRPr>
          </a:p>
        </p:txBody>
      </p:sp>
      <p:sp>
        <p:nvSpPr>
          <p:cNvPr id="10" name="object 10"/>
          <p:cNvSpPr txBox="1"/>
          <p:nvPr/>
        </p:nvSpPr>
        <p:spPr>
          <a:xfrm>
            <a:off x="5239055" y="6240030"/>
            <a:ext cx="1357124" cy="382156"/>
          </a:xfrm>
          <a:prstGeom prst="rect">
            <a:avLst/>
          </a:prstGeom>
        </p:spPr>
        <p:txBody>
          <a:bodyPr vert="horz" wrap="square" lIns="0" tIns="12700" rIns="0" bIns="0" rtlCol="0">
            <a:spAutoFit/>
          </a:bodyPr>
          <a:lstStyle/>
          <a:p>
            <a:pPr marL="12700" marR="5080" indent="196215" algn="r">
              <a:lnSpc>
                <a:spcPct val="100000"/>
              </a:lnSpc>
              <a:spcBef>
                <a:spcPts val="100"/>
              </a:spcBef>
            </a:pPr>
            <a:r>
              <a:rPr sz="800" dirty="0">
                <a:solidFill>
                  <a:srgbClr val="636466"/>
                </a:solidFill>
                <a:latin typeface="Arial" panose="020B0604020202020204" pitchFamily="34" charset="0"/>
                <a:cs typeface="Arial" panose="020B0604020202020204" pitchFamily="34" charset="0"/>
              </a:rPr>
              <a:t>Most Critical to  Students’ Success</a:t>
            </a:r>
            <a:r>
              <a:rPr lang="en-US" sz="800" dirty="0">
                <a:solidFill>
                  <a:srgbClr val="636466"/>
                </a:solidFill>
                <a:latin typeface="Arial" panose="020B0604020202020204" pitchFamily="34" charset="0"/>
                <a:cs typeface="Arial" panose="020B0604020202020204" pitchFamily="34" charset="0"/>
              </a:rPr>
              <a:t> and Wellbeing</a:t>
            </a:r>
            <a:r>
              <a:rPr sz="800" dirty="0">
                <a:solidFill>
                  <a:srgbClr val="636466"/>
                </a:solidFill>
                <a:latin typeface="Arial" panose="020B0604020202020204" pitchFamily="34" charset="0"/>
                <a:cs typeface="Arial" panose="020B0604020202020204" pitchFamily="34" charset="0"/>
              </a:rPr>
              <a:t> in</a:t>
            </a:r>
            <a:r>
              <a:rPr lang="pt-PT" sz="800" dirty="0">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Life</a:t>
            </a:r>
            <a:endParaRPr sz="800" dirty="0">
              <a:latin typeface="Arial" panose="020B0604020202020204" pitchFamily="34" charset="0"/>
              <a:cs typeface="Arial" panose="020B0604020202020204" pitchFamily="34" charset="0"/>
            </a:endParaRPr>
          </a:p>
        </p:txBody>
      </p:sp>
      <p:sp>
        <p:nvSpPr>
          <p:cNvPr id="11" name="object 11"/>
          <p:cNvSpPr/>
          <p:nvPr/>
        </p:nvSpPr>
        <p:spPr>
          <a:xfrm>
            <a:off x="899999" y="8337321"/>
            <a:ext cx="5760085" cy="0"/>
          </a:xfrm>
          <a:custGeom>
            <a:avLst/>
            <a:gdLst/>
            <a:ahLst/>
            <a:cxnLst/>
            <a:rect l="l" t="t" r="r" b="b"/>
            <a:pathLst>
              <a:path w="5760084">
                <a:moveTo>
                  <a:pt x="0" y="0"/>
                </a:moveTo>
                <a:lnTo>
                  <a:pt x="5759996"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887299" y="8344966"/>
            <a:ext cx="939165" cy="505267"/>
          </a:xfrm>
          <a:prstGeom prst="rect">
            <a:avLst/>
          </a:prstGeom>
        </p:spPr>
        <p:txBody>
          <a:bodyPr vert="horz" wrap="square" lIns="0" tIns="12700" rIns="0" bIns="0" rtlCol="0">
            <a:spAutoFit/>
          </a:bodyPr>
          <a:lstStyle/>
          <a:p>
            <a:pPr marL="12700" marR="5080">
              <a:lnSpc>
                <a:spcPct val="100000"/>
              </a:lnSpc>
              <a:spcBef>
                <a:spcPts val="100"/>
              </a:spcBef>
            </a:pPr>
            <a:r>
              <a:rPr lang="en-US" sz="800" dirty="0">
                <a:solidFill>
                  <a:srgbClr val="636466"/>
                </a:solidFill>
                <a:latin typeface="Arial" panose="020B0604020202020204" pitchFamily="34" charset="0"/>
                <a:cs typeface="Arial" panose="020B0604020202020204" pitchFamily="34" charset="0"/>
              </a:rPr>
              <a:t>Least Critical to  Students’ Success and Wellbeing in  Life</a:t>
            </a:r>
            <a:endParaRPr lang="en-US" sz="800" dirty="0">
              <a:latin typeface="Arial" panose="020B0604020202020204" pitchFamily="34" charset="0"/>
              <a:cs typeface="Arial" panose="020B0604020202020204" pitchFamily="34" charset="0"/>
            </a:endParaRPr>
          </a:p>
        </p:txBody>
      </p:sp>
      <p:sp>
        <p:nvSpPr>
          <p:cNvPr id="13" name="object 13"/>
          <p:cNvSpPr txBox="1"/>
          <p:nvPr/>
        </p:nvSpPr>
        <p:spPr>
          <a:xfrm>
            <a:off x="5378450" y="8344966"/>
            <a:ext cx="1246887" cy="382156"/>
          </a:xfrm>
          <a:prstGeom prst="rect">
            <a:avLst/>
          </a:prstGeom>
        </p:spPr>
        <p:txBody>
          <a:bodyPr vert="horz" wrap="square" lIns="0" tIns="12700" rIns="0" bIns="0" rtlCol="0">
            <a:spAutoFit/>
          </a:bodyPr>
          <a:lstStyle/>
          <a:p>
            <a:pPr marL="12700" marR="5080" indent="196215" algn="r">
              <a:lnSpc>
                <a:spcPct val="100000"/>
              </a:lnSpc>
              <a:spcBef>
                <a:spcPts val="100"/>
              </a:spcBef>
            </a:pPr>
            <a:r>
              <a:rPr lang="en-US" sz="800">
                <a:solidFill>
                  <a:srgbClr val="636466"/>
                </a:solidFill>
                <a:latin typeface="Arial" panose="020B0604020202020204" pitchFamily="34" charset="0"/>
                <a:cs typeface="Arial" panose="020B0604020202020204" pitchFamily="34" charset="0"/>
              </a:rPr>
              <a:t>Most Critical to  Students’ Success and Wellbeing in</a:t>
            </a:r>
            <a:r>
              <a:rPr lang="en-US" sz="800">
                <a:latin typeface="Arial" panose="020B0604020202020204" pitchFamily="34" charset="0"/>
                <a:cs typeface="Arial" panose="020B0604020202020204" pitchFamily="34" charset="0"/>
              </a:rPr>
              <a:t> </a:t>
            </a:r>
            <a:r>
              <a:rPr lang="en-US" sz="800">
                <a:solidFill>
                  <a:srgbClr val="636466"/>
                </a:solidFill>
                <a:latin typeface="Arial" panose="020B0604020202020204" pitchFamily="34" charset="0"/>
                <a:cs typeface="Arial" panose="020B0604020202020204" pitchFamily="34" charset="0"/>
              </a:rPr>
              <a:t>Life</a:t>
            </a:r>
            <a:endParaRPr lang="en-US" sz="800" dirty="0">
              <a:latin typeface="Arial" panose="020B0604020202020204" pitchFamily="34" charset="0"/>
              <a:cs typeface="Arial" panose="020B0604020202020204" pitchFamily="34" charset="0"/>
            </a:endParaRPr>
          </a:p>
        </p:txBody>
      </p:sp>
      <p:sp>
        <p:nvSpPr>
          <p:cNvPr id="14" name="object 14"/>
          <p:cNvSpPr/>
          <p:nvPr/>
        </p:nvSpPr>
        <p:spPr>
          <a:xfrm>
            <a:off x="3780002" y="5883008"/>
            <a:ext cx="0" cy="695960"/>
          </a:xfrm>
          <a:custGeom>
            <a:avLst/>
            <a:gdLst/>
            <a:ahLst/>
            <a:cxnLst/>
            <a:rect l="l" t="t" r="r" b="b"/>
            <a:pathLst>
              <a:path h="695959">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80002" y="7987957"/>
            <a:ext cx="0" cy="695960"/>
          </a:xfrm>
          <a:custGeom>
            <a:avLst/>
            <a:gdLst/>
            <a:ahLst/>
            <a:cxnLst/>
            <a:rect l="l" t="t" r="r" b="b"/>
            <a:pathLst>
              <a:path h="695959">
                <a:moveTo>
                  <a:pt x="0" y="0"/>
                </a:moveTo>
                <a:lnTo>
                  <a:pt x="0" y="695591"/>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txBox="1"/>
          <p:nvPr/>
        </p:nvSpPr>
        <p:spPr>
          <a:xfrm>
            <a:off x="911860" y="1717014"/>
            <a:ext cx="5685790" cy="1359346"/>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Final Priorization</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last step in this process is to prioritize the learning outcomes that you have narrowed through  this process. Your goal for this exercise is the select the three holistic learning outcomes your  country will focus on. For each specturm, place the numbers on the line corresponding to the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criteria. Only three of the holistic learning outcomes can be to the </a:t>
            </a:r>
            <a:r>
              <a:rPr lang="en-US" sz="1000" dirty="0">
                <a:solidFill>
                  <a:srgbClr val="414042"/>
                </a:solidFill>
                <a:latin typeface="Arial" panose="020B0604020202020204" pitchFamily="34" charset="0"/>
                <a:cs typeface="Arial" panose="020B0604020202020204" pitchFamily="34" charset="0"/>
              </a:rPr>
              <a:t>right</a:t>
            </a:r>
            <a:r>
              <a:rPr sz="1000" dirty="0">
                <a:solidFill>
                  <a:srgbClr val="414042"/>
                </a:solidFill>
                <a:latin typeface="Arial" panose="020B0604020202020204" pitchFamily="34" charset="0"/>
                <a:cs typeface="Arial" panose="020B0604020202020204" pitchFamily="34" charset="0"/>
              </a:rPr>
              <a:t> of the center line.</a:t>
            </a:r>
            <a:endParaRPr sz="1000" dirty="0">
              <a:latin typeface="Arial" panose="020B0604020202020204" pitchFamily="34" charset="0"/>
              <a:cs typeface="Arial" panose="020B0604020202020204" pitchFamily="34" charset="0"/>
            </a:endParaRPr>
          </a:p>
          <a:p>
            <a:pPr marL="12700">
              <a:lnSpc>
                <a:spcPct val="100000"/>
              </a:lnSpc>
            </a:pPr>
            <a:r>
              <a:rPr lang="en-US" sz="1000" dirty="0">
                <a:solidFill>
                  <a:srgbClr val="414042"/>
                </a:solidFill>
                <a:latin typeface="Arial" panose="020B0604020202020204" pitchFamily="34" charset="0"/>
                <a:cs typeface="Arial" panose="020B0604020202020204" pitchFamily="34" charset="0"/>
              </a:rPr>
              <a:t>If there are three holistic learning outcomes on the right side of the Ring B spectrum, t</a:t>
            </a:r>
            <a:r>
              <a:rPr sz="1000" dirty="0">
                <a:solidFill>
                  <a:srgbClr val="414042"/>
                </a:solidFill>
                <a:latin typeface="Arial" panose="020B0604020202020204" pitchFamily="34" charset="0"/>
                <a:cs typeface="Arial" panose="020B0604020202020204" pitchFamily="34" charset="0"/>
              </a:rPr>
              <a:t>hose will be the three you have selected.</a:t>
            </a:r>
            <a:r>
              <a:rPr lang="en-US" sz="1000" dirty="0">
                <a:solidFill>
                  <a:srgbClr val="414042"/>
                </a:solidFill>
                <a:latin typeface="Arial" panose="020B0604020202020204" pitchFamily="34" charset="0"/>
                <a:cs typeface="Arial" panose="020B0604020202020204" pitchFamily="34" charset="0"/>
              </a:rPr>
              <a:t> If there are less than three, have a discussion as a group about which holistic learning outcomes on the right side of the Ring D spectrum you will also select.</a:t>
            </a:r>
            <a:endParaRPr sz="1000" dirty="0">
              <a:latin typeface="Arial" panose="020B0604020202020204" pitchFamily="34" charset="0"/>
              <a:cs typeface="Arial" panose="020B0604020202020204" pitchFamily="34" charset="0"/>
            </a:endParaRPr>
          </a:p>
        </p:txBody>
      </p:sp>
      <p:sp>
        <p:nvSpPr>
          <p:cNvPr id="17" name="object 17"/>
          <p:cNvSpPr txBox="1"/>
          <p:nvPr/>
        </p:nvSpPr>
        <p:spPr>
          <a:xfrm>
            <a:off x="1973935" y="3359544"/>
            <a:ext cx="1261110" cy="1426031"/>
          </a:xfrm>
          <a:prstGeom prst="rect">
            <a:avLst/>
          </a:prstGeom>
        </p:spPr>
        <p:txBody>
          <a:bodyPr vert="horz" wrap="square" lIns="0" tIns="48260" rIns="0" bIns="0" rtlCol="0">
            <a:spAutoFit/>
          </a:bodyPr>
          <a:lstStyle/>
          <a:p>
            <a:pPr marL="192405" indent="-180340">
              <a:lnSpc>
                <a:spcPct val="100000"/>
              </a:lnSpc>
              <a:spcBef>
                <a:spcPts val="3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Science</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Health and nutrition</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Humanities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Arts and culture</a:t>
            </a:r>
            <a:endParaRPr sz="800">
              <a:latin typeface="Arial" panose="020B0604020202020204" pitchFamily="34" charset="0"/>
              <a:cs typeface="Arial" panose="020B0604020202020204" pitchFamily="34" charset="0"/>
            </a:endParaRPr>
          </a:p>
          <a:p>
            <a:pPr marL="192405" marR="5080"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Digital literacy,  technology and media</a:t>
            </a:r>
            <a:endParaRPr sz="800">
              <a:latin typeface="Arial" panose="020B0604020202020204" pitchFamily="34" charset="0"/>
              <a:cs typeface="Arial" panose="020B0604020202020204" pitchFamily="34" charset="0"/>
            </a:endParaRPr>
          </a:p>
          <a:p>
            <a:pPr marL="192405" indent="-180340">
              <a:lnSpc>
                <a:spcPct val="100000"/>
              </a:lnSpc>
              <a:spcBef>
                <a:spcPts val="284"/>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Self-awareness</a:t>
            </a:r>
            <a:endParaRPr sz="800">
              <a:latin typeface="Arial" panose="020B0604020202020204" pitchFamily="34" charset="0"/>
              <a:cs typeface="Arial" panose="020B0604020202020204" pitchFamily="34" charset="0"/>
            </a:endParaRPr>
          </a:p>
          <a:p>
            <a:pPr marL="192405" indent="-180340">
              <a:lnSpc>
                <a:spcPct val="100000"/>
              </a:lnSpc>
              <a:spcBef>
                <a:spcPts val="280"/>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Self-efficacy</a:t>
            </a:r>
            <a:endParaRPr sz="800">
              <a:latin typeface="Arial" panose="020B0604020202020204" pitchFamily="34" charset="0"/>
              <a:cs typeface="Arial" panose="020B0604020202020204" pitchFamily="34" charset="0"/>
            </a:endParaRPr>
          </a:p>
          <a:p>
            <a:pPr marL="192405" indent="-180340">
              <a:lnSpc>
                <a:spcPct val="100000"/>
              </a:lnSpc>
              <a:spcBef>
                <a:spcPts val="285"/>
              </a:spcBef>
              <a:buAutoNum type="arabicPeriod"/>
              <a:tabLst>
                <a:tab pos="193040" algn="l"/>
              </a:tabLst>
            </a:pPr>
            <a:r>
              <a:rPr sz="800" dirty="0">
                <a:solidFill>
                  <a:srgbClr val="414042"/>
                </a:solidFill>
                <a:latin typeface="Arial" panose="020B0604020202020204" pitchFamily="34" charset="0"/>
                <a:cs typeface="Arial" panose="020B0604020202020204" pitchFamily="34" charset="0"/>
              </a:rPr>
              <a:t>Self-control</a:t>
            </a:r>
            <a:endParaRPr sz="800">
              <a:latin typeface="Arial" panose="020B0604020202020204" pitchFamily="34" charset="0"/>
              <a:cs typeface="Arial" panose="020B0604020202020204" pitchFamily="34" charset="0"/>
            </a:endParaRPr>
          </a:p>
        </p:txBody>
      </p:sp>
      <p:sp>
        <p:nvSpPr>
          <p:cNvPr id="18" name="object 18"/>
          <p:cNvSpPr txBox="1"/>
          <p:nvPr/>
        </p:nvSpPr>
        <p:spPr>
          <a:xfrm>
            <a:off x="887323" y="3359340"/>
            <a:ext cx="629920" cy="657225"/>
          </a:xfrm>
          <a:prstGeom prst="rect">
            <a:avLst/>
          </a:prstGeom>
        </p:spPr>
        <p:txBody>
          <a:bodyPr vert="horz" wrap="square" lIns="0" tIns="12700" rIns="0" bIns="0" rtlCol="0">
            <a:spAutoFit/>
          </a:bodyPr>
          <a:lstStyle/>
          <a:p>
            <a:pPr marL="12700" marR="5080">
              <a:lnSpc>
                <a:spcPct val="129500"/>
              </a:lnSpc>
              <a:spcBef>
                <a:spcPts val="100"/>
              </a:spcBef>
            </a:pPr>
            <a:r>
              <a:rPr sz="800" b="1" dirty="0">
                <a:solidFill>
                  <a:srgbClr val="414042"/>
                </a:solidFill>
                <a:latin typeface="Arial" panose="020B0604020202020204" pitchFamily="34" charset="0"/>
                <a:cs typeface="Arial" panose="020B0604020202020204" pitchFamily="34" charset="0"/>
              </a:rPr>
              <a:t>Required:  </a:t>
            </a:r>
            <a:r>
              <a:rPr sz="800" dirty="0">
                <a:solidFill>
                  <a:srgbClr val="414042"/>
                </a:solidFill>
                <a:latin typeface="Arial" panose="020B0604020202020204" pitchFamily="34" charset="0"/>
                <a:cs typeface="Arial" panose="020B0604020202020204" pitchFamily="34" charset="0"/>
              </a:rPr>
              <a:t>Literacy  Numeracy &amp;  Mathematics</a:t>
            </a:r>
            <a:endParaRPr sz="800">
              <a:latin typeface="Arial" panose="020B0604020202020204" pitchFamily="34" charset="0"/>
              <a:cs typeface="Arial" panose="020B0604020202020204" pitchFamily="34" charset="0"/>
            </a:endParaRPr>
          </a:p>
        </p:txBody>
      </p:sp>
      <p:sp>
        <p:nvSpPr>
          <p:cNvPr id="19" name="object 19"/>
          <p:cNvSpPr txBox="1"/>
          <p:nvPr/>
        </p:nvSpPr>
        <p:spPr>
          <a:xfrm>
            <a:off x="3559200" y="3359238"/>
            <a:ext cx="1436370" cy="1626086"/>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Resilience</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Taking responsibility</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Ethical decision-making</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Creativity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Critical thinking</a:t>
            </a:r>
            <a:endParaRPr sz="80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Communication</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Collaboration</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Open mindedness</a:t>
            </a:r>
            <a:endParaRPr sz="80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Empathy</a:t>
            </a:r>
            <a:endParaRPr sz="80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9"/>
              <a:tabLst>
                <a:tab pos="325120" algn="l"/>
                <a:tab pos="325755" algn="l"/>
              </a:tabLst>
            </a:pPr>
            <a:r>
              <a:rPr sz="800" dirty="0">
                <a:solidFill>
                  <a:srgbClr val="414042"/>
                </a:solidFill>
                <a:latin typeface="Arial" panose="020B0604020202020204" pitchFamily="34" charset="0"/>
                <a:cs typeface="Arial" panose="020B0604020202020204" pitchFamily="34" charset="0"/>
              </a:rPr>
              <a:t>Relationship building</a:t>
            </a:r>
            <a:endParaRPr sz="800">
              <a:latin typeface="Arial" panose="020B0604020202020204" pitchFamily="34" charset="0"/>
              <a:cs typeface="Arial" panose="020B0604020202020204" pitchFamily="34" charset="0"/>
            </a:endParaRPr>
          </a:p>
        </p:txBody>
      </p:sp>
      <p:sp>
        <p:nvSpPr>
          <p:cNvPr id="20" name="object 20"/>
          <p:cNvSpPr txBox="1"/>
          <p:nvPr/>
        </p:nvSpPr>
        <p:spPr>
          <a:xfrm>
            <a:off x="5239054" y="3358934"/>
            <a:ext cx="1280160" cy="1387559"/>
          </a:xfrm>
          <a:prstGeom prst="rect">
            <a:avLst/>
          </a:prstGeom>
        </p:spPr>
        <p:txBody>
          <a:bodyPr vert="horz" wrap="square" lIns="0" tIns="48260" rIns="0" bIns="0" rtlCol="0">
            <a:spAutoFit/>
          </a:bodyPr>
          <a:lstStyle/>
          <a:p>
            <a:pPr marL="325120" indent="-313055">
              <a:lnSpc>
                <a:spcPct val="100000"/>
              </a:lnSpc>
              <a:spcBef>
                <a:spcPts val="3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Reconciling Tensions</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Leadership+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Problem-solving</a:t>
            </a:r>
            <a:endParaRPr sz="800" dirty="0">
              <a:latin typeface="Arial" panose="020B0604020202020204" pitchFamily="34" charset="0"/>
              <a:cs typeface="Arial" panose="020B0604020202020204" pitchFamily="34" charset="0"/>
            </a:endParaRPr>
          </a:p>
          <a:p>
            <a:pPr marL="325120" indent="-313055">
              <a:lnSpc>
                <a:spcPct val="100000"/>
              </a:lnSpc>
              <a:spcBef>
                <a:spcPts val="280"/>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Civic engagement</a:t>
            </a:r>
            <a:endParaRPr sz="800" dirty="0">
              <a:latin typeface="Arial" panose="020B0604020202020204" pitchFamily="34" charset="0"/>
              <a:cs typeface="Arial" panose="020B0604020202020204" pitchFamily="34" charset="0"/>
            </a:endParaRPr>
          </a:p>
          <a:p>
            <a:pPr marL="325120" indent="-313055">
              <a:lnSpc>
                <a:spcPct val="100000"/>
              </a:lnSpc>
              <a:spcBef>
                <a:spcPts val="285"/>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Entrepreneurship</a:t>
            </a:r>
            <a:endParaRPr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Diversity</a:t>
            </a:r>
            <a:endParaRPr lang="pt-PT" sz="800" dirty="0">
              <a:latin typeface="Arial" panose="020B0604020202020204" pitchFamily="34" charset="0"/>
              <a:cs typeface="Arial" panose="020B0604020202020204" pitchFamily="34" charset="0"/>
            </a:endParaRPr>
          </a:p>
          <a:p>
            <a:pPr marL="325120" indent="-313055">
              <a:lnSpc>
                <a:spcPct val="100000"/>
              </a:lnSpc>
              <a:spcBef>
                <a:spcPts val="284"/>
              </a:spcBef>
              <a:buAutoNum type="arabicPeriod" startAt="19"/>
              <a:tabLst>
                <a:tab pos="325120" algn="l"/>
                <a:tab pos="325755" algn="l"/>
              </a:tabLst>
            </a:pPr>
            <a:r>
              <a:rPr sz="800" dirty="0">
                <a:solidFill>
                  <a:srgbClr val="414042"/>
                </a:solidFill>
                <a:latin typeface="Arial" panose="020B0604020202020204" pitchFamily="34" charset="0"/>
                <a:cs typeface="Arial" panose="020B0604020202020204" pitchFamily="34" charset="0"/>
              </a:rPr>
              <a:t>Respect for the  Environment</a:t>
            </a:r>
            <a:endParaRPr sz="800" dirty="0">
              <a:latin typeface="Arial" panose="020B0604020202020204" pitchFamily="34" charset="0"/>
              <a:cs typeface="Arial" panose="020B0604020202020204" pitchFamily="34" charset="0"/>
            </a:endParaRPr>
          </a:p>
        </p:txBody>
      </p:sp>
      <p:sp>
        <p:nvSpPr>
          <p:cNvPr id="21" name="object 21"/>
          <p:cNvSpPr/>
          <p:nvPr/>
        </p:nvSpPr>
        <p:spPr>
          <a:xfrm>
            <a:off x="1810715" y="3435642"/>
            <a:ext cx="0" cy="1459865"/>
          </a:xfrm>
          <a:custGeom>
            <a:avLst/>
            <a:gdLst/>
            <a:ahLst/>
            <a:cxnLst/>
            <a:rect l="l" t="t" r="r" b="b"/>
            <a:pathLst>
              <a:path h="1459864">
                <a:moveTo>
                  <a:pt x="0" y="0"/>
                </a:moveTo>
                <a:lnTo>
                  <a:pt x="0" y="1459445"/>
                </a:lnTo>
              </a:path>
            </a:pathLst>
          </a:custGeom>
          <a:ln w="6350">
            <a:solidFill>
              <a:srgbClr val="808285"/>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19</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Arial" panose="020B0604020202020204" pitchFamily="34" charset="0"/>
                <a:cs typeface="Arial" panose="020B0604020202020204" pitchFamily="34" charset="0"/>
              </a:rPr>
              <a:t>SCHOOLS </a:t>
            </a:r>
            <a:r>
              <a:rPr sz="700" b="1" spc="85" dirty="0">
                <a:solidFill>
                  <a:srgbClr val="62BB46"/>
                </a:solidFill>
                <a:latin typeface="Arial" panose="020B0604020202020204" pitchFamily="34" charset="0"/>
                <a:cs typeface="Arial" panose="020B0604020202020204" pitchFamily="34" charset="0"/>
              </a:rPr>
              <a:t>2030 </a:t>
            </a:r>
            <a:r>
              <a:rPr sz="700" spc="25" dirty="0">
                <a:solidFill>
                  <a:srgbClr val="6D6E71"/>
                </a:solidFill>
                <a:latin typeface="Arial" panose="020B0604020202020204" pitchFamily="34" charset="0"/>
                <a:cs typeface="Arial" panose="020B0604020202020204" pitchFamily="34" charset="0"/>
              </a:rPr>
              <a:t>HUMAN-CENTERED DESIGN</a:t>
            </a:r>
            <a:r>
              <a:rPr sz="700" spc="114" dirty="0">
                <a:solidFill>
                  <a:srgbClr val="6D6E71"/>
                </a:solidFill>
                <a:latin typeface="Arial" panose="020B0604020202020204" pitchFamily="34" charset="0"/>
                <a:cs typeface="Arial" panose="020B0604020202020204" pitchFamily="34" charset="0"/>
              </a:rPr>
              <a:t> </a:t>
            </a:r>
            <a:r>
              <a:rPr sz="700" b="1" spc="45" dirty="0">
                <a:solidFill>
                  <a:srgbClr val="6D6E71"/>
                </a:solidFill>
                <a:latin typeface="Arial" panose="020B0604020202020204" pitchFamily="34" charset="0"/>
                <a:cs typeface="Arial" panose="020B0604020202020204" pitchFamily="34" charset="0"/>
              </a:rPr>
              <a:t>TOOLKIT</a:t>
            </a:r>
            <a:r>
              <a:rPr sz="700" b="1" spc="-90" dirty="0">
                <a:solidFill>
                  <a:srgbClr val="6D6E71"/>
                </a:solidFill>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4253" y="1779752"/>
            <a:ext cx="5601335"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Reflecting on the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Take a few minutes to discuss as a group how you might describe the holistic learning outcomes  you selected. Develop summary statements for each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632" y="263391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97633" y="270372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1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8" name="object 8"/>
          <p:cNvSpPr/>
          <p:nvPr/>
        </p:nvSpPr>
        <p:spPr>
          <a:xfrm>
            <a:off x="903174" y="513802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997174" y="520783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2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0" name="object 10"/>
          <p:cNvSpPr/>
          <p:nvPr/>
        </p:nvSpPr>
        <p:spPr>
          <a:xfrm>
            <a:off x="910128" y="7642123"/>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004129" y="7711935"/>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3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2" name="object 12"/>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13" name="object 13"/>
          <p:cNvGrpSpPr/>
          <p:nvPr/>
        </p:nvGrpSpPr>
        <p:grpSpPr>
          <a:xfrm>
            <a:off x="899998" y="1371511"/>
            <a:ext cx="5760085" cy="36195"/>
            <a:chOff x="899998" y="1371511"/>
            <a:chExt cx="5760085" cy="36195"/>
          </a:xfrm>
        </p:grpSpPr>
        <p:sp>
          <p:nvSpPr>
            <p:cNvPr id="14" name="object 14"/>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20</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Arial" panose="020B0604020202020204" pitchFamily="34" charset="0"/>
                <a:cs typeface="Arial" panose="020B0604020202020204" pitchFamily="34" charset="0"/>
              </a:rPr>
              <a:t>SCHOOLS </a:t>
            </a:r>
            <a:r>
              <a:rPr sz="700" b="1" spc="85" dirty="0">
                <a:solidFill>
                  <a:srgbClr val="62BB46"/>
                </a:solidFill>
                <a:latin typeface="Arial" panose="020B0604020202020204" pitchFamily="34" charset="0"/>
                <a:cs typeface="Arial" panose="020B0604020202020204" pitchFamily="34" charset="0"/>
              </a:rPr>
              <a:t>2030 </a:t>
            </a:r>
            <a:r>
              <a:rPr sz="700" spc="25" dirty="0">
                <a:solidFill>
                  <a:srgbClr val="6D6E71"/>
                </a:solidFill>
                <a:latin typeface="Arial" panose="020B0604020202020204" pitchFamily="34" charset="0"/>
                <a:cs typeface="Arial" panose="020B0604020202020204" pitchFamily="34" charset="0"/>
              </a:rPr>
              <a:t>HUMAN-CENTERED DESIGN</a:t>
            </a:r>
            <a:r>
              <a:rPr sz="700" spc="114" dirty="0">
                <a:solidFill>
                  <a:srgbClr val="6D6E71"/>
                </a:solidFill>
                <a:latin typeface="Arial" panose="020B0604020202020204" pitchFamily="34" charset="0"/>
                <a:cs typeface="Arial" panose="020B0604020202020204" pitchFamily="34" charset="0"/>
              </a:rPr>
              <a:t> </a:t>
            </a:r>
            <a:r>
              <a:rPr sz="700" b="1" spc="45" dirty="0">
                <a:solidFill>
                  <a:srgbClr val="6D6E71"/>
                </a:solidFill>
                <a:latin typeface="Arial" panose="020B0604020202020204" pitchFamily="34" charset="0"/>
                <a:cs typeface="Arial" panose="020B0604020202020204" pitchFamily="34" charset="0"/>
              </a:rPr>
              <a:t>TOOLKIT</a:t>
            </a:r>
            <a:r>
              <a:rPr sz="700" b="1" spc="-90" dirty="0">
                <a:solidFill>
                  <a:srgbClr val="6D6E71"/>
                </a:solidFill>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4253" y="1779752"/>
            <a:ext cx="5601335"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Reflecting on the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Take a few minutes to discuss as a group how you might describe the holistic learning outcomes  you selected. Develop summary statements for each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632" y="263391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97633" y="270372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1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8" name="object 8"/>
          <p:cNvSpPr/>
          <p:nvPr/>
        </p:nvSpPr>
        <p:spPr>
          <a:xfrm>
            <a:off x="903174" y="513802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997174" y="520783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2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0" name="object 10"/>
          <p:cNvSpPr/>
          <p:nvPr/>
        </p:nvSpPr>
        <p:spPr>
          <a:xfrm>
            <a:off x="910128" y="7642123"/>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004129" y="7711935"/>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3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2" name="object 12"/>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13" name="object 13"/>
          <p:cNvGrpSpPr/>
          <p:nvPr/>
        </p:nvGrpSpPr>
        <p:grpSpPr>
          <a:xfrm>
            <a:off x="899998" y="1371511"/>
            <a:ext cx="5760085" cy="36195"/>
            <a:chOff x="899998" y="1371511"/>
            <a:chExt cx="5760085" cy="36195"/>
          </a:xfrm>
        </p:grpSpPr>
        <p:sp>
          <p:nvSpPr>
            <p:cNvPr id="14" name="object 14"/>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21</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89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Arial" panose="020B0604020202020204" pitchFamily="34" charset="0"/>
                <a:cs typeface="Arial" panose="020B0604020202020204" pitchFamily="34" charset="0"/>
              </a:rPr>
              <a:t>SCHOOLS </a:t>
            </a:r>
            <a:r>
              <a:rPr sz="700" b="1" spc="85" dirty="0">
                <a:solidFill>
                  <a:srgbClr val="62BB46"/>
                </a:solidFill>
                <a:latin typeface="Arial" panose="020B0604020202020204" pitchFamily="34" charset="0"/>
                <a:cs typeface="Arial" panose="020B0604020202020204" pitchFamily="34" charset="0"/>
              </a:rPr>
              <a:t>2030 </a:t>
            </a:r>
            <a:r>
              <a:rPr sz="700" spc="25" dirty="0">
                <a:solidFill>
                  <a:srgbClr val="6D6E71"/>
                </a:solidFill>
                <a:latin typeface="Arial" panose="020B0604020202020204" pitchFamily="34" charset="0"/>
                <a:cs typeface="Arial" panose="020B0604020202020204" pitchFamily="34" charset="0"/>
              </a:rPr>
              <a:t>HUMAN-CENTERED DESIGN</a:t>
            </a:r>
            <a:r>
              <a:rPr sz="700" spc="114" dirty="0">
                <a:solidFill>
                  <a:srgbClr val="6D6E71"/>
                </a:solidFill>
                <a:latin typeface="Arial" panose="020B0604020202020204" pitchFamily="34" charset="0"/>
                <a:cs typeface="Arial" panose="020B0604020202020204" pitchFamily="34" charset="0"/>
              </a:rPr>
              <a:t> </a:t>
            </a:r>
            <a:r>
              <a:rPr sz="700" b="1" spc="45" dirty="0">
                <a:solidFill>
                  <a:srgbClr val="6D6E71"/>
                </a:solidFill>
                <a:latin typeface="Arial" panose="020B0604020202020204" pitchFamily="34" charset="0"/>
                <a:cs typeface="Arial" panose="020B0604020202020204" pitchFamily="34" charset="0"/>
              </a:rPr>
              <a:t>TOOLKIT</a:t>
            </a:r>
            <a:r>
              <a:rPr sz="700" b="1" spc="-90" dirty="0">
                <a:solidFill>
                  <a:srgbClr val="6D6E71"/>
                </a:solidFill>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4253" y="1779752"/>
            <a:ext cx="5601335"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Reflecting on the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Take a few minutes to discuss as a group how you might describe the holistic learning outcomes  you selected. Develop summary statements for each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632" y="263391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97633" y="270372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1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8" name="object 8"/>
          <p:cNvSpPr/>
          <p:nvPr/>
        </p:nvSpPr>
        <p:spPr>
          <a:xfrm>
            <a:off x="903174" y="5138026"/>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txBox="1"/>
          <p:nvPr/>
        </p:nvSpPr>
        <p:spPr>
          <a:xfrm>
            <a:off x="997174" y="5207838"/>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2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0" name="object 10"/>
          <p:cNvSpPr/>
          <p:nvPr/>
        </p:nvSpPr>
        <p:spPr>
          <a:xfrm>
            <a:off x="910128" y="7642123"/>
            <a:ext cx="5756910" cy="2242820"/>
          </a:xfrm>
          <a:custGeom>
            <a:avLst/>
            <a:gdLst/>
            <a:ahLst/>
            <a:cxnLst/>
            <a:rect l="l" t="t" r="r" b="b"/>
            <a:pathLst>
              <a:path w="5756909" h="2242820">
                <a:moveTo>
                  <a:pt x="64871" y="0"/>
                </a:moveTo>
                <a:lnTo>
                  <a:pt x="27367" y="1013"/>
                </a:lnTo>
                <a:lnTo>
                  <a:pt x="8108" y="8108"/>
                </a:lnTo>
                <a:lnTo>
                  <a:pt x="1013" y="27367"/>
                </a:lnTo>
                <a:lnTo>
                  <a:pt x="0" y="64871"/>
                </a:lnTo>
                <a:lnTo>
                  <a:pt x="0" y="2177948"/>
                </a:lnTo>
                <a:lnTo>
                  <a:pt x="1013" y="2215452"/>
                </a:lnTo>
                <a:lnTo>
                  <a:pt x="8108" y="2234711"/>
                </a:lnTo>
                <a:lnTo>
                  <a:pt x="27367" y="2241806"/>
                </a:lnTo>
                <a:lnTo>
                  <a:pt x="64871" y="2242820"/>
                </a:lnTo>
                <a:lnTo>
                  <a:pt x="5691568" y="2242820"/>
                </a:lnTo>
                <a:lnTo>
                  <a:pt x="5729072" y="2241806"/>
                </a:lnTo>
                <a:lnTo>
                  <a:pt x="5748331" y="2234711"/>
                </a:lnTo>
                <a:lnTo>
                  <a:pt x="5755426" y="2215452"/>
                </a:lnTo>
                <a:lnTo>
                  <a:pt x="5756440" y="2177948"/>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1004129" y="7711935"/>
            <a:ext cx="3580129" cy="13593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3 Define one of the holistic learning outcome you selected in 2-3 sentences.</a:t>
            </a:r>
            <a:endParaRPr sz="800">
              <a:latin typeface="Arial" panose="020B0604020202020204" pitchFamily="34" charset="0"/>
              <a:cs typeface="Arial" panose="020B0604020202020204" pitchFamily="34" charset="0"/>
            </a:endParaRPr>
          </a:p>
        </p:txBody>
      </p:sp>
      <p:sp>
        <p:nvSpPr>
          <p:cNvPr id="12" name="object 12"/>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13" name="object 13"/>
          <p:cNvGrpSpPr/>
          <p:nvPr/>
        </p:nvGrpSpPr>
        <p:grpSpPr>
          <a:xfrm>
            <a:off x="899998" y="1371511"/>
            <a:ext cx="5760085" cy="36195"/>
            <a:chOff x="899998" y="1371511"/>
            <a:chExt cx="5760085" cy="36195"/>
          </a:xfrm>
        </p:grpSpPr>
        <p:sp>
          <p:nvSpPr>
            <p:cNvPr id="14" name="object 14"/>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22</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50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79752"/>
            <a:ext cx="5693410" cy="589905"/>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47770" y="2691765"/>
            <a:ext cx="15350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389998" y="2836836"/>
            <a:ext cx="68326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Literacy</a:t>
            </a:r>
            <a:endParaRPr sz="140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55524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2688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books they are  reading.</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2"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a:latin typeface="Arial" panose="020B0604020202020204" pitchFamily="34" charset="0"/>
              <a:cs typeface="Arial" panose="020B0604020202020204" pitchFamily="34" charset="0"/>
            </a:endParaRPr>
          </a:p>
        </p:txBody>
      </p:sp>
      <p:sp>
        <p:nvSpPr>
          <p:cNvPr id="23" name="object 23"/>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23</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79752"/>
            <a:ext cx="5693410" cy="589905"/>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47770" y="2691765"/>
            <a:ext cx="15350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389998" y="2836836"/>
            <a:ext cx="68326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Literacy</a:t>
            </a:r>
            <a:endParaRPr sz="140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55524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2688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books they are  reading.</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2"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a:latin typeface="Arial" panose="020B0604020202020204" pitchFamily="34" charset="0"/>
              <a:cs typeface="Arial" panose="020B0604020202020204" pitchFamily="34" charset="0"/>
            </a:endParaRPr>
          </a:p>
        </p:txBody>
      </p:sp>
      <p:sp>
        <p:nvSpPr>
          <p:cNvPr id="23" name="object 23"/>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24</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00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79752"/>
            <a:ext cx="5693410" cy="589905"/>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947770" y="2691765"/>
            <a:ext cx="15350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8" name="object 8"/>
          <p:cNvSpPr txBox="1"/>
          <p:nvPr/>
        </p:nvSpPr>
        <p:spPr>
          <a:xfrm>
            <a:off x="3389998" y="2836836"/>
            <a:ext cx="683260"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Literacy</a:t>
            </a:r>
            <a:endParaRPr sz="140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55524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2688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books they are  reading.</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2"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a:latin typeface="Arial" panose="020B0604020202020204" pitchFamily="34" charset="0"/>
              <a:cs typeface="Arial" panose="020B0604020202020204" pitchFamily="34" charset="0"/>
            </a:endParaRPr>
          </a:p>
        </p:txBody>
      </p:sp>
      <p:sp>
        <p:nvSpPr>
          <p:cNvPr id="23" name="object 23"/>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25</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99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869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83378"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2646197" y="2836836"/>
            <a:ext cx="216979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Numeracy &amp; Mathematics</a:t>
            </a:r>
            <a:endParaRPr sz="1400">
              <a:latin typeface="Arial" panose="020B0604020202020204" pitchFamily="34" charset="0"/>
              <a:cs typeface="Arial" panose="020B0604020202020204" pitchFamily="34" charset="0"/>
            </a:endParaRPr>
          </a:p>
        </p:txBody>
      </p:sp>
      <p:sp>
        <p:nvSpPr>
          <p:cNvPr id="13" name="object 13"/>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6477" y="3697008"/>
            <a:ext cx="176657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6" name="object 16"/>
          <p:cNvSpPr txBox="1"/>
          <p:nvPr/>
        </p:nvSpPr>
        <p:spPr>
          <a:xfrm>
            <a:off x="3984228" y="3697008"/>
            <a:ext cx="2258046"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dirty="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a:t>
            </a:r>
            <a:br>
              <a:rPr lang="pt-PT" sz="800" i="1" dirty="0">
                <a:solidFill>
                  <a:srgbClr val="414042"/>
                </a:solidFill>
                <a:latin typeface="Arial" panose="020B0604020202020204" pitchFamily="34" charset="0"/>
                <a:cs typeface="Arial" panose="020B0604020202020204" pitchFamily="34" charset="0"/>
              </a:rPr>
            </a:br>
            <a:r>
              <a:rPr sz="800" i="1" dirty="0">
                <a:solidFill>
                  <a:srgbClr val="414042"/>
                </a:solidFill>
                <a:latin typeface="Arial" panose="020B0604020202020204" pitchFamily="34" charset="0"/>
                <a:cs typeface="Arial" panose="020B0604020202020204" pitchFamily="34" charset="0"/>
              </a:rPr>
              <a:t>books they are reading.</a:t>
            </a:r>
            <a:endParaRPr sz="800" dirty="0">
              <a:latin typeface="Arial" panose="020B0604020202020204" pitchFamily="34" charset="0"/>
              <a:cs typeface="Arial" panose="020B0604020202020204" pitchFamily="34" charset="0"/>
            </a:endParaRPr>
          </a:p>
        </p:txBody>
      </p:sp>
      <p:sp>
        <p:nvSpPr>
          <p:cNvPr id="17" name="object 17"/>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5" name="object 25"/>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txBox="1"/>
          <p:nvPr/>
        </p:nvSpPr>
        <p:spPr>
          <a:xfrm>
            <a:off x="997174"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7" name="object 2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26</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869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83378"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2646197" y="2836836"/>
            <a:ext cx="216979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Numeracy &amp; Mathematics</a:t>
            </a:r>
            <a:endParaRPr sz="1400">
              <a:latin typeface="Arial" panose="020B0604020202020204" pitchFamily="34" charset="0"/>
              <a:cs typeface="Arial" panose="020B0604020202020204" pitchFamily="34" charset="0"/>
            </a:endParaRPr>
          </a:p>
        </p:txBody>
      </p:sp>
      <p:sp>
        <p:nvSpPr>
          <p:cNvPr id="13" name="object 13"/>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6477" y="3697008"/>
            <a:ext cx="176657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6" name="object 16"/>
          <p:cNvSpPr txBox="1"/>
          <p:nvPr/>
        </p:nvSpPr>
        <p:spPr>
          <a:xfrm>
            <a:off x="3984228" y="3697008"/>
            <a:ext cx="2258046"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dirty="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a:t>
            </a:r>
            <a:br>
              <a:rPr lang="pt-PT" sz="800" i="1" dirty="0">
                <a:solidFill>
                  <a:srgbClr val="414042"/>
                </a:solidFill>
                <a:latin typeface="Arial" panose="020B0604020202020204" pitchFamily="34" charset="0"/>
                <a:cs typeface="Arial" panose="020B0604020202020204" pitchFamily="34" charset="0"/>
              </a:rPr>
            </a:br>
            <a:r>
              <a:rPr sz="800" i="1" dirty="0">
                <a:solidFill>
                  <a:srgbClr val="414042"/>
                </a:solidFill>
                <a:latin typeface="Arial" panose="020B0604020202020204" pitchFamily="34" charset="0"/>
                <a:cs typeface="Arial" panose="020B0604020202020204" pitchFamily="34" charset="0"/>
              </a:rPr>
              <a:t>books they are reading.</a:t>
            </a:r>
            <a:endParaRPr sz="800" dirty="0">
              <a:latin typeface="Arial" panose="020B0604020202020204" pitchFamily="34" charset="0"/>
              <a:cs typeface="Arial" panose="020B0604020202020204" pitchFamily="34" charset="0"/>
            </a:endParaRPr>
          </a:p>
        </p:txBody>
      </p:sp>
      <p:sp>
        <p:nvSpPr>
          <p:cNvPr id="17" name="object 17"/>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5" name="object 25"/>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txBox="1"/>
          <p:nvPr/>
        </p:nvSpPr>
        <p:spPr>
          <a:xfrm>
            <a:off x="997174"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7" name="object 2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27</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90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869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Describing the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83378"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2646197" y="2836836"/>
            <a:ext cx="216979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414042"/>
                </a:solidFill>
                <a:latin typeface="Arial" panose="020B0604020202020204" pitchFamily="34" charset="0"/>
                <a:cs typeface="Arial" panose="020B0604020202020204" pitchFamily="34" charset="0"/>
              </a:rPr>
              <a:t>Numeracy &amp; Mathematics</a:t>
            </a:r>
            <a:endParaRPr sz="1400">
              <a:latin typeface="Arial" panose="020B0604020202020204" pitchFamily="34" charset="0"/>
              <a:cs typeface="Arial" panose="020B0604020202020204" pitchFamily="34" charset="0"/>
            </a:endParaRPr>
          </a:p>
        </p:txBody>
      </p:sp>
      <p:sp>
        <p:nvSpPr>
          <p:cNvPr id="13" name="object 13"/>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6477" y="3697008"/>
            <a:ext cx="1766570"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reading books  during their free time.</a:t>
            </a:r>
            <a:endParaRPr sz="800">
              <a:latin typeface="Arial" panose="020B0604020202020204" pitchFamily="34" charset="0"/>
              <a:cs typeface="Arial" panose="020B0604020202020204" pitchFamily="34" charset="0"/>
            </a:endParaRPr>
          </a:p>
        </p:txBody>
      </p:sp>
      <p:sp>
        <p:nvSpPr>
          <p:cNvPr id="16" name="object 16"/>
          <p:cNvSpPr txBox="1"/>
          <p:nvPr/>
        </p:nvSpPr>
        <p:spPr>
          <a:xfrm>
            <a:off x="3984228" y="3697008"/>
            <a:ext cx="2258046"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dirty="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are discussing </a:t>
            </a:r>
            <a:br>
              <a:rPr lang="pt-PT" sz="800" i="1" dirty="0">
                <a:solidFill>
                  <a:srgbClr val="414042"/>
                </a:solidFill>
                <a:latin typeface="Arial" panose="020B0604020202020204" pitchFamily="34" charset="0"/>
                <a:cs typeface="Arial" panose="020B0604020202020204" pitchFamily="34" charset="0"/>
              </a:rPr>
            </a:br>
            <a:r>
              <a:rPr sz="800" i="1" dirty="0">
                <a:solidFill>
                  <a:srgbClr val="414042"/>
                </a:solidFill>
                <a:latin typeface="Arial" panose="020B0604020202020204" pitchFamily="34" charset="0"/>
                <a:cs typeface="Arial" panose="020B0604020202020204" pitchFamily="34" charset="0"/>
              </a:rPr>
              <a:t>books they are reading.</a:t>
            </a:r>
            <a:endParaRPr sz="800" dirty="0">
              <a:latin typeface="Arial" panose="020B0604020202020204" pitchFamily="34" charset="0"/>
              <a:cs typeface="Arial" panose="020B0604020202020204" pitchFamily="34" charset="0"/>
            </a:endParaRPr>
          </a:p>
        </p:txBody>
      </p:sp>
      <p:sp>
        <p:nvSpPr>
          <p:cNvPr id="17" name="object 17"/>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5" name="object 25"/>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txBox="1"/>
          <p:nvPr/>
        </p:nvSpPr>
        <p:spPr>
          <a:xfrm>
            <a:off x="997174" y="8105775"/>
            <a:ext cx="524510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7" name="object 2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28</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60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590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7" name="object 7"/>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7770" y="2691765"/>
            <a:ext cx="16112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29806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notice mathematical concepts  in thier lives and discuss them in class.</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3704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use numbers to express an idea  to a classmate.</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1" y="8105775"/>
            <a:ext cx="5357509"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29</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5" name="object 5"/>
          <p:cNvGrpSpPr/>
          <p:nvPr/>
        </p:nvGrpSpPr>
        <p:grpSpPr>
          <a:xfrm>
            <a:off x="906348" y="1371511"/>
            <a:ext cx="5753735" cy="36195"/>
            <a:chOff x="906348" y="1371511"/>
            <a:chExt cx="5753735" cy="36195"/>
          </a:xfrm>
        </p:grpSpPr>
        <p:sp>
          <p:nvSpPr>
            <p:cNvPr id="6" name="object 6"/>
            <p:cNvSpPr/>
            <p:nvPr/>
          </p:nvSpPr>
          <p:spPr>
            <a:xfrm>
              <a:off x="90634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3735006" y="1371511"/>
              <a:ext cx="2925445" cy="36195"/>
            </a:xfrm>
            <a:custGeom>
              <a:avLst/>
              <a:gdLst/>
              <a:ahLst/>
              <a:cxnLst/>
              <a:rect l="l" t="t" r="r" b="b"/>
              <a:pathLst>
                <a:path w="2925445" h="36194">
                  <a:moveTo>
                    <a:pt x="2925000" y="0"/>
                  </a:moveTo>
                  <a:lnTo>
                    <a:pt x="0" y="0"/>
                  </a:lnTo>
                  <a:lnTo>
                    <a:pt x="0" y="36182"/>
                  </a:lnTo>
                  <a:lnTo>
                    <a:pt x="2925000" y="36182"/>
                  </a:lnTo>
                  <a:lnTo>
                    <a:pt x="292500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8" name="object 8"/>
          <p:cNvSpPr txBox="1"/>
          <p:nvPr/>
        </p:nvSpPr>
        <p:spPr>
          <a:xfrm>
            <a:off x="887298" y="825576"/>
            <a:ext cx="43387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sp>
        <p:nvSpPr>
          <p:cNvPr id="9" name="object 9"/>
          <p:cNvSpPr txBox="1"/>
          <p:nvPr/>
        </p:nvSpPr>
        <p:spPr>
          <a:xfrm>
            <a:off x="887298" y="2020684"/>
            <a:ext cx="2797175" cy="382156"/>
          </a:xfrm>
          <a:prstGeom prst="rect">
            <a:avLst/>
          </a:prstGeom>
        </p:spPr>
        <p:txBody>
          <a:bodyPr vert="horz" wrap="square" lIns="0" tIns="12700" rIns="0" bIns="0" rtlCol="0">
            <a:spAutoFit/>
          </a:bodyPr>
          <a:lstStyle/>
          <a:p>
            <a:pPr marL="192405" marR="5080" indent="-180340">
              <a:lnSpc>
                <a:spcPct val="100000"/>
              </a:lnSpc>
              <a:spcBef>
                <a:spcPts val="100"/>
              </a:spcBef>
            </a:pPr>
            <a:r>
              <a:rPr lang="pt-PT" sz="1200" dirty="0">
                <a:latin typeface="Arial" panose="020B0604020202020204" pitchFamily="34" charset="0"/>
                <a:cs typeface="Arial" panose="020B0604020202020204" pitchFamily="34" charset="0"/>
              </a:rPr>
              <a:t>•	</a:t>
            </a:r>
            <a:r>
              <a:rPr lang="pt-PT" sz="1200" b="1" dirty="0">
                <a:latin typeface="Arial" panose="020B0604020202020204" pitchFamily="34" charset="0"/>
                <a:cs typeface="Arial" panose="020B0604020202020204" pitchFamily="34" charset="0"/>
              </a:rPr>
              <a:t>FACILITATING A </a:t>
            </a:r>
            <a:r>
              <a:rPr sz="1200" b="1" dirty="0">
                <a:latin typeface="Arial" panose="020B0604020202020204" pitchFamily="34" charset="0"/>
                <a:cs typeface="Arial" panose="020B0604020202020204" pitchFamily="34" charset="0"/>
              </a:rPr>
              <a:t>HUMAN-CENTERED </a:t>
            </a:r>
            <a:r>
              <a:rPr lang="en-US" sz="1200" b="1" dirty="0">
                <a:latin typeface="Arial" panose="020B0604020202020204" pitchFamily="34" charset="0"/>
                <a:cs typeface="Arial" panose="020B0604020202020204" pitchFamily="34" charset="0"/>
              </a:rPr>
              <a:t>CHALLENGE</a:t>
            </a:r>
            <a:endParaRPr sz="1200" dirty="0">
              <a:latin typeface="Arial" panose="020B0604020202020204" pitchFamily="34" charset="0"/>
              <a:cs typeface="Arial" panose="020B0604020202020204" pitchFamily="34" charset="0"/>
            </a:endParaRPr>
          </a:p>
        </p:txBody>
      </p:sp>
      <p:sp>
        <p:nvSpPr>
          <p:cNvPr id="10" name="object 10"/>
          <p:cNvSpPr txBox="1"/>
          <p:nvPr/>
        </p:nvSpPr>
        <p:spPr>
          <a:xfrm>
            <a:off x="887299" y="2525369"/>
            <a:ext cx="2797175" cy="7258397"/>
          </a:xfrm>
          <a:prstGeom prst="rect">
            <a:avLst/>
          </a:prstGeom>
        </p:spPr>
        <p:txBody>
          <a:bodyPr vert="horz" wrap="square" lIns="0" tIns="12700" rIns="0" bIns="0" rtlCol="0">
            <a:spAutoFit/>
          </a:bodyPr>
          <a:lstStyle/>
          <a:p>
            <a:pPr marL="12700" marR="33655">
              <a:lnSpc>
                <a:spcPct val="100000"/>
              </a:lnSpc>
              <a:spcBef>
                <a:spcPts val="100"/>
              </a:spcBef>
            </a:pPr>
            <a:r>
              <a:rPr sz="1000" dirty="0">
                <a:solidFill>
                  <a:srgbClr val="414042"/>
                </a:solidFill>
                <a:latin typeface="Arial" panose="020B0604020202020204" pitchFamily="34" charset="0"/>
                <a:cs typeface="Arial" panose="020B0604020202020204" pitchFamily="34" charset="0"/>
              </a:rPr>
              <a:t>As an Aga Khan Foundation human-centered  design facilitator and coach, you are about to  guide school teams on a design challenge.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This  process will help them to explore the existing  barriers that prevent students from achieving  the holistic learning outcomes identified in</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the Schools2030 initiative. By coaching school  teams to put aside their assumptions, listen to  stakeholders closely,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and work collaboratively  as a team, you will help them uncover root  causes to challenges facing their school  community and will guide them to generate  creative solutions to solve those challenges.</a:t>
            </a:r>
            <a:endParaRPr sz="1000" dirty="0">
              <a:latin typeface="Arial" panose="020B0604020202020204" pitchFamily="34" charset="0"/>
              <a:cs typeface="Arial" panose="020B0604020202020204" pitchFamily="34" charset="0"/>
            </a:endParaRPr>
          </a:p>
          <a:p>
            <a:pPr marL="12700" marR="95885">
              <a:lnSpc>
                <a:spcPct val="100000"/>
              </a:lnSpc>
              <a:spcBef>
                <a:spcPts val="565"/>
              </a:spcBef>
            </a:pPr>
            <a:r>
              <a:rPr sz="1000" dirty="0">
                <a:solidFill>
                  <a:srgbClr val="414042"/>
                </a:solidFill>
                <a:latin typeface="Arial" panose="020B0604020202020204" pitchFamily="34" charset="0"/>
                <a:cs typeface="Arial" panose="020B0604020202020204" pitchFamily="34" charset="0"/>
              </a:rPr>
              <a:t>As a facilitator and coach, you have a special  role to play in guiding school teams through</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the design challenge. An excellent facilitator</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and coach will serve as a guide, a resource, a critical friend and a champion. We wrote  this guide to help you to reflect and prepare for engaging with school leaders and design  teams.</a:t>
            </a:r>
            <a:endParaRPr sz="1000" dirty="0">
              <a:latin typeface="Arial" panose="020B0604020202020204" pitchFamily="34" charset="0"/>
              <a:cs typeface="Arial" panose="020B0604020202020204" pitchFamily="34" charset="0"/>
            </a:endParaRPr>
          </a:p>
          <a:p>
            <a:pPr marL="12700" marR="5080">
              <a:lnSpc>
                <a:spcPct val="100000"/>
              </a:lnSpc>
              <a:spcBef>
                <a:spcPts val="565"/>
              </a:spcBef>
            </a:pPr>
            <a:r>
              <a:rPr sz="1000" dirty="0">
                <a:solidFill>
                  <a:srgbClr val="414042"/>
                </a:solidFill>
                <a:latin typeface="Arial" panose="020B0604020202020204" pitchFamily="34" charset="0"/>
                <a:cs typeface="Arial" panose="020B0604020202020204" pitchFamily="34" charset="0"/>
              </a:rPr>
              <a:t>For this design challenge, there are ten phases.  Each phase has different tools or activities that  design teams will need to complete in order to  move to the next phase. The Educator Toolkit  will serve as the design teams’ guide to this  process. Each step of the design challenge is  supported with a tool in the toolkit. Throughout  the toolkit, at the beginning of each phase  there is an introduction page with context and  goals for the phase as well as summaries of the  tools. At the end of each phase there is a tool  to help design teams summarize their work.</a:t>
            </a:r>
            <a:endParaRPr sz="1000" dirty="0">
              <a:latin typeface="Arial" panose="020B0604020202020204" pitchFamily="34" charset="0"/>
              <a:cs typeface="Arial" panose="020B0604020202020204" pitchFamily="34" charset="0"/>
            </a:endParaRPr>
          </a:p>
          <a:p>
            <a:pPr marL="12700" marR="7620">
              <a:lnSpc>
                <a:spcPct val="100000"/>
              </a:lnSpc>
            </a:pPr>
            <a:r>
              <a:rPr sz="1000" dirty="0">
                <a:solidFill>
                  <a:srgbClr val="414042"/>
                </a:solidFill>
                <a:latin typeface="Arial" panose="020B0604020202020204" pitchFamily="34" charset="0"/>
                <a:cs typeface="Arial" panose="020B0604020202020204" pitchFamily="34" charset="0"/>
              </a:rPr>
              <a:t>There are also tools to help the design teams  evaluate whether they are ready to move on to  the next phase of the process and to reflect on  what they have learned thus far.</a:t>
            </a:r>
            <a:endParaRPr sz="1000" dirty="0">
              <a:latin typeface="Arial" panose="020B0604020202020204" pitchFamily="34" charset="0"/>
              <a:cs typeface="Arial" panose="020B0604020202020204" pitchFamily="34" charset="0"/>
            </a:endParaRPr>
          </a:p>
          <a:p>
            <a:pPr marL="12700" marR="2032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These materials have been developed to be  used by Schools Leaders and educators but  they can be adapted to any context facing  human-centered challenges.</a:t>
            </a:r>
            <a:endParaRPr sz="1000" dirty="0">
              <a:latin typeface="Arial" panose="020B0604020202020204" pitchFamily="34" charset="0"/>
              <a:cs typeface="Arial" panose="020B0604020202020204" pitchFamily="34" charset="0"/>
            </a:endParaRPr>
          </a:p>
          <a:p>
            <a:pPr marL="12700" marR="192405">
              <a:lnSpc>
                <a:spcPct val="100000"/>
              </a:lnSpc>
              <a:spcBef>
                <a:spcPts val="565"/>
              </a:spcBef>
            </a:pPr>
            <a:r>
              <a:rPr sz="1000" dirty="0">
                <a:solidFill>
                  <a:srgbClr val="414042"/>
                </a:solidFill>
                <a:latin typeface="Arial" panose="020B0604020202020204" pitchFamily="34" charset="0"/>
                <a:cs typeface="Arial" panose="020B0604020202020204" pitchFamily="34" charset="0"/>
              </a:rPr>
              <a:t>See to the right for the topics covered in this  guide. Use this guide to prepare to launch  the design teams.</a:t>
            </a:r>
            <a:endParaRPr sz="1000" dirty="0">
              <a:latin typeface="Arial" panose="020B0604020202020204" pitchFamily="34" charset="0"/>
              <a:cs typeface="Arial" panose="020B0604020202020204" pitchFamily="34" charset="0"/>
            </a:endParaRPr>
          </a:p>
        </p:txBody>
      </p:sp>
      <p:sp>
        <p:nvSpPr>
          <p:cNvPr id="11" name="object 11"/>
          <p:cNvSpPr/>
          <p:nvPr/>
        </p:nvSpPr>
        <p:spPr>
          <a:xfrm>
            <a:off x="3942003" y="2069998"/>
            <a:ext cx="2718435" cy="7956550"/>
          </a:xfrm>
          <a:custGeom>
            <a:avLst/>
            <a:gdLst/>
            <a:ahLst/>
            <a:cxnLst/>
            <a:rect l="l" t="t" r="r" b="b"/>
            <a:pathLst>
              <a:path w="2718434" h="7956550">
                <a:moveTo>
                  <a:pt x="2645994" y="0"/>
                </a:moveTo>
                <a:lnTo>
                  <a:pt x="71996" y="0"/>
                </a:lnTo>
                <a:lnTo>
                  <a:pt x="30373" y="1124"/>
                </a:lnTo>
                <a:lnTo>
                  <a:pt x="8999" y="8999"/>
                </a:lnTo>
                <a:lnTo>
                  <a:pt x="1124" y="30373"/>
                </a:lnTo>
                <a:lnTo>
                  <a:pt x="0" y="71996"/>
                </a:lnTo>
                <a:lnTo>
                  <a:pt x="0" y="7884007"/>
                </a:lnTo>
                <a:lnTo>
                  <a:pt x="1124" y="7925630"/>
                </a:lnTo>
                <a:lnTo>
                  <a:pt x="8999" y="7947004"/>
                </a:lnTo>
                <a:lnTo>
                  <a:pt x="30373" y="7954878"/>
                </a:lnTo>
                <a:lnTo>
                  <a:pt x="71996" y="7956003"/>
                </a:lnTo>
                <a:lnTo>
                  <a:pt x="2645994" y="7956003"/>
                </a:lnTo>
                <a:lnTo>
                  <a:pt x="2687617" y="7954878"/>
                </a:lnTo>
                <a:lnTo>
                  <a:pt x="2708990" y="7947004"/>
                </a:lnTo>
                <a:lnTo>
                  <a:pt x="2716865" y="7925630"/>
                </a:lnTo>
                <a:lnTo>
                  <a:pt x="2717990" y="7884007"/>
                </a:lnTo>
                <a:lnTo>
                  <a:pt x="2717990" y="71996"/>
                </a:lnTo>
                <a:lnTo>
                  <a:pt x="2716865" y="30373"/>
                </a:lnTo>
                <a:lnTo>
                  <a:pt x="2708990" y="8999"/>
                </a:lnTo>
                <a:lnTo>
                  <a:pt x="2687617" y="1124"/>
                </a:lnTo>
                <a:lnTo>
                  <a:pt x="2645994"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4235296" y="2272106"/>
            <a:ext cx="2514753" cy="2051844"/>
          </a:xfrm>
          <a:prstGeom prst="rect">
            <a:avLst/>
          </a:prstGeom>
        </p:spPr>
        <p:txBody>
          <a:bodyPr vert="horz" wrap="square" lIns="0" tIns="12700" rIns="0" bIns="0" rtlCol="0">
            <a:spAutoFit/>
          </a:bodyPr>
          <a:lstStyle/>
          <a:p>
            <a:pPr marL="12700" marR="712470">
              <a:lnSpc>
                <a:spcPct val="100000"/>
              </a:lnSpc>
              <a:spcBef>
                <a:spcPts val="100"/>
              </a:spcBef>
            </a:pPr>
            <a:r>
              <a:rPr sz="1000" b="1" dirty="0">
                <a:solidFill>
                  <a:srgbClr val="74C054"/>
                </a:solidFill>
                <a:latin typeface="Arial" panose="020B0604020202020204" pitchFamily="34" charset="0"/>
                <a:cs typeface="Arial" panose="020B0604020202020204" pitchFamily="34" charset="0"/>
              </a:rPr>
              <a:t>PREPARING TO COACH A DESIGN CHALLENGE</a:t>
            </a:r>
            <a:endParaRPr sz="1000" dirty="0">
              <a:latin typeface="Arial" panose="020B0604020202020204" pitchFamily="34" charset="0"/>
              <a:cs typeface="Arial" panose="020B0604020202020204" pitchFamily="34" charset="0"/>
            </a:endParaRPr>
          </a:p>
          <a:p>
            <a:pPr marL="107314" indent="-952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Your Role in the Design Challenge</a:t>
            </a:r>
            <a:endParaRPr sz="1000" dirty="0">
              <a:latin typeface="Arial" panose="020B0604020202020204" pitchFamily="34" charset="0"/>
              <a:cs typeface="Arial" panose="020B0604020202020204" pitchFamily="34" charset="0"/>
            </a:endParaRPr>
          </a:p>
          <a:p>
            <a:pPr marL="107314" indent="-952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Working with a School Leader</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Working with Educators</a:t>
            </a:r>
            <a:endParaRPr sz="1000" dirty="0">
              <a:latin typeface="Arial" panose="020B0604020202020204" pitchFamily="34" charset="0"/>
              <a:cs typeface="Arial" panose="020B0604020202020204" pitchFamily="34" charset="0"/>
            </a:endParaRPr>
          </a:p>
          <a:p>
            <a:pPr marL="120650" marR="414655" indent="-1079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Selecting and Empowering  Design Teams</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Mindsets of Design</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Holistic Learning Outcomes</a:t>
            </a:r>
            <a:endParaRPr sz="1000" dirty="0">
              <a:latin typeface="Arial" panose="020B0604020202020204" pitchFamily="34" charset="0"/>
              <a:cs typeface="Arial" panose="020B0604020202020204" pitchFamily="34" charset="0"/>
            </a:endParaRPr>
          </a:p>
          <a:p>
            <a:pPr marL="107314" indent="-952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Using the Educator Toolkit</a:t>
            </a:r>
            <a:endParaRPr sz="1000" dirty="0">
              <a:latin typeface="Arial" panose="020B0604020202020204" pitchFamily="34" charset="0"/>
              <a:cs typeface="Arial" panose="020B0604020202020204" pitchFamily="34" charset="0"/>
            </a:endParaRPr>
          </a:p>
        </p:txBody>
      </p:sp>
      <p:sp>
        <p:nvSpPr>
          <p:cNvPr id="18" name="object 18"/>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spc="20" dirty="0">
                <a:latin typeface="Arial" panose="020B0604020202020204" pitchFamily="34" charset="0"/>
                <a:cs typeface="Arial" panose="020B0604020202020204" pitchFamily="34" charset="0"/>
              </a:rPr>
              <a:t>3</a:t>
            </a:fld>
            <a:endParaRPr spc="20" dirty="0">
              <a:latin typeface="Arial" panose="020B0604020202020204" pitchFamily="34" charset="0"/>
              <a:cs typeface="Arial" panose="020B0604020202020204" pitchFamily="34" charset="0"/>
            </a:endParaRPr>
          </a:p>
        </p:txBody>
      </p:sp>
      <p:sp>
        <p:nvSpPr>
          <p:cNvPr id="13" name="object 13"/>
          <p:cNvSpPr txBox="1"/>
          <p:nvPr/>
        </p:nvSpPr>
        <p:spPr>
          <a:xfrm>
            <a:off x="4235297" y="4488510"/>
            <a:ext cx="2433904" cy="1010533"/>
          </a:xfrm>
          <a:prstGeom prst="rect">
            <a:avLst/>
          </a:prstGeom>
        </p:spPr>
        <p:txBody>
          <a:bodyPr vert="horz" wrap="square" lIns="0" tIns="48260" rIns="0" bIns="0" rtlCol="0">
            <a:spAutoFit/>
          </a:bodyPr>
          <a:lstStyle/>
          <a:p>
            <a:pPr marL="12700">
              <a:lnSpc>
                <a:spcPct val="100000"/>
              </a:lnSpc>
              <a:spcBef>
                <a:spcPts val="380"/>
              </a:spcBef>
            </a:pPr>
            <a:r>
              <a:rPr sz="1000" b="1" dirty="0">
                <a:solidFill>
                  <a:srgbClr val="74C054"/>
                </a:solidFill>
                <a:latin typeface="Arial" panose="020B0604020202020204" pitchFamily="34" charset="0"/>
                <a:cs typeface="Arial" panose="020B0604020202020204" pitchFamily="34" charset="0"/>
              </a:rPr>
              <a:t>MAKING A PLAN</a:t>
            </a:r>
            <a:endParaRPr sz="1000" dirty="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The Core Tenets of</a:t>
            </a:r>
            <a:endParaRPr sz="1000" dirty="0">
              <a:latin typeface="Arial" panose="020B0604020202020204" pitchFamily="34" charset="0"/>
              <a:cs typeface="Arial" panose="020B0604020202020204" pitchFamily="34" charset="0"/>
            </a:endParaRPr>
          </a:p>
          <a:p>
            <a:pPr marL="120650" marR="53975">
              <a:lnSpc>
                <a:spcPct val="100000"/>
              </a:lnSpc>
            </a:pPr>
            <a:r>
              <a:rPr sz="1000" dirty="0">
                <a:solidFill>
                  <a:srgbClr val="414042"/>
                </a:solidFill>
                <a:latin typeface="Arial" panose="020B0604020202020204" pitchFamily="34" charset="0"/>
                <a:cs typeface="Arial" panose="020B0604020202020204" pitchFamily="34" charset="0"/>
              </a:rPr>
              <a:t>a Human-Centered Design  Challenge</a:t>
            </a:r>
            <a:endParaRPr sz="1000" dirty="0">
              <a:latin typeface="Arial" panose="020B0604020202020204" pitchFamily="34" charset="0"/>
              <a:cs typeface="Arial" panose="020B0604020202020204" pitchFamily="34" charset="0"/>
            </a:endParaRPr>
          </a:p>
          <a:p>
            <a:pPr marL="120650" marR="5080" indent="-1079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Mapping</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out teams’ design challenges</a:t>
            </a:r>
            <a:endParaRPr sz="1000" dirty="0">
              <a:latin typeface="Arial" panose="020B0604020202020204" pitchFamily="34" charset="0"/>
              <a:cs typeface="Arial" panose="020B0604020202020204" pitchFamily="34" charset="0"/>
            </a:endParaRPr>
          </a:p>
          <a:p>
            <a:pPr marL="107314" indent="-952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Potential Program Models</a:t>
            </a:r>
            <a:endParaRPr sz="1000" dirty="0">
              <a:latin typeface="Arial" panose="020B0604020202020204" pitchFamily="34" charset="0"/>
              <a:cs typeface="Arial" panose="020B0604020202020204" pitchFamily="34" charset="0"/>
            </a:endParaRPr>
          </a:p>
        </p:txBody>
      </p:sp>
      <p:sp>
        <p:nvSpPr>
          <p:cNvPr id="14" name="object 14"/>
          <p:cNvSpPr txBox="1"/>
          <p:nvPr/>
        </p:nvSpPr>
        <p:spPr>
          <a:xfrm>
            <a:off x="4235296" y="5776781"/>
            <a:ext cx="2286153" cy="743793"/>
          </a:xfrm>
          <a:prstGeom prst="rect">
            <a:avLst/>
          </a:prstGeom>
        </p:spPr>
        <p:txBody>
          <a:bodyPr vert="horz" wrap="square" lIns="0" tIns="12700" rIns="0" bIns="0" rtlCol="0">
            <a:spAutoFit/>
          </a:bodyPr>
          <a:lstStyle/>
          <a:p>
            <a:pPr marL="12700" marR="245110">
              <a:lnSpc>
                <a:spcPct val="100000"/>
              </a:lnSpc>
              <a:spcBef>
                <a:spcPts val="100"/>
              </a:spcBef>
            </a:pPr>
            <a:r>
              <a:rPr sz="1000" b="1" dirty="0">
                <a:solidFill>
                  <a:srgbClr val="74C054"/>
                </a:solidFill>
                <a:latin typeface="Arial" panose="020B0604020202020204" pitchFamily="34" charset="0"/>
                <a:cs typeface="Arial" panose="020B0604020202020204" pitchFamily="34" charset="0"/>
              </a:rPr>
              <a:t>LAUNCHING THE DESIGN  CHALLENGE</a:t>
            </a:r>
            <a:endParaRPr sz="1000" dirty="0">
              <a:latin typeface="Arial" panose="020B0604020202020204" pitchFamily="34" charset="0"/>
              <a:cs typeface="Arial" panose="020B0604020202020204" pitchFamily="34" charset="0"/>
            </a:endParaRPr>
          </a:p>
          <a:p>
            <a:pPr marL="107314" indent="-952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Preparing to Launch</a:t>
            </a:r>
            <a:endParaRPr sz="1000" dirty="0">
              <a:latin typeface="Arial" panose="020B0604020202020204" pitchFamily="34" charset="0"/>
              <a:cs typeface="Arial" panose="020B0604020202020204" pitchFamily="34" charset="0"/>
            </a:endParaRPr>
          </a:p>
          <a:p>
            <a:pPr marL="107314" indent="-952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Working with an Equity Lens</a:t>
            </a:r>
            <a:endParaRPr sz="1000" dirty="0">
              <a:latin typeface="Arial" panose="020B0604020202020204" pitchFamily="34" charset="0"/>
              <a:cs typeface="Arial" panose="020B0604020202020204" pitchFamily="34" charset="0"/>
            </a:endParaRPr>
          </a:p>
        </p:txBody>
      </p:sp>
      <p:sp>
        <p:nvSpPr>
          <p:cNvPr id="15" name="object 15"/>
          <p:cNvSpPr txBox="1"/>
          <p:nvPr/>
        </p:nvSpPr>
        <p:spPr>
          <a:xfrm>
            <a:off x="4235297" y="6774511"/>
            <a:ext cx="1889125" cy="1051570"/>
          </a:xfrm>
          <a:prstGeom prst="rect">
            <a:avLst/>
          </a:prstGeom>
        </p:spPr>
        <p:txBody>
          <a:bodyPr vert="horz" wrap="square" lIns="0" tIns="12700" rIns="0" bIns="0" rtlCol="0">
            <a:spAutoFit/>
          </a:bodyPr>
          <a:lstStyle/>
          <a:p>
            <a:pPr marL="12700" marR="160655">
              <a:lnSpc>
                <a:spcPct val="100000"/>
              </a:lnSpc>
              <a:spcBef>
                <a:spcPts val="100"/>
              </a:spcBef>
            </a:pPr>
            <a:r>
              <a:rPr sz="1000" b="1" dirty="0">
                <a:solidFill>
                  <a:srgbClr val="74C054"/>
                </a:solidFill>
                <a:latin typeface="Arial" panose="020B0604020202020204" pitchFamily="34" charset="0"/>
                <a:cs typeface="Arial" panose="020B0604020202020204" pitchFamily="34" charset="0"/>
              </a:rPr>
              <a:t>SUPPORTING DESIGN TEAMS  THROUGH EACH PHASE</a:t>
            </a:r>
            <a:endParaRPr sz="1000" dirty="0">
              <a:latin typeface="Arial" panose="020B0604020202020204" pitchFamily="34" charset="0"/>
              <a:cs typeface="Arial" panose="020B0604020202020204" pitchFamily="34" charset="0"/>
            </a:endParaRPr>
          </a:p>
          <a:p>
            <a:pPr marL="107314" indent="-952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Supporting Your Design Teams</a:t>
            </a:r>
            <a:endParaRPr sz="1000" dirty="0">
              <a:latin typeface="Arial" panose="020B0604020202020204" pitchFamily="34" charset="0"/>
              <a:cs typeface="Arial" panose="020B0604020202020204" pitchFamily="34" charset="0"/>
            </a:endParaRPr>
          </a:p>
          <a:p>
            <a:pPr marL="120650" marR="57150" indent="-1079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Tips and Coaching Advice for  each Phase of the Toolkit</a:t>
            </a:r>
            <a:endParaRPr sz="1000" dirty="0">
              <a:latin typeface="Arial" panose="020B0604020202020204" pitchFamily="34" charset="0"/>
              <a:cs typeface="Arial" panose="020B0604020202020204" pitchFamily="34" charset="0"/>
            </a:endParaRPr>
          </a:p>
        </p:txBody>
      </p:sp>
      <p:sp>
        <p:nvSpPr>
          <p:cNvPr id="16" name="object 16"/>
          <p:cNvSpPr txBox="1"/>
          <p:nvPr/>
        </p:nvSpPr>
        <p:spPr>
          <a:xfrm>
            <a:off x="4235297" y="8103819"/>
            <a:ext cx="2136775" cy="1120140"/>
          </a:xfrm>
          <a:prstGeom prst="rect">
            <a:avLst/>
          </a:prstGeom>
        </p:spPr>
        <p:txBody>
          <a:bodyPr vert="horz" wrap="square" lIns="0" tIns="12700" rIns="0" bIns="0" rtlCol="0">
            <a:spAutoFit/>
          </a:bodyPr>
          <a:lstStyle/>
          <a:p>
            <a:pPr marL="12700" marR="563880">
              <a:lnSpc>
                <a:spcPct val="100000"/>
              </a:lnSpc>
              <a:spcBef>
                <a:spcPts val="100"/>
              </a:spcBef>
            </a:pPr>
            <a:r>
              <a:rPr sz="1000" b="1" dirty="0">
                <a:solidFill>
                  <a:srgbClr val="74C054"/>
                </a:solidFill>
                <a:latin typeface="Arial" panose="020B0604020202020204" pitchFamily="34" charset="0"/>
                <a:cs typeface="Arial" panose="020B0604020202020204" pitchFamily="34" charset="0"/>
              </a:rPr>
              <a:t>COMPLETING THE DESIGN  CHALLENGE</a:t>
            </a:r>
            <a:endParaRPr sz="1000">
              <a:latin typeface="Arial" panose="020B0604020202020204" pitchFamily="34" charset="0"/>
              <a:cs typeface="Arial" panose="020B0604020202020204" pitchFamily="34" charset="0"/>
            </a:endParaRPr>
          </a:p>
          <a:p>
            <a:pPr marL="107314" indent="-952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Selecting the Idea to Pitch</a:t>
            </a:r>
            <a:endParaRPr sz="1000">
              <a:latin typeface="Arial" panose="020B0604020202020204" pitchFamily="34" charset="0"/>
              <a:cs typeface="Arial" panose="020B0604020202020204" pitchFamily="34" charset="0"/>
            </a:endParaRPr>
          </a:p>
          <a:p>
            <a:pPr marL="107314" indent="-952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Regional Pitch Night &amp; Celebration</a:t>
            </a:r>
            <a:endParaRPr sz="1000">
              <a:latin typeface="Arial" panose="020B0604020202020204" pitchFamily="34" charset="0"/>
              <a:cs typeface="Arial" panose="020B0604020202020204" pitchFamily="34" charset="0"/>
            </a:endParaRPr>
          </a:p>
          <a:p>
            <a:pPr marL="120650" marR="302895" indent="-1079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Transitioning from the Design  Challenge to Implementation</a:t>
            </a:r>
            <a:endParaRPr sz="1000">
              <a:latin typeface="Arial" panose="020B0604020202020204" pitchFamily="34" charset="0"/>
              <a:cs typeface="Arial" panose="020B0604020202020204" pitchFamily="34" charset="0"/>
            </a:endParaRPr>
          </a:p>
        </p:txBody>
      </p:sp>
      <p:sp>
        <p:nvSpPr>
          <p:cNvPr id="17" name="object 17"/>
          <p:cNvSpPr txBox="1"/>
          <p:nvPr/>
        </p:nvSpPr>
        <p:spPr>
          <a:xfrm>
            <a:off x="4235297" y="9494596"/>
            <a:ext cx="2136775" cy="320601"/>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74C054"/>
                </a:solidFill>
                <a:latin typeface="Arial" panose="020B0604020202020204" pitchFamily="34" charset="0"/>
                <a:cs typeface="Arial" panose="020B0604020202020204" pitchFamily="34" charset="0"/>
              </a:rPr>
              <a:t>IMPLEMENTATION CHECKLIST &amp;  PLANNING TOOLS</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17625" cy="25904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a:latin typeface="Arial" panose="020B0604020202020204" pitchFamily="34" charset="0"/>
              <a:cs typeface="Arial" panose="020B0604020202020204" pitchFamily="34" charset="0"/>
            </a:endParaRPr>
          </a:p>
        </p:txBody>
      </p:sp>
      <p:sp>
        <p:nvSpPr>
          <p:cNvPr id="12" name="object 12"/>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996477"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5" name="object 15"/>
          <p:cNvSpPr txBox="1"/>
          <p:nvPr/>
        </p:nvSpPr>
        <p:spPr>
          <a:xfrm>
            <a:off x="3984228"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9" name="object 19"/>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3" name="object 23"/>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997174" y="8105775"/>
            <a:ext cx="5371876"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6" name="object 2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30</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901081"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5677" y="2691765"/>
            <a:ext cx="1537173"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1081"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7393"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5081"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2" name="object 12"/>
          <p:cNvSpPr txBox="1"/>
          <p:nvPr/>
        </p:nvSpPr>
        <p:spPr>
          <a:xfrm>
            <a:off x="3982832"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3" name="object 13"/>
          <p:cNvSpPr/>
          <p:nvPr/>
        </p:nvSpPr>
        <p:spPr>
          <a:xfrm>
            <a:off x="903872"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0187"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7872"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5623"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1780"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88092"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5780"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3531"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4570"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5780" y="8105775"/>
            <a:ext cx="544947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31</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590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7" name="object 7"/>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7770" y="2691765"/>
            <a:ext cx="16112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29806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notice mathematical concepts  in thier lives and discuss them in class.</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3704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use numbers to express an idea  to a classmate.</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1" y="8105775"/>
            <a:ext cx="5357509"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32</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06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17625" cy="25904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a:latin typeface="Arial" panose="020B0604020202020204" pitchFamily="34" charset="0"/>
              <a:cs typeface="Arial" panose="020B0604020202020204" pitchFamily="34" charset="0"/>
            </a:endParaRPr>
          </a:p>
        </p:txBody>
      </p:sp>
      <p:sp>
        <p:nvSpPr>
          <p:cNvPr id="12" name="object 12"/>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996477"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5" name="object 15"/>
          <p:cNvSpPr txBox="1"/>
          <p:nvPr/>
        </p:nvSpPr>
        <p:spPr>
          <a:xfrm>
            <a:off x="3984228"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9" name="object 19"/>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3" name="object 23"/>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997174" y="8105775"/>
            <a:ext cx="5371876"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6" name="object 2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33</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765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10</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901081"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5677" y="2691765"/>
            <a:ext cx="1537173"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1081"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7393"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5081"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2" name="object 12"/>
          <p:cNvSpPr txBox="1"/>
          <p:nvPr/>
        </p:nvSpPr>
        <p:spPr>
          <a:xfrm>
            <a:off x="3982832"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3" name="object 13"/>
          <p:cNvSpPr/>
          <p:nvPr/>
        </p:nvSpPr>
        <p:spPr>
          <a:xfrm>
            <a:off x="903872"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0187"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7872"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5623"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1780"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88092"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5780"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3531"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4570"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5780" y="8105775"/>
            <a:ext cx="544947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34</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832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5905" y="18070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7" name="object 7"/>
          <p:cNvSpPr/>
          <p:nvPr/>
        </p:nvSpPr>
        <p:spPr>
          <a:xfrm>
            <a:off x="903174"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7770" y="2691765"/>
            <a:ext cx="1611280"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3174"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9489"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7174" y="3697008"/>
            <a:ext cx="229806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notice mathematical concepts  in thier lives and discuss them in class.</a:t>
            </a:r>
            <a:endParaRPr sz="800">
              <a:latin typeface="Arial" panose="020B0604020202020204" pitchFamily="34" charset="0"/>
              <a:cs typeface="Arial" panose="020B0604020202020204" pitchFamily="34" charset="0"/>
            </a:endParaRPr>
          </a:p>
        </p:txBody>
      </p:sp>
      <p:sp>
        <p:nvSpPr>
          <p:cNvPr id="12" name="object 12"/>
          <p:cNvSpPr txBox="1"/>
          <p:nvPr/>
        </p:nvSpPr>
        <p:spPr>
          <a:xfrm>
            <a:off x="3984926" y="3697008"/>
            <a:ext cx="2370455" cy="38337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a:p>
            <a:pPr marL="12700" marR="5080">
              <a:lnSpc>
                <a:spcPct val="104200"/>
              </a:lnSpc>
            </a:pPr>
            <a:r>
              <a:rPr sz="800" i="1" dirty="0">
                <a:solidFill>
                  <a:srgbClr val="414042"/>
                </a:solidFill>
                <a:latin typeface="Arial" panose="020B0604020202020204" pitchFamily="34" charset="0"/>
                <a:cs typeface="Arial" panose="020B0604020202020204" pitchFamily="34" charset="0"/>
              </a:rPr>
              <a:t>Example: Students use numbers to express an idea  to a classmate.</a:t>
            </a:r>
            <a:endParaRPr sz="800">
              <a:latin typeface="Arial" panose="020B0604020202020204" pitchFamily="34" charset="0"/>
              <a:cs typeface="Arial" panose="020B0604020202020204" pitchFamily="34" charset="0"/>
            </a:endParaRPr>
          </a:p>
        </p:txBody>
      </p:sp>
      <p:sp>
        <p:nvSpPr>
          <p:cNvPr id="13" name="object 13"/>
          <p:cNvSpPr/>
          <p:nvPr/>
        </p:nvSpPr>
        <p:spPr>
          <a:xfrm>
            <a:off x="905964"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2270"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9964"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7716"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3872"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90187"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7872"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5623"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6663"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871" y="8105775"/>
            <a:ext cx="5357509"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35</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810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0090"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p:nvPr/>
        </p:nvSpPr>
        <p:spPr>
          <a:xfrm>
            <a:off x="902477"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47072" y="2691765"/>
            <a:ext cx="1317625" cy="25904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a:latin typeface="Arial" panose="020B0604020202020204" pitchFamily="34" charset="0"/>
              <a:cs typeface="Arial" panose="020B0604020202020204" pitchFamily="34" charset="0"/>
            </a:endParaRPr>
          </a:p>
        </p:txBody>
      </p:sp>
      <p:sp>
        <p:nvSpPr>
          <p:cNvPr id="12" name="object 12"/>
          <p:cNvSpPr/>
          <p:nvPr/>
        </p:nvSpPr>
        <p:spPr>
          <a:xfrm>
            <a:off x="902477"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888790"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996477"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5" name="object 15"/>
          <p:cNvSpPr txBox="1"/>
          <p:nvPr/>
        </p:nvSpPr>
        <p:spPr>
          <a:xfrm>
            <a:off x="3984228"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p:nvPr/>
        </p:nvSpPr>
        <p:spPr>
          <a:xfrm>
            <a:off x="905267"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3891572"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999267"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9" name="object 19"/>
          <p:cNvSpPr txBox="1"/>
          <p:nvPr/>
        </p:nvSpPr>
        <p:spPr>
          <a:xfrm>
            <a:off x="3987019"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p:nvPr/>
        </p:nvSpPr>
        <p:spPr>
          <a:xfrm>
            <a:off x="903174"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3889489"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7174"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3" name="object 23"/>
          <p:cNvSpPr txBox="1"/>
          <p:nvPr/>
        </p:nvSpPr>
        <p:spPr>
          <a:xfrm>
            <a:off x="3984926"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4" name="object 24"/>
          <p:cNvSpPr/>
          <p:nvPr/>
        </p:nvSpPr>
        <p:spPr>
          <a:xfrm>
            <a:off x="905964"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997174" y="8105775"/>
            <a:ext cx="5371876"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6" name="object 2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36</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99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1742706"/>
            <a:ext cx="5693410" cy="590550"/>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Defining Holistic Learning Outcomes</a:t>
            </a:r>
            <a:r>
              <a:rPr lang="en-US" sz="1000" b="1" i="1" dirty="0">
                <a:solidFill>
                  <a:srgbClr val="74C054"/>
                </a:solidFill>
                <a:latin typeface="Arial" panose="020B0604020202020204" pitchFamily="34" charset="0"/>
                <a:cs typeface="Arial" panose="020B0604020202020204" pitchFamily="34" charset="0"/>
              </a:rPr>
              <a:t> – Age 15</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team, brainstorm all of the observable behaviors that you would see in students improved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holistic learning outcome.</a:t>
            </a:r>
            <a:endParaRPr sz="1000" dirty="0">
              <a:latin typeface="Arial" panose="020B0604020202020204" pitchFamily="34" charset="0"/>
              <a:cs typeface="Arial" panose="020B0604020202020204" pitchFamily="34" charset="0"/>
            </a:endParaRP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901081" y="2641816"/>
            <a:ext cx="5756910" cy="716915"/>
          </a:xfrm>
          <a:custGeom>
            <a:avLst/>
            <a:gdLst/>
            <a:ahLst/>
            <a:cxnLst/>
            <a:rect l="l" t="t" r="r" b="b"/>
            <a:pathLst>
              <a:path w="5756909" h="716914">
                <a:moveTo>
                  <a:pt x="64871" y="0"/>
                </a:moveTo>
                <a:lnTo>
                  <a:pt x="27367" y="1013"/>
                </a:lnTo>
                <a:lnTo>
                  <a:pt x="8108" y="8108"/>
                </a:lnTo>
                <a:lnTo>
                  <a:pt x="1013" y="27367"/>
                </a:lnTo>
                <a:lnTo>
                  <a:pt x="0" y="64871"/>
                </a:lnTo>
                <a:lnTo>
                  <a:pt x="0" y="651776"/>
                </a:lnTo>
                <a:lnTo>
                  <a:pt x="1013" y="689287"/>
                </a:lnTo>
                <a:lnTo>
                  <a:pt x="8108" y="708550"/>
                </a:lnTo>
                <a:lnTo>
                  <a:pt x="27367" y="715647"/>
                </a:lnTo>
                <a:lnTo>
                  <a:pt x="64871" y="716661"/>
                </a:lnTo>
                <a:lnTo>
                  <a:pt x="5691568" y="716661"/>
                </a:lnTo>
                <a:lnTo>
                  <a:pt x="5729072" y="715647"/>
                </a:lnTo>
                <a:lnTo>
                  <a:pt x="5748331" y="708550"/>
                </a:lnTo>
                <a:lnTo>
                  <a:pt x="5755426" y="689287"/>
                </a:lnTo>
                <a:lnTo>
                  <a:pt x="5756440" y="651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945677" y="2691765"/>
            <a:ext cx="1537173"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Holistic Learning Outcome:</a:t>
            </a:r>
            <a:endParaRPr sz="800" dirty="0">
              <a:latin typeface="Arial" panose="020B0604020202020204" pitchFamily="34" charset="0"/>
              <a:cs typeface="Arial" panose="020B0604020202020204" pitchFamily="34" charset="0"/>
            </a:endParaRPr>
          </a:p>
        </p:txBody>
      </p:sp>
      <p:sp>
        <p:nvSpPr>
          <p:cNvPr id="9" name="object 9"/>
          <p:cNvSpPr/>
          <p:nvPr/>
        </p:nvSpPr>
        <p:spPr>
          <a:xfrm>
            <a:off x="901081" y="3623018"/>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887393" y="3623018"/>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txBox="1"/>
          <p:nvPr/>
        </p:nvSpPr>
        <p:spPr>
          <a:xfrm>
            <a:off x="995081"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2" name="object 12"/>
          <p:cNvSpPr txBox="1"/>
          <p:nvPr/>
        </p:nvSpPr>
        <p:spPr>
          <a:xfrm>
            <a:off x="3982832" y="3697008"/>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3" name="object 13"/>
          <p:cNvSpPr/>
          <p:nvPr/>
        </p:nvSpPr>
        <p:spPr>
          <a:xfrm>
            <a:off x="903872" y="5089321"/>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890187" y="5089321"/>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997872"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6" name="object 16"/>
          <p:cNvSpPr txBox="1"/>
          <p:nvPr/>
        </p:nvSpPr>
        <p:spPr>
          <a:xfrm>
            <a:off x="3985623" y="5163312"/>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17" name="object 17"/>
          <p:cNvSpPr/>
          <p:nvPr/>
        </p:nvSpPr>
        <p:spPr>
          <a:xfrm>
            <a:off x="901780" y="6568326"/>
            <a:ext cx="2770505" cy="1229995"/>
          </a:xfrm>
          <a:custGeom>
            <a:avLst/>
            <a:gdLst/>
            <a:ahLst/>
            <a:cxnLst/>
            <a:rect l="l" t="t" r="r" b="b"/>
            <a:pathLst>
              <a:path w="277050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5252" y="1229550"/>
                </a:lnTo>
                <a:lnTo>
                  <a:pt x="2742756" y="1228536"/>
                </a:lnTo>
                <a:lnTo>
                  <a:pt x="2762015" y="1221441"/>
                </a:lnTo>
                <a:lnTo>
                  <a:pt x="2769110" y="1202182"/>
                </a:lnTo>
                <a:lnTo>
                  <a:pt x="2770124" y="1164678"/>
                </a:lnTo>
                <a:lnTo>
                  <a:pt x="2770124" y="64871"/>
                </a:lnTo>
                <a:lnTo>
                  <a:pt x="2769110" y="27367"/>
                </a:lnTo>
                <a:lnTo>
                  <a:pt x="2762015" y="8108"/>
                </a:lnTo>
                <a:lnTo>
                  <a:pt x="2742756" y="1013"/>
                </a:lnTo>
                <a:lnTo>
                  <a:pt x="2705252"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888092" y="6568326"/>
            <a:ext cx="2769235" cy="1229995"/>
          </a:xfrm>
          <a:custGeom>
            <a:avLst/>
            <a:gdLst/>
            <a:ahLst/>
            <a:cxnLst/>
            <a:rect l="l" t="t" r="r" b="b"/>
            <a:pathLst>
              <a:path w="2769234" h="1229995">
                <a:moveTo>
                  <a:pt x="64871" y="0"/>
                </a:moveTo>
                <a:lnTo>
                  <a:pt x="27367" y="1013"/>
                </a:lnTo>
                <a:lnTo>
                  <a:pt x="8108" y="8108"/>
                </a:lnTo>
                <a:lnTo>
                  <a:pt x="1013" y="27367"/>
                </a:lnTo>
                <a:lnTo>
                  <a:pt x="0" y="64871"/>
                </a:lnTo>
                <a:lnTo>
                  <a:pt x="0" y="1164678"/>
                </a:lnTo>
                <a:lnTo>
                  <a:pt x="1013" y="1202182"/>
                </a:lnTo>
                <a:lnTo>
                  <a:pt x="8108" y="1221441"/>
                </a:lnTo>
                <a:lnTo>
                  <a:pt x="27367" y="1228536"/>
                </a:lnTo>
                <a:lnTo>
                  <a:pt x="64871" y="1229550"/>
                </a:lnTo>
                <a:lnTo>
                  <a:pt x="2703868" y="1229550"/>
                </a:lnTo>
                <a:lnTo>
                  <a:pt x="2741371" y="1228536"/>
                </a:lnTo>
                <a:lnTo>
                  <a:pt x="2760630" y="1221441"/>
                </a:lnTo>
                <a:lnTo>
                  <a:pt x="2767726" y="1202182"/>
                </a:lnTo>
                <a:lnTo>
                  <a:pt x="2768739" y="1164678"/>
                </a:lnTo>
                <a:lnTo>
                  <a:pt x="2768739" y="64871"/>
                </a:lnTo>
                <a:lnTo>
                  <a:pt x="2767726" y="27367"/>
                </a:lnTo>
                <a:lnTo>
                  <a:pt x="2760630" y="8108"/>
                </a:lnTo>
                <a:lnTo>
                  <a:pt x="2741371" y="1013"/>
                </a:lnTo>
                <a:lnTo>
                  <a:pt x="27038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995780"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0" name="object 20"/>
          <p:cNvSpPr txBox="1"/>
          <p:nvPr/>
        </p:nvSpPr>
        <p:spPr>
          <a:xfrm>
            <a:off x="3983531" y="6629616"/>
            <a:ext cx="1071245" cy="13593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Observable behavior:</a:t>
            </a:r>
            <a:endParaRPr sz="800">
              <a:latin typeface="Arial" panose="020B0604020202020204" pitchFamily="34" charset="0"/>
              <a:cs typeface="Arial" panose="020B0604020202020204" pitchFamily="34" charset="0"/>
            </a:endParaRPr>
          </a:p>
        </p:txBody>
      </p:sp>
      <p:sp>
        <p:nvSpPr>
          <p:cNvPr id="21" name="object 21"/>
          <p:cNvSpPr/>
          <p:nvPr/>
        </p:nvSpPr>
        <p:spPr>
          <a:xfrm>
            <a:off x="904570" y="8043177"/>
            <a:ext cx="5754370" cy="1746250"/>
          </a:xfrm>
          <a:custGeom>
            <a:avLst/>
            <a:gdLst/>
            <a:ahLst/>
            <a:cxnLst/>
            <a:rect l="l" t="t" r="r" b="b"/>
            <a:pathLst>
              <a:path w="5754370" h="1746250">
                <a:moveTo>
                  <a:pt x="64871" y="0"/>
                </a:moveTo>
                <a:lnTo>
                  <a:pt x="27367" y="1013"/>
                </a:lnTo>
                <a:lnTo>
                  <a:pt x="8108" y="8108"/>
                </a:lnTo>
                <a:lnTo>
                  <a:pt x="1013" y="27367"/>
                </a:lnTo>
                <a:lnTo>
                  <a:pt x="0" y="64871"/>
                </a:lnTo>
                <a:lnTo>
                  <a:pt x="0" y="1680781"/>
                </a:lnTo>
                <a:lnTo>
                  <a:pt x="1013" y="1718285"/>
                </a:lnTo>
                <a:lnTo>
                  <a:pt x="8108" y="1737544"/>
                </a:lnTo>
                <a:lnTo>
                  <a:pt x="27367" y="1744639"/>
                </a:lnTo>
                <a:lnTo>
                  <a:pt x="64871" y="1745653"/>
                </a:lnTo>
                <a:lnTo>
                  <a:pt x="5689473" y="1745653"/>
                </a:lnTo>
                <a:lnTo>
                  <a:pt x="5726976" y="1744639"/>
                </a:lnTo>
                <a:lnTo>
                  <a:pt x="5746235" y="1737544"/>
                </a:lnTo>
                <a:lnTo>
                  <a:pt x="5753330" y="1718285"/>
                </a:lnTo>
                <a:lnTo>
                  <a:pt x="5754344" y="1680781"/>
                </a:lnTo>
                <a:lnTo>
                  <a:pt x="5754344" y="64871"/>
                </a:lnTo>
                <a:lnTo>
                  <a:pt x="5753330" y="27367"/>
                </a:lnTo>
                <a:lnTo>
                  <a:pt x="5746235" y="8108"/>
                </a:lnTo>
                <a:lnTo>
                  <a:pt x="5726976" y="1013"/>
                </a:lnTo>
                <a:lnTo>
                  <a:pt x="5689473"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995780" y="8105775"/>
            <a:ext cx="5449470" cy="391160"/>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Is there an assessment that currently exists that would measure these behaviors? If so, what is it? If not, what  ideas do you have for how to assess this holistic learning outcome based on the observable behaviors you  brainstormed above?</a:t>
            </a:r>
            <a:endParaRPr sz="800" dirty="0">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37</a:t>
            </a:fld>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77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172" y="1987067"/>
            <a:ext cx="5765800" cy="7735451"/>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Selecting and Empowering Design Teams</a:t>
            </a:r>
            <a:endParaRPr sz="1000" dirty="0">
              <a:latin typeface="Arial" panose="020B0604020202020204" pitchFamily="34" charset="0"/>
              <a:cs typeface="Arial" panose="020B0604020202020204" pitchFamily="34" charset="0"/>
            </a:endParaRPr>
          </a:p>
          <a:p>
            <a:pPr marL="287655" indent="-95885">
              <a:lnSpc>
                <a:spcPct val="100000"/>
              </a:lnSpc>
              <a:spcBef>
                <a:spcPts val="285"/>
              </a:spcBef>
              <a:buChar char="•"/>
              <a:tabLst>
                <a:tab pos="288290" algn="l"/>
              </a:tabLst>
            </a:pPr>
            <a:r>
              <a:rPr sz="1000" dirty="0">
                <a:solidFill>
                  <a:srgbClr val="414042"/>
                </a:solidFill>
                <a:latin typeface="Arial" panose="020B0604020202020204" pitchFamily="34" charset="0"/>
                <a:cs typeface="Arial" panose="020B0604020202020204" pitchFamily="34" charset="0"/>
              </a:rPr>
              <a:t>Ideally, there will be one or two design team(s) per school.</a:t>
            </a:r>
            <a:endParaRPr sz="1000" dirty="0">
              <a:latin typeface="Arial" panose="020B0604020202020204" pitchFamily="34" charset="0"/>
              <a:cs typeface="Arial" panose="020B0604020202020204" pitchFamily="34" charset="0"/>
            </a:endParaRPr>
          </a:p>
          <a:p>
            <a:pPr marL="287655" indent="-95885">
              <a:lnSpc>
                <a:spcPct val="100000"/>
              </a:lnSpc>
              <a:spcBef>
                <a:spcPts val="850"/>
              </a:spcBef>
              <a:buChar char="•"/>
              <a:tabLst>
                <a:tab pos="288290" algn="l"/>
              </a:tabLst>
            </a:pPr>
            <a:r>
              <a:rPr sz="1000" dirty="0">
                <a:solidFill>
                  <a:srgbClr val="414042"/>
                </a:solidFill>
                <a:latin typeface="Arial" panose="020B0604020202020204" pitchFamily="34" charset="0"/>
                <a:cs typeface="Arial" panose="020B0604020202020204" pitchFamily="34" charset="0"/>
              </a:rPr>
              <a:t>Each design team will ideally have four to six participants.</a:t>
            </a:r>
            <a:endParaRPr sz="1000" dirty="0">
              <a:latin typeface="Arial" panose="020B0604020202020204" pitchFamily="34" charset="0"/>
              <a:cs typeface="Arial" panose="020B0604020202020204" pitchFamily="34" charset="0"/>
            </a:endParaRPr>
          </a:p>
          <a:p>
            <a:pPr marL="300355" marR="898525" indent="-107950">
              <a:lnSpc>
                <a:spcPct val="100000"/>
              </a:lnSpc>
              <a:spcBef>
                <a:spcPts val="850"/>
              </a:spcBef>
              <a:buChar char="•"/>
              <a:tabLst>
                <a:tab pos="288290" algn="l"/>
              </a:tabLst>
            </a:pPr>
            <a:r>
              <a:rPr sz="1000" dirty="0">
                <a:solidFill>
                  <a:srgbClr val="414042"/>
                </a:solidFill>
                <a:latin typeface="Arial" panose="020B0604020202020204" pitchFamily="34" charset="0"/>
                <a:cs typeface="Arial" panose="020B0604020202020204" pitchFamily="34" charset="0"/>
              </a:rPr>
              <a:t>Design team(s) should be made of up educators who teach in the same grade  level or similar grade levels.</a:t>
            </a:r>
            <a:endParaRPr sz="1000" dirty="0">
              <a:latin typeface="Arial" panose="020B0604020202020204" pitchFamily="34" charset="0"/>
              <a:cs typeface="Arial" panose="020B0604020202020204" pitchFamily="34" charset="0"/>
            </a:endParaRPr>
          </a:p>
          <a:p>
            <a:pPr marL="287655" indent="-95885">
              <a:lnSpc>
                <a:spcPct val="100000"/>
              </a:lnSpc>
              <a:spcBef>
                <a:spcPts val="850"/>
              </a:spcBef>
              <a:buChar char="•"/>
              <a:tabLst>
                <a:tab pos="288290" algn="l"/>
              </a:tabLst>
            </a:pPr>
            <a:r>
              <a:rPr sz="1000" dirty="0">
                <a:solidFill>
                  <a:srgbClr val="414042"/>
                </a:solidFill>
                <a:latin typeface="Arial" panose="020B0604020202020204" pitchFamily="34" charset="0"/>
                <a:cs typeface="Arial" panose="020B0604020202020204" pitchFamily="34" charset="0"/>
              </a:rPr>
              <a:t>If you are creating regional cohorts, we recommend no more than five schools in a cohort.</a:t>
            </a:r>
            <a:endParaRPr sz="1000" dirty="0">
              <a:latin typeface="Arial" panose="020B0604020202020204" pitchFamily="34" charset="0"/>
              <a:cs typeface="Arial" panose="020B0604020202020204" pitchFamily="34" charset="0"/>
            </a:endParaRPr>
          </a:p>
          <a:p>
            <a:pPr marL="300355" marR="850900" indent="-107950">
              <a:lnSpc>
                <a:spcPct val="100000"/>
              </a:lnSpc>
              <a:spcBef>
                <a:spcPts val="850"/>
              </a:spcBef>
              <a:buChar char="•"/>
              <a:tabLst>
                <a:tab pos="288290" algn="l"/>
              </a:tabLst>
            </a:pPr>
            <a:r>
              <a:rPr sz="1000" dirty="0">
                <a:solidFill>
                  <a:srgbClr val="414042"/>
                </a:solidFill>
                <a:latin typeface="Arial" panose="020B0604020202020204" pitchFamily="34" charset="0"/>
                <a:cs typeface="Arial" panose="020B0604020202020204" pitchFamily="34" charset="0"/>
              </a:rPr>
              <a:t>Educator teams should have a diversity of backgrounds (women, men, grew up </a:t>
            </a:r>
            <a:br>
              <a:rPr lang="pt-PT" sz="1000" dirty="0">
                <a:solidFill>
                  <a:srgbClr val="414042"/>
                </a:solidFill>
                <a:latin typeface="Arial" panose="020B0604020202020204" pitchFamily="34" charset="0"/>
                <a:cs typeface="Arial" panose="020B0604020202020204" pitchFamily="34" charset="0"/>
              </a:rPr>
            </a:br>
            <a:r>
              <a:rPr lang="pt-PT" sz="1000" dirty="0">
                <a:solidFill>
                  <a:srgbClr val="414042"/>
                </a:solidFill>
                <a:latin typeface="Arial" panose="020B0604020202020204" pitchFamily="34" charset="0"/>
                <a:cs typeface="Arial" panose="020B0604020202020204" pitchFamily="34" charset="0"/>
              </a:rPr>
              <a:t>i</a:t>
            </a:r>
            <a:r>
              <a:rPr sz="1000" dirty="0">
                <a:solidFill>
                  <a:srgbClr val="414042"/>
                </a:solidFill>
                <a:latin typeface="Arial" panose="020B0604020202020204" pitchFamily="34" charset="0"/>
                <a:cs typeface="Arial" panose="020B0604020202020204" pitchFamily="34" charset="0"/>
              </a:rPr>
              <a:t>n the community, grew up elsewhere, new teacher, experienced teacher, etc.)</a:t>
            </a: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a:lnSpc>
                <a:spcPct val="100000"/>
              </a:lnSpc>
              <a:spcBef>
                <a:spcPts val="25"/>
              </a:spcBef>
            </a:pPr>
            <a:endParaRPr sz="950" dirty="0">
              <a:latin typeface="Arial" panose="020B0604020202020204" pitchFamily="34" charset="0"/>
              <a:cs typeface="Arial" panose="020B0604020202020204" pitchFamily="34" charset="0"/>
            </a:endParaRPr>
          </a:p>
          <a:p>
            <a:pPr marL="12700" marR="168275">
              <a:lnSpc>
                <a:spcPct val="100000"/>
              </a:lnSpc>
            </a:pPr>
            <a:r>
              <a:rPr sz="1000" dirty="0">
                <a:solidFill>
                  <a:srgbClr val="414042"/>
                </a:solidFill>
                <a:latin typeface="Arial" panose="020B0604020202020204" pitchFamily="34" charset="0"/>
                <a:cs typeface="Arial" panose="020B0604020202020204" pitchFamily="34" charset="0"/>
              </a:rPr>
              <a:t>Using the </a:t>
            </a:r>
            <a:r>
              <a:rPr sz="1000" i="1" dirty="0">
                <a:solidFill>
                  <a:srgbClr val="414042"/>
                </a:solidFill>
                <a:latin typeface="Arial" panose="020B0604020202020204" pitchFamily="34" charset="0"/>
                <a:cs typeface="Arial" panose="020B0604020202020204" pitchFamily="34" charset="0"/>
              </a:rPr>
              <a:t>School Leaders’ Guide</a:t>
            </a:r>
            <a:r>
              <a:rPr sz="1000" dirty="0">
                <a:solidFill>
                  <a:srgbClr val="414042"/>
                </a:solidFill>
                <a:latin typeface="Arial" panose="020B0604020202020204" pitchFamily="34" charset="0"/>
                <a:cs typeface="Arial" panose="020B0604020202020204" pitchFamily="34" charset="0"/>
              </a:rPr>
              <a:t>, work with School Leaders to identify which educators are best  suited for participating on a design team. Ask the School Leader to think about individuals  who are able and willing to engage in projects that require extra effort. Together, think about</a:t>
            </a:r>
            <a:endParaRPr sz="1000" dirty="0">
              <a:latin typeface="Arial" panose="020B0604020202020204" pitchFamily="34" charset="0"/>
              <a:cs typeface="Arial" panose="020B0604020202020204" pitchFamily="34" charset="0"/>
            </a:endParaRPr>
          </a:p>
          <a:p>
            <a:pPr marL="12700" marR="29845">
              <a:lnSpc>
                <a:spcPct val="100000"/>
              </a:lnSpc>
            </a:pPr>
            <a:r>
              <a:rPr sz="1000" dirty="0">
                <a:solidFill>
                  <a:srgbClr val="414042"/>
                </a:solidFill>
                <a:latin typeface="Arial" panose="020B0604020202020204" pitchFamily="34" charset="0"/>
                <a:cs typeface="Arial" panose="020B0604020202020204" pitchFamily="34" charset="0"/>
              </a:rPr>
              <a:t>educators who are open to new ideas, excited to try new things, good at listening, and who value  other people’s perspectives.</a:t>
            </a:r>
            <a:endParaRPr sz="1000" dirty="0">
              <a:latin typeface="Arial" panose="020B0604020202020204" pitchFamily="34" charset="0"/>
              <a:cs typeface="Arial" panose="020B0604020202020204" pitchFamily="34" charset="0"/>
            </a:endParaRPr>
          </a:p>
          <a:p>
            <a:pPr>
              <a:lnSpc>
                <a:spcPct val="100000"/>
              </a:lnSpc>
            </a:pPr>
            <a:endParaRPr sz="1000" dirty="0">
              <a:latin typeface="Arial" panose="020B0604020202020204" pitchFamily="34" charset="0"/>
              <a:cs typeface="Arial" panose="020B0604020202020204" pitchFamily="34" charset="0"/>
            </a:endParaRPr>
          </a:p>
          <a:p>
            <a:pPr>
              <a:lnSpc>
                <a:spcPct val="100000"/>
              </a:lnSpc>
              <a:spcBef>
                <a:spcPts val="35"/>
              </a:spcBef>
            </a:pPr>
            <a:endParaRPr sz="750" dirty="0">
              <a:latin typeface="Arial" panose="020B0604020202020204" pitchFamily="34" charset="0"/>
              <a:cs typeface="Arial" panose="020B0604020202020204" pitchFamily="34" charset="0"/>
            </a:endParaRPr>
          </a:p>
          <a:p>
            <a:pPr marL="12700">
              <a:lnSpc>
                <a:spcPct val="100000"/>
              </a:lnSpc>
              <a:spcBef>
                <a:spcPts val="5"/>
              </a:spcBef>
            </a:pPr>
            <a:r>
              <a:rPr sz="1000" b="1" i="1" dirty="0">
                <a:solidFill>
                  <a:srgbClr val="74C054"/>
                </a:solidFill>
                <a:latin typeface="Arial" panose="020B0604020202020204" pitchFamily="34" charset="0"/>
                <a:cs typeface="Arial" panose="020B0604020202020204" pitchFamily="34" charset="0"/>
              </a:rPr>
              <a:t>Using the Educator Toolkit</a:t>
            </a:r>
            <a:endParaRPr sz="1000" dirty="0">
              <a:latin typeface="Arial" panose="020B0604020202020204" pitchFamily="34" charset="0"/>
              <a:cs typeface="Arial" panose="020B0604020202020204" pitchFamily="34" charset="0"/>
            </a:endParaRPr>
          </a:p>
          <a:p>
            <a:pPr marL="12700" marR="71120">
              <a:lnSpc>
                <a:spcPct val="100000"/>
              </a:lnSpc>
              <a:spcBef>
                <a:spcPts val="280"/>
              </a:spcBef>
            </a:pPr>
            <a:r>
              <a:rPr sz="1000" dirty="0">
                <a:solidFill>
                  <a:srgbClr val="414042"/>
                </a:solidFill>
                <a:latin typeface="Arial" panose="020B0604020202020204" pitchFamily="34" charset="0"/>
                <a:cs typeface="Arial" panose="020B0604020202020204" pitchFamily="34" charset="0"/>
              </a:rPr>
              <a:t>The Educator Toolkit is designed to guide your design teams through every step of the design  challenge. The design teams will work through each phase of the design challenge, step-by-step.  There are ten phases to this design process, and it’s unproductive to skip a step or jump ahead in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 process.</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Educator Toolkit has ten sections, one per phase, as well as an Introduction and Conclusion.  Each section has the same structure. The section starts with an Introduction page which defines the  goals and objectives of the phase and introduces all the tools the design teams will be completing  in this phase. The next pages are the tools that the design team will need to complete, in order, to finish the work of the phase. At the end of the section, there are three pages designed to help the design team capture their work, evaluate it and transition to the next phase.</a:t>
            </a:r>
            <a:endParaRPr sz="1000" dirty="0">
              <a:latin typeface="Arial" panose="020B0604020202020204" pitchFamily="34" charset="0"/>
              <a:cs typeface="Arial" panose="020B0604020202020204" pitchFamily="34" charset="0"/>
            </a:endParaRPr>
          </a:p>
          <a:p>
            <a:pPr marL="12700" marR="640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 following pages have previews of each of the kinds of pages found in every section of</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the Educator Toolkit.</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When in doubt, refer back to the Educator Toolkit for context and clarification.</a:t>
            </a:r>
            <a:endParaRPr sz="1000" dirty="0">
              <a:latin typeface="Arial" panose="020B0604020202020204" pitchFamily="34" charset="0"/>
              <a:cs typeface="Arial" panose="020B0604020202020204" pitchFamily="34" charset="0"/>
            </a:endParaRPr>
          </a:p>
          <a:p>
            <a:pPr>
              <a:lnSpc>
                <a:spcPct val="100000"/>
              </a:lnSpc>
            </a:pPr>
            <a:endParaRPr sz="125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Printing the Toolkit or Using a Digital Version?</a:t>
            </a:r>
            <a:endParaRPr sz="1000" dirty="0">
              <a:latin typeface="Arial" panose="020B0604020202020204" pitchFamily="34" charset="0"/>
              <a:cs typeface="Arial" panose="020B0604020202020204" pitchFamily="34" charset="0"/>
            </a:endParaRPr>
          </a:p>
          <a:p>
            <a:pPr marL="12700">
              <a:lnSpc>
                <a:spcPct val="100000"/>
              </a:lnSpc>
              <a:spcBef>
                <a:spcPts val="285"/>
              </a:spcBef>
            </a:pPr>
            <a:r>
              <a:rPr sz="1000" dirty="0">
                <a:solidFill>
                  <a:srgbClr val="414042"/>
                </a:solidFill>
                <a:latin typeface="Arial" panose="020B0604020202020204" pitchFamily="34" charset="0"/>
                <a:cs typeface="Arial" panose="020B0604020202020204" pitchFamily="34" charset="0"/>
              </a:rPr>
              <a:t>As  human-centered designers we like to work as a team with physical documents rather</a:t>
            </a:r>
            <a:endParaRPr sz="1000" dirty="0">
              <a:latin typeface="Arial" panose="020B0604020202020204" pitchFamily="34" charset="0"/>
              <a:cs typeface="Arial" panose="020B0604020202020204" pitchFamily="34" charset="0"/>
            </a:endParaRPr>
          </a:p>
          <a:p>
            <a:pPr marL="12700" marR="23495">
              <a:lnSpc>
                <a:spcPct val="100000"/>
              </a:lnSpc>
            </a:pPr>
            <a:r>
              <a:rPr sz="1000" dirty="0">
                <a:solidFill>
                  <a:srgbClr val="414042"/>
                </a:solidFill>
                <a:latin typeface="Arial" panose="020B0604020202020204" pitchFamily="34" charset="0"/>
                <a:cs typeface="Arial" panose="020B0604020202020204" pitchFamily="34" charset="0"/>
              </a:rPr>
              <a:t>than individually on a computer. Writing on the paper worksheets is helpful because the design  team will need to get out of the classroom, and away from their normal ways of working. The  paper toolkit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is easy to take into the field and later show your work to the rest of the team. If your  region is able to print the toolkit and distribute it to educators we recommend doing so.</a:t>
            </a:r>
            <a:endParaRPr sz="1000" dirty="0">
              <a:latin typeface="Arial" panose="020B0604020202020204" pitchFamily="34" charset="0"/>
              <a:cs typeface="Arial" panose="020B0604020202020204" pitchFamily="34" charset="0"/>
            </a:endParaRPr>
          </a:p>
          <a:p>
            <a:pPr marL="12700" marR="29209">
              <a:lnSpc>
                <a:spcPct val="100000"/>
              </a:lnSpc>
              <a:spcBef>
                <a:spcPts val="565"/>
              </a:spcBef>
            </a:pPr>
            <a:r>
              <a:rPr sz="1000" dirty="0">
                <a:solidFill>
                  <a:srgbClr val="414042"/>
                </a:solidFill>
                <a:latin typeface="Arial" panose="020B0604020202020204" pitchFamily="34" charset="0"/>
                <a:cs typeface="Arial" panose="020B0604020202020204" pitchFamily="34" charset="0"/>
              </a:rPr>
              <a:t>If not, we have created a digital version. Educators will be able to see the tools on their computer  screen and capture notes on the digital version. We recommend teams refer to</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the tools but take notes on paper before transferring them into the computer. This encourages  everyone on the team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stay focused and engaged in the work. If the team uses the digital  version we recommend saving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 backup copy of the file after each phase of the design process to  have an archive of the work.</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38</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4509" y="2020684"/>
            <a:ext cx="5735320" cy="2228815"/>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lang="pt-PT"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INTRODUCTION PAGE</a:t>
            </a:r>
            <a:endParaRPr sz="1200" dirty="0">
              <a:latin typeface="Arial" panose="020B0604020202020204" pitchFamily="34" charset="0"/>
              <a:cs typeface="Arial" panose="020B0604020202020204" pitchFamily="34" charset="0"/>
            </a:endParaRPr>
          </a:p>
          <a:p>
            <a:pPr>
              <a:lnSpc>
                <a:spcPct val="100000"/>
              </a:lnSpc>
            </a:pPr>
            <a:endParaRPr sz="950" dirty="0">
              <a:latin typeface="Arial" panose="020B0604020202020204" pitchFamily="34" charset="0"/>
              <a:cs typeface="Arial" panose="020B0604020202020204" pitchFamily="34" charset="0"/>
            </a:endParaRPr>
          </a:p>
          <a:p>
            <a:pPr marL="12700" marR="381000">
              <a:lnSpc>
                <a:spcPct val="100000"/>
              </a:lnSpc>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Introduction </a:t>
            </a:r>
            <a:r>
              <a:rPr sz="1000" dirty="0">
                <a:solidFill>
                  <a:srgbClr val="414042"/>
                </a:solidFill>
                <a:latin typeface="Arial" panose="020B0604020202020204" pitchFamily="34" charset="0"/>
                <a:cs typeface="Arial" panose="020B0604020202020204" pitchFamily="34" charset="0"/>
              </a:rPr>
              <a:t>page includes a navigation bar for the entire process as well as visuals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for all of the tools in this section. The holistic learning outcomes are included as a reference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for teams.</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Introduction </a:t>
            </a:r>
            <a:r>
              <a:rPr sz="1000" dirty="0">
                <a:solidFill>
                  <a:srgbClr val="414042"/>
                </a:solidFill>
                <a:latin typeface="Arial" panose="020B0604020202020204" pitchFamily="34" charset="0"/>
                <a:cs typeface="Arial" panose="020B0604020202020204" pitchFamily="34" charset="0"/>
              </a:rPr>
              <a:t>page includes a description of the phase of the design challenge</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as well as the objectives of the phase and the mindsets needed to complete this phase.</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Introduction </a:t>
            </a:r>
            <a:r>
              <a:rPr sz="1000" dirty="0">
                <a:solidFill>
                  <a:srgbClr val="414042"/>
                </a:solidFill>
                <a:latin typeface="Arial" panose="020B0604020202020204" pitchFamily="34" charset="0"/>
                <a:cs typeface="Arial" panose="020B0604020202020204" pitchFamily="34" charset="0"/>
              </a:rPr>
              <a:t>page also gives a brief description of each tool – what it is and</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why design teams are completing it, as well as the estimated time needed to complete the tool.</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As a coach, ensure that every member of the design team is familiar with the introduction of each  section before they begin the work of that phase. If you have the opportunity, talk through the  mindsets needed for this phase with the design teams.</a:t>
            </a:r>
            <a:endParaRPr sz="1000" dirty="0">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39</a:t>
            </a:fld>
            <a:endParaRPr dirty="0">
              <a:latin typeface="Arial" panose="020B0604020202020204" pitchFamily="34" charset="0"/>
              <a:cs typeface="Arial" panose="020B0604020202020204" pitchFamily="34" charset="0"/>
            </a:endParaRPr>
          </a:p>
        </p:txBody>
      </p:sp>
      <p:pic>
        <p:nvPicPr>
          <p:cNvPr id="14" name="Picture 13" descr="Table&#10;&#10;Description automatically generated with medium confidence">
            <a:extLst>
              <a:ext uri="{FF2B5EF4-FFF2-40B4-BE49-F238E27FC236}">
                <a16:creationId xmlns:a16="http://schemas.microsoft.com/office/drawing/2014/main" id="{4357041C-4B0C-ED4B-9ACF-62DD17CC174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4509" y="4690591"/>
            <a:ext cx="5804673" cy="41057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grpSp>
        <p:nvGrpSpPr>
          <p:cNvPr id="5" name="object 5"/>
          <p:cNvGrpSpPr/>
          <p:nvPr/>
        </p:nvGrpSpPr>
        <p:grpSpPr>
          <a:xfrm>
            <a:off x="906348" y="1770354"/>
            <a:ext cx="5753735" cy="3018155"/>
            <a:chOff x="906348" y="1770354"/>
            <a:chExt cx="5753735" cy="3018155"/>
          </a:xfrm>
        </p:grpSpPr>
        <p:sp>
          <p:nvSpPr>
            <p:cNvPr id="6" name="object 6"/>
            <p:cNvSpPr/>
            <p:nvPr/>
          </p:nvSpPr>
          <p:spPr>
            <a:xfrm>
              <a:off x="906348" y="1770354"/>
              <a:ext cx="5753735" cy="3018155"/>
            </a:xfrm>
            <a:custGeom>
              <a:avLst/>
              <a:gdLst/>
              <a:ahLst/>
              <a:cxnLst/>
              <a:rect l="l" t="t" r="r" b="b"/>
              <a:pathLst>
                <a:path w="5753734" h="3018154">
                  <a:moveTo>
                    <a:pt x="5753646" y="0"/>
                  </a:moveTo>
                  <a:lnTo>
                    <a:pt x="0" y="0"/>
                  </a:lnTo>
                  <a:lnTo>
                    <a:pt x="0" y="3017646"/>
                  </a:lnTo>
                  <a:lnTo>
                    <a:pt x="5753646" y="3017646"/>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1257376" y="2190839"/>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8" name="object 8"/>
          <p:cNvSpPr txBox="1"/>
          <p:nvPr/>
        </p:nvSpPr>
        <p:spPr>
          <a:xfrm>
            <a:off x="887299" y="5263070"/>
            <a:ext cx="5746115" cy="3164969"/>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Your Role in the Design Challenge</a:t>
            </a:r>
            <a:endParaRPr sz="1000" dirty="0">
              <a:latin typeface="Arial" panose="020B0604020202020204" pitchFamily="34" charset="0"/>
              <a:cs typeface="Arial" panose="020B0604020202020204" pitchFamily="34" charset="0"/>
            </a:endParaRPr>
          </a:p>
          <a:p>
            <a:pPr marL="12700" marR="80010">
              <a:lnSpc>
                <a:spcPct val="100000"/>
              </a:lnSpc>
              <a:spcBef>
                <a:spcPts val="285"/>
              </a:spcBef>
            </a:pPr>
            <a:r>
              <a:rPr sz="1000" dirty="0">
                <a:solidFill>
                  <a:srgbClr val="414042"/>
                </a:solidFill>
                <a:latin typeface="Arial" panose="020B0604020202020204" pitchFamily="34" charset="0"/>
                <a:cs typeface="Arial" panose="020B0604020202020204" pitchFamily="34" charset="0"/>
              </a:rPr>
              <a:t>As a facilitator and coach, you will help School Leaders and their design teams progress through the design challenge. It is your job to make a plan for how to check in with design teams. Your check-ins will serve as an opportunity to hold teams accountable to the process, to answer  questions, to provide support and to offer feedback about their design work.</a:t>
            </a:r>
            <a:endParaRPr sz="1000" dirty="0">
              <a:latin typeface="Arial" panose="020B0604020202020204" pitchFamily="34" charset="0"/>
              <a:cs typeface="Arial" panose="020B0604020202020204" pitchFamily="34" charset="0"/>
            </a:endParaRPr>
          </a:p>
          <a:p>
            <a:pPr marL="12700" marR="65405">
              <a:lnSpc>
                <a:spcPct val="100000"/>
              </a:lnSpc>
              <a:spcBef>
                <a:spcPts val="565"/>
              </a:spcBef>
            </a:pPr>
            <a:r>
              <a:rPr sz="1000" dirty="0">
                <a:solidFill>
                  <a:srgbClr val="414042"/>
                </a:solidFill>
                <a:latin typeface="Arial" panose="020B0604020202020204" pitchFamily="34" charset="0"/>
                <a:cs typeface="Arial" panose="020B0604020202020204" pitchFamily="34" charset="0"/>
              </a:rPr>
              <a:t>In cases where teams are convening, you will help organize those convenings. In cases where  teams are not convening, we recommend that you check in more frequently with design teams to  ensure progress.</a:t>
            </a:r>
            <a:endParaRPr sz="1000" dirty="0">
              <a:latin typeface="Arial" panose="020B0604020202020204" pitchFamily="34" charset="0"/>
              <a:cs typeface="Arial" panose="020B0604020202020204" pitchFamily="34" charset="0"/>
            </a:endParaRPr>
          </a:p>
          <a:p>
            <a:pPr>
              <a:lnSpc>
                <a:spcPct val="100000"/>
              </a:lnSpc>
              <a:spcBef>
                <a:spcPts val="5"/>
              </a:spcBef>
            </a:pPr>
            <a:endParaRPr sz="125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Building Your Internal Team</a:t>
            </a:r>
            <a:endParaRPr sz="1000" dirty="0">
              <a:latin typeface="Arial" panose="020B0604020202020204" pitchFamily="34" charset="0"/>
              <a:cs typeface="Arial" panose="020B0604020202020204" pitchFamily="34" charset="0"/>
            </a:endParaRPr>
          </a:p>
          <a:p>
            <a:pPr marL="12700" marR="20955">
              <a:lnSpc>
                <a:spcPct val="100000"/>
              </a:lnSpc>
              <a:spcBef>
                <a:spcPts val="280"/>
              </a:spcBef>
            </a:pPr>
            <a:r>
              <a:rPr sz="1000" dirty="0">
                <a:solidFill>
                  <a:srgbClr val="414042"/>
                </a:solidFill>
                <a:latin typeface="Arial" panose="020B0604020202020204" pitchFamily="34" charset="0"/>
                <a:cs typeface="Arial" panose="020B0604020202020204" pitchFamily="34" charset="0"/>
              </a:rPr>
              <a:t>Below are descriptions of potential roles and responsibilities for teams implementing the Schools  2030 HCD process. These are just suggestions -- please feel free to adapt them and/or disregard  them as you see fit.</a:t>
            </a:r>
            <a:endParaRPr sz="1000" dirty="0">
              <a:latin typeface="Arial" panose="020B0604020202020204" pitchFamily="34" charset="0"/>
              <a:cs typeface="Arial" panose="020B0604020202020204" pitchFamily="34" charset="0"/>
            </a:endParaRPr>
          </a:p>
          <a:p>
            <a:pPr marL="12700" marR="5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Each of these roles does not correlate to one single person; one person may take on more than one role. Many of these roles may be the responsibilities of the National Coordinator with support  from the larger team.</a:t>
            </a:r>
            <a:endParaRPr sz="1000" dirty="0">
              <a:latin typeface="Arial" panose="020B0604020202020204" pitchFamily="34" charset="0"/>
              <a:cs typeface="Arial" panose="020B0604020202020204" pitchFamily="34" charset="0"/>
            </a:endParaRPr>
          </a:p>
          <a:p>
            <a:pPr marL="12700" marR="13335">
              <a:lnSpc>
                <a:spcPct val="100000"/>
              </a:lnSpc>
              <a:spcBef>
                <a:spcPts val="565"/>
              </a:spcBef>
            </a:pPr>
            <a:r>
              <a:rPr sz="1000" dirty="0">
                <a:solidFill>
                  <a:srgbClr val="414042"/>
                </a:solidFill>
                <a:latin typeface="Arial" panose="020B0604020202020204" pitchFamily="34" charset="0"/>
                <a:cs typeface="Arial" panose="020B0604020202020204" pitchFamily="34" charset="0"/>
              </a:rPr>
              <a:t>Some of the roles included (external) are optional. If your country team is interested in leveraging  community support, you are encouraged to recruit for these roles as well.</a:t>
            </a:r>
            <a:endParaRPr sz="1000" dirty="0">
              <a:latin typeface="Arial" panose="020B0604020202020204" pitchFamily="34" charset="0"/>
              <a:cs typeface="Arial" panose="020B0604020202020204" pitchFamily="34" charset="0"/>
            </a:endParaRPr>
          </a:p>
        </p:txBody>
      </p:sp>
      <p:sp>
        <p:nvSpPr>
          <p:cNvPr id="9" name="object 9"/>
          <p:cNvSpPr txBox="1"/>
          <p:nvPr/>
        </p:nvSpPr>
        <p:spPr>
          <a:xfrm>
            <a:off x="887298" y="825576"/>
            <a:ext cx="37291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10" name="object 10"/>
          <p:cNvGrpSpPr/>
          <p:nvPr/>
        </p:nvGrpSpPr>
        <p:grpSpPr>
          <a:xfrm>
            <a:off x="899998" y="1371511"/>
            <a:ext cx="5760085" cy="36195"/>
            <a:chOff x="899998" y="1371511"/>
            <a:chExt cx="5760085" cy="36195"/>
          </a:xfrm>
        </p:grpSpPr>
        <p:sp>
          <p:nvSpPr>
            <p:cNvPr id="11" name="object 11"/>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906348" y="1770354"/>
            <a:ext cx="5753735" cy="2580578"/>
          </a:xfrm>
          <a:prstGeom prst="rect">
            <a:avLst/>
          </a:prstGeom>
        </p:spPr>
        <p:txBody>
          <a:bodyPr vert="horz" wrap="square" lIns="0" tIns="460375" rIns="0" bIns="0" rtlCol="0">
            <a:spAutoFit/>
          </a:bodyPr>
          <a:lstStyle/>
          <a:p>
            <a:pPr marL="601980">
              <a:lnSpc>
                <a:spcPct val="100000"/>
              </a:lnSpc>
              <a:spcBef>
                <a:spcPts val="3625"/>
              </a:spcBef>
            </a:pPr>
            <a:r>
              <a:rPr sz="4850" dirty="0">
                <a:solidFill>
                  <a:srgbClr val="FFFFFF"/>
                </a:solidFill>
                <a:latin typeface="Arial" panose="020B0604020202020204" pitchFamily="34" charset="0"/>
                <a:cs typeface="Arial" panose="020B0604020202020204" pitchFamily="34" charset="0"/>
              </a:rPr>
              <a:t>1</a:t>
            </a:r>
            <a:endParaRPr sz="4850" dirty="0">
              <a:latin typeface="Arial" panose="020B0604020202020204" pitchFamily="34" charset="0"/>
              <a:cs typeface="Arial" panose="020B0604020202020204" pitchFamily="34" charset="0"/>
            </a:endParaRPr>
          </a:p>
          <a:p>
            <a:pPr marL="347345" marR="1520825">
              <a:lnSpc>
                <a:spcPct val="100699"/>
              </a:lnSpc>
              <a:spcBef>
                <a:spcPts val="1780"/>
              </a:spcBef>
              <a:tabLst>
                <a:tab pos="710565" algn="l"/>
                <a:tab pos="2148205" algn="l"/>
                <a:tab pos="2362200" algn="l"/>
                <a:tab pos="2962275" algn="l"/>
              </a:tabLst>
            </a:pPr>
            <a:r>
              <a:rPr sz="2400" dirty="0">
                <a:solidFill>
                  <a:srgbClr val="FFFFFF"/>
                </a:solidFill>
                <a:latin typeface="Arial" panose="020B0604020202020204" pitchFamily="34" charset="0"/>
                <a:cs typeface="Arial" panose="020B0604020202020204" pitchFamily="34" charset="0"/>
              </a:rPr>
              <a:t>PREPARING	TO</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COACH </a:t>
            </a:r>
            <a:br>
              <a:rPr lang="pt-PT" sz="2400" dirty="0">
                <a:solidFill>
                  <a:srgbClr val="FFFFFF"/>
                </a:solidFill>
                <a:latin typeface="Arial" panose="020B0604020202020204" pitchFamily="34" charset="0"/>
                <a:cs typeface="Arial" panose="020B0604020202020204" pitchFamily="34" charset="0"/>
              </a:rPr>
            </a:br>
            <a:r>
              <a:rPr sz="2400" dirty="0">
                <a:solidFill>
                  <a:srgbClr val="FFFFFF"/>
                </a:solidFill>
                <a:latin typeface="Arial" panose="020B0604020202020204" pitchFamily="34" charset="0"/>
                <a:cs typeface="Arial" panose="020B0604020202020204" pitchFamily="34" charset="0"/>
              </a:rPr>
              <a:t>A</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DESIGN</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CHALLENGE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4" name="object 14"/>
          <p:cNvSpPr/>
          <p:nvPr/>
        </p:nvSpPr>
        <p:spPr>
          <a:xfrm>
            <a:off x="1177561" y="4788001"/>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685"/>
              </a:lnSpc>
            </a:pPr>
            <a:fld id="{81D60167-4931-47E6-BA6A-407CBD079E47}" type="slidenum">
              <a:rPr spc="20" dirty="0"/>
              <a:t>4</a:t>
            </a:fld>
            <a:endParaRPr spc="2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2020684"/>
            <a:ext cx="5183505" cy="1651734"/>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TOOL PAGES</a:t>
            </a:r>
            <a:endParaRPr sz="1200" dirty="0">
              <a:latin typeface="Arial" panose="020B0604020202020204" pitchFamily="34" charset="0"/>
              <a:cs typeface="Arial" panose="020B0604020202020204" pitchFamily="34" charset="0"/>
            </a:endParaRPr>
          </a:p>
          <a:p>
            <a:pPr>
              <a:lnSpc>
                <a:spcPct val="100000"/>
              </a:lnSpc>
            </a:pPr>
            <a:endParaRPr sz="950" dirty="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Tool </a:t>
            </a:r>
            <a:r>
              <a:rPr sz="1000" dirty="0">
                <a:solidFill>
                  <a:srgbClr val="414042"/>
                </a:solidFill>
                <a:latin typeface="Arial" panose="020B0604020202020204" pitchFamily="34" charset="0"/>
                <a:cs typeface="Arial" panose="020B0604020202020204" pitchFamily="34" charset="0"/>
              </a:rPr>
              <a:t>pages are where the work of the phase is completed. Encourage teams to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work through each tool in order and take notes and answer the prompts on every page.</a:t>
            </a:r>
            <a:endParaRPr sz="1000" dirty="0">
              <a:latin typeface="Arial" panose="020B0604020202020204" pitchFamily="34" charset="0"/>
              <a:cs typeface="Arial" panose="020B0604020202020204" pitchFamily="34" charset="0"/>
            </a:endParaRPr>
          </a:p>
          <a:p>
            <a:pPr marL="12700" marR="266700">
              <a:lnSpc>
                <a:spcPct val="100000"/>
              </a:lnSpc>
              <a:spcBef>
                <a:spcPts val="850"/>
              </a:spcBef>
            </a:pPr>
            <a:r>
              <a:rPr sz="1000" dirty="0">
                <a:solidFill>
                  <a:srgbClr val="414042"/>
                </a:solidFill>
                <a:latin typeface="Arial" panose="020B0604020202020204" pitchFamily="34" charset="0"/>
                <a:cs typeface="Arial" panose="020B0604020202020204" pitchFamily="34" charset="0"/>
              </a:rPr>
              <a:t>If design teams are working from a digital version, encourage them to take notes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by hand as a team and then have one person transfer them into their digital toolkit.</a:t>
            </a:r>
            <a:endParaRPr sz="1000" dirty="0">
              <a:latin typeface="Arial" panose="020B0604020202020204" pitchFamily="34" charset="0"/>
              <a:cs typeface="Arial" panose="020B0604020202020204" pitchFamily="34" charset="0"/>
            </a:endParaRPr>
          </a:p>
          <a:p>
            <a:pPr marL="12700" marR="370205">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Tool </a:t>
            </a:r>
            <a:r>
              <a:rPr sz="1000" dirty="0">
                <a:solidFill>
                  <a:srgbClr val="414042"/>
                </a:solidFill>
                <a:latin typeface="Arial" panose="020B0604020202020204" pitchFamily="34" charset="0"/>
                <a:cs typeface="Arial" panose="020B0604020202020204" pitchFamily="34" charset="0"/>
              </a:rPr>
              <a:t>pages include a navigation bar for the entire process at the top of the page.  Underneath the navigation bar is a visual guide for all of the tools in this section,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with the current tool highlighted.</a:t>
            </a:r>
            <a:endParaRPr sz="100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40</a:t>
            </a:fld>
            <a:endParaRPr dirty="0">
              <a:latin typeface="Arial" panose="020B0604020202020204" pitchFamily="34" charset="0"/>
              <a:cs typeface="Arial" panose="020B0604020202020204" pitchFamily="34" charset="0"/>
            </a:endParaRPr>
          </a:p>
        </p:txBody>
      </p:sp>
      <p:pic>
        <p:nvPicPr>
          <p:cNvPr id="15" name="Picture 14" descr="Diagram&#10;&#10;Description automatically generated">
            <a:extLst>
              <a:ext uri="{FF2B5EF4-FFF2-40B4-BE49-F238E27FC236}">
                <a16:creationId xmlns:a16="http://schemas.microsoft.com/office/drawing/2014/main" id="{A1C05BD8-1508-1E48-B0A7-17903936D10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7681" y="4593039"/>
            <a:ext cx="5749410" cy="40808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95167" y="2020684"/>
            <a:ext cx="5732780" cy="1497846"/>
          </a:xfrm>
          <a:prstGeom prst="rect">
            <a:avLst/>
          </a:prstGeom>
        </p:spPr>
        <p:txBody>
          <a:bodyPr vert="horz" wrap="square" lIns="0" tIns="12700" rIns="0" bIns="0" rtlCol="0">
            <a:spAutoFit/>
          </a:bodyPr>
          <a:lstStyle/>
          <a:p>
            <a:pPr marL="12700">
              <a:lnSpc>
                <a:spcPct val="100000"/>
              </a:lnSpc>
              <a:spcBef>
                <a:spcPts val="100"/>
              </a:spcBef>
            </a:pPr>
            <a:r>
              <a:rPr lang="pt-PT" sz="1200" b="1" dirty="0">
                <a:solidFill>
                  <a:srgbClr val="62BB46"/>
                </a:solidFill>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SUMMARY PAGE</a:t>
            </a:r>
            <a:endParaRPr sz="1200" dirty="0">
              <a:latin typeface="Arial" panose="020B0604020202020204" pitchFamily="34" charset="0"/>
              <a:cs typeface="Arial" panose="020B0604020202020204" pitchFamily="34" charset="0"/>
            </a:endParaRPr>
          </a:p>
          <a:p>
            <a:pPr>
              <a:lnSpc>
                <a:spcPct val="100000"/>
              </a:lnSpc>
            </a:pPr>
            <a:endParaRPr sz="95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Summary </a:t>
            </a:r>
            <a:r>
              <a:rPr sz="1000" dirty="0">
                <a:solidFill>
                  <a:srgbClr val="414042"/>
                </a:solidFill>
                <a:latin typeface="Arial" panose="020B0604020202020204" pitchFamily="34" charset="0"/>
                <a:cs typeface="Arial" panose="020B0604020202020204" pitchFamily="34" charset="0"/>
              </a:rPr>
              <a:t>page includes a navigation bar for the entire process as well as visuals for all</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of the tools in this section. The holistic learning outcomes are included as a reference for teams.</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Summary </a:t>
            </a:r>
            <a:r>
              <a:rPr sz="1000" dirty="0">
                <a:solidFill>
                  <a:srgbClr val="414042"/>
                </a:solidFill>
                <a:latin typeface="Arial" panose="020B0604020202020204" pitchFamily="34" charset="0"/>
                <a:cs typeface="Arial" panose="020B0604020202020204" pitchFamily="34" charset="0"/>
              </a:rPr>
              <a:t>page is designed for individuals to review all the design work they have completed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this phase and summarize the most important information from each tool in one place.</a:t>
            </a:r>
            <a:endParaRPr sz="1000" dirty="0">
              <a:latin typeface="Arial" panose="020B0604020202020204" pitchFamily="34" charset="0"/>
              <a:cs typeface="Arial" panose="020B0604020202020204" pitchFamily="34" charset="0"/>
            </a:endParaRPr>
          </a:p>
          <a:p>
            <a:pPr marL="12700" marR="2717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Individuals will then use the </a:t>
            </a:r>
            <a:r>
              <a:rPr sz="1000" b="1" dirty="0">
                <a:solidFill>
                  <a:srgbClr val="414042"/>
                </a:solidFill>
                <a:latin typeface="Arial" panose="020B0604020202020204" pitchFamily="34" charset="0"/>
                <a:cs typeface="Arial" panose="020B0604020202020204" pitchFamily="34" charset="0"/>
              </a:rPr>
              <a:t>Summary </a:t>
            </a:r>
            <a:r>
              <a:rPr sz="1000" dirty="0">
                <a:solidFill>
                  <a:srgbClr val="414042"/>
                </a:solidFill>
                <a:latin typeface="Arial" panose="020B0604020202020204" pitchFamily="34" charset="0"/>
                <a:cs typeface="Arial" panose="020B0604020202020204" pitchFamily="34" charset="0"/>
              </a:rPr>
              <a:t>page to share their thinking with the rest of their team,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so that they can complete the process of aligning as a group.</a:t>
            </a:r>
            <a:endParaRPr sz="1000" dirty="0">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41</a:t>
            </a:fld>
            <a:endParaRPr dirty="0">
              <a:latin typeface="Arial" panose="020B0604020202020204" pitchFamily="34" charset="0"/>
              <a:cs typeface="Arial" panose="020B060402020202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3F9A61F5-90E1-9649-8958-6F35EF26DCA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5167" y="4131508"/>
            <a:ext cx="5653475" cy="39192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887299" y="2020684"/>
            <a:ext cx="5694680" cy="1651734"/>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ALIGNMENT PAGE</a:t>
            </a:r>
            <a:endParaRPr sz="1200" dirty="0">
              <a:latin typeface="Arial" panose="020B0604020202020204" pitchFamily="34" charset="0"/>
              <a:cs typeface="Arial" panose="020B0604020202020204" pitchFamily="34" charset="0"/>
            </a:endParaRPr>
          </a:p>
          <a:p>
            <a:pPr>
              <a:lnSpc>
                <a:spcPct val="100000"/>
              </a:lnSpc>
            </a:pPr>
            <a:endParaRPr sz="950" dirty="0">
              <a:latin typeface="Arial" panose="020B0604020202020204" pitchFamily="34" charset="0"/>
              <a:cs typeface="Arial" panose="020B0604020202020204" pitchFamily="34" charset="0"/>
            </a:endParaRPr>
          </a:p>
          <a:p>
            <a:pPr marL="12700" marR="90805">
              <a:lnSpc>
                <a:spcPct val="100000"/>
              </a:lnSpc>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Alignment </a:t>
            </a:r>
            <a:r>
              <a:rPr sz="1000" dirty="0">
                <a:solidFill>
                  <a:srgbClr val="414042"/>
                </a:solidFill>
                <a:latin typeface="Arial" panose="020B0604020202020204" pitchFamily="34" charset="0"/>
                <a:cs typeface="Arial" panose="020B0604020202020204" pitchFamily="34" charset="0"/>
              </a:rPr>
              <a:t>page includes a navigation bar for the entire process as well as visuals for all of the tools in this section. The holistic learning outcomes are included as a reference for teams.</a:t>
            </a:r>
            <a:endParaRPr sz="1000" dirty="0">
              <a:latin typeface="Arial" panose="020B0604020202020204" pitchFamily="34" charset="0"/>
              <a:cs typeface="Arial" panose="020B0604020202020204" pitchFamily="34" charset="0"/>
            </a:endParaRPr>
          </a:p>
          <a:p>
            <a:pPr marL="12700" marR="184785">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Alignment </a:t>
            </a:r>
            <a:r>
              <a:rPr sz="1000" dirty="0">
                <a:solidFill>
                  <a:srgbClr val="414042"/>
                </a:solidFill>
                <a:latin typeface="Arial" panose="020B0604020202020204" pitchFamily="34" charset="0"/>
                <a:cs typeface="Arial" panose="020B0604020202020204" pitchFamily="34" charset="0"/>
              </a:rPr>
              <a:t>page asks teams to align around a single set of ideas and then evaluate those  ideas using the rubric provided.</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Alignment </a:t>
            </a:r>
            <a:r>
              <a:rPr sz="1000" dirty="0">
                <a:solidFill>
                  <a:srgbClr val="414042"/>
                </a:solidFill>
                <a:latin typeface="Arial" panose="020B0604020202020204" pitchFamily="34" charset="0"/>
                <a:cs typeface="Arial" panose="020B0604020202020204" pitchFamily="34" charset="0"/>
              </a:rPr>
              <a:t>page is designed to help teams align and move forward, confident in their  collective design work. If the team is not aligned or not confident, now is a good time as a coach  to intervene and support the team to make changes to improve their work and get aligned.</a:t>
            </a:r>
            <a:endParaRPr sz="100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42</a:t>
            </a:fld>
            <a:endParaRPr dirty="0">
              <a:latin typeface="Arial" panose="020B0604020202020204" pitchFamily="34" charset="0"/>
              <a:cs typeface="Arial" panose="020B0604020202020204" pitchFamily="34" charset="0"/>
            </a:endParaRPr>
          </a:p>
        </p:txBody>
      </p:sp>
      <p:pic>
        <p:nvPicPr>
          <p:cNvPr id="15" name="Picture 14" descr="Diagram&#10;&#10;Description automatically generated">
            <a:extLst>
              <a:ext uri="{FF2B5EF4-FFF2-40B4-BE49-F238E27FC236}">
                <a16:creationId xmlns:a16="http://schemas.microsoft.com/office/drawing/2014/main" id="{8E22C7F2-28FA-D24E-982F-46064045363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9998" y="4572000"/>
            <a:ext cx="5916499" cy="426899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4509" y="2020684"/>
            <a:ext cx="5607050" cy="1651734"/>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REFLECTION PAGE</a:t>
            </a:r>
            <a:endParaRPr sz="1200" dirty="0">
              <a:latin typeface="Arial" panose="020B0604020202020204" pitchFamily="34" charset="0"/>
              <a:cs typeface="Arial" panose="020B0604020202020204" pitchFamily="34" charset="0"/>
            </a:endParaRPr>
          </a:p>
          <a:p>
            <a:pPr>
              <a:lnSpc>
                <a:spcPct val="100000"/>
              </a:lnSpc>
            </a:pPr>
            <a:endParaRPr sz="95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Reflection </a:t>
            </a:r>
            <a:r>
              <a:rPr sz="1000" dirty="0">
                <a:solidFill>
                  <a:srgbClr val="414042"/>
                </a:solidFill>
                <a:latin typeface="Arial" panose="020B0604020202020204" pitchFamily="34" charset="0"/>
                <a:cs typeface="Arial" panose="020B0604020202020204" pitchFamily="34" charset="0"/>
              </a:rPr>
              <a:t>page includes a navigation bar for the entire process as well as visuals for all</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of the tools in this section. The holistic learning outcomes are included as a reference for teams.</a:t>
            </a:r>
            <a:endParaRPr sz="1000" dirty="0">
              <a:latin typeface="Arial" panose="020B0604020202020204" pitchFamily="34" charset="0"/>
              <a:cs typeface="Arial" panose="020B0604020202020204" pitchFamily="34" charset="0"/>
            </a:endParaRPr>
          </a:p>
          <a:p>
            <a:pPr marL="12700" marR="26034">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 </a:t>
            </a:r>
            <a:r>
              <a:rPr sz="1000" b="1" dirty="0">
                <a:solidFill>
                  <a:srgbClr val="414042"/>
                </a:solidFill>
                <a:latin typeface="Arial" panose="020B0604020202020204" pitchFamily="34" charset="0"/>
                <a:cs typeface="Arial" panose="020B0604020202020204" pitchFamily="34" charset="0"/>
              </a:rPr>
              <a:t>Reflection </a:t>
            </a:r>
            <a:r>
              <a:rPr sz="1000" dirty="0">
                <a:solidFill>
                  <a:srgbClr val="414042"/>
                </a:solidFill>
                <a:latin typeface="Arial" panose="020B0604020202020204" pitchFamily="34" charset="0"/>
                <a:cs typeface="Arial" panose="020B0604020202020204" pitchFamily="34" charset="0"/>
              </a:rPr>
              <a:t>page is designed to help individuals and design teams reflect on their work thus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far and make adjustments as needed.</a:t>
            </a:r>
            <a:endParaRPr sz="1000" dirty="0">
              <a:latin typeface="Arial" panose="020B0604020202020204" pitchFamily="34" charset="0"/>
              <a:cs typeface="Arial" panose="020B0604020202020204" pitchFamily="34" charset="0"/>
            </a:endParaRPr>
          </a:p>
          <a:p>
            <a:pPr marL="12700" marR="162560" algn="just">
              <a:lnSpc>
                <a:spcPct val="100000"/>
              </a:lnSpc>
              <a:spcBef>
                <a:spcPts val="850"/>
              </a:spcBef>
            </a:pPr>
            <a:r>
              <a:rPr sz="1000" dirty="0">
                <a:solidFill>
                  <a:srgbClr val="414042"/>
                </a:solidFill>
                <a:latin typeface="Arial" panose="020B0604020202020204" pitchFamily="34" charset="0"/>
                <a:cs typeface="Arial" panose="020B0604020202020204" pitchFamily="34" charset="0"/>
              </a:rPr>
              <a:t>There is also a space for design teams to gather feedback from others outside the team (the  School Leader, you their coach, other colleagues, etc.). This is a good opportunity to provide  coaching and feedback to help the design teams stay on track.</a:t>
            </a:r>
            <a:endParaRPr sz="1000" dirty="0">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43</a:t>
            </a:fld>
            <a:endParaRPr dirty="0">
              <a:latin typeface="Arial" panose="020B0604020202020204" pitchFamily="34" charset="0"/>
              <a:cs typeface="Arial" panose="020B0604020202020204" pitchFamily="34" charset="0"/>
            </a:endParaRPr>
          </a:p>
        </p:txBody>
      </p:sp>
      <p:pic>
        <p:nvPicPr>
          <p:cNvPr id="12" name="Picture 11" descr="Diagram&#10;&#10;Description automatically generated">
            <a:extLst>
              <a:ext uri="{FF2B5EF4-FFF2-40B4-BE49-F238E27FC236}">
                <a16:creationId xmlns:a16="http://schemas.microsoft.com/office/drawing/2014/main" id="{5ABC218B-D842-544C-92CA-F82632A1632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4509" y="4572000"/>
            <a:ext cx="5607050" cy="403747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sp>
        <p:nvSpPr>
          <p:cNvPr id="6" name="object 6"/>
          <p:cNvSpPr txBox="1"/>
          <p:nvPr/>
        </p:nvSpPr>
        <p:spPr>
          <a:xfrm>
            <a:off x="888672" y="5101005"/>
            <a:ext cx="5676900" cy="4760919"/>
          </a:xfrm>
          <a:prstGeom prst="rect">
            <a:avLst/>
          </a:prstGeom>
        </p:spPr>
        <p:txBody>
          <a:bodyPr vert="horz" wrap="square" lIns="0" tIns="84455" rIns="0" bIns="0" rtlCol="0">
            <a:spAutoFit/>
          </a:bodyPr>
          <a:lstStyle/>
          <a:p>
            <a:pPr marL="12700" algn="just">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The Core Tenets of a Human-Centered Design Challenge</a:t>
            </a:r>
            <a:endParaRPr sz="1000" dirty="0">
              <a:latin typeface="Arial" panose="020B0604020202020204" pitchFamily="34" charset="0"/>
              <a:cs typeface="Arial" panose="020B0604020202020204" pitchFamily="34" charset="0"/>
            </a:endParaRPr>
          </a:p>
          <a:p>
            <a:pPr marL="12700" marR="27940" algn="just">
              <a:lnSpc>
                <a:spcPct val="100000"/>
              </a:lnSpc>
              <a:spcBef>
                <a:spcPts val="570"/>
              </a:spcBef>
            </a:pPr>
            <a:r>
              <a:rPr sz="1000" dirty="0">
                <a:latin typeface="Arial" panose="020B0604020202020204" pitchFamily="34" charset="0"/>
                <a:cs typeface="Arial" panose="020B0604020202020204" pitchFamily="34" charset="0"/>
              </a:rPr>
              <a:t>The foundation of human-centered design is a first-hand understanding of the human needs and  behaviors related to the problem you are solving, followed by decision-making that is based on that understanding.</a:t>
            </a:r>
          </a:p>
          <a:p>
            <a:pPr>
              <a:lnSpc>
                <a:spcPct val="100000"/>
              </a:lnSpc>
              <a:spcBef>
                <a:spcPts val="45"/>
              </a:spcBef>
            </a:pPr>
            <a:endParaRPr sz="1000" dirty="0">
              <a:latin typeface="Arial" panose="020B0604020202020204" pitchFamily="34" charset="0"/>
              <a:cs typeface="Arial" panose="020B0604020202020204" pitchFamily="34" charset="0"/>
            </a:endParaRPr>
          </a:p>
          <a:p>
            <a:pPr marL="12700" marR="309880">
              <a:lnSpc>
                <a:spcPct val="100000"/>
              </a:lnSpc>
              <a:spcBef>
                <a:spcPts val="5"/>
              </a:spcBef>
            </a:pPr>
            <a:r>
              <a:rPr sz="1000" dirty="0">
                <a:latin typeface="Arial" panose="020B0604020202020204" pitchFamily="34" charset="0"/>
                <a:cs typeface="Arial" panose="020B0604020202020204" pitchFamily="34" charset="0"/>
              </a:rPr>
              <a:t>To preserve the integrity of the human-centered design process, we are requesting that you  commit to the following components of your design challenge:</a:t>
            </a:r>
          </a:p>
          <a:p>
            <a:pPr>
              <a:lnSpc>
                <a:spcPct val="100000"/>
              </a:lnSpc>
              <a:spcBef>
                <a:spcPts val="40"/>
              </a:spcBef>
            </a:pPr>
            <a:endParaRPr sz="950" dirty="0">
              <a:latin typeface="Arial" panose="020B0604020202020204" pitchFamily="34" charset="0"/>
              <a:cs typeface="Arial" panose="020B0604020202020204" pitchFamily="34" charset="0"/>
            </a:endParaRPr>
          </a:p>
          <a:p>
            <a:pPr marL="300355" marR="1716405" indent="-107950">
              <a:lnSpc>
                <a:spcPct val="100000"/>
              </a:lnSpc>
              <a:buClr>
                <a:srgbClr val="414042"/>
              </a:buClr>
              <a:buChar char="•"/>
              <a:tabLst>
                <a:tab pos="288290" algn="l"/>
              </a:tabLst>
            </a:pPr>
            <a:r>
              <a:rPr sz="1000" dirty="0">
                <a:latin typeface="Arial" panose="020B0604020202020204" pitchFamily="34" charset="0"/>
                <a:cs typeface="Arial" panose="020B0604020202020204" pitchFamily="34" charset="0"/>
              </a:rPr>
              <a:t>Engaging with stakeholders in one-on-one interviews to deeply  understand their perspectives, needs and motivations.</a:t>
            </a:r>
          </a:p>
          <a:p>
            <a:pPr marL="287655" indent="-95885">
              <a:lnSpc>
                <a:spcPct val="100000"/>
              </a:lnSpc>
              <a:spcBef>
                <a:spcPts val="565"/>
              </a:spcBef>
              <a:buClr>
                <a:srgbClr val="414042"/>
              </a:buClr>
              <a:buChar char="•"/>
              <a:tabLst>
                <a:tab pos="288290" algn="l"/>
              </a:tabLst>
            </a:pPr>
            <a:r>
              <a:rPr sz="1000" dirty="0">
                <a:latin typeface="Arial" panose="020B0604020202020204" pitchFamily="34" charset="0"/>
                <a:cs typeface="Arial" panose="020B0604020202020204" pitchFamily="34" charset="0"/>
              </a:rPr>
              <a:t>Working collaboratively as a team when possible.</a:t>
            </a:r>
          </a:p>
          <a:p>
            <a:pPr marL="287655" indent="-95885">
              <a:lnSpc>
                <a:spcPct val="100000"/>
              </a:lnSpc>
              <a:spcBef>
                <a:spcPts val="570"/>
              </a:spcBef>
              <a:buClr>
                <a:srgbClr val="414042"/>
              </a:buClr>
              <a:buChar char="•"/>
              <a:tabLst>
                <a:tab pos="288290" algn="l"/>
              </a:tabLst>
            </a:pPr>
            <a:r>
              <a:rPr sz="1000" dirty="0">
                <a:latin typeface="Arial" panose="020B0604020202020204" pitchFamily="34" charset="0"/>
                <a:cs typeface="Arial" panose="020B0604020202020204" pitchFamily="34" charset="0"/>
              </a:rPr>
              <a:t>Generating many ideas before selecting one to move forward.</a:t>
            </a:r>
          </a:p>
          <a:p>
            <a:pPr marL="300355" marR="1791970" indent="-107950">
              <a:lnSpc>
                <a:spcPct val="100000"/>
              </a:lnSpc>
              <a:spcBef>
                <a:spcPts val="565"/>
              </a:spcBef>
              <a:buClr>
                <a:srgbClr val="414042"/>
              </a:buClr>
              <a:buChar char="•"/>
              <a:tabLst>
                <a:tab pos="288290" algn="l"/>
              </a:tabLst>
            </a:pPr>
            <a:r>
              <a:rPr sz="1000" dirty="0">
                <a:latin typeface="Arial" panose="020B0604020202020204" pitchFamily="34" charset="0"/>
                <a:cs typeface="Arial" panose="020B0604020202020204" pitchFamily="34" charset="0"/>
              </a:rPr>
              <a:t>Trying an idea in a small-scale prototype in order to test your  assumptions before committing to implementing the idea.</a:t>
            </a:r>
          </a:p>
          <a:p>
            <a:pPr>
              <a:lnSpc>
                <a:spcPct val="100000"/>
              </a:lnSpc>
            </a:pPr>
            <a:endParaRPr sz="1000" dirty="0">
              <a:latin typeface="Arial" panose="020B0604020202020204" pitchFamily="34" charset="0"/>
              <a:cs typeface="Arial" panose="020B0604020202020204" pitchFamily="34" charset="0"/>
            </a:endParaRPr>
          </a:p>
          <a:p>
            <a:pPr marL="12700" marR="12065">
              <a:lnSpc>
                <a:spcPct val="100000"/>
              </a:lnSpc>
              <a:spcBef>
                <a:spcPts val="615"/>
              </a:spcBef>
            </a:pPr>
            <a:r>
              <a:rPr sz="1000" dirty="0">
                <a:latin typeface="Arial" panose="020B0604020202020204" pitchFamily="34" charset="0"/>
                <a:cs typeface="Arial" panose="020B0604020202020204" pitchFamily="34" charset="0"/>
              </a:rPr>
              <a:t>If you and your design team are able to fully commit to all of those steps, you will be maximizing </a:t>
            </a:r>
            <a:br>
              <a:rPr lang="pt-PT" sz="1000" dirty="0">
                <a:latin typeface="Arial" panose="020B0604020202020204" pitchFamily="34" charset="0"/>
                <a:cs typeface="Arial" panose="020B0604020202020204" pitchFamily="34" charset="0"/>
              </a:rPr>
            </a:br>
            <a:r>
              <a:rPr sz="1000" dirty="0">
                <a:latin typeface="Arial" panose="020B0604020202020204" pitchFamily="34" charset="0"/>
                <a:cs typeface="Arial" panose="020B0604020202020204" pitchFamily="34" charset="0"/>
              </a:rPr>
              <a:t>the innovation potential of conducting a design challenge. If you skip any of those steps, you will be compromising the potential to create a truly student-centered solution that helps to increase  students’ holistic learning outcomes.</a:t>
            </a:r>
          </a:p>
          <a:p>
            <a:pPr>
              <a:lnSpc>
                <a:spcPct val="100000"/>
              </a:lnSpc>
              <a:spcBef>
                <a:spcPts val="10"/>
              </a:spcBef>
            </a:pPr>
            <a:endParaRPr sz="135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Mapping Out Your Teams’ Design Challenges</a:t>
            </a:r>
            <a:endParaRPr sz="1000" dirty="0">
              <a:latin typeface="Arial" panose="020B0604020202020204" pitchFamily="34" charset="0"/>
              <a:cs typeface="Arial" panose="020B0604020202020204" pitchFamily="34" charset="0"/>
            </a:endParaRPr>
          </a:p>
          <a:p>
            <a:pPr marL="12700" marR="24130">
              <a:lnSpc>
                <a:spcPct val="100000"/>
              </a:lnSpc>
              <a:spcBef>
                <a:spcPts val="565"/>
              </a:spcBef>
            </a:pPr>
            <a:r>
              <a:rPr sz="1000" dirty="0">
                <a:latin typeface="Arial" panose="020B0604020202020204" pitchFamily="34" charset="0"/>
                <a:cs typeface="Arial" panose="020B0604020202020204" pitchFamily="34" charset="0"/>
              </a:rPr>
              <a:t>We understand that every region has different constraints in terms of their educators’ ability to  be away from their classrooms, their ability to travel to other campuses and the budget to cover  those expenses.</a:t>
            </a:r>
          </a:p>
          <a:p>
            <a:pPr>
              <a:lnSpc>
                <a:spcPct val="100000"/>
              </a:lnSpc>
              <a:spcBef>
                <a:spcPts val="50"/>
              </a:spcBef>
            </a:pPr>
            <a:endParaRPr sz="1000" dirty="0">
              <a:latin typeface="Arial" panose="020B0604020202020204" pitchFamily="34" charset="0"/>
              <a:cs typeface="Arial" panose="020B0604020202020204" pitchFamily="34" charset="0"/>
            </a:endParaRPr>
          </a:p>
          <a:p>
            <a:pPr marL="12700" marR="5080">
              <a:lnSpc>
                <a:spcPct val="100000"/>
              </a:lnSpc>
            </a:pPr>
            <a:r>
              <a:rPr sz="1000" dirty="0">
                <a:latin typeface="Arial" panose="020B0604020202020204" pitchFamily="34" charset="0"/>
                <a:cs typeface="Arial" panose="020B0604020202020204" pitchFamily="34" charset="0"/>
              </a:rPr>
              <a:t>Please work with your team to choose between the four options explained in the following pages </a:t>
            </a:r>
            <a:br>
              <a:rPr lang="pt-PT" sz="1000" dirty="0">
                <a:latin typeface="Arial" panose="020B0604020202020204" pitchFamily="34" charset="0"/>
                <a:cs typeface="Arial" panose="020B0604020202020204" pitchFamily="34" charset="0"/>
              </a:rPr>
            </a:br>
            <a:r>
              <a:rPr sz="1000" dirty="0">
                <a:latin typeface="Arial" panose="020B0604020202020204" pitchFamily="34" charset="0"/>
                <a:cs typeface="Arial" panose="020B0604020202020204" pitchFamily="34" charset="0"/>
              </a:rPr>
              <a:t>to determine which model is most appropriate for your region (or create your own!).</a:t>
            </a: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0" name="object 10"/>
          <p:cNvGrpSpPr/>
          <p:nvPr/>
        </p:nvGrpSpPr>
        <p:grpSpPr>
          <a:xfrm>
            <a:off x="906348" y="1770354"/>
            <a:ext cx="5753735" cy="3018155"/>
            <a:chOff x="906348" y="1770354"/>
            <a:chExt cx="5753735" cy="3018155"/>
          </a:xfrm>
        </p:grpSpPr>
        <p:sp>
          <p:nvSpPr>
            <p:cNvPr id="11" name="object 11"/>
            <p:cNvSpPr/>
            <p:nvPr/>
          </p:nvSpPr>
          <p:spPr>
            <a:xfrm>
              <a:off x="906348" y="1770354"/>
              <a:ext cx="5753735" cy="3018155"/>
            </a:xfrm>
            <a:custGeom>
              <a:avLst/>
              <a:gdLst/>
              <a:ahLst/>
              <a:cxnLst/>
              <a:rect l="l" t="t" r="r" b="b"/>
              <a:pathLst>
                <a:path w="5753734" h="3018154">
                  <a:moveTo>
                    <a:pt x="5753646" y="0"/>
                  </a:moveTo>
                  <a:lnTo>
                    <a:pt x="0" y="0"/>
                  </a:lnTo>
                  <a:lnTo>
                    <a:pt x="0" y="3017646"/>
                  </a:lnTo>
                  <a:lnTo>
                    <a:pt x="5753646" y="3017646"/>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257376" y="2559240"/>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906348" y="1770354"/>
            <a:ext cx="5753735" cy="2612254"/>
          </a:xfrm>
          <a:prstGeom prst="rect">
            <a:avLst/>
          </a:prstGeom>
        </p:spPr>
        <p:txBody>
          <a:bodyPr vert="horz" wrap="square" lIns="0" tIns="3810" rIns="0" bIns="0" rtlCol="0">
            <a:spAutoFit/>
          </a:bodyPr>
          <a:lstStyle/>
          <a:p>
            <a:pPr>
              <a:lnSpc>
                <a:spcPct val="100000"/>
              </a:lnSpc>
              <a:spcBef>
                <a:spcPts val="30"/>
              </a:spcBef>
            </a:pPr>
            <a:endParaRPr sz="5650" dirty="0">
              <a:latin typeface="Arial" panose="020B0604020202020204" pitchFamily="34" charset="0"/>
              <a:cs typeface="Arial" panose="020B0604020202020204" pitchFamily="34" charset="0"/>
            </a:endParaRPr>
          </a:p>
          <a:p>
            <a:pPr marL="601980">
              <a:lnSpc>
                <a:spcPct val="100000"/>
              </a:lnSpc>
            </a:pPr>
            <a:r>
              <a:rPr sz="4850" dirty="0">
                <a:solidFill>
                  <a:srgbClr val="FFFFFF"/>
                </a:solidFill>
                <a:latin typeface="Arial" panose="020B0604020202020204" pitchFamily="34" charset="0"/>
                <a:cs typeface="Arial" panose="020B0604020202020204" pitchFamily="34" charset="0"/>
              </a:rPr>
              <a:t>2</a:t>
            </a:r>
            <a:endParaRPr sz="4850" dirty="0">
              <a:latin typeface="Arial" panose="020B0604020202020204" pitchFamily="34" charset="0"/>
              <a:cs typeface="Arial" panose="020B0604020202020204" pitchFamily="34" charset="0"/>
            </a:endParaRPr>
          </a:p>
          <a:p>
            <a:pPr marL="347345">
              <a:lnSpc>
                <a:spcPct val="100000"/>
              </a:lnSpc>
              <a:spcBef>
                <a:spcPts val="1800"/>
              </a:spcBef>
              <a:tabLst>
                <a:tab pos="1928495" algn="l"/>
                <a:tab pos="2292350" algn="l"/>
              </a:tabLst>
            </a:pPr>
            <a:r>
              <a:rPr sz="2400" dirty="0">
                <a:solidFill>
                  <a:srgbClr val="FFFFFF"/>
                </a:solidFill>
                <a:latin typeface="Arial" panose="020B0604020202020204" pitchFamily="34" charset="0"/>
                <a:cs typeface="Arial" panose="020B0604020202020204" pitchFamily="34" charset="0"/>
              </a:rPr>
              <a:t>MAKING</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A	PLAN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4" name="object 14"/>
          <p:cNvSpPr/>
          <p:nvPr/>
        </p:nvSpPr>
        <p:spPr>
          <a:xfrm>
            <a:off x="1177561" y="4788001"/>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44</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5905" y="2866479"/>
            <a:ext cx="3625850"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OPTION 1: REGIONAL TEAMS - 4 WORKSHOPS</a:t>
            </a:r>
            <a:endParaRPr sz="1200" dirty="0">
              <a:latin typeface="Arial" panose="020B0604020202020204" pitchFamily="34" charset="0"/>
              <a:cs typeface="Arial" panose="020B0604020202020204" pitchFamily="34" charset="0"/>
            </a:endParaRPr>
          </a:p>
        </p:txBody>
      </p:sp>
      <p:sp>
        <p:nvSpPr>
          <p:cNvPr id="7" name="object 7"/>
          <p:cNvSpPr/>
          <p:nvPr/>
        </p:nvSpPr>
        <p:spPr>
          <a:xfrm>
            <a:off x="901780" y="3314954"/>
            <a:ext cx="5756910" cy="5231765"/>
          </a:xfrm>
          <a:custGeom>
            <a:avLst/>
            <a:gdLst/>
            <a:ahLst/>
            <a:cxnLst/>
            <a:rect l="l" t="t" r="r" b="b"/>
            <a:pathLst>
              <a:path w="5756909" h="5231765">
                <a:moveTo>
                  <a:pt x="64871" y="0"/>
                </a:moveTo>
                <a:lnTo>
                  <a:pt x="27367" y="1013"/>
                </a:lnTo>
                <a:lnTo>
                  <a:pt x="8108" y="8108"/>
                </a:lnTo>
                <a:lnTo>
                  <a:pt x="1013" y="27367"/>
                </a:lnTo>
                <a:lnTo>
                  <a:pt x="0" y="64871"/>
                </a:lnTo>
                <a:lnTo>
                  <a:pt x="0" y="5166779"/>
                </a:lnTo>
                <a:lnTo>
                  <a:pt x="1013" y="5204282"/>
                </a:lnTo>
                <a:lnTo>
                  <a:pt x="8108" y="5223541"/>
                </a:lnTo>
                <a:lnTo>
                  <a:pt x="27367" y="5230637"/>
                </a:lnTo>
                <a:lnTo>
                  <a:pt x="64871" y="5231650"/>
                </a:lnTo>
                <a:lnTo>
                  <a:pt x="5691568" y="5231650"/>
                </a:lnTo>
                <a:lnTo>
                  <a:pt x="5729072" y="5230637"/>
                </a:lnTo>
                <a:lnTo>
                  <a:pt x="5748331" y="5223541"/>
                </a:lnTo>
                <a:lnTo>
                  <a:pt x="5755426" y="5204282"/>
                </a:lnTo>
                <a:lnTo>
                  <a:pt x="5756440" y="5166779"/>
                </a:lnTo>
                <a:lnTo>
                  <a:pt x="5756440" y="64871"/>
                </a:lnTo>
                <a:lnTo>
                  <a:pt x="5755426" y="27367"/>
                </a:lnTo>
                <a:lnTo>
                  <a:pt x="5748331" y="8108"/>
                </a:lnTo>
                <a:lnTo>
                  <a:pt x="5729072" y="1013"/>
                </a:lnTo>
                <a:lnTo>
                  <a:pt x="56915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122754" y="3746449"/>
            <a:ext cx="5186045" cy="2898229"/>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Option 1: Regional Teams</a:t>
            </a:r>
            <a:endParaRPr sz="1000">
              <a:latin typeface="Arial" panose="020B0604020202020204" pitchFamily="34" charset="0"/>
              <a:cs typeface="Arial" panose="020B0604020202020204" pitchFamily="34" charset="0"/>
            </a:endParaRPr>
          </a:p>
          <a:p>
            <a:pPr marL="12700" marR="238760">
              <a:lnSpc>
                <a:spcPct val="100000"/>
              </a:lnSpc>
            </a:pPr>
            <a:r>
              <a:rPr sz="1000" i="1" dirty="0">
                <a:solidFill>
                  <a:srgbClr val="414042"/>
                </a:solidFill>
                <a:latin typeface="Arial" panose="020B0604020202020204" pitchFamily="34" charset="0"/>
                <a:cs typeface="Arial" panose="020B0604020202020204" pitchFamily="34" charset="0"/>
              </a:rPr>
              <a:t>Four workshops with regional schools. Individual fieldwork to be completed between  workshops.</a:t>
            </a:r>
            <a:endParaRPr sz="1000">
              <a:latin typeface="Arial" panose="020B0604020202020204" pitchFamily="34" charset="0"/>
              <a:cs typeface="Arial" panose="020B0604020202020204" pitchFamily="34" charset="0"/>
            </a:endParaRPr>
          </a:p>
          <a:p>
            <a:pPr>
              <a:lnSpc>
                <a:spcPct val="100000"/>
              </a:lnSpc>
              <a:spcBef>
                <a:spcPts val="50"/>
              </a:spcBef>
            </a:pPr>
            <a:endParaRPr sz="100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Pros:</a:t>
            </a:r>
            <a:endParaRPr sz="1000">
              <a:latin typeface="Arial" panose="020B0604020202020204" pitchFamily="34" charset="0"/>
              <a:cs typeface="Arial" panose="020B0604020202020204" pitchFamily="34" charset="0"/>
            </a:endParaRPr>
          </a:p>
          <a:p>
            <a:pPr marL="120650" marR="408305" indent="-1079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Educators get a chance to share ideas and collaborate with other local schools.  This diversity of perspectives enriches the design process.</a:t>
            </a:r>
            <a:endParaRPr sz="1000">
              <a:latin typeface="Arial" panose="020B0604020202020204" pitchFamily="34" charset="0"/>
              <a:cs typeface="Arial" panose="020B0604020202020204" pitchFamily="34" charset="0"/>
            </a:endParaRPr>
          </a:p>
          <a:p>
            <a:pPr marL="120650" marR="210820" indent="-1079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Educators get to maximize their opportunities to work through the design challenge  together and to receive coaching support.</a:t>
            </a:r>
            <a:endParaRPr sz="1000">
              <a:latin typeface="Arial" panose="020B0604020202020204" pitchFamily="34" charset="0"/>
              <a:cs typeface="Arial" panose="020B0604020202020204" pitchFamily="34" charset="0"/>
            </a:endParaRPr>
          </a:p>
          <a:p>
            <a:pPr>
              <a:lnSpc>
                <a:spcPct val="100000"/>
              </a:lnSpc>
              <a:spcBef>
                <a:spcPts val="50"/>
              </a:spcBef>
              <a:buClr>
                <a:srgbClr val="414042"/>
              </a:buClr>
              <a:buFont typeface="Arial"/>
              <a:buChar char="•"/>
            </a:pPr>
            <a:endParaRPr sz="100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Cons:</a:t>
            </a:r>
            <a:endParaRPr sz="100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The logistics and budget required to get regional groups together.</a:t>
            </a:r>
            <a:endParaRPr sz="100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This model requires several days away from school.</a:t>
            </a:r>
            <a:endParaRPr sz="1000">
              <a:latin typeface="Arial" panose="020B0604020202020204" pitchFamily="34" charset="0"/>
              <a:cs typeface="Arial" panose="020B0604020202020204" pitchFamily="34" charset="0"/>
            </a:endParaRPr>
          </a:p>
          <a:p>
            <a:pPr>
              <a:lnSpc>
                <a:spcPct val="100000"/>
              </a:lnSpc>
              <a:spcBef>
                <a:spcPts val="50"/>
              </a:spcBef>
            </a:pPr>
            <a:endParaRPr sz="100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Who Should Consider This Model:</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If you live in a region where schools can gather with relative ease, this model may prove  to be beneficial. If it is possible for educators to be away from their classrooms for the  day, this model may prove to be beneficial.</a:t>
            </a:r>
            <a:endParaRPr sz="1000">
              <a:latin typeface="Arial" panose="020B0604020202020204" pitchFamily="34" charset="0"/>
              <a:cs typeface="Arial" panose="020B0604020202020204" pitchFamily="34" charset="0"/>
            </a:endParaRPr>
          </a:p>
        </p:txBody>
      </p:sp>
      <p:grpSp>
        <p:nvGrpSpPr>
          <p:cNvPr id="9" name="object 9"/>
          <p:cNvGrpSpPr/>
          <p:nvPr/>
        </p:nvGrpSpPr>
        <p:grpSpPr>
          <a:xfrm>
            <a:off x="1484541" y="7202272"/>
            <a:ext cx="4485640" cy="2587625"/>
            <a:chOff x="1484541" y="7202272"/>
            <a:chExt cx="4485640" cy="2587625"/>
          </a:xfrm>
        </p:grpSpPr>
        <p:sp>
          <p:nvSpPr>
            <p:cNvPr id="10" name="object 10"/>
            <p:cNvSpPr/>
            <p:nvPr/>
          </p:nvSpPr>
          <p:spPr>
            <a:xfrm>
              <a:off x="1484541" y="7202272"/>
              <a:ext cx="4485640" cy="2587625"/>
            </a:xfrm>
            <a:custGeom>
              <a:avLst/>
              <a:gdLst/>
              <a:ahLst/>
              <a:cxnLst/>
              <a:rect l="l" t="t" r="r" b="b"/>
              <a:pathLst>
                <a:path w="4485640" h="2587625">
                  <a:moveTo>
                    <a:pt x="4434827" y="0"/>
                  </a:moveTo>
                  <a:lnTo>
                    <a:pt x="50596" y="0"/>
                  </a:lnTo>
                  <a:lnTo>
                    <a:pt x="21345" y="790"/>
                  </a:lnTo>
                  <a:lnTo>
                    <a:pt x="6324" y="6324"/>
                  </a:lnTo>
                  <a:lnTo>
                    <a:pt x="790" y="21345"/>
                  </a:lnTo>
                  <a:lnTo>
                    <a:pt x="0" y="50596"/>
                  </a:lnTo>
                  <a:lnTo>
                    <a:pt x="0" y="2536659"/>
                  </a:lnTo>
                  <a:lnTo>
                    <a:pt x="790" y="2565911"/>
                  </a:lnTo>
                  <a:lnTo>
                    <a:pt x="6324" y="2580932"/>
                  </a:lnTo>
                  <a:lnTo>
                    <a:pt x="21345" y="2586466"/>
                  </a:lnTo>
                  <a:lnTo>
                    <a:pt x="50596" y="2587256"/>
                  </a:lnTo>
                  <a:lnTo>
                    <a:pt x="4434827" y="2587256"/>
                  </a:lnTo>
                  <a:lnTo>
                    <a:pt x="4464078" y="2586466"/>
                  </a:lnTo>
                  <a:lnTo>
                    <a:pt x="4479099" y="2580932"/>
                  </a:lnTo>
                  <a:lnTo>
                    <a:pt x="4484633" y="2565911"/>
                  </a:lnTo>
                  <a:lnTo>
                    <a:pt x="4485424" y="2536659"/>
                  </a:lnTo>
                  <a:lnTo>
                    <a:pt x="4485424" y="50596"/>
                  </a:lnTo>
                  <a:lnTo>
                    <a:pt x="4484633" y="21345"/>
                  </a:lnTo>
                  <a:lnTo>
                    <a:pt x="4479099" y="6324"/>
                  </a:lnTo>
                  <a:lnTo>
                    <a:pt x="4464078" y="790"/>
                  </a:lnTo>
                  <a:lnTo>
                    <a:pt x="443482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1651990" y="9587281"/>
              <a:ext cx="4102735" cy="17145"/>
            </a:xfrm>
            <a:custGeom>
              <a:avLst/>
              <a:gdLst/>
              <a:ahLst/>
              <a:cxnLst/>
              <a:rect l="l" t="t" r="r" b="b"/>
              <a:pathLst>
                <a:path w="4102735" h="17145">
                  <a:moveTo>
                    <a:pt x="459320" y="0"/>
                  </a:moveTo>
                  <a:lnTo>
                    <a:pt x="0" y="0"/>
                  </a:lnTo>
                  <a:lnTo>
                    <a:pt x="0" y="16611"/>
                  </a:lnTo>
                  <a:lnTo>
                    <a:pt x="459320" y="16611"/>
                  </a:lnTo>
                  <a:lnTo>
                    <a:pt x="459320" y="0"/>
                  </a:lnTo>
                  <a:close/>
                </a:path>
                <a:path w="4102735" h="17145">
                  <a:moveTo>
                    <a:pt x="2150021" y="0"/>
                  </a:moveTo>
                  <a:lnTo>
                    <a:pt x="849249" y="0"/>
                  </a:lnTo>
                  <a:lnTo>
                    <a:pt x="849249" y="16611"/>
                  </a:lnTo>
                  <a:lnTo>
                    <a:pt x="2150021" y="16611"/>
                  </a:lnTo>
                  <a:lnTo>
                    <a:pt x="2150021" y="0"/>
                  </a:lnTo>
                  <a:close/>
                </a:path>
                <a:path w="4102735" h="17145">
                  <a:moveTo>
                    <a:pt x="2906560" y="0"/>
                  </a:moveTo>
                  <a:lnTo>
                    <a:pt x="2487917" y="0"/>
                  </a:lnTo>
                  <a:lnTo>
                    <a:pt x="2487917" y="16611"/>
                  </a:lnTo>
                  <a:lnTo>
                    <a:pt x="2906560" y="16611"/>
                  </a:lnTo>
                  <a:lnTo>
                    <a:pt x="2906560" y="0"/>
                  </a:lnTo>
                  <a:close/>
                </a:path>
                <a:path w="4102735" h="17145">
                  <a:moveTo>
                    <a:pt x="4102671" y="0"/>
                  </a:moveTo>
                  <a:lnTo>
                    <a:pt x="3272701" y="0"/>
                  </a:lnTo>
                  <a:lnTo>
                    <a:pt x="3272701" y="16611"/>
                  </a:lnTo>
                  <a:lnTo>
                    <a:pt x="4102671" y="16611"/>
                  </a:lnTo>
                  <a:lnTo>
                    <a:pt x="4102671" y="0"/>
                  </a:lnTo>
                  <a:close/>
                </a:path>
              </a:pathLst>
            </a:custGeom>
            <a:solidFill>
              <a:srgbClr val="D2232A"/>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1653768" y="9609457"/>
            <a:ext cx="455930"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1</a:t>
            </a:r>
            <a:endParaRPr sz="550">
              <a:latin typeface="Arial" panose="020B0604020202020204" pitchFamily="34" charset="0"/>
              <a:cs typeface="Arial" panose="020B0604020202020204" pitchFamily="34" charset="0"/>
            </a:endParaRPr>
          </a:p>
        </p:txBody>
      </p:sp>
      <p:sp>
        <p:nvSpPr>
          <p:cNvPr id="13" name="object 13"/>
          <p:cNvSpPr txBox="1"/>
          <p:nvPr/>
        </p:nvSpPr>
        <p:spPr>
          <a:xfrm>
            <a:off x="2921353" y="9609457"/>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2</a:t>
            </a:r>
            <a:endParaRPr sz="550">
              <a:latin typeface="Arial" panose="020B0604020202020204" pitchFamily="34" charset="0"/>
              <a:cs typeface="Arial" panose="020B0604020202020204" pitchFamily="34" charset="0"/>
            </a:endParaRPr>
          </a:p>
        </p:txBody>
      </p:sp>
      <p:sp>
        <p:nvSpPr>
          <p:cNvPr id="14" name="object 14"/>
          <p:cNvSpPr txBox="1"/>
          <p:nvPr/>
        </p:nvSpPr>
        <p:spPr>
          <a:xfrm>
            <a:off x="4118964" y="9609457"/>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3</a:t>
            </a:r>
            <a:endParaRPr sz="550">
              <a:latin typeface="Arial" panose="020B0604020202020204" pitchFamily="34" charset="0"/>
              <a:cs typeface="Arial" panose="020B0604020202020204" pitchFamily="34" charset="0"/>
            </a:endParaRPr>
          </a:p>
        </p:txBody>
      </p:sp>
      <p:sp>
        <p:nvSpPr>
          <p:cNvPr id="15" name="object 15"/>
          <p:cNvSpPr txBox="1"/>
          <p:nvPr/>
        </p:nvSpPr>
        <p:spPr>
          <a:xfrm>
            <a:off x="5109423" y="9609457"/>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4</a:t>
            </a:r>
            <a:endParaRPr sz="550">
              <a:latin typeface="Arial" panose="020B0604020202020204" pitchFamily="34" charset="0"/>
              <a:cs typeface="Arial" panose="020B0604020202020204" pitchFamily="34" charset="0"/>
            </a:endParaRPr>
          </a:p>
        </p:txBody>
      </p:sp>
      <p:grpSp>
        <p:nvGrpSpPr>
          <p:cNvPr id="16" name="object 16"/>
          <p:cNvGrpSpPr/>
          <p:nvPr/>
        </p:nvGrpSpPr>
        <p:grpSpPr>
          <a:xfrm>
            <a:off x="1640890" y="8546010"/>
            <a:ext cx="4091304" cy="931544"/>
            <a:chOff x="1640890" y="8546010"/>
            <a:chExt cx="4091304" cy="931544"/>
          </a:xfrm>
        </p:grpSpPr>
        <p:sp>
          <p:nvSpPr>
            <p:cNvPr id="17" name="object 17"/>
            <p:cNvSpPr/>
            <p:nvPr/>
          </p:nvSpPr>
          <p:spPr>
            <a:xfrm>
              <a:off x="4141685" y="8547916"/>
              <a:ext cx="411480" cy="927735"/>
            </a:xfrm>
            <a:custGeom>
              <a:avLst/>
              <a:gdLst/>
              <a:ahLst/>
              <a:cxnLst/>
              <a:rect l="l" t="t" r="r" b="b"/>
              <a:pathLst>
                <a:path w="411479" h="927734">
                  <a:moveTo>
                    <a:pt x="410984" y="890790"/>
                  </a:moveTo>
                  <a:lnTo>
                    <a:pt x="389912" y="922644"/>
                  </a:lnTo>
                  <a:lnTo>
                    <a:pt x="34455" y="927315"/>
                  </a:lnTo>
                  <a:lnTo>
                    <a:pt x="21077" y="924669"/>
                  </a:lnTo>
                  <a:lnTo>
                    <a:pt x="10121" y="917327"/>
                  </a:lnTo>
                  <a:lnTo>
                    <a:pt x="2718" y="906413"/>
                  </a:lnTo>
                  <a:lnTo>
                    <a:pt x="0" y="893051"/>
                  </a:lnTo>
                  <a:lnTo>
                    <a:pt x="0" y="34455"/>
                  </a:lnTo>
                  <a:lnTo>
                    <a:pt x="2718" y="21077"/>
                  </a:lnTo>
                  <a:lnTo>
                    <a:pt x="10121" y="10121"/>
                  </a:lnTo>
                  <a:lnTo>
                    <a:pt x="21077" y="2718"/>
                  </a:lnTo>
                  <a:lnTo>
                    <a:pt x="34455" y="0"/>
                  </a:lnTo>
                  <a:lnTo>
                    <a:pt x="376529" y="0"/>
                  </a:lnTo>
                  <a:lnTo>
                    <a:pt x="389907" y="2718"/>
                  </a:lnTo>
                  <a:lnTo>
                    <a:pt x="400862" y="10121"/>
                  </a:lnTo>
                  <a:lnTo>
                    <a:pt x="408265" y="21077"/>
                  </a:lnTo>
                  <a:lnTo>
                    <a:pt x="410984" y="34455"/>
                  </a:lnTo>
                  <a:lnTo>
                    <a:pt x="410984" y="890790"/>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4938953" y="8547915"/>
              <a:ext cx="791210" cy="927735"/>
            </a:xfrm>
            <a:custGeom>
              <a:avLst/>
              <a:gdLst/>
              <a:ahLst/>
              <a:cxnLst/>
              <a:rect l="l" t="t" r="r" b="b"/>
              <a:pathLst>
                <a:path w="791210" h="927734">
                  <a:moveTo>
                    <a:pt x="791184" y="893051"/>
                  </a:moveTo>
                  <a:lnTo>
                    <a:pt x="788465" y="906428"/>
                  </a:lnTo>
                  <a:lnTo>
                    <a:pt x="781062" y="917384"/>
                  </a:lnTo>
                  <a:lnTo>
                    <a:pt x="770106" y="924787"/>
                  </a:lnTo>
                  <a:lnTo>
                    <a:pt x="756729" y="927506"/>
                  </a:lnTo>
                  <a:lnTo>
                    <a:pt x="34455" y="927506"/>
                  </a:lnTo>
                  <a:lnTo>
                    <a:pt x="21077" y="924787"/>
                  </a:lnTo>
                  <a:lnTo>
                    <a:pt x="10121" y="917384"/>
                  </a:lnTo>
                  <a:lnTo>
                    <a:pt x="2718" y="906428"/>
                  </a:lnTo>
                  <a:lnTo>
                    <a:pt x="0" y="893051"/>
                  </a:lnTo>
                  <a:lnTo>
                    <a:pt x="0" y="34455"/>
                  </a:lnTo>
                  <a:lnTo>
                    <a:pt x="2718" y="21077"/>
                  </a:lnTo>
                  <a:lnTo>
                    <a:pt x="10121" y="10121"/>
                  </a:lnTo>
                  <a:lnTo>
                    <a:pt x="21077" y="2718"/>
                  </a:lnTo>
                  <a:lnTo>
                    <a:pt x="34455" y="0"/>
                  </a:lnTo>
                  <a:lnTo>
                    <a:pt x="756729" y="0"/>
                  </a:lnTo>
                  <a:lnTo>
                    <a:pt x="770106" y="2718"/>
                  </a:lnTo>
                  <a:lnTo>
                    <a:pt x="781062" y="10121"/>
                  </a:lnTo>
                  <a:lnTo>
                    <a:pt x="788465" y="21077"/>
                  </a:lnTo>
                  <a:lnTo>
                    <a:pt x="791184" y="34455"/>
                  </a:lnTo>
                  <a:lnTo>
                    <a:pt x="791184" y="893051"/>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1642795" y="8547915"/>
              <a:ext cx="470534" cy="925194"/>
            </a:xfrm>
            <a:custGeom>
              <a:avLst/>
              <a:gdLst/>
              <a:ahLst/>
              <a:cxnLst/>
              <a:rect l="l" t="t" r="r" b="b"/>
              <a:pathLst>
                <a:path w="470535" h="925195">
                  <a:moveTo>
                    <a:pt x="470344" y="890625"/>
                  </a:moveTo>
                  <a:lnTo>
                    <a:pt x="467625" y="904003"/>
                  </a:lnTo>
                  <a:lnTo>
                    <a:pt x="460222" y="914958"/>
                  </a:lnTo>
                  <a:lnTo>
                    <a:pt x="449266" y="922361"/>
                  </a:lnTo>
                  <a:lnTo>
                    <a:pt x="435889" y="925080"/>
                  </a:lnTo>
                  <a:lnTo>
                    <a:pt x="34467" y="925080"/>
                  </a:lnTo>
                  <a:lnTo>
                    <a:pt x="21088" y="922361"/>
                  </a:lnTo>
                  <a:lnTo>
                    <a:pt x="10128" y="914958"/>
                  </a:lnTo>
                  <a:lnTo>
                    <a:pt x="2720" y="904003"/>
                  </a:lnTo>
                  <a:lnTo>
                    <a:pt x="0" y="890625"/>
                  </a:lnTo>
                  <a:lnTo>
                    <a:pt x="0" y="34455"/>
                  </a:lnTo>
                  <a:lnTo>
                    <a:pt x="2720" y="21077"/>
                  </a:lnTo>
                  <a:lnTo>
                    <a:pt x="10128" y="10121"/>
                  </a:lnTo>
                  <a:lnTo>
                    <a:pt x="21088" y="2718"/>
                  </a:lnTo>
                  <a:lnTo>
                    <a:pt x="34467" y="0"/>
                  </a:lnTo>
                  <a:lnTo>
                    <a:pt x="435889" y="0"/>
                  </a:lnTo>
                  <a:lnTo>
                    <a:pt x="449266" y="2718"/>
                  </a:lnTo>
                  <a:lnTo>
                    <a:pt x="460222" y="10121"/>
                  </a:lnTo>
                  <a:lnTo>
                    <a:pt x="467625" y="21077"/>
                  </a:lnTo>
                  <a:lnTo>
                    <a:pt x="470344" y="34455"/>
                  </a:lnTo>
                  <a:lnTo>
                    <a:pt x="470344" y="890625"/>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2492705" y="8547915"/>
              <a:ext cx="1264920" cy="925194"/>
            </a:xfrm>
            <a:custGeom>
              <a:avLst/>
              <a:gdLst/>
              <a:ahLst/>
              <a:cxnLst/>
              <a:rect l="l" t="t" r="r" b="b"/>
              <a:pathLst>
                <a:path w="1264920" h="925195">
                  <a:moveTo>
                    <a:pt x="1264894" y="890625"/>
                  </a:moveTo>
                  <a:lnTo>
                    <a:pt x="1262175" y="904003"/>
                  </a:lnTo>
                  <a:lnTo>
                    <a:pt x="1254772" y="914958"/>
                  </a:lnTo>
                  <a:lnTo>
                    <a:pt x="1243816" y="922361"/>
                  </a:lnTo>
                  <a:lnTo>
                    <a:pt x="1230439" y="925080"/>
                  </a:lnTo>
                  <a:lnTo>
                    <a:pt x="34455" y="925080"/>
                  </a:lnTo>
                  <a:lnTo>
                    <a:pt x="21072" y="922361"/>
                  </a:lnTo>
                  <a:lnTo>
                    <a:pt x="10117" y="914958"/>
                  </a:lnTo>
                  <a:lnTo>
                    <a:pt x="2717" y="904003"/>
                  </a:lnTo>
                  <a:lnTo>
                    <a:pt x="0" y="890625"/>
                  </a:lnTo>
                  <a:lnTo>
                    <a:pt x="0" y="34455"/>
                  </a:lnTo>
                  <a:lnTo>
                    <a:pt x="2717" y="21077"/>
                  </a:lnTo>
                  <a:lnTo>
                    <a:pt x="10117" y="10121"/>
                  </a:lnTo>
                  <a:lnTo>
                    <a:pt x="21072" y="2718"/>
                  </a:lnTo>
                  <a:lnTo>
                    <a:pt x="34455" y="0"/>
                  </a:lnTo>
                  <a:lnTo>
                    <a:pt x="1230439" y="0"/>
                  </a:lnTo>
                  <a:lnTo>
                    <a:pt x="1243816" y="2718"/>
                  </a:lnTo>
                  <a:lnTo>
                    <a:pt x="1254772" y="10121"/>
                  </a:lnTo>
                  <a:lnTo>
                    <a:pt x="1262175" y="21077"/>
                  </a:lnTo>
                  <a:lnTo>
                    <a:pt x="1264894" y="34455"/>
                  </a:lnTo>
                  <a:lnTo>
                    <a:pt x="1264894" y="890625"/>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txBox="1"/>
          <p:nvPr/>
        </p:nvSpPr>
        <p:spPr>
          <a:xfrm>
            <a:off x="2947860" y="9387813"/>
            <a:ext cx="270510" cy="90409"/>
          </a:xfrm>
          <a:prstGeom prst="rect">
            <a:avLst/>
          </a:prstGeom>
        </p:spPr>
        <p:txBody>
          <a:bodyPr vert="horz" wrap="square" lIns="0" tIns="13335" rIns="0" bIns="0" rtlCol="0">
            <a:spAutoFit/>
          </a:bodyPr>
          <a:lstStyle/>
          <a:p>
            <a:pPr marL="70485" marR="5080" indent="-58419">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2" name="object 22"/>
          <p:cNvSpPr txBox="1"/>
          <p:nvPr/>
        </p:nvSpPr>
        <p:spPr>
          <a:xfrm>
            <a:off x="4177809" y="9387813"/>
            <a:ext cx="270510" cy="90409"/>
          </a:xfrm>
          <a:prstGeom prst="rect">
            <a:avLst/>
          </a:prstGeom>
        </p:spPr>
        <p:txBody>
          <a:bodyPr vert="horz" wrap="square" lIns="0" tIns="13335" rIns="0" bIns="0" rtlCol="0">
            <a:spAutoFit/>
          </a:bodyPr>
          <a:lstStyle/>
          <a:p>
            <a:pPr marL="70485" marR="5080" indent="-58419">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3" name="object 23"/>
          <p:cNvSpPr txBox="1"/>
          <p:nvPr/>
        </p:nvSpPr>
        <p:spPr>
          <a:xfrm>
            <a:off x="5100994" y="9387813"/>
            <a:ext cx="405130"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4" name="object 24"/>
          <p:cNvSpPr txBox="1"/>
          <p:nvPr/>
        </p:nvSpPr>
        <p:spPr>
          <a:xfrm>
            <a:off x="2122627" y="9458657"/>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5" name="object 25"/>
          <p:cNvSpPr txBox="1"/>
          <p:nvPr/>
        </p:nvSpPr>
        <p:spPr>
          <a:xfrm>
            <a:off x="3798475" y="9458657"/>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6" name="object 26"/>
          <p:cNvSpPr txBox="1"/>
          <p:nvPr/>
        </p:nvSpPr>
        <p:spPr>
          <a:xfrm>
            <a:off x="4610434" y="9458657"/>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7" name="object 27"/>
          <p:cNvSpPr txBox="1"/>
          <p:nvPr/>
        </p:nvSpPr>
        <p:spPr>
          <a:xfrm>
            <a:off x="1702765" y="9393697"/>
            <a:ext cx="300990"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WORKSHOP PRESENCIAL</a:t>
            </a:r>
            <a:endParaRPr sz="200">
              <a:latin typeface="Arial" panose="020B0604020202020204" pitchFamily="34" charset="0"/>
              <a:cs typeface="Arial" panose="020B0604020202020204" pitchFamily="34" charset="0"/>
            </a:endParaRPr>
          </a:p>
        </p:txBody>
      </p:sp>
      <p:grpSp>
        <p:nvGrpSpPr>
          <p:cNvPr id="28" name="object 28"/>
          <p:cNvGrpSpPr/>
          <p:nvPr/>
        </p:nvGrpSpPr>
        <p:grpSpPr>
          <a:xfrm>
            <a:off x="1482064" y="7199795"/>
            <a:ext cx="4490720" cy="2592705"/>
            <a:chOff x="1482064" y="7199795"/>
            <a:chExt cx="4490720" cy="2592705"/>
          </a:xfrm>
        </p:grpSpPr>
        <p:sp>
          <p:nvSpPr>
            <p:cNvPr id="29" name="object 29"/>
            <p:cNvSpPr/>
            <p:nvPr/>
          </p:nvSpPr>
          <p:spPr>
            <a:xfrm>
              <a:off x="1557477" y="8920531"/>
              <a:ext cx="4173220" cy="2540"/>
            </a:xfrm>
            <a:custGeom>
              <a:avLst/>
              <a:gdLst/>
              <a:ahLst/>
              <a:cxnLst/>
              <a:rect l="l" t="t" r="r" b="b"/>
              <a:pathLst>
                <a:path w="4173220" h="2540">
                  <a:moveTo>
                    <a:pt x="4172661" y="0"/>
                  </a:moveTo>
                  <a:lnTo>
                    <a:pt x="0" y="2514"/>
                  </a:lnTo>
                </a:path>
              </a:pathLst>
            </a:custGeom>
            <a:ln w="4864">
              <a:solidFill>
                <a:srgbClr val="D1D3D4"/>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1482064" y="7199795"/>
              <a:ext cx="4490377" cy="2592209"/>
            </a:xfrm>
            <a:prstGeom prst="rect">
              <a:avLst/>
            </a:prstGeom>
            <a:blipFill>
              <a:blip r:embed="rId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1" name="object 31"/>
          <p:cNvSpPr txBox="1"/>
          <p:nvPr/>
        </p:nvSpPr>
        <p:spPr>
          <a:xfrm>
            <a:off x="2134451" y="9239267"/>
            <a:ext cx="280670" cy="139141"/>
          </a:xfrm>
          <a:prstGeom prst="rect">
            <a:avLst/>
          </a:prstGeom>
        </p:spPr>
        <p:txBody>
          <a:bodyPr vert="horz" wrap="square" lIns="0" tIns="12065" rIns="0" bIns="0" rtlCol="0">
            <a:spAutoFit/>
          </a:bodyPr>
          <a:lstStyle/>
          <a:p>
            <a:pPr marL="12700" marR="5080" indent="-8255" algn="ctr">
              <a:lnSpc>
                <a:spcPct val="1053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  (ALUNOS, FAMÍLIAS)</a:t>
            </a:r>
            <a:endParaRPr sz="200">
              <a:latin typeface="Arial" panose="020B0604020202020204" pitchFamily="34" charset="0"/>
              <a:cs typeface="Arial" panose="020B0604020202020204" pitchFamily="34" charset="0"/>
            </a:endParaRPr>
          </a:p>
        </p:txBody>
      </p:sp>
      <p:sp>
        <p:nvSpPr>
          <p:cNvPr id="72" name="object 7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45</a:t>
            </a:fld>
            <a:endParaRPr dirty="0">
              <a:latin typeface="Arial" panose="020B0604020202020204" pitchFamily="34" charset="0"/>
              <a:cs typeface="Arial" panose="020B0604020202020204" pitchFamily="34" charset="0"/>
            </a:endParaRPr>
          </a:p>
        </p:txBody>
      </p:sp>
      <p:sp>
        <p:nvSpPr>
          <p:cNvPr id="32" name="object 32"/>
          <p:cNvSpPr txBox="1"/>
          <p:nvPr/>
        </p:nvSpPr>
        <p:spPr>
          <a:xfrm>
            <a:off x="2902884" y="9239267"/>
            <a:ext cx="363855" cy="139910"/>
          </a:xfrm>
          <a:prstGeom prst="rect">
            <a:avLst/>
          </a:prstGeom>
        </p:spPr>
        <p:txBody>
          <a:bodyPr vert="horz" wrap="square" lIns="0" tIns="12065" rIns="0" bIns="0" rtlCol="0">
            <a:spAutoFit/>
          </a:bodyPr>
          <a:lstStyle/>
          <a:p>
            <a:pPr marL="12700" marR="5080" indent="125095">
              <a:lnSpc>
                <a:spcPct val="1053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a:t>
            </a:r>
            <a:endParaRPr sz="200">
              <a:latin typeface="Arial" panose="020B0604020202020204" pitchFamily="34" charset="0"/>
              <a:cs typeface="Arial" panose="020B0604020202020204" pitchFamily="34" charset="0"/>
            </a:endParaRPr>
          </a:p>
          <a:p>
            <a:pPr marL="57785">
              <a:lnSpc>
                <a:spcPct val="100000"/>
              </a:lnSpc>
              <a:spcBef>
                <a:spcPts val="15"/>
              </a:spcBef>
            </a:pPr>
            <a:r>
              <a:rPr sz="200" dirty="0">
                <a:solidFill>
                  <a:srgbClr val="F79428"/>
                </a:solidFill>
                <a:latin typeface="Arial" panose="020B0604020202020204" pitchFamily="34" charset="0"/>
                <a:cs typeface="Arial" panose="020B0604020202020204" pitchFamily="34" charset="0"/>
              </a:rPr>
              <a:t>(ALUNOS, FAMÍLIAS)</a:t>
            </a:r>
            <a:endParaRPr sz="200">
              <a:latin typeface="Arial" panose="020B0604020202020204" pitchFamily="34" charset="0"/>
              <a:cs typeface="Arial" panose="020B0604020202020204" pitchFamily="34" charset="0"/>
            </a:endParaRPr>
          </a:p>
        </p:txBody>
      </p:sp>
      <p:sp>
        <p:nvSpPr>
          <p:cNvPr id="33" name="object 33"/>
          <p:cNvSpPr txBox="1"/>
          <p:nvPr/>
        </p:nvSpPr>
        <p:spPr>
          <a:xfrm>
            <a:off x="5833991" y="7786549"/>
            <a:ext cx="53861" cy="1344930"/>
          </a:xfrm>
          <a:prstGeom prst="rect">
            <a:avLst/>
          </a:prstGeom>
        </p:spPr>
        <p:txBody>
          <a:bodyPr vert="vert270" wrap="square" lIns="0" tIns="3810" rIns="0" bIns="0" rtlCol="0">
            <a:spAutoFit/>
          </a:bodyPr>
          <a:lstStyle/>
          <a:p>
            <a:pPr marL="12700">
              <a:lnSpc>
                <a:spcPct val="100000"/>
              </a:lnSpc>
              <a:spcBef>
                <a:spcPts val="30"/>
              </a:spcBef>
            </a:pPr>
            <a:r>
              <a:rPr sz="350" b="1" dirty="0">
                <a:solidFill>
                  <a:srgbClr val="FFFFFF"/>
                </a:solidFill>
                <a:latin typeface="Arial" panose="020B0604020202020204" pitchFamily="34" charset="0"/>
                <a:cs typeface="Arial" panose="020B0604020202020204" pitchFamily="34" charset="0"/>
              </a:rPr>
              <a:t>11 NOITE DA APRESENTAÇÃO REGIONAL E CELEBRAÇÃO</a:t>
            </a:r>
            <a:endParaRPr sz="350">
              <a:latin typeface="Arial" panose="020B0604020202020204" pitchFamily="34" charset="0"/>
              <a:cs typeface="Arial" panose="020B0604020202020204" pitchFamily="34" charset="0"/>
            </a:endParaRPr>
          </a:p>
        </p:txBody>
      </p:sp>
      <p:sp>
        <p:nvSpPr>
          <p:cNvPr id="34" name="object 34"/>
          <p:cNvSpPr txBox="1"/>
          <p:nvPr/>
        </p:nvSpPr>
        <p:spPr>
          <a:xfrm>
            <a:off x="3858247" y="9234626"/>
            <a:ext cx="123189"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35" name="object 35"/>
          <p:cNvSpPr txBox="1"/>
          <p:nvPr/>
        </p:nvSpPr>
        <p:spPr>
          <a:xfrm>
            <a:off x="4652720" y="9234626"/>
            <a:ext cx="123189"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36" name="object 36"/>
          <p:cNvSpPr txBox="1"/>
          <p:nvPr/>
        </p:nvSpPr>
        <p:spPr>
          <a:xfrm>
            <a:off x="1544482" y="8383212"/>
            <a:ext cx="38472" cy="510540"/>
          </a:xfrm>
          <a:prstGeom prst="rect">
            <a:avLst/>
          </a:prstGeom>
        </p:spPr>
        <p:txBody>
          <a:bodyPr vert="vert270" wrap="square" lIns="0" tIns="6985" rIns="0" bIns="0" rtlCol="0">
            <a:spAutoFit/>
          </a:bodyPr>
          <a:lstStyle/>
          <a:p>
            <a:pPr marL="12700">
              <a:lnSpc>
                <a:spcPct val="100000"/>
              </a:lnSpc>
              <a:spcBef>
                <a:spcPts val="55"/>
              </a:spcBef>
            </a:pPr>
            <a:r>
              <a:rPr sz="250" b="1" dirty="0">
                <a:latin typeface="Arial" panose="020B0604020202020204" pitchFamily="34" charset="0"/>
                <a:cs typeface="Arial" panose="020B0604020202020204" pitchFamily="34" charset="0"/>
              </a:rPr>
              <a:t>FACILITADORES/FORMADORES</a:t>
            </a:r>
            <a:endParaRPr sz="250">
              <a:latin typeface="Arial" panose="020B0604020202020204" pitchFamily="34" charset="0"/>
              <a:cs typeface="Arial" panose="020B0604020202020204" pitchFamily="34" charset="0"/>
            </a:endParaRPr>
          </a:p>
        </p:txBody>
      </p:sp>
      <p:sp>
        <p:nvSpPr>
          <p:cNvPr id="37" name="object 37"/>
          <p:cNvSpPr txBox="1"/>
          <p:nvPr/>
        </p:nvSpPr>
        <p:spPr>
          <a:xfrm>
            <a:off x="1544482" y="9083545"/>
            <a:ext cx="38472" cy="288925"/>
          </a:xfrm>
          <a:prstGeom prst="rect">
            <a:avLst/>
          </a:prstGeom>
        </p:spPr>
        <p:txBody>
          <a:bodyPr vert="vert270" wrap="square" lIns="0" tIns="6985" rIns="0" bIns="0" rtlCol="0">
            <a:spAutoFit/>
          </a:bodyPr>
          <a:lstStyle/>
          <a:p>
            <a:pPr marL="12700">
              <a:lnSpc>
                <a:spcPct val="100000"/>
              </a:lnSpc>
              <a:spcBef>
                <a:spcPts val="55"/>
              </a:spcBef>
            </a:pPr>
            <a:r>
              <a:rPr sz="250" b="1" dirty="0">
                <a:latin typeface="Arial" panose="020B0604020202020204" pitchFamily="34" charset="0"/>
                <a:cs typeface="Arial" panose="020B0604020202020204" pitchFamily="34" charset="0"/>
              </a:rPr>
              <a:t>PARTICIPANTES</a:t>
            </a:r>
            <a:endParaRPr sz="250">
              <a:latin typeface="Arial" panose="020B0604020202020204" pitchFamily="34" charset="0"/>
              <a:cs typeface="Arial" panose="020B0604020202020204" pitchFamily="34" charset="0"/>
            </a:endParaRPr>
          </a:p>
        </p:txBody>
      </p:sp>
      <p:sp>
        <p:nvSpPr>
          <p:cNvPr id="38" name="object 38"/>
          <p:cNvSpPr txBox="1"/>
          <p:nvPr/>
        </p:nvSpPr>
        <p:spPr>
          <a:xfrm>
            <a:off x="1717370"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9" name="object 39"/>
          <p:cNvSpPr txBox="1"/>
          <p:nvPr/>
        </p:nvSpPr>
        <p:spPr>
          <a:xfrm>
            <a:off x="2146536"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0" name="object 40"/>
          <p:cNvSpPr txBox="1"/>
          <p:nvPr/>
        </p:nvSpPr>
        <p:spPr>
          <a:xfrm>
            <a:off x="2578474"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1" name="object 41"/>
          <p:cNvSpPr txBox="1"/>
          <p:nvPr/>
        </p:nvSpPr>
        <p:spPr>
          <a:xfrm>
            <a:off x="2960789"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2" name="object 42"/>
          <p:cNvSpPr txBox="1"/>
          <p:nvPr/>
        </p:nvSpPr>
        <p:spPr>
          <a:xfrm>
            <a:off x="3367813"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3" name="object 43"/>
          <p:cNvSpPr txBox="1"/>
          <p:nvPr/>
        </p:nvSpPr>
        <p:spPr>
          <a:xfrm>
            <a:off x="3802522"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4" name="object 44"/>
          <p:cNvSpPr txBox="1"/>
          <p:nvPr/>
        </p:nvSpPr>
        <p:spPr>
          <a:xfrm>
            <a:off x="4198985"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5" name="object 45"/>
          <p:cNvSpPr txBox="1"/>
          <p:nvPr/>
        </p:nvSpPr>
        <p:spPr>
          <a:xfrm>
            <a:off x="4600612"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6" name="object 46"/>
          <p:cNvSpPr txBox="1"/>
          <p:nvPr/>
        </p:nvSpPr>
        <p:spPr>
          <a:xfrm>
            <a:off x="5024674"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7" name="object 47"/>
          <p:cNvSpPr txBox="1"/>
          <p:nvPr/>
        </p:nvSpPr>
        <p:spPr>
          <a:xfrm>
            <a:off x="5417140" y="8740024"/>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8" name="object 48"/>
          <p:cNvSpPr txBox="1"/>
          <p:nvPr/>
        </p:nvSpPr>
        <p:spPr>
          <a:xfrm>
            <a:off x="1669695" y="9051466"/>
            <a:ext cx="335915"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9" name="object 49"/>
          <p:cNvSpPr txBox="1"/>
          <p:nvPr/>
        </p:nvSpPr>
        <p:spPr>
          <a:xfrm>
            <a:off x="2116324" y="9051466"/>
            <a:ext cx="320675"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0" name="object 50"/>
          <p:cNvSpPr txBox="1"/>
          <p:nvPr/>
        </p:nvSpPr>
        <p:spPr>
          <a:xfrm>
            <a:off x="2525390"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1" name="object 51"/>
          <p:cNvSpPr txBox="1"/>
          <p:nvPr/>
        </p:nvSpPr>
        <p:spPr>
          <a:xfrm>
            <a:off x="2923575"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2" name="object 52"/>
          <p:cNvSpPr txBox="1"/>
          <p:nvPr/>
        </p:nvSpPr>
        <p:spPr>
          <a:xfrm>
            <a:off x="3343026"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3" name="object 53"/>
          <p:cNvSpPr txBox="1"/>
          <p:nvPr/>
        </p:nvSpPr>
        <p:spPr>
          <a:xfrm>
            <a:off x="3754193"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4" name="object 54"/>
          <p:cNvSpPr txBox="1"/>
          <p:nvPr/>
        </p:nvSpPr>
        <p:spPr>
          <a:xfrm>
            <a:off x="4146660"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5" name="object 55"/>
          <p:cNvSpPr txBox="1"/>
          <p:nvPr/>
        </p:nvSpPr>
        <p:spPr>
          <a:xfrm>
            <a:off x="4554034"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6" name="object 56"/>
          <p:cNvSpPr txBox="1"/>
          <p:nvPr/>
        </p:nvSpPr>
        <p:spPr>
          <a:xfrm>
            <a:off x="4962371"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7" name="object 57"/>
          <p:cNvSpPr txBox="1"/>
          <p:nvPr/>
        </p:nvSpPr>
        <p:spPr>
          <a:xfrm>
            <a:off x="5363152" y="9051466"/>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8" name="object 58"/>
          <p:cNvSpPr txBox="1"/>
          <p:nvPr/>
        </p:nvSpPr>
        <p:spPr>
          <a:xfrm>
            <a:off x="1720608" y="7242354"/>
            <a:ext cx="1083310" cy="413575"/>
          </a:xfrm>
          <a:prstGeom prst="rect">
            <a:avLst/>
          </a:prstGeom>
        </p:spPr>
        <p:txBody>
          <a:bodyPr vert="horz" wrap="square" lIns="0" tIns="13335" rIns="0" bIns="0" rtlCol="0">
            <a:spAutoFit/>
          </a:bodyPr>
          <a:lstStyle/>
          <a:p>
            <a:pPr marL="12700">
              <a:lnSpc>
                <a:spcPct val="100000"/>
              </a:lnSpc>
              <a:spcBef>
                <a:spcPts val="105"/>
              </a:spcBef>
            </a:pPr>
            <a:r>
              <a:rPr sz="650" b="1" dirty="0">
                <a:latin typeface="Arial" panose="020B0604020202020204" pitchFamily="34" charset="0"/>
                <a:cs typeface="Arial" panose="020B0604020202020204" pitchFamily="34" charset="0"/>
              </a:rPr>
              <a:t>SCHOOLS 2030</a:t>
            </a:r>
            <a:endParaRPr sz="650">
              <a:latin typeface="Arial" panose="020B0604020202020204" pitchFamily="34" charset="0"/>
              <a:cs typeface="Arial" panose="020B0604020202020204" pitchFamily="34" charset="0"/>
            </a:endParaRPr>
          </a:p>
          <a:p>
            <a:pPr marL="12700">
              <a:lnSpc>
                <a:spcPct val="100000"/>
              </a:lnSpc>
              <a:spcBef>
                <a:spcPts val="5"/>
              </a:spcBef>
            </a:pPr>
            <a:r>
              <a:rPr sz="650" dirty="0">
                <a:latin typeface="Arial" panose="020B0604020202020204" pitchFamily="34" charset="0"/>
                <a:cs typeface="Arial" panose="020B0604020202020204" pitchFamily="34" charset="0"/>
              </a:rPr>
              <a:t>JORNADA DO PARTICIPANTE</a:t>
            </a:r>
            <a:endParaRPr sz="650">
              <a:latin typeface="Arial" panose="020B0604020202020204" pitchFamily="34" charset="0"/>
              <a:cs typeface="Arial" panose="020B0604020202020204" pitchFamily="34" charset="0"/>
            </a:endParaRPr>
          </a:p>
          <a:p>
            <a:pPr marL="12700">
              <a:lnSpc>
                <a:spcPct val="100000"/>
              </a:lnSpc>
              <a:spcBef>
                <a:spcPts val="5"/>
              </a:spcBef>
            </a:pPr>
            <a:r>
              <a:rPr sz="650" dirty="0">
                <a:latin typeface="Arial" panose="020B0604020202020204" pitchFamily="34" charset="0"/>
                <a:cs typeface="Arial" panose="020B0604020202020204" pitchFamily="34" charset="0"/>
              </a:rPr>
              <a:t>Opção 1 e 2</a:t>
            </a:r>
            <a:endParaRPr sz="650">
              <a:latin typeface="Arial" panose="020B0604020202020204" pitchFamily="34" charset="0"/>
              <a:cs typeface="Arial" panose="020B0604020202020204" pitchFamily="34" charset="0"/>
            </a:endParaRPr>
          </a:p>
        </p:txBody>
      </p:sp>
      <p:sp>
        <p:nvSpPr>
          <p:cNvPr id="59" name="object 59"/>
          <p:cNvSpPr txBox="1"/>
          <p:nvPr/>
        </p:nvSpPr>
        <p:spPr>
          <a:xfrm>
            <a:off x="1627911" y="8126262"/>
            <a:ext cx="300355" cy="172483"/>
          </a:xfrm>
          <a:prstGeom prst="rect">
            <a:avLst/>
          </a:prstGeom>
        </p:spPr>
        <p:txBody>
          <a:bodyPr vert="horz" wrap="square" lIns="0" tIns="13335" rIns="0" bIns="0" rtlCol="0">
            <a:spAutoFit/>
          </a:bodyPr>
          <a:lstStyle/>
          <a:p>
            <a:pPr marL="36195" marR="5080" indent="-24130">
              <a:lnSpc>
                <a:spcPts val="229"/>
              </a:lnSpc>
              <a:spcBef>
                <a:spcPts val="105"/>
              </a:spcBef>
            </a:pPr>
            <a:r>
              <a:rPr sz="200" dirty="0">
                <a:latin typeface="Arial" panose="020B0604020202020204" pitchFamily="34" charset="0"/>
                <a:cs typeface="Arial" panose="020B0604020202020204" pitchFamily="34" charset="0"/>
              </a:rPr>
              <a:t>+ Identiﬁcar o problema  a explorar</a:t>
            </a:r>
            <a:endParaRPr sz="200">
              <a:latin typeface="Arial" panose="020B0604020202020204" pitchFamily="34" charset="0"/>
              <a:cs typeface="Arial" panose="020B0604020202020204" pitchFamily="34" charset="0"/>
            </a:endParaRPr>
          </a:p>
          <a:p>
            <a:pPr marL="12700">
              <a:lnSpc>
                <a:spcPct val="100000"/>
              </a:lnSpc>
              <a:spcBef>
                <a:spcPts val="50"/>
              </a:spcBef>
            </a:pPr>
            <a:r>
              <a:rPr sz="200" dirty="0">
                <a:latin typeface="Arial" panose="020B0604020202020204" pitchFamily="34" charset="0"/>
                <a:cs typeface="Arial" panose="020B0604020202020204" pitchFamily="34" charset="0"/>
              </a:rPr>
              <a:t>+ Pesquisa secundária</a:t>
            </a:r>
            <a:endParaRPr sz="200">
              <a:latin typeface="Arial" panose="020B0604020202020204" pitchFamily="34" charset="0"/>
              <a:cs typeface="Arial" panose="020B0604020202020204" pitchFamily="34" charset="0"/>
            </a:endParaRPr>
          </a:p>
          <a:p>
            <a:pPr marL="36195" marR="38735" indent="-24130">
              <a:lnSpc>
                <a:spcPts val="229"/>
              </a:lnSpc>
              <a:spcBef>
                <a:spcPts val="70"/>
              </a:spcBef>
            </a:pPr>
            <a:r>
              <a:rPr sz="200" dirty="0">
                <a:latin typeface="Arial" panose="020B0604020202020204" pitchFamily="34" charset="0"/>
                <a:cs typeface="Arial" panose="020B0604020202020204" pitchFamily="34" charset="0"/>
              </a:rPr>
              <a:t>+ Mapeamento das  partes Interessadas</a:t>
            </a:r>
            <a:endParaRPr sz="200">
              <a:latin typeface="Arial" panose="020B0604020202020204" pitchFamily="34" charset="0"/>
              <a:cs typeface="Arial" panose="020B0604020202020204" pitchFamily="34" charset="0"/>
            </a:endParaRPr>
          </a:p>
        </p:txBody>
      </p:sp>
      <p:sp>
        <p:nvSpPr>
          <p:cNvPr id="60" name="object 60"/>
          <p:cNvSpPr txBox="1"/>
          <p:nvPr/>
        </p:nvSpPr>
        <p:spPr>
          <a:xfrm>
            <a:off x="2068826" y="8109682"/>
            <a:ext cx="351790" cy="396904"/>
          </a:xfrm>
          <a:prstGeom prst="rect">
            <a:avLst/>
          </a:prstGeom>
        </p:spPr>
        <p:txBody>
          <a:bodyPr vert="horz" wrap="square" lIns="0" tIns="19685" rIns="0" bIns="0" rtlCol="0">
            <a:spAutoFit/>
          </a:bodyPr>
          <a:lstStyle/>
          <a:p>
            <a:pPr marL="12700">
              <a:lnSpc>
                <a:spcPct val="100000"/>
              </a:lnSpc>
              <a:spcBef>
                <a:spcPts val="155"/>
              </a:spcBef>
            </a:pPr>
            <a:r>
              <a:rPr sz="200" dirty="0">
                <a:latin typeface="Arial" panose="020B0604020202020204" pitchFamily="34" charset="0"/>
                <a:cs typeface="Arial" panose="020B0604020202020204" pitchFamily="34" charset="0"/>
              </a:rPr>
              <a:t>+ Questões para a entrevista</a:t>
            </a:r>
            <a:endParaRPr sz="200">
              <a:latin typeface="Arial" panose="020B0604020202020204" pitchFamily="34" charset="0"/>
              <a:cs typeface="Arial" panose="020B0604020202020204" pitchFamily="34" charset="0"/>
            </a:endParaRPr>
          </a:p>
          <a:p>
            <a:pPr marL="36195" marR="95250" indent="-24130">
              <a:lnSpc>
                <a:spcPts val="229"/>
              </a:lnSpc>
              <a:spcBef>
                <a:spcPts val="70"/>
              </a:spcBef>
            </a:pPr>
            <a:r>
              <a:rPr sz="200" dirty="0">
                <a:latin typeface="Arial" panose="020B0604020202020204" pitchFamily="34" charset="0"/>
                <a:cs typeface="Arial" panose="020B0604020202020204" pitchFamily="34" charset="0"/>
              </a:rPr>
              <a:t>+ Técnicas adicionais  de entrevista</a:t>
            </a:r>
            <a:endParaRPr sz="200">
              <a:latin typeface="Arial" panose="020B0604020202020204" pitchFamily="34" charset="0"/>
              <a:cs typeface="Arial" panose="020B0604020202020204" pitchFamily="34" charset="0"/>
            </a:endParaRPr>
          </a:p>
          <a:p>
            <a:pPr marL="36195" marR="89535" indent="-24130">
              <a:lnSpc>
                <a:spcPts val="229"/>
              </a:lnSpc>
              <a:spcBef>
                <a:spcPts val="65"/>
              </a:spcBef>
            </a:pPr>
            <a:r>
              <a:rPr sz="200" dirty="0">
                <a:latin typeface="Arial" panose="020B0604020202020204" pitchFamily="34" charset="0"/>
                <a:cs typeface="Arial" panose="020B0604020202020204" pitchFamily="34" charset="0"/>
              </a:rPr>
              <a:t>+ Notas da entrevista   e reﬂexões</a:t>
            </a:r>
            <a:endParaRPr sz="200">
              <a:latin typeface="Arial" panose="020B0604020202020204" pitchFamily="34" charset="0"/>
              <a:cs typeface="Arial" panose="020B0604020202020204" pitchFamily="34" charset="0"/>
            </a:endParaRPr>
          </a:p>
          <a:p>
            <a:pPr marL="36195" marR="20955" indent="-24130">
              <a:lnSpc>
                <a:spcPts val="229"/>
              </a:lnSpc>
              <a:spcBef>
                <a:spcPts val="65"/>
              </a:spcBef>
            </a:pPr>
            <a:r>
              <a:rPr sz="200" dirty="0">
                <a:latin typeface="Arial" panose="020B0604020202020204" pitchFamily="34" charset="0"/>
                <a:cs typeface="Arial" panose="020B0604020202020204" pitchFamily="34" charset="0"/>
              </a:rPr>
              <a:t>+ Observação e  mapeamento da jornada</a:t>
            </a:r>
            <a:endParaRPr sz="200">
              <a:latin typeface="Arial" panose="020B0604020202020204" pitchFamily="34" charset="0"/>
              <a:cs typeface="Arial" panose="020B0604020202020204" pitchFamily="34" charset="0"/>
            </a:endParaRPr>
          </a:p>
          <a:p>
            <a:pPr marL="12700">
              <a:lnSpc>
                <a:spcPts val="235"/>
              </a:lnSpc>
              <a:spcBef>
                <a:spcPts val="50"/>
              </a:spcBef>
            </a:pPr>
            <a:r>
              <a:rPr sz="200" dirty="0">
                <a:latin typeface="Arial" panose="020B0604020202020204" pitchFamily="34" charset="0"/>
                <a:cs typeface="Arial" panose="020B0604020202020204" pitchFamily="34" charset="0"/>
              </a:rPr>
              <a:t>+ Preparação para</a:t>
            </a:r>
            <a:endParaRPr sz="200">
              <a:latin typeface="Arial" panose="020B0604020202020204" pitchFamily="34" charset="0"/>
              <a:cs typeface="Arial" panose="020B0604020202020204" pitchFamily="34" charset="0"/>
            </a:endParaRPr>
          </a:p>
          <a:p>
            <a:pPr marL="36195">
              <a:lnSpc>
                <a:spcPts val="235"/>
              </a:lnSpc>
            </a:pPr>
            <a:r>
              <a:rPr sz="200" dirty="0">
                <a:latin typeface="Arial" panose="020B0604020202020204" pitchFamily="34" charset="0"/>
                <a:cs typeface="Arial" panose="020B0604020202020204" pitchFamily="34" charset="0"/>
              </a:rPr>
              <a:t>a observação - opcional</a:t>
            </a:r>
            <a:endParaRPr sz="200">
              <a:latin typeface="Arial" panose="020B0604020202020204" pitchFamily="34" charset="0"/>
              <a:cs typeface="Arial" panose="020B0604020202020204" pitchFamily="34" charset="0"/>
            </a:endParaRPr>
          </a:p>
          <a:p>
            <a:pPr marL="36195" marR="61594" indent="-24130">
              <a:lnSpc>
                <a:spcPts val="229"/>
              </a:lnSpc>
              <a:spcBef>
                <a:spcPts val="70"/>
              </a:spcBef>
            </a:pPr>
            <a:r>
              <a:rPr sz="200" dirty="0">
                <a:latin typeface="Arial" panose="020B0604020202020204" pitchFamily="34" charset="0"/>
                <a:cs typeface="Arial" panose="020B0604020202020204" pitchFamily="34" charset="0"/>
              </a:rPr>
              <a:t>+ Notas de Observação   e Reﬂexão - opcional</a:t>
            </a:r>
            <a:endParaRPr sz="200">
              <a:latin typeface="Arial" panose="020B0604020202020204" pitchFamily="34" charset="0"/>
              <a:cs typeface="Arial" panose="020B0604020202020204" pitchFamily="34" charset="0"/>
            </a:endParaRPr>
          </a:p>
        </p:txBody>
      </p:sp>
      <p:sp>
        <p:nvSpPr>
          <p:cNvPr id="61" name="object 61"/>
          <p:cNvSpPr txBox="1"/>
          <p:nvPr/>
        </p:nvSpPr>
        <p:spPr>
          <a:xfrm>
            <a:off x="2506017" y="8118069"/>
            <a:ext cx="208279" cy="42319"/>
          </a:xfrm>
          <a:prstGeom prst="rect">
            <a:avLst/>
          </a:prstGeom>
        </p:spPr>
        <p:txBody>
          <a:bodyPr vert="horz" wrap="square" lIns="0" tIns="11430" rIns="0" bIns="0" rtlCol="0">
            <a:spAutoFit/>
          </a:bodyPr>
          <a:lstStyle/>
          <a:p>
            <a:pPr marL="12700">
              <a:lnSpc>
                <a:spcPct val="100000"/>
              </a:lnSpc>
              <a:spcBef>
                <a:spcPts val="90"/>
              </a:spcBef>
            </a:pPr>
            <a:r>
              <a:rPr sz="200" dirty="0">
                <a:latin typeface="Arial" panose="020B0604020202020204" pitchFamily="34" charset="0"/>
                <a:cs typeface="Arial" panose="020B0604020202020204" pitchFamily="34" charset="0"/>
              </a:rPr>
              <a:t>(How Might We)</a:t>
            </a:r>
            <a:endParaRPr sz="200">
              <a:latin typeface="Arial" panose="020B0604020202020204" pitchFamily="34" charset="0"/>
              <a:cs typeface="Arial" panose="020B0604020202020204" pitchFamily="34" charset="0"/>
            </a:endParaRPr>
          </a:p>
        </p:txBody>
      </p:sp>
      <p:sp>
        <p:nvSpPr>
          <p:cNvPr id="62" name="object 62"/>
          <p:cNvSpPr txBox="1"/>
          <p:nvPr/>
        </p:nvSpPr>
        <p:spPr>
          <a:xfrm>
            <a:off x="2923355" y="8101465"/>
            <a:ext cx="282575" cy="138430"/>
          </a:xfrm>
          <a:prstGeom prst="rect">
            <a:avLst/>
          </a:prstGeom>
        </p:spPr>
        <p:txBody>
          <a:bodyPr vert="horz" wrap="square" lIns="0" tIns="19685" rIns="0" bIns="0" rtlCol="0">
            <a:spAutoFit/>
          </a:bodyPr>
          <a:lstStyle/>
          <a:p>
            <a:pPr marL="12700">
              <a:lnSpc>
                <a:spcPct val="100000"/>
              </a:lnSpc>
              <a:spcBef>
                <a:spcPts val="155"/>
              </a:spcBef>
            </a:pPr>
            <a:r>
              <a:rPr sz="200" dirty="0">
                <a:latin typeface="Arial" panose="020B0604020202020204" pitchFamily="34" charset="0"/>
                <a:cs typeface="Arial" panose="020B0604020202020204" pitchFamily="34" charset="0"/>
              </a:rPr>
              <a:t>+ Brainstorm individual</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Brainstorm em grupo</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Seleção de ideias</a:t>
            </a:r>
            <a:endParaRPr sz="200">
              <a:latin typeface="Arial" panose="020B0604020202020204" pitchFamily="34" charset="0"/>
              <a:cs typeface="Arial" panose="020B0604020202020204" pitchFamily="34" charset="0"/>
            </a:endParaRPr>
          </a:p>
        </p:txBody>
      </p:sp>
      <p:sp>
        <p:nvSpPr>
          <p:cNvPr id="63" name="object 63"/>
          <p:cNvSpPr txBox="1"/>
          <p:nvPr/>
        </p:nvSpPr>
        <p:spPr>
          <a:xfrm>
            <a:off x="3317422" y="8118118"/>
            <a:ext cx="287655" cy="193002"/>
          </a:xfrm>
          <a:prstGeom prst="rect">
            <a:avLst/>
          </a:prstGeom>
        </p:spPr>
        <p:txBody>
          <a:bodyPr vert="horz" wrap="square" lIns="0" tIns="13335" rIns="0" bIns="0" rtlCol="0">
            <a:spAutoFit/>
          </a:bodyPr>
          <a:lstStyle/>
          <a:p>
            <a:pPr marL="36195" marR="72390" indent="-24130">
              <a:lnSpc>
                <a:spcPts val="229"/>
              </a:lnSpc>
              <a:spcBef>
                <a:spcPts val="10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97155" indent="-24130">
              <a:lnSpc>
                <a:spcPts val="229"/>
              </a:lnSpc>
              <a:spcBef>
                <a:spcPts val="65"/>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a:p>
            <a:pPr marL="36195" marR="5080" indent="-24130">
              <a:lnSpc>
                <a:spcPts val="229"/>
              </a:lnSpc>
              <a:spcBef>
                <a:spcPts val="65"/>
              </a:spcBef>
            </a:pPr>
            <a:r>
              <a:rPr sz="200" dirty="0">
                <a:latin typeface="Arial" panose="020B0604020202020204" pitchFamily="34" charset="0"/>
                <a:cs typeface="Arial" panose="020B0604020202020204" pitchFamily="34" charset="0"/>
              </a:rPr>
              <a:t>+ Dicas para conceber  e testar um protótipo</a:t>
            </a:r>
            <a:endParaRPr sz="200">
              <a:latin typeface="Arial" panose="020B0604020202020204" pitchFamily="34" charset="0"/>
              <a:cs typeface="Arial" panose="020B0604020202020204" pitchFamily="34" charset="0"/>
            </a:endParaRPr>
          </a:p>
        </p:txBody>
      </p:sp>
      <p:sp>
        <p:nvSpPr>
          <p:cNvPr id="64" name="object 64"/>
          <p:cNvSpPr txBox="1"/>
          <p:nvPr/>
        </p:nvSpPr>
        <p:spPr>
          <a:xfrm>
            <a:off x="3765898" y="8126457"/>
            <a:ext cx="260350" cy="151965"/>
          </a:xfrm>
          <a:prstGeom prst="rect">
            <a:avLst/>
          </a:prstGeom>
        </p:spPr>
        <p:txBody>
          <a:bodyPr vert="horz" wrap="square" lIns="0" tIns="13335" rIns="0" bIns="0" rtlCol="0">
            <a:spAutoFit/>
          </a:bodyPr>
          <a:lstStyle/>
          <a:p>
            <a:pPr marL="36195" marR="55244">
              <a:lnSpc>
                <a:spcPts val="229"/>
              </a:lnSpc>
              <a:spcBef>
                <a:spcPts val="105"/>
              </a:spcBef>
            </a:pPr>
            <a:r>
              <a:rPr sz="200" dirty="0">
                <a:latin typeface="Arial" panose="020B0604020202020204" pitchFamily="34" charset="0"/>
                <a:cs typeface="Arial" panose="020B0604020202020204" pitchFamily="34" charset="0"/>
              </a:rPr>
              <a:t>os testes feitos  ao protótipo</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a:p>
            <a:pPr marL="12700">
              <a:lnSpc>
                <a:spcPct val="100000"/>
              </a:lnSpc>
              <a:spcBef>
                <a:spcPts val="120"/>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p:txBody>
      </p:sp>
      <p:sp>
        <p:nvSpPr>
          <p:cNvPr id="65" name="object 65"/>
          <p:cNvSpPr txBox="1"/>
          <p:nvPr/>
        </p:nvSpPr>
        <p:spPr>
          <a:xfrm>
            <a:off x="3765898" y="8276362"/>
            <a:ext cx="281940" cy="193002"/>
          </a:xfrm>
          <a:prstGeom prst="rect">
            <a:avLst/>
          </a:prstGeom>
        </p:spPr>
        <p:txBody>
          <a:bodyPr vert="horz" wrap="square" lIns="0" tIns="5715" rIns="0" bIns="0" rtlCol="0">
            <a:spAutoFit/>
          </a:bodyPr>
          <a:lstStyle/>
          <a:p>
            <a:pPr>
              <a:lnSpc>
                <a:spcPct val="100000"/>
              </a:lnSpc>
              <a:spcBef>
                <a:spcPts val="45"/>
              </a:spcBef>
            </a:pPr>
            <a:endParaRPr sz="150">
              <a:latin typeface="Arial" panose="020B0604020202020204" pitchFamily="34" charset="0"/>
              <a:cs typeface="Arial" panose="020B0604020202020204" pitchFamily="34" charset="0"/>
            </a:endParaRPr>
          </a:p>
          <a:p>
            <a:pPr marL="12700">
              <a:lnSpc>
                <a:spcPct val="100000"/>
              </a:lnSpc>
              <a:spcBef>
                <a:spcPts val="5"/>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a:p>
            <a:pPr marL="36195" marR="5080" indent="-24130">
              <a:lnSpc>
                <a:spcPts val="229"/>
              </a:lnSpc>
              <a:spcBef>
                <a:spcPts val="135"/>
              </a:spcBef>
            </a:pPr>
            <a:r>
              <a:rPr sz="200" dirty="0">
                <a:latin typeface="Arial" panose="020B0604020202020204" pitchFamily="34" charset="0"/>
                <a:cs typeface="Arial" panose="020B0604020202020204" pitchFamily="34" charset="0"/>
              </a:rPr>
              <a:t>+ Avaliar protótipos  para passar às fases  seguintes</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E agora?</a:t>
            </a:r>
            <a:endParaRPr sz="200">
              <a:latin typeface="Arial" panose="020B0604020202020204" pitchFamily="34" charset="0"/>
              <a:cs typeface="Arial" panose="020B0604020202020204" pitchFamily="34" charset="0"/>
            </a:endParaRPr>
          </a:p>
        </p:txBody>
      </p:sp>
      <p:sp>
        <p:nvSpPr>
          <p:cNvPr id="66" name="object 66"/>
          <p:cNvSpPr txBox="1"/>
          <p:nvPr/>
        </p:nvSpPr>
        <p:spPr>
          <a:xfrm>
            <a:off x="4141440" y="8134722"/>
            <a:ext cx="219710" cy="128881"/>
          </a:xfrm>
          <a:prstGeom prst="rect">
            <a:avLst/>
          </a:prstGeom>
        </p:spPr>
        <p:txBody>
          <a:bodyPr vert="horz" wrap="square" lIns="0" tIns="13335" rIns="0" bIns="0" rtlCol="0">
            <a:spAutoFit/>
          </a:bodyPr>
          <a:lstStyle/>
          <a:p>
            <a:pPr marL="36195" marR="5080" indent="-24130">
              <a:lnSpc>
                <a:spcPts val="229"/>
              </a:lnSpc>
              <a:spcBef>
                <a:spcPts val="10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29209" indent="-24130">
              <a:lnSpc>
                <a:spcPts val="229"/>
              </a:lnSpc>
              <a:spcBef>
                <a:spcPts val="130"/>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p:txBody>
      </p:sp>
      <p:sp>
        <p:nvSpPr>
          <p:cNvPr id="67" name="object 67"/>
          <p:cNvSpPr txBox="1"/>
          <p:nvPr/>
        </p:nvSpPr>
        <p:spPr>
          <a:xfrm>
            <a:off x="4530061" y="8126408"/>
            <a:ext cx="260350" cy="151965"/>
          </a:xfrm>
          <a:prstGeom prst="rect">
            <a:avLst/>
          </a:prstGeom>
        </p:spPr>
        <p:txBody>
          <a:bodyPr vert="horz" wrap="square" lIns="0" tIns="13335" rIns="0" bIns="0" rtlCol="0">
            <a:spAutoFit/>
          </a:bodyPr>
          <a:lstStyle/>
          <a:p>
            <a:pPr marL="36195" marR="55244">
              <a:lnSpc>
                <a:spcPts val="229"/>
              </a:lnSpc>
              <a:spcBef>
                <a:spcPts val="105"/>
              </a:spcBef>
            </a:pPr>
            <a:r>
              <a:rPr sz="200" dirty="0">
                <a:latin typeface="Arial" panose="020B0604020202020204" pitchFamily="34" charset="0"/>
                <a:cs typeface="Arial" panose="020B0604020202020204" pitchFamily="34" charset="0"/>
              </a:rPr>
              <a:t>os testes feitos  ao protótipo</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a:p>
            <a:pPr marL="12700">
              <a:lnSpc>
                <a:spcPct val="100000"/>
              </a:lnSpc>
              <a:spcBef>
                <a:spcPts val="120"/>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p:txBody>
      </p:sp>
      <p:sp>
        <p:nvSpPr>
          <p:cNvPr id="68" name="object 68"/>
          <p:cNvSpPr txBox="1"/>
          <p:nvPr/>
        </p:nvSpPr>
        <p:spPr>
          <a:xfrm>
            <a:off x="4530061" y="8292918"/>
            <a:ext cx="269875" cy="42319"/>
          </a:xfrm>
          <a:prstGeom prst="rect">
            <a:avLst/>
          </a:prstGeom>
        </p:spPr>
        <p:txBody>
          <a:bodyPr vert="horz" wrap="square" lIns="0" tIns="11430" rIns="0" bIns="0" rtlCol="0">
            <a:spAutoFit/>
          </a:bodyPr>
          <a:lstStyle/>
          <a:p>
            <a:pPr marL="12700">
              <a:lnSpc>
                <a:spcPct val="100000"/>
              </a:lnSpc>
              <a:spcBef>
                <a:spcPts val="90"/>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p:txBody>
      </p:sp>
      <p:graphicFrame>
        <p:nvGraphicFramePr>
          <p:cNvPr id="69" name="object 69"/>
          <p:cNvGraphicFramePr>
            <a:graphicFrameLocks noGrp="1"/>
          </p:cNvGraphicFramePr>
          <p:nvPr/>
        </p:nvGraphicFramePr>
        <p:xfrm>
          <a:off x="1625652" y="7704353"/>
          <a:ext cx="4031614" cy="450329"/>
        </p:xfrm>
        <a:graphic>
          <a:graphicData uri="http://schemas.openxmlformats.org/drawingml/2006/table">
            <a:tbl>
              <a:tblPr firstRow="1" bandRow="1">
                <a:tableStyleId>{2D5ABB26-0587-4C30-8999-92F81FD0307C}</a:tableStyleId>
              </a:tblPr>
              <a:tblGrid>
                <a:gridCol w="403860">
                  <a:extLst>
                    <a:ext uri="{9D8B030D-6E8A-4147-A177-3AD203B41FA5}">
                      <a16:colId xmlns:a16="http://schemas.microsoft.com/office/drawing/2014/main" val="20000"/>
                    </a:ext>
                  </a:extLst>
                </a:gridCol>
                <a:gridCol w="386715">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368300">
                  <a:extLst>
                    <a:ext uri="{9D8B030D-6E8A-4147-A177-3AD203B41FA5}">
                      <a16:colId xmlns:a16="http://schemas.microsoft.com/office/drawing/2014/main" val="20003"/>
                    </a:ext>
                  </a:extLst>
                </a:gridCol>
                <a:gridCol w="447675">
                  <a:extLst>
                    <a:ext uri="{9D8B030D-6E8A-4147-A177-3AD203B41FA5}">
                      <a16:colId xmlns:a16="http://schemas.microsoft.com/office/drawing/2014/main" val="20004"/>
                    </a:ext>
                  </a:extLst>
                </a:gridCol>
                <a:gridCol w="419735">
                  <a:extLst>
                    <a:ext uri="{9D8B030D-6E8A-4147-A177-3AD203B41FA5}">
                      <a16:colId xmlns:a16="http://schemas.microsoft.com/office/drawing/2014/main" val="20005"/>
                    </a:ext>
                  </a:extLst>
                </a:gridCol>
                <a:gridCol w="357505">
                  <a:extLst>
                    <a:ext uri="{9D8B030D-6E8A-4147-A177-3AD203B41FA5}">
                      <a16:colId xmlns:a16="http://schemas.microsoft.com/office/drawing/2014/main" val="20006"/>
                    </a:ext>
                  </a:extLst>
                </a:gridCol>
                <a:gridCol w="447040">
                  <a:extLst>
                    <a:ext uri="{9D8B030D-6E8A-4147-A177-3AD203B41FA5}">
                      <a16:colId xmlns:a16="http://schemas.microsoft.com/office/drawing/2014/main" val="20007"/>
                    </a:ext>
                  </a:extLst>
                </a:gridCol>
                <a:gridCol w="405764">
                  <a:extLst>
                    <a:ext uri="{9D8B030D-6E8A-4147-A177-3AD203B41FA5}">
                      <a16:colId xmlns:a16="http://schemas.microsoft.com/office/drawing/2014/main" val="20008"/>
                    </a:ext>
                  </a:extLst>
                </a:gridCol>
                <a:gridCol w="353695">
                  <a:extLst>
                    <a:ext uri="{9D8B030D-6E8A-4147-A177-3AD203B41FA5}">
                      <a16:colId xmlns:a16="http://schemas.microsoft.com/office/drawing/2014/main" val="20009"/>
                    </a:ext>
                  </a:extLst>
                </a:gridCol>
              </a:tblGrid>
              <a:tr h="172222">
                <a:tc>
                  <a:txBody>
                    <a:bodyPr/>
                    <a:lstStyle/>
                    <a:p>
                      <a:pPr marL="15240">
                        <a:lnSpc>
                          <a:spcPts val="1200"/>
                        </a:lnSpc>
                      </a:pPr>
                      <a:r>
                        <a:rPr sz="1100" dirty="0">
                          <a:solidFill>
                            <a:srgbClr val="00AEEF"/>
                          </a:solidFill>
                          <a:latin typeface="Noto Sans CJK JP Black"/>
                          <a:cs typeface="Noto Sans CJK JP Black"/>
                        </a:rPr>
                        <a:t>1</a:t>
                      </a:r>
                      <a:endParaRPr sz="1100">
                        <a:latin typeface="Noto Sans CJK JP Black"/>
                        <a:cs typeface="Noto Sans CJK JP Black"/>
                      </a:endParaRPr>
                    </a:p>
                  </a:txBody>
                  <a:tcPr marL="0" marR="0" marT="0" marB="0"/>
                </a:tc>
                <a:tc>
                  <a:txBody>
                    <a:bodyPr/>
                    <a:lstStyle/>
                    <a:p>
                      <a:pPr marL="81280">
                        <a:lnSpc>
                          <a:spcPts val="1240"/>
                        </a:lnSpc>
                      </a:pPr>
                      <a:r>
                        <a:rPr sz="1100" dirty="0">
                          <a:solidFill>
                            <a:srgbClr val="00AEEF"/>
                          </a:solidFill>
                          <a:latin typeface="Noto Sans CJK JP Black"/>
                          <a:cs typeface="Noto Sans CJK JP Black"/>
                        </a:rPr>
                        <a:t>2</a:t>
                      </a:r>
                      <a:endParaRPr sz="1100">
                        <a:latin typeface="Noto Sans CJK JP Black"/>
                        <a:cs typeface="Noto Sans CJK JP Black"/>
                      </a:endParaRPr>
                    </a:p>
                  </a:txBody>
                  <a:tcPr marL="0" marR="0" marT="0" marB="0"/>
                </a:tc>
                <a:tc>
                  <a:txBody>
                    <a:bodyPr/>
                    <a:lstStyle/>
                    <a:p>
                      <a:pPr marR="130175" algn="ctr">
                        <a:lnSpc>
                          <a:spcPts val="1255"/>
                        </a:lnSpc>
                      </a:pPr>
                      <a:r>
                        <a:rPr sz="1100" dirty="0">
                          <a:solidFill>
                            <a:srgbClr val="00AEEF"/>
                          </a:solidFill>
                          <a:latin typeface="Noto Sans CJK JP Black"/>
                          <a:cs typeface="Noto Sans CJK JP Black"/>
                        </a:rPr>
                        <a:t>3</a:t>
                      </a:r>
                      <a:endParaRPr sz="1100">
                        <a:latin typeface="Noto Sans CJK JP Black"/>
                        <a:cs typeface="Noto Sans CJK JP Black"/>
                      </a:endParaRPr>
                    </a:p>
                  </a:txBody>
                  <a:tcPr marL="0" marR="0" marT="0" marB="0"/>
                </a:tc>
                <a:tc>
                  <a:txBody>
                    <a:bodyPr/>
                    <a:lstStyle/>
                    <a:p>
                      <a:pPr marL="107950">
                        <a:lnSpc>
                          <a:spcPts val="1240"/>
                        </a:lnSpc>
                      </a:pPr>
                      <a:r>
                        <a:rPr sz="1100" dirty="0">
                          <a:solidFill>
                            <a:srgbClr val="00AEEF"/>
                          </a:solidFill>
                          <a:latin typeface="Noto Sans CJK JP Black"/>
                          <a:cs typeface="Noto Sans CJK JP Black"/>
                        </a:rPr>
                        <a:t>4</a:t>
                      </a:r>
                      <a:endParaRPr sz="1100">
                        <a:latin typeface="Noto Sans CJK JP Black"/>
                        <a:cs typeface="Noto Sans CJK JP Black"/>
                      </a:endParaRPr>
                    </a:p>
                  </a:txBody>
                  <a:tcPr marL="0" marR="0" marT="0" marB="0"/>
                </a:tc>
                <a:tc>
                  <a:txBody>
                    <a:bodyPr/>
                    <a:lstStyle/>
                    <a:p>
                      <a:pPr marR="97155" algn="ctr">
                        <a:lnSpc>
                          <a:spcPts val="1240"/>
                        </a:lnSpc>
                      </a:pPr>
                      <a:r>
                        <a:rPr sz="1100" dirty="0">
                          <a:solidFill>
                            <a:srgbClr val="00AEEF"/>
                          </a:solidFill>
                          <a:latin typeface="Noto Sans CJK JP Black"/>
                          <a:cs typeface="Noto Sans CJK JP Black"/>
                        </a:rPr>
                        <a:t>5</a:t>
                      </a:r>
                      <a:endParaRPr sz="1100">
                        <a:latin typeface="Noto Sans CJK JP Black"/>
                        <a:cs typeface="Noto Sans CJK JP Black"/>
                      </a:endParaRPr>
                    </a:p>
                  </a:txBody>
                  <a:tcPr marL="0" marR="0" marT="0" marB="0"/>
                </a:tc>
                <a:tc>
                  <a:txBody>
                    <a:bodyPr/>
                    <a:lstStyle/>
                    <a:p>
                      <a:pPr marR="87630" algn="ctr">
                        <a:lnSpc>
                          <a:spcPts val="1240"/>
                        </a:lnSpc>
                      </a:pPr>
                      <a:r>
                        <a:rPr sz="1100" dirty="0">
                          <a:solidFill>
                            <a:srgbClr val="00AEEF"/>
                          </a:solidFill>
                          <a:latin typeface="Noto Sans CJK JP Black"/>
                          <a:cs typeface="Noto Sans CJK JP Black"/>
                        </a:rPr>
                        <a:t>6</a:t>
                      </a:r>
                      <a:endParaRPr sz="1100">
                        <a:latin typeface="Noto Sans CJK JP Black"/>
                        <a:cs typeface="Noto Sans CJK JP Black"/>
                      </a:endParaRPr>
                    </a:p>
                  </a:txBody>
                  <a:tcPr marL="0" marR="0" marT="0" marB="0"/>
                </a:tc>
                <a:tc>
                  <a:txBody>
                    <a:bodyPr/>
                    <a:lstStyle/>
                    <a:p>
                      <a:pPr marL="71120">
                        <a:lnSpc>
                          <a:spcPts val="1240"/>
                        </a:lnSpc>
                      </a:pPr>
                      <a:r>
                        <a:rPr sz="1100" dirty="0">
                          <a:solidFill>
                            <a:srgbClr val="00AEEF"/>
                          </a:solidFill>
                          <a:latin typeface="Noto Sans CJK JP Black"/>
                          <a:cs typeface="Noto Sans CJK JP Black"/>
                        </a:rPr>
                        <a:t>7</a:t>
                      </a:r>
                      <a:endParaRPr sz="1100">
                        <a:latin typeface="Noto Sans CJK JP Black"/>
                        <a:cs typeface="Noto Sans CJK JP Black"/>
                      </a:endParaRPr>
                    </a:p>
                  </a:txBody>
                  <a:tcPr marL="0" marR="0" marT="0" marB="0"/>
                </a:tc>
                <a:tc>
                  <a:txBody>
                    <a:bodyPr/>
                    <a:lstStyle/>
                    <a:p>
                      <a:pPr marL="119380">
                        <a:lnSpc>
                          <a:spcPts val="1240"/>
                        </a:lnSpc>
                      </a:pPr>
                      <a:r>
                        <a:rPr sz="1100" dirty="0">
                          <a:solidFill>
                            <a:srgbClr val="00AEEF"/>
                          </a:solidFill>
                          <a:latin typeface="Noto Sans CJK JP Black"/>
                          <a:cs typeface="Noto Sans CJK JP Black"/>
                        </a:rPr>
                        <a:t>8</a:t>
                      </a:r>
                      <a:endParaRPr sz="1100">
                        <a:latin typeface="Noto Sans CJK JP Black"/>
                        <a:cs typeface="Noto Sans CJK JP Black"/>
                      </a:endParaRPr>
                    </a:p>
                  </a:txBody>
                  <a:tcPr marL="0" marR="0" marT="0" marB="0"/>
                </a:tc>
                <a:tc>
                  <a:txBody>
                    <a:bodyPr/>
                    <a:lstStyle/>
                    <a:p>
                      <a:pPr marL="80010">
                        <a:lnSpc>
                          <a:spcPts val="1255"/>
                        </a:lnSpc>
                      </a:pPr>
                      <a:r>
                        <a:rPr sz="1100" dirty="0">
                          <a:solidFill>
                            <a:srgbClr val="00AEEF"/>
                          </a:solidFill>
                          <a:latin typeface="Noto Sans CJK JP Black"/>
                          <a:cs typeface="Noto Sans CJK JP Black"/>
                        </a:rPr>
                        <a:t>9</a:t>
                      </a:r>
                      <a:endParaRPr sz="1100">
                        <a:latin typeface="Noto Sans CJK JP Black"/>
                        <a:cs typeface="Noto Sans CJK JP Black"/>
                      </a:endParaRPr>
                    </a:p>
                  </a:txBody>
                  <a:tcPr marL="0" marR="0" marT="0" marB="0"/>
                </a:tc>
                <a:tc>
                  <a:txBody>
                    <a:bodyPr/>
                    <a:lstStyle/>
                    <a:p>
                      <a:pPr marL="66040">
                        <a:lnSpc>
                          <a:spcPts val="1240"/>
                        </a:lnSpc>
                      </a:pPr>
                      <a:r>
                        <a:rPr sz="1100" spc="5" dirty="0">
                          <a:solidFill>
                            <a:srgbClr val="00AEEF"/>
                          </a:solidFill>
                          <a:latin typeface="Noto Sans CJK JP Black"/>
                          <a:cs typeface="Noto Sans CJK JP Black"/>
                        </a:rPr>
                        <a:t>10</a:t>
                      </a:r>
                      <a:endParaRPr sz="1100">
                        <a:latin typeface="Noto Sans CJK JP Black"/>
                        <a:cs typeface="Noto Sans CJK JP Black"/>
                      </a:endParaRPr>
                    </a:p>
                  </a:txBody>
                  <a:tcPr marL="0" marR="0" marT="0" marB="0"/>
                </a:tc>
                <a:extLst>
                  <a:ext uri="{0D108BD9-81ED-4DB2-BD59-A6C34878D82A}">
                    <a16:rowId xmlns:a16="http://schemas.microsoft.com/office/drawing/2014/main" val="10000"/>
                  </a:ext>
                </a:extLst>
              </a:tr>
              <a:tr h="48473">
                <a:tc>
                  <a:txBody>
                    <a:bodyPr/>
                    <a:lstStyle/>
                    <a:p>
                      <a:pPr marL="15240">
                        <a:lnSpc>
                          <a:spcPts val="229"/>
                        </a:lnSpc>
                        <a:spcBef>
                          <a:spcPts val="50"/>
                        </a:spcBef>
                      </a:pPr>
                      <a:r>
                        <a:rPr sz="250" b="1" spc="15" dirty="0">
                          <a:latin typeface="Lato"/>
                          <a:cs typeface="Lato"/>
                        </a:rPr>
                        <a:t>LANÇAR </a:t>
                      </a:r>
                      <a:r>
                        <a:rPr sz="250" b="1" spc="35" dirty="0">
                          <a:latin typeface="Lato"/>
                          <a:cs typeface="Lato"/>
                        </a:rPr>
                        <a:t>O</a:t>
                      </a:r>
                      <a:r>
                        <a:rPr sz="250" b="1" spc="15" dirty="0">
                          <a:latin typeface="Lato"/>
                          <a:cs typeface="Lato"/>
                        </a:rPr>
                        <a:t> </a:t>
                      </a:r>
                      <a:r>
                        <a:rPr sz="250" b="1" spc="10" dirty="0">
                          <a:latin typeface="Lato"/>
                          <a:cs typeface="Lato"/>
                        </a:rPr>
                        <a:t>DESAFIO</a:t>
                      </a:r>
                      <a:endParaRPr sz="250">
                        <a:latin typeface="Lato"/>
                        <a:cs typeface="Lato"/>
                      </a:endParaRPr>
                    </a:p>
                  </a:txBody>
                  <a:tcPr marL="0" marR="0" marT="6350" marB="0"/>
                </a:tc>
                <a:tc>
                  <a:txBody>
                    <a:bodyPr/>
                    <a:lstStyle/>
                    <a:p>
                      <a:pPr marL="48260">
                        <a:lnSpc>
                          <a:spcPts val="254"/>
                        </a:lnSpc>
                        <a:spcBef>
                          <a:spcPts val="25"/>
                        </a:spcBef>
                      </a:pPr>
                      <a:r>
                        <a:rPr sz="250" b="1" spc="10" dirty="0">
                          <a:latin typeface="Lato"/>
                          <a:cs typeface="Lato"/>
                        </a:rPr>
                        <a:t>EXPLORAR</a:t>
                      </a:r>
                      <a:endParaRPr sz="250">
                        <a:latin typeface="Lato"/>
                        <a:cs typeface="Lato"/>
                      </a:endParaRPr>
                    </a:p>
                  </a:txBody>
                  <a:tcPr marL="0" marR="0" marT="3175" marB="0"/>
                </a:tc>
                <a:tc>
                  <a:txBody>
                    <a:bodyPr/>
                    <a:lstStyle/>
                    <a:p>
                      <a:pPr marR="106680" algn="ctr">
                        <a:lnSpc>
                          <a:spcPts val="229"/>
                        </a:lnSpc>
                        <a:spcBef>
                          <a:spcPts val="50"/>
                        </a:spcBef>
                      </a:pPr>
                      <a:r>
                        <a:rPr sz="250" b="1" spc="5" dirty="0">
                          <a:latin typeface="Lato"/>
                          <a:cs typeface="Lato"/>
                        </a:rPr>
                        <a:t>DEFINIR</a:t>
                      </a:r>
                      <a:r>
                        <a:rPr sz="250" b="1" spc="15" dirty="0">
                          <a:latin typeface="Lato"/>
                          <a:cs typeface="Lato"/>
                        </a:rPr>
                        <a:t> </a:t>
                      </a:r>
                      <a:r>
                        <a:rPr sz="250" b="1" spc="35" dirty="0">
                          <a:latin typeface="Lato"/>
                          <a:cs typeface="Lato"/>
                        </a:rPr>
                        <a:t>O</a:t>
                      </a:r>
                      <a:endParaRPr sz="250">
                        <a:latin typeface="Lato"/>
                        <a:cs typeface="Lato"/>
                      </a:endParaRPr>
                    </a:p>
                  </a:txBody>
                  <a:tcPr marL="0" marR="0" marT="6350" marB="0"/>
                </a:tc>
                <a:tc>
                  <a:txBody>
                    <a:bodyPr/>
                    <a:lstStyle/>
                    <a:p>
                      <a:pPr marL="76200">
                        <a:lnSpc>
                          <a:spcPts val="229"/>
                        </a:lnSpc>
                        <a:spcBef>
                          <a:spcPts val="50"/>
                        </a:spcBef>
                      </a:pPr>
                      <a:r>
                        <a:rPr sz="250" b="1" spc="15" dirty="0">
                          <a:latin typeface="Lato"/>
                          <a:cs typeface="Lato"/>
                        </a:rPr>
                        <a:t>GERAR</a:t>
                      </a:r>
                      <a:endParaRPr sz="250">
                        <a:latin typeface="Lato"/>
                        <a:cs typeface="Lato"/>
                      </a:endParaRPr>
                    </a:p>
                  </a:txBody>
                  <a:tcPr marL="0" marR="0" marT="6350" marB="0"/>
                </a:tc>
                <a:tc>
                  <a:txBody>
                    <a:bodyPr/>
                    <a:lstStyle/>
                    <a:p>
                      <a:pPr marR="58419" algn="ctr">
                        <a:lnSpc>
                          <a:spcPts val="229"/>
                        </a:lnSpc>
                        <a:spcBef>
                          <a:spcPts val="50"/>
                        </a:spcBef>
                      </a:pPr>
                      <a:r>
                        <a:rPr sz="250" b="1" spc="10" dirty="0">
                          <a:latin typeface="Lato"/>
                          <a:cs typeface="Lato"/>
                        </a:rPr>
                        <a:t>PRODUZIR</a:t>
                      </a:r>
                      <a:endParaRPr sz="250">
                        <a:latin typeface="Lato"/>
                        <a:cs typeface="Lato"/>
                      </a:endParaRPr>
                    </a:p>
                  </a:txBody>
                  <a:tcPr marL="0" marR="0" marT="6350" marB="0"/>
                </a:tc>
                <a:tc>
                  <a:txBody>
                    <a:bodyPr/>
                    <a:lstStyle/>
                    <a:p>
                      <a:pPr marR="45085" algn="ctr">
                        <a:lnSpc>
                          <a:spcPts val="229"/>
                        </a:lnSpc>
                        <a:spcBef>
                          <a:spcPts val="50"/>
                        </a:spcBef>
                      </a:pPr>
                      <a:r>
                        <a:rPr sz="250" b="1" spc="5" dirty="0">
                          <a:latin typeface="Lato"/>
                          <a:cs typeface="Lato"/>
                        </a:rPr>
                        <a:t>TESTAR</a:t>
                      </a:r>
                      <a:r>
                        <a:rPr sz="250" b="1" spc="15" dirty="0">
                          <a:latin typeface="Lato"/>
                          <a:cs typeface="Lato"/>
                        </a:rPr>
                        <a:t> </a:t>
                      </a:r>
                      <a:r>
                        <a:rPr sz="250" b="1" spc="35" dirty="0">
                          <a:latin typeface="Lato"/>
                          <a:cs typeface="Lato"/>
                        </a:rPr>
                        <a:t>O</a:t>
                      </a:r>
                      <a:endParaRPr sz="250">
                        <a:latin typeface="Lato"/>
                        <a:cs typeface="Lato"/>
                      </a:endParaRPr>
                    </a:p>
                  </a:txBody>
                  <a:tcPr marL="0" marR="0" marT="6350" marB="0"/>
                </a:tc>
                <a:tc>
                  <a:txBody>
                    <a:bodyPr/>
                    <a:lstStyle/>
                    <a:p>
                      <a:pPr marL="59690">
                        <a:lnSpc>
                          <a:spcPts val="229"/>
                        </a:lnSpc>
                        <a:spcBef>
                          <a:spcPts val="50"/>
                        </a:spcBef>
                      </a:pPr>
                      <a:r>
                        <a:rPr sz="250" b="1" spc="5" dirty="0">
                          <a:latin typeface="Lato"/>
                          <a:cs typeface="Lato"/>
                        </a:rPr>
                        <a:t>ITERAR</a:t>
                      </a:r>
                      <a:endParaRPr sz="250">
                        <a:latin typeface="Lato"/>
                        <a:cs typeface="Lato"/>
                      </a:endParaRPr>
                    </a:p>
                  </a:txBody>
                  <a:tcPr marL="0" marR="0" marT="6350" marB="0"/>
                </a:tc>
                <a:tc>
                  <a:txBody>
                    <a:bodyPr/>
                    <a:lstStyle/>
                    <a:p>
                      <a:pPr marL="89535">
                        <a:lnSpc>
                          <a:spcPts val="229"/>
                        </a:lnSpc>
                        <a:spcBef>
                          <a:spcPts val="50"/>
                        </a:spcBef>
                      </a:pPr>
                      <a:r>
                        <a:rPr sz="250" b="1" spc="5" dirty="0">
                          <a:latin typeface="Lato"/>
                          <a:cs typeface="Lato"/>
                        </a:rPr>
                        <a:t>TESTAR</a:t>
                      </a:r>
                      <a:r>
                        <a:rPr sz="250" b="1" spc="15" dirty="0">
                          <a:latin typeface="Lato"/>
                          <a:cs typeface="Lato"/>
                        </a:rPr>
                        <a:t> OUTROS</a:t>
                      </a:r>
                      <a:endParaRPr sz="250">
                        <a:latin typeface="Lato"/>
                        <a:cs typeface="Lato"/>
                      </a:endParaRPr>
                    </a:p>
                  </a:txBody>
                  <a:tcPr marL="0" marR="0" marT="6350" marB="0"/>
                </a:tc>
                <a:tc>
                  <a:txBody>
                    <a:bodyPr/>
                    <a:lstStyle/>
                    <a:p>
                      <a:pPr marL="79375">
                        <a:lnSpc>
                          <a:spcPts val="240"/>
                        </a:lnSpc>
                        <a:spcBef>
                          <a:spcPts val="40"/>
                        </a:spcBef>
                      </a:pPr>
                      <a:r>
                        <a:rPr sz="250" b="1" spc="-5" dirty="0">
                          <a:latin typeface="Lato"/>
                          <a:cs typeface="Lato"/>
                        </a:rPr>
                        <a:t>PREPARAR</a:t>
                      </a:r>
                      <a:r>
                        <a:rPr sz="250" b="1" dirty="0">
                          <a:latin typeface="Lato"/>
                          <a:cs typeface="Lato"/>
                        </a:rPr>
                        <a:t> PARA</a:t>
                      </a:r>
                      <a:endParaRPr sz="250">
                        <a:latin typeface="Lato"/>
                        <a:cs typeface="Lato"/>
                      </a:endParaRPr>
                    </a:p>
                  </a:txBody>
                  <a:tcPr marL="0" marR="0" marT="5080" marB="0"/>
                </a:tc>
                <a:tc>
                  <a:txBody>
                    <a:bodyPr/>
                    <a:lstStyle/>
                    <a:p>
                      <a:pPr marL="86995">
                        <a:lnSpc>
                          <a:spcPts val="254"/>
                        </a:lnSpc>
                        <a:spcBef>
                          <a:spcPts val="25"/>
                        </a:spcBef>
                      </a:pPr>
                      <a:r>
                        <a:rPr sz="250" b="1" spc="10" dirty="0">
                          <a:latin typeface="Lato"/>
                          <a:cs typeface="Lato"/>
                        </a:rPr>
                        <a:t>CONTAR </a:t>
                      </a:r>
                      <a:r>
                        <a:rPr sz="250" b="1" spc="15" dirty="0">
                          <a:latin typeface="Lato"/>
                          <a:cs typeface="Lato"/>
                        </a:rPr>
                        <a:t>À</a:t>
                      </a:r>
                      <a:r>
                        <a:rPr sz="250" b="1" spc="-35" dirty="0">
                          <a:latin typeface="Lato"/>
                          <a:cs typeface="Lato"/>
                        </a:rPr>
                        <a:t> </a:t>
                      </a:r>
                      <a:r>
                        <a:rPr sz="250" b="1" spc="5" dirty="0">
                          <a:latin typeface="Lato"/>
                          <a:cs typeface="Lato"/>
                        </a:rPr>
                        <a:t>SUA</a:t>
                      </a:r>
                      <a:endParaRPr sz="250">
                        <a:latin typeface="Lato"/>
                        <a:cs typeface="Lato"/>
                      </a:endParaRPr>
                    </a:p>
                  </a:txBody>
                  <a:tcPr marL="0" marR="0" marT="3175" marB="0"/>
                </a:tc>
                <a:extLst>
                  <a:ext uri="{0D108BD9-81ED-4DB2-BD59-A6C34878D82A}">
                    <a16:rowId xmlns:a16="http://schemas.microsoft.com/office/drawing/2014/main" val="10001"/>
                  </a:ext>
                </a:extLst>
              </a:tr>
              <a:tr h="55678">
                <a:tc>
                  <a:txBody>
                    <a:bodyPr/>
                    <a:lstStyle/>
                    <a:p>
                      <a:pPr marL="15240">
                        <a:lnSpc>
                          <a:spcPct val="100000"/>
                        </a:lnSpc>
                        <a:spcBef>
                          <a:spcPts val="15"/>
                        </a:spcBef>
                      </a:pPr>
                      <a:r>
                        <a:rPr sz="250" b="1" dirty="0">
                          <a:latin typeface="Lato"/>
                          <a:cs typeface="Lato"/>
                        </a:rPr>
                        <a:t>DE</a:t>
                      </a:r>
                      <a:r>
                        <a:rPr sz="250" b="1" spc="20" dirty="0">
                          <a:latin typeface="Lato"/>
                          <a:cs typeface="Lato"/>
                        </a:rPr>
                        <a:t> </a:t>
                      </a:r>
                      <a:r>
                        <a:rPr sz="250" b="1" spc="15" dirty="0">
                          <a:latin typeface="Lato"/>
                          <a:cs typeface="Lato"/>
                        </a:rPr>
                        <a:t>DESIGN</a:t>
                      </a:r>
                      <a:endParaRPr sz="250">
                        <a:latin typeface="Lato"/>
                        <a:cs typeface="Lato"/>
                      </a:endParaRPr>
                    </a:p>
                  </a:txBody>
                  <a:tcPr marL="0" marR="0" marT="1905" marB="0"/>
                </a:tc>
                <a:tc>
                  <a:txBody>
                    <a:bodyPr/>
                    <a:lstStyle/>
                    <a:p>
                      <a:pPr marL="48260">
                        <a:lnSpc>
                          <a:spcPts val="285"/>
                        </a:lnSpc>
                      </a:pPr>
                      <a:r>
                        <a:rPr sz="250" b="1" spc="35" dirty="0">
                          <a:latin typeface="Lato"/>
                          <a:cs typeface="Lato"/>
                        </a:rPr>
                        <a:t>O</a:t>
                      </a:r>
                      <a:r>
                        <a:rPr sz="250" b="1" spc="15" dirty="0">
                          <a:latin typeface="Lato"/>
                          <a:cs typeface="Lato"/>
                        </a:rPr>
                        <a:t> </a:t>
                      </a:r>
                      <a:r>
                        <a:rPr sz="250" b="1" spc="10" dirty="0">
                          <a:latin typeface="Lato"/>
                          <a:cs typeface="Lato"/>
                        </a:rPr>
                        <a:t>PROBLEMA</a:t>
                      </a:r>
                      <a:endParaRPr sz="250">
                        <a:latin typeface="Lato"/>
                        <a:cs typeface="Lato"/>
                      </a:endParaRPr>
                    </a:p>
                  </a:txBody>
                  <a:tcPr marL="0" marR="0" marT="0" marB="0"/>
                </a:tc>
                <a:tc>
                  <a:txBody>
                    <a:bodyPr/>
                    <a:lstStyle/>
                    <a:p>
                      <a:pPr marR="91440" algn="ctr">
                        <a:lnSpc>
                          <a:spcPct val="100000"/>
                        </a:lnSpc>
                        <a:spcBef>
                          <a:spcPts val="15"/>
                        </a:spcBef>
                      </a:pPr>
                      <a:r>
                        <a:rPr sz="250" b="1" spc="10" dirty="0">
                          <a:latin typeface="Lato"/>
                          <a:cs typeface="Lato"/>
                        </a:rPr>
                        <a:t>PROBLEMA</a:t>
                      </a:r>
                      <a:endParaRPr sz="250">
                        <a:latin typeface="Lato"/>
                        <a:cs typeface="Lato"/>
                      </a:endParaRPr>
                    </a:p>
                  </a:txBody>
                  <a:tcPr marL="0" marR="0" marT="1905" marB="0"/>
                </a:tc>
                <a:tc>
                  <a:txBody>
                    <a:bodyPr/>
                    <a:lstStyle/>
                    <a:p>
                      <a:pPr marL="76200">
                        <a:lnSpc>
                          <a:spcPct val="100000"/>
                        </a:lnSpc>
                        <a:spcBef>
                          <a:spcPts val="15"/>
                        </a:spcBef>
                      </a:pPr>
                      <a:r>
                        <a:rPr sz="250" b="1" spc="20" dirty="0">
                          <a:latin typeface="Lato"/>
                          <a:cs typeface="Lato"/>
                        </a:rPr>
                        <a:t>SOLUÇÕES</a:t>
                      </a:r>
                      <a:endParaRPr sz="250">
                        <a:latin typeface="Lato"/>
                        <a:cs typeface="Lato"/>
                      </a:endParaRPr>
                    </a:p>
                  </a:txBody>
                  <a:tcPr marL="0" marR="0" marT="1905" marB="0"/>
                </a:tc>
                <a:tc>
                  <a:txBody>
                    <a:bodyPr/>
                    <a:lstStyle/>
                    <a:p>
                      <a:pPr marL="1905" algn="ctr">
                        <a:lnSpc>
                          <a:spcPct val="100000"/>
                        </a:lnSpc>
                        <a:spcBef>
                          <a:spcPts val="15"/>
                        </a:spcBef>
                      </a:pPr>
                      <a:r>
                        <a:rPr sz="250" b="1" spc="35" dirty="0">
                          <a:latin typeface="Lato"/>
                          <a:cs typeface="Lato"/>
                        </a:rPr>
                        <a:t>O</a:t>
                      </a:r>
                      <a:r>
                        <a:rPr sz="250" b="1" spc="15" dirty="0">
                          <a:latin typeface="Lato"/>
                          <a:cs typeface="Lato"/>
                        </a:rPr>
                        <a:t> </a:t>
                      </a:r>
                      <a:r>
                        <a:rPr sz="250" b="1" spc="10" dirty="0">
                          <a:latin typeface="Lato"/>
                          <a:cs typeface="Lato"/>
                        </a:rPr>
                        <a:t>PROTÓTIPO</a:t>
                      </a:r>
                      <a:endParaRPr sz="250">
                        <a:latin typeface="Lato"/>
                        <a:cs typeface="Lato"/>
                      </a:endParaRPr>
                    </a:p>
                  </a:txBody>
                  <a:tcPr marL="0" marR="0" marT="1905" marB="0"/>
                </a:tc>
                <a:tc>
                  <a:txBody>
                    <a:bodyPr/>
                    <a:lstStyle/>
                    <a:p>
                      <a:pPr marR="6985" algn="ctr">
                        <a:lnSpc>
                          <a:spcPct val="100000"/>
                        </a:lnSpc>
                        <a:spcBef>
                          <a:spcPts val="15"/>
                        </a:spcBef>
                      </a:pPr>
                      <a:r>
                        <a:rPr sz="250" b="1" spc="10" dirty="0">
                          <a:latin typeface="Lato"/>
                          <a:cs typeface="Lato"/>
                        </a:rPr>
                        <a:t>PROTÓTIPO</a:t>
                      </a:r>
                      <a:endParaRPr sz="250">
                        <a:latin typeface="Lato"/>
                        <a:cs typeface="Lato"/>
                      </a:endParaRPr>
                    </a:p>
                  </a:txBody>
                  <a:tcPr marL="0" marR="0" marT="1905" marB="0"/>
                </a:tc>
                <a:tc>
                  <a:txBody>
                    <a:bodyPr/>
                    <a:lstStyle/>
                    <a:p>
                      <a:pPr>
                        <a:lnSpc>
                          <a:spcPct val="100000"/>
                        </a:lnSpc>
                      </a:pPr>
                      <a:endParaRPr sz="200">
                        <a:latin typeface="Times New Roman"/>
                        <a:cs typeface="Times New Roman"/>
                      </a:endParaRPr>
                    </a:p>
                  </a:txBody>
                  <a:tcPr marL="0" marR="0" marT="0" marB="0"/>
                </a:tc>
                <a:tc>
                  <a:txBody>
                    <a:bodyPr/>
                    <a:lstStyle/>
                    <a:p>
                      <a:pPr marL="89535">
                        <a:lnSpc>
                          <a:spcPct val="100000"/>
                        </a:lnSpc>
                        <a:spcBef>
                          <a:spcPts val="15"/>
                        </a:spcBef>
                      </a:pPr>
                      <a:r>
                        <a:rPr sz="250" b="1" spc="15" dirty="0">
                          <a:latin typeface="Lato"/>
                          <a:cs typeface="Lato"/>
                        </a:rPr>
                        <a:t>PROTÓTIPOS</a:t>
                      </a:r>
                      <a:endParaRPr sz="250">
                        <a:latin typeface="Lato"/>
                        <a:cs typeface="Lato"/>
                      </a:endParaRPr>
                    </a:p>
                  </a:txBody>
                  <a:tcPr marL="0" marR="0" marT="1905" marB="0"/>
                </a:tc>
                <a:tc>
                  <a:txBody>
                    <a:bodyPr/>
                    <a:lstStyle/>
                    <a:p>
                      <a:pPr marL="79375">
                        <a:lnSpc>
                          <a:spcPct val="100000"/>
                        </a:lnSpc>
                        <a:spcBef>
                          <a:spcPts val="5"/>
                        </a:spcBef>
                      </a:pPr>
                      <a:r>
                        <a:rPr sz="250" b="1" dirty="0">
                          <a:latin typeface="Lato"/>
                          <a:cs typeface="Lato"/>
                        </a:rPr>
                        <a:t>IMPLEMENTAR</a:t>
                      </a:r>
                      <a:endParaRPr sz="250">
                        <a:latin typeface="Lato"/>
                        <a:cs typeface="Lato"/>
                      </a:endParaRPr>
                    </a:p>
                  </a:txBody>
                  <a:tcPr marL="0" marR="0" marT="635" marB="0"/>
                </a:tc>
                <a:tc>
                  <a:txBody>
                    <a:bodyPr/>
                    <a:lstStyle/>
                    <a:p>
                      <a:pPr marL="86995">
                        <a:lnSpc>
                          <a:spcPts val="285"/>
                        </a:lnSpc>
                      </a:pPr>
                      <a:r>
                        <a:rPr sz="250" b="1" spc="5" dirty="0">
                          <a:latin typeface="Lato"/>
                          <a:cs typeface="Lato"/>
                        </a:rPr>
                        <a:t>COMUNIDADE</a:t>
                      </a:r>
                      <a:endParaRPr sz="250">
                        <a:latin typeface="Lato"/>
                        <a:cs typeface="Lato"/>
                      </a:endParaRPr>
                    </a:p>
                  </a:txBody>
                  <a:tcPr marL="0" marR="0" marT="0" marB="0"/>
                </a:tc>
                <a:extLst>
                  <a:ext uri="{0D108BD9-81ED-4DB2-BD59-A6C34878D82A}">
                    <a16:rowId xmlns:a16="http://schemas.microsoft.com/office/drawing/2014/main" val="10002"/>
                  </a:ext>
                </a:extLst>
              </a:tr>
              <a:tr h="44746">
                <a:tc>
                  <a:txBody>
                    <a:bodyPr/>
                    <a:lstStyle/>
                    <a:p>
                      <a:pPr marL="14604">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6985" marB="0"/>
                </a:tc>
                <a:tc>
                  <a:txBody>
                    <a:bodyPr/>
                    <a:lstStyle/>
                    <a:p>
                      <a:pPr marL="52069">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6985" marB="0"/>
                </a:tc>
                <a:tc>
                  <a:txBody>
                    <a:bodyPr/>
                    <a:lstStyle/>
                    <a:p>
                      <a:pPr marR="129539"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L="7810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6985" marB="0"/>
                </a:tc>
                <a:tc>
                  <a:txBody>
                    <a:bodyPr/>
                    <a:lstStyle/>
                    <a:p>
                      <a:pPr marR="86360"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R="57150"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L="59690">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6985" marB="0"/>
                </a:tc>
                <a:tc>
                  <a:txBody>
                    <a:bodyPr/>
                    <a:lstStyle/>
                    <a:p>
                      <a:pPr marL="91440">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6985" marB="0"/>
                </a:tc>
                <a:tc>
                  <a:txBody>
                    <a:bodyPr/>
                    <a:lstStyle/>
                    <a:p>
                      <a:pPr marL="8064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6985" marB="0"/>
                </a:tc>
                <a:tc>
                  <a:txBody>
                    <a:bodyPr/>
                    <a:lstStyle/>
                    <a:p>
                      <a:pPr marL="8953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6985" marB="0"/>
                </a:tc>
                <a:extLst>
                  <a:ext uri="{0D108BD9-81ED-4DB2-BD59-A6C34878D82A}">
                    <a16:rowId xmlns:a16="http://schemas.microsoft.com/office/drawing/2014/main" val="10003"/>
                  </a:ext>
                </a:extLst>
              </a:tr>
              <a:tr h="37379">
                <a:tc>
                  <a:txBody>
                    <a:bodyPr/>
                    <a:lstStyle/>
                    <a:p>
                      <a:pPr marL="14604">
                        <a:lnSpc>
                          <a:spcPts val="130"/>
                        </a:lnSpc>
                        <a:spcBef>
                          <a:spcPts val="65"/>
                        </a:spcBef>
                      </a:pPr>
                      <a:r>
                        <a:rPr sz="200" dirty="0">
                          <a:latin typeface="Arial"/>
                          <a:cs typeface="Arial"/>
                        </a:rPr>
                        <a:t>+ Navegação</a:t>
                      </a:r>
                      <a:r>
                        <a:rPr sz="200" spc="-5" dirty="0">
                          <a:latin typeface="Arial"/>
                          <a:cs typeface="Arial"/>
                        </a:rPr>
                        <a:t> </a:t>
                      </a:r>
                      <a:r>
                        <a:rPr sz="200" dirty="0">
                          <a:latin typeface="Arial"/>
                          <a:cs typeface="Arial"/>
                        </a:rPr>
                        <a:t>tranquila</a:t>
                      </a:r>
                      <a:endParaRPr sz="200">
                        <a:latin typeface="Arial"/>
                        <a:cs typeface="Arial"/>
                      </a:endParaRPr>
                    </a:p>
                  </a:txBody>
                  <a:tcPr marL="0" marR="0" marT="8255" marB="0"/>
                </a:tc>
                <a:tc>
                  <a:txBody>
                    <a:bodyPr/>
                    <a:lstStyle/>
                    <a:p>
                      <a:pPr marL="52069">
                        <a:lnSpc>
                          <a:spcPts val="195"/>
                        </a:lnSpc>
                      </a:pPr>
                      <a:r>
                        <a:rPr sz="200" dirty="0">
                          <a:latin typeface="Arial"/>
                          <a:cs typeface="Arial"/>
                        </a:rPr>
                        <a:t>+ Preparação</a:t>
                      </a:r>
                      <a:r>
                        <a:rPr sz="200" spc="-10" dirty="0">
                          <a:latin typeface="Arial"/>
                          <a:cs typeface="Arial"/>
                        </a:rPr>
                        <a:t> </a:t>
                      </a:r>
                      <a:r>
                        <a:rPr sz="200" spc="5" dirty="0">
                          <a:latin typeface="Arial"/>
                          <a:cs typeface="Arial"/>
                        </a:rPr>
                        <a:t>para</a:t>
                      </a:r>
                      <a:endParaRPr sz="200">
                        <a:latin typeface="Arial"/>
                        <a:cs typeface="Arial"/>
                      </a:endParaRPr>
                    </a:p>
                  </a:txBody>
                  <a:tcPr marL="0" marR="0" marT="0" marB="0"/>
                </a:tc>
                <a:tc>
                  <a:txBody>
                    <a:bodyPr/>
                    <a:lstStyle/>
                    <a:p>
                      <a:pPr marL="2540" algn="ctr">
                        <a:lnSpc>
                          <a:spcPts val="195"/>
                        </a:lnSpc>
                      </a:pPr>
                      <a:r>
                        <a:rPr sz="200" dirty="0">
                          <a:latin typeface="Arial"/>
                          <a:cs typeface="Arial"/>
                        </a:rPr>
                        <a:t>+ </a:t>
                      </a:r>
                      <a:r>
                        <a:rPr sz="200" spc="-5" dirty="0">
                          <a:latin typeface="Arial"/>
                          <a:cs typeface="Arial"/>
                        </a:rPr>
                        <a:t>Observações e</a:t>
                      </a:r>
                      <a:r>
                        <a:rPr sz="200" spc="-10" dirty="0">
                          <a:latin typeface="Arial"/>
                          <a:cs typeface="Arial"/>
                        </a:rPr>
                        <a:t> </a:t>
                      </a:r>
                      <a:r>
                        <a:rPr sz="200" dirty="0">
                          <a:latin typeface="Arial"/>
                          <a:cs typeface="Arial"/>
                        </a:rPr>
                        <a:t>palpites</a:t>
                      </a:r>
                      <a:endParaRPr sz="200">
                        <a:latin typeface="Arial"/>
                        <a:cs typeface="Arial"/>
                      </a:endParaRPr>
                    </a:p>
                  </a:txBody>
                  <a:tcPr marL="0" marR="0" marT="0" marB="0"/>
                </a:tc>
                <a:tc>
                  <a:txBody>
                    <a:bodyPr/>
                    <a:lstStyle/>
                    <a:p>
                      <a:pPr marL="78105">
                        <a:lnSpc>
                          <a:spcPts val="195"/>
                        </a:lnSpc>
                      </a:pPr>
                      <a:r>
                        <a:rPr sz="200" dirty="0">
                          <a:latin typeface="Arial"/>
                          <a:cs typeface="Arial"/>
                        </a:rPr>
                        <a:t>+</a:t>
                      </a:r>
                      <a:r>
                        <a:rPr sz="200" spc="-5" dirty="0">
                          <a:latin typeface="Arial"/>
                          <a:cs typeface="Arial"/>
                        </a:rPr>
                        <a:t> </a:t>
                      </a:r>
                      <a:r>
                        <a:rPr sz="200" dirty="0">
                          <a:latin typeface="Arial"/>
                          <a:cs typeface="Arial"/>
                        </a:rPr>
                        <a:t>Preparação</a:t>
                      </a:r>
                      <a:endParaRPr sz="200">
                        <a:latin typeface="Arial"/>
                        <a:cs typeface="Arial"/>
                      </a:endParaRPr>
                    </a:p>
                  </a:txBody>
                  <a:tcPr marL="0" marR="0" marT="0" marB="0"/>
                </a:tc>
                <a:tc>
                  <a:txBody>
                    <a:bodyPr/>
                    <a:lstStyle/>
                    <a:p>
                      <a:pPr marR="24765" algn="ctr">
                        <a:lnSpc>
                          <a:spcPts val="195"/>
                        </a:lnSpc>
                      </a:pPr>
                      <a:r>
                        <a:rPr sz="200" dirty="0">
                          <a:latin typeface="Arial"/>
                          <a:cs typeface="Arial"/>
                        </a:rPr>
                        <a:t>+ Combinar</a:t>
                      </a:r>
                      <a:r>
                        <a:rPr sz="200" spc="-10" dirty="0">
                          <a:latin typeface="Arial"/>
                          <a:cs typeface="Arial"/>
                        </a:rPr>
                        <a:t> </a:t>
                      </a:r>
                      <a:r>
                        <a:rPr sz="200" spc="-5" dirty="0">
                          <a:latin typeface="Arial"/>
                          <a:cs typeface="Arial"/>
                        </a:rPr>
                        <a:t>ideias</a:t>
                      </a:r>
                      <a:endParaRPr sz="200">
                        <a:latin typeface="Arial"/>
                        <a:cs typeface="Arial"/>
                      </a:endParaRPr>
                    </a:p>
                  </a:txBody>
                  <a:tcPr marL="0" marR="0" marT="0" marB="0"/>
                </a:tc>
                <a:tc>
                  <a:txBody>
                    <a:bodyPr/>
                    <a:lstStyle/>
                    <a:p>
                      <a:pPr marL="31750" algn="ctr">
                        <a:lnSpc>
                          <a:spcPts val="195"/>
                        </a:lnSpc>
                      </a:pPr>
                      <a:r>
                        <a:rPr sz="200" dirty="0">
                          <a:latin typeface="Arial"/>
                          <a:cs typeface="Arial"/>
                        </a:rPr>
                        <a:t>+ </a:t>
                      </a:r>
                      <a:r>
                        <a:rPr sz="200" spc="-10" dirty="0">
                          <a:latin typeface="Arial"/>
                          <a:cs typeface="Arial"/>
                        </a:rPr>
                        <a:t>Testar um</a:t>
                      </a:r>
                      <a:r>
                        <a:rPr sz="200" spc="-5" dirty="0">
                          <a:latin typeface="Arial"/>
                          <a:cs typeface="Arial"/>
                        </a:rPr>
                        <a:t> </a:t>
                      </a:r>
                      <a:r>
                        <a:rPr sz="200" spc="5" dirty="0">
                          <a:latin typeface="Arial"/>
                          <a:cs typeface="Arial"/>
                        </a:rPr>
                        <a:t>protótipo</a:t>
                      </a:r>
                      <a:endParaRPr sz="200">
                        <a:latin typeface="Arial"/>
                        <a:cs typeface="Arial"/>
                      </a:endParaRPr>
                    </a:p>
                  </a:txBody>
                  <a:tcPr marL="0" marR="0" marT="0" marB="0"/>
                </a:tc>
                <a:tc>
                  <a:txBody>
                    <a:bodyPr/>
                    <a:lstStyle/>
                    <a:p>
                      <a:pPr marL="59690">
                        <a:lnSpc>
                          <a:spcPts val="195"/>
                        </a:lnSpc>
                      </a:pPr>
                      <a:r>
                        <a:rPr sz="200" dirty="0">
                          <a:latin typeface="Arial"/>
                          <a:cs typeface="Arial"/>
                        </a:rPr>
                        <a:t>+ Combinar</a:t>
                      </a:r>
                      <a:r>
                        <a:rPr sz="200" spc="-10" dirty="0">
                          <a:latin typeface="Arial"/>
                          <a:cs typeface="Arial"/>
                        </a:rPr>
                        <a:t> </a:t>
                      </a:r>
                      <a:r>
                        <a:rPr sz="200" spc="-5" dirty="0">
                          <a:latin typeface="Arial"/>
                          <a:cs typeface="Arial"/>
                        </a:rPr>
                        <a:t>ideias</a:t>
                      </a:r>
                      <a:endParaRPr sz="200">
                        <a:latin typeface="Arial"/>
                        <a:cs typeface="Arial"/>
                      </a:endParaRPr>
                    </a:p>
                  </a:txBody>
                  <a:tcPr marL="0" marR="0" marT="0" marB="0"/>
                </a:tc>
                <a:tc>
                  <a:txBody>
                    <a:bodyPr/>
                    <a:lstStyle/>
                    <a:p>
                      <a:pPr marL="91440">
                        <a:lnSpc>
                          <a:spcPts val="195"/>
                        </a:lnSpc>
                      </a:pPr>
                      <a:r>
                        <a:rPr sz="200" dirty="0">
                          <a:latin typeface="Arial"/>
                          <a:cs typeface="Arial"/>
                        </a:rPr>
                        <a:t>+ </a:t>
                      </a:r>
                      <a:r>
                        <a:rPr sz="200" spc="-10" dirty="0">
                          <a:latin typeface="Arial"/>
                          <a:cs typeface="Arial"/>
                        </a:rPr>
                        <a:t>Testar um</a:t>
                      </a:r>
                      <a:r>
                        <a:rPr sz="200" spc="-5" dirty="0">
                          <a:latin typeface="Arial"/>
                          <a:cs typeface="Arial"/>
                        </a:rPr>
                        <a:t> </a:t>
                      </a:r>
                      <a:r>
                        <a:rPr sz="200" spc="5" dirty="0">
                          <a:latin typeface="Arial"/>
                          <a:cs typeface="Arial"/>
                        </a:rPr>
                        <a:t>protótipo</a:t>
                      </a:r>
                      <a:endParaRPr sz="200">
                        <a:latin typeface="Arial"/>
                        <a:cs typeface="Arial"/>
                      </a:endParaRPr>
                    </a:p>
                  </a:txBody>
                  <a:tcPr marL="0" marR="0" marT="0" marB="0"/>
                </a:tc>
                <a:tc>
                  <a:txBody>
                    <a:bodyPr/>
                    <a:lstStyle/>
                    <a:p>
                      <a:pPr marL="80645">
                        <a:lnSpc>
                          <a:spcPts val="195"/>
                        </a:lnSpc>
                      </a:pPr>
                      <a:r>
                        <a:rPr sz="200" dirty="0">
                          <a:latin typeface="Arial"/>
                          <a:cs typeface="Arial"/>
                        </a:rPr>
                        <a:t>+ </a:t>
                      </a:r>
                      <a:r>
                        <a:rPr sz="200" spc="-5" dirty="0">
                          <a:latin typeface="Arial"/>
                          <a:cs typeface="Arial"/>
                        </a:rPr>
                        <a:t>Reﬁnar </a:t>
                      </a:r>
                      <a:r>
                        <a:rPr sz="200" spc="10" dirty="0">
                          <a:latin typeface="Arial"/>
                          <a:cs typeface="Arial"/>
                        </a:rPr>
                        <a:t>a </a:t>
                      </a:r>
                      <a:r>
                        <a:rPr sz="200" spc="-10" dirty="0">
                          <a:latin typeface="Arial"/>
                          <a:cs typeface="Arial"/>
                        </a:rPr>
                        <a:t>sua</a:t>
                      </a:r>
                      <a:r>
                        <a:rPr sz="200" spc="-25" dirty="0">
                          <a:latin typeface="Arial"/>
                          <a:cs typeface="Arial"/>
                        </a:rPr>
                        <a:t> </a:t>
                      </a:r>
                      <a:r>
                        <a:rPr sz="200" dirty="0">
                          <a:latin typeface="Arial"/>
                          <a:cs typeface="Arial"/>
                        </a:rPr>
                        <a:t>ideia</a:t>
                      </a:r>
                      <a:endParaRPr sz="200">
                        <a:latin typeface="Arial"/>
                        <a:cs typeface="Arial"/>
                      </a:endParaRPr>
                    </a:p>
                  </a:txBody>
                  <a:tcPr marL="0" marR="0" marT="0" marB="0"/>
                </a:tc>
                <a:tc>
                  <a:txBody>
                    <a:bodyPr/>
                    <a:lstStyle/>
                    <a:p>
                      <a:pPr marL="89535">
                        <a:lnSpc>
                          <a:spcPts val="195"/>
                        </a:lnSpc>
                      </a:pPr>
                      <a:r>
                        <a:rPr sz="200" dirty="0">
                          <a:latin typeface="Arial"/>
                          <a:cs typeface="Arial"/>
                        </a:rPr>
                        <a:t>+</a:t>
                      </a:r>
                      <a:r>
                        <a:rPr sz="200" spc="-5" dirty="0">
                          <a:latin typeface="Arial"/>
                          <a:cs typeface="Arial"/>
                        </a:rPr>
                        <a:t> Storytelling</a:t>
                      </a:r>
                      <a:endParaRPr sz="200">
                        <a:latin typeface="Arial"/>
                        <a:cs typeface="Arial"/>
                      </a:endParaRPr>
                    </a:p>
                  </a:txBody>
                  <a:tcPr marL="0" marR="0" marT="0" marB="0"/>
                </a:tc>
                <a:extLst>
                  <a:ext uri="{0D108BD9-81ED-4DB2-BD59-A6C34878D82A}">
                    <a16:rowId xmlns:a16="http://schemas.microsoft.com/office/drawing/2014/main" val="10004"/>
                  </a:ext>
                </a:extLst>
              </a:tr>
              <a:tr h="37585">
                <a:tc>
                  <a:txBody>
                    <a:bodyPr/>
                    <a:lstStyle/>
                    <a:p>
                      <a:pPr marL="14604">
                        <a:lnSpc>
                          <a:spcPts val="130"/>
                        </a:lnSpc>
                        <a:spcBef>
                          <a:spcPts val="65"/>
                        </a:spcBef>
                      </a:pPr>
                      <a:r>
                        <a:rPr sz="200" dirty="0">
                          <a:latin typeface="Arial"/>
                          <a:cs typeface="Arial"/>
                        </a:rPr>
                        <a:t>+ </a:t>
                      </a:r>
                      <a:r>
                        <a:rPr sz="200" spc="-5" dirty="0">
                          <a:latin typeface="Arial"/>
                          <a:cs typeface="Arial"/>
                        </a:rPr>
                        <a:t>Análise dos </a:t>
                      </a:r>
                      <a:r>
                        <a:rPr sz="200" dirty="0">
                          <a:latin typeface="Arial"/>
                          <a:cs typeface="Arial"/>
                        </a:rPr>
                        <a:t>dados</a:t>
                      </a:r>
                      <a:endParaRPr sz="200">
                        <a:latin typeface="Arial"/>
                        <a:cs typeface="Arial"/>
                      </a:endParaRPr>
                    </a:p>
                  </a:txBody>
                  <a:tcPr marL="0" marR="0" marT="8255" marB="0"/>
                </a:tc>
                <a:tc>
                  <a:txBody>
                    <a:bodyPr/>
                    <a:lstStyle/>
                    <a:p>
                      <a:pPr marL="75565">
                        <a:lnSpc>
                          <a:spcPts val="175"/>
                        </a:lnSpc>
                      </a:pPr>
                      <a:r>
                        <a:rPr sz="200" spc="10" dirty="0">
                          <a:latin typeface="Arial"/>
                          <a:cs typeface="Arial"/>
                        </a:rPr>
                        <a:t>a</a:t>
                      </a:r>
                      <a:r>
                        <a:rPr sz="200" spc="-5" dirty="0">
                          <a:latin typeface="Arial"/>
                          <a:cs typeface="Arial"/>
                        </a:rPr>
                        <a:t> entrevista</a:t>
                      </a:r>
                      <a:endParaRPr sz="200">
                        <a:latin typeface="Arial"/>
                        <a:cs typeface="Arial"/>
                      </a:endParaRPr>
                    </a:p>
                  </a:txBody>
                  <a:tcPr marL="0" marR="0" marT="0" marB="0"/>
                </a:tc>
                <a:tc>
                  <a:txBody>
                    <a:bodyPr/>
                    <a:lstStyle/>
                    <a:p>
                      <a:pPr marR="96520" algn="ctr">
                        <a:lnSpc>
                          <a:spcPts val="195"/>
                        </a:lnSpc>
                      </a:pPr>
                      <a:r>
                        <a:rPr sz="200" dirty="0">
                          <a:latin typeface="Arial"/>
                          <a:cs typeface="Arial"/>
                        </a:rPr>
                        <a:t>+ </a:t>
                      </a:r>
                      <a:r>
                        <a:rPr sz="200" spc="-10" dirty="0">
                          <a:latin typeface="Arial"/>
                          <a:cs typeface="Arial"/>
                        </a:rPr>
                        <a:t>Ponto </a:t>
                      </a:r>
                      <a:r>
                        <a:rPr sz="200" spc="5" dirty="0">
                          <a:latin typeface="Arial"/>
                          <a:cs typeface="Arial"/>
                        </a:rPr>
                        <a:t>de</a:t>
                      </a:r>
                      <a:r>
                        <a:rPr sz="200" spc="-10" dirty="0">
                          <a:latin typeface="Arial"/>
                          <a:cs typeface="Arial"/>
                        </a:rPr>
                        <a:t> </a:t>
                      </a:r>
                      <a:r>
                        <a:rPr sz="200" spc="-5" dirty="0">
                          <a:latin typeface="Arial"/>
                          <a:cs typeface="Arial"/>
                        </a:rPr>
                        <a:t>vista</a:t>
                      </a:r>
                      <a:endParaRPr sz="200">
                        <a:latin typeface="Arial"/>
                        <a:cs typeface="Arial"/>
                      </a:endParaRPr>
                    </a:p>
                  </a:txBody>
                  <a:tcPr marL="0" marR="0" marT="0" marB="0"/>
                </a:tc>
                <a:tc>
                  <a:txBody>
                    <a:bodyPr/>
                    <a:lstStyle/>
                    <a:p>
                      <a:pPr marL="101600">
                        <a:lnSpc>
                          <a:spcPts val="175"/>
                        </a:lnSpc>
                      </a:pPr>
                      <a:r>
                        <a:rPr sz="200" spc="5" dirty="0">
                          <a:latin typeface="Arial"/>
                          <a:cs typeface="Arial"/>
                        </a:rPr>
                        <a:t>para </a:t>
                      </a:r>
                      <a:r>
                        <a:rPr sz="200" spc="10" dirty="0">
                          <a:latin typeface="Arial"/>
                          <a:cs typeface="Arial"/>
                        </a:rPr>
                        <a:t>a</a:t>
                      </a:r>
                      <a:r>
                        <a:rPr sz="200" spc="-15" dirty="0">
                          <a:latin typeface="Arial"/>
                          <a:cs typeface="Arial"/>
                        </a:rPr>
                        <a:t> sessão</a:t>
                      </a:r>
                      <a:endParaRPr sz="200">
                        <a:latin typeface="Arial"/>
                        <a:cs typeface="Arial"/>
                      </a:endParaRPr>
                    </a:p>
                  </a:txBody>
                  <a:tcPr marL="0" marR="0" marT="0" marB="0"/>
                </a:tc>
                <a:tc>
                  <a:txBody>
                    <a:bodyPr/>
                    <a:lstStyle/>
                    <a:p>
                      <a:pPr marR="106045" algn="ctr">
                        <a:lnSpc>
                          <a:spcPts val="195"/>
                        </a:lnSpc>
                      </a:pPr>
                      <a:r>
                        <a:rPr sz="200" dirty="0">
                          <a:latin typeface="Arial"/>
                          <a:cs typeface="Arial"/>
                        </a:rPr>
                        <a:t>+</a:t>
                      </a:r>
                      <a:r>
                        <a:rPr sz="200" spc="-5" dirty="0">
                          <a:latin typeface="Arial"/>
                          <a:cs typeface="Arial"/>
                        </a:rPr>
                        <a:t> Constituir</a:t>
                      </a:r>
                      <a:endParaRPr sz="200">
                        <a:latin typeface="Arial"/>
                        <a:cs typeface="Arial"/>
                      </a:endParaRPr>
                    </a:p>
                  </a:txBody>
                  <a:tcPr marL="0" marR="0" marT="0" marB="0"/>
                </a:tc>
                <a:tc>
                  <a:txBody>
                    <a:bodyPr/>
                    <a:lstStyle/>
                    <a:p>
                      <a:pPr marL="43815" algn="ctr">
                        <a:lnSpc>
                          <a:spcPts val="130"/>
                        </a:lnSpc>
                        <a:spcBef>
                          <a:spcPts val="65"/>
                        </a:spcBef>
                      </a:pPr>
                      <a:r>
                        <a:rPr sz="200" b="1" dirty="0">
                          <a:latin typeface="Lato"/>
                          <a:cs typeface="Lato"/>
                        </a:rPr>
                        <a:t>Trabalho </a:t>
                      </a:r>
                      <a:r>
                        <a:rPr sz="200" b="1" spc="5" dirty="0">
                          <a:latin typeface="Lato"/>
                          <a:cs typeface="Lato"/>
                        </a:rPr>
                        <a:t>de campo</a:t>
                      </a:r>
                      <a:r>
                        <a:rPr sz="200" b="1" spc="-10" dirty="0">
                          <a:latin typeface="Lato"/>
                          <a:cs typeface="Lato"/>
                        </a:rPr>
                        <a:t> B:</a:t>
                      </a:r>
                      <a:endParaRPr sz="200">
                        <a:latin typeface="Lato"/>
                        <a:cs typeface="Lato"/>
                      </a:endParaRPr>
                    </a:p>
                  </a:txBody>
                  <a:tcPr marL="0" marR="0" marT="8255" marB="0"/>
                </a:tc>
                <a:tc>
                  <a:txBody>
                    <a:bodyPr/>
                    <a:lstStyle/>
                    <a:p>
                      <a:pPr marL="59690">
                        <a:lnSpc>
                          <a:spcPts val="130"/>
                        </a:lnSpc>
                        <a:spcBef>
                          <a:spcPts val="65"/>
                        </a:spcBef>
                      </a:pPr>
                      <a:r>
                        <a:rPr sz="200" dirty="0">
                          <a:latin typeface="Arial"/>
                          <a:cs typeface="Arial"/>
                        </a:rPr>
                        <a:t>+ </a:t>
                      </a:r>
                      <a:r>
                        <a:rPr sz="200" spc="-5" dirty="0">
                          <a:latin typeface="Arial"/>
                          <a:cs typeface="Arial"/>
                        </a:rPr>
                        <a:t>Constituir</a:t>
                      </a:r>
                      <a:r>
                        <a:rPr sz="200" spc="-10" dirty="0">
                          <a:latin typeface="Arial"/>
                          <a:cs typeface="Arial"/>
                        </a:rPr>
                        <a:t> </a:t>
                      </a:r>
                      <a:r>
                        <a:rPr sz="200" spc="-15" dirty="0">
                          <a:latin typeface="Arial"/>
                          <a:cs typeface="Arial"/>
                        </a:rPr>
                        <a:t>os</a:t>
                      </a:r>
                      <a:endParaRPr sz="200">
                        <a:latin typeface="Arial"/>
                        <a:cs typeface="Arial"/>
                      </a:endParaRPr>
                    </a:p>
                  </a:txBody>
                  <a:tcPr marL="0" marR="0" marT="8255" marB="0"/>
                </a:tc>
                <a:tc>
                  <a:txBody>
                    <a:bodyPr/>
                    <a:lstStyle/>
                    <a:p>
                      <a:pPr marL="91440">
                        <a:lnSpc>
                          <a:spcPts val="130"/>
                        </a:lnSpc>
                        <a:spcBef>
                          <a:spcPts val="65"/>
                        </a:spcBef>
                      </a:pPr>
                      <a:r>
                        <a:rPr sz="200" b="1" dirty="0">
                          <a:latin typeface="Lato"/>
                          <a:cs typeface="Lato"/>
                        </a:rPr>
                        <a:t>Trabalho </a:t>
                      </a:r>
                      <a:r>
                        <a:rPr sz="200" b="1" spc="5" dirty="0">
                          <a:latin typeface="Lato"/>
                          <a:cs typeface="Lato"/>
                        </a:rPr>
                        <a:t>de campo</a:t>
                      </a:r>
                      <a:r>
                        <a:rPr sz="200" b="1" spc="-5" dirty="0">
                          <a:latin typeface="Lato"/>
                          <a:cs typeface="Lato"/>
                        </a:rPr>
                        <a:t> </a:t>
                      </a:r>
                      <a:r>
                        <a:rPr sz="200" b="1" spc="5" dirty="0">
                          <a:latin typeface="Lato"/>
                          <a:cs typeface="Lato"/>
                        </a:rPr>
                        <a:t>C:</a:t>
                      </a:r>
                      <a:endParaRPr sz="200">
                        <a:latin typeface="Lato"/>
                        <a:cs typeface="Lato"/>
                      </a:endParaRPr>
                    </a:p>
                  </a:txBody>
                  <a:tcPr marL="0" marR="0" marT="8255" marB="0"/>
                </a:tc>
                <a:tc>
                  <a:txBody>
                    <a:bodyPr/>
                    <a:lstStyle/>
                    <a:p>
                      <a:pPr marL="80645">
                        <a:lnSpc>
                          <a:spcPts val="130"/>
                        </a:lnSpc>
                        <a:spcBef>
                          <a:spcPts val="65"/>
                        </a:spcBef>
                      </a:pPr>
                      <a:r>
                        <a:rPr sz="200" dirty="0">
                          <a:latin typeface="Arial"/>
                          <a:cs typeface="Arial"/>
                        </a:rPr>
                        <a:t>+ </a:t>
                      </a:r>
                      <a:r>
                        <a:rPr sz="200" spc="-5" dirty="0">
                          <a:latin typeface="Arial"/>
                          <a:cs typeface="Arial"/>
                        </a:rPr>
                        <a:t>Planear </a:t>
                      </a:r>
                      <a:r>
                        <a:rPr sz="200" dirty="0">
                          <a:latin typeface="Arial"/>
                          <a:cs typeface="Arial"/>
                        </a:rPr>
                        <a:t>o</a:t>
                      </a:r>
                      <a:r>
                        <a:rPr sz="200" spc="-5" dirty="0">
                          <a:latin typeface="Arial"/>
                          <a:cs typeface="Arial"/>
                        </a:rPr>
                        <a:t> </a:t>
                      </a:r>
                      <a:r>
                        <a:rPr sz="200" dirty="0">
                          <a:latin typeface="Arial"/>
                          <a:cs typeface="Arial"/>
                        </a:rPr>
                        <a:t>projeto</a:t>
                      </a:r>
                      <a:endParaRPr sz="200">
                        <a:latin typeface="Arial"/>
                        <a:cs typeface="Arial"/>
                      </a:endParaRPr>
                    </a:p>
                  </a:txBody>
                  <a:tcPr marL="0" marR="0" marT="8255" marB="0"/>
                </a:tc>
                <a:tc>
                  <a:txBody>
                    <a:bodyPr/>
                    <a:lstStyle/>
                    <a:p>
                      <a:pPr marL="113030">
                        <a:lnSpc>
                          <a:spcPts val="175"/>
                        </a:lnSpc>
                      </a:pPr>
                      <a:r>
                        <a:rPr sz="200" spc="40" dirty="0">
                          <a:latin typeface="Arial"/>
                          <a:cs typeface="Arial"/>
                        </a:rPr>
                        <a:t>/</a:t>
                      </a:r>
                      <a:r>
                        <a:rPr sz="200" spc="-5" dirty="0">
                          <a:latin typeface="Arial"/>
                          <a:cs typeface="Arial"/>
                        </a:rPr>
                        <a:t> </a:t>
                      </a:r>
                      <a:r>
                        <a:rPr sz="200" dirty="0">
                          <a:latin typeface="Arial"/>
                          <a:cs typeface="Arial"/>
                        </a:rPr>
                        <a:t>Narrativa</a:t>
                      </a:r>
                      <a:endParaRPr sz="200">
                        <a:latin typeface="Arial"/>
                        <a:cs typeface="Arial"/>
                      </a:endParaRPr>
                    </a:p>
                  </a:txBody>
                  <a:tcPr marL="0" marR="0" marT="0" marB="0"/>
                </a:tc>
                <a:extLst>
                  <a:ext uri="{0D108BD9-81ED-4DB2-BD59-A6C34878D82A}">
                    <a16:rowId xmlns:a16="http://schemas.microsoft.com/office/drawing/2014/main" val="10005"/>
                  </a:ext>
                </a:extLst>
              </a:tr>
              <a:tr h="54246">
                <a:tc>
                  <a:txBody>
                    <a:bodyPr/>
                    <a:lstStyle/>
                    <a:p>
                      <a:pPr marL="38100">
                        <a:lnSpc>
                          <a:spcPct val="100000"/>
                        </a:lnSpc>
                      </a:pPr>
                      <a:r>
                        <a:rPr sz="200" dirty="0">
                          <a:latin typeface="Arial"/>
                          <a:cs typeface="Arial"/>
                        </a:rPr>
                        <a:t>quantitativos</a:t>
                      </a:r>
                      <a:endParaRPr sz="200">
                        <a:latin typeface="Arial"/>
                        <a:cs typeface="Arial"/>
                      </a:endParaRPr>
                    </a:p>
                  </a:txBody>
                  <a:tcPr marL="0" marR="0" marT="0" marB="0"/>
                </a:tc>
                <a:tc>
                  <a:txBody>
                    <a:bodyPr/>
                    <a:lstStyle/>
                    <a:p>
                      <a:pPr marL="52069">
                        <a:lnSpc>
                          <a:spcPts val="175"/>
                        </a:lnSpc>
                      </a:pPr>
                      <a:r>
                        <a:rPr sz="200" b="1" dirty="0">
                          <a:latin typeface="Lato"/>
                          <a:cs typeface="Lato"/>
                        </a:rPr>
                        <a:t>Trabalho </a:t>
                      </a:r>
                      <a:r>
                        <a:rPr sz="200" b="1" spc="5" dirty="0">
                          <a:latin typeface="Lato"/>
                          <a:cs typeface="Lato"/>
                        </a:rPr>
                        <a:t>de campo</a:t>
                      </a:r>
                      <a:r>
                        <a:rPr sz="200" b="1" spc="-5" dirty="0">
                          <a:latin typeface="Lato"/>
                          <a:cs typeface="Lato"/>
                        </a:rPr>
                        <a:t> A:</a:t>
                      </a:r>
                      <a:endParaRPr sz="200">
                        <a:latin typeface="Lato"/>
                        <a:cs typeface="Lato"/>
                      </a:endParaRPr>
                    </a:p>
                  </a:txBody>
                  <a:tcPr marL="0" marR="0" marT="0" marB="0"/>
                </a:tc>
                <a:tc>
                  <a:txBody>
                    <a:bodyPr/>
                    <a:lstStyle/>
                    <a:p>
                      <a:pPr marR="51435" algn="ctr">
                        <a:lnSpc>
                          <a:spcPct val="100000"/>
                        </a:lnSpc>
                      </a:pPr>
                      <a:r>
                        <a:rPr sz="200" dirty="0">
                          <a:latin typeface="Arial"/>
                          <a:cs typeface="Arial"/>
                        </a:rPr>
                        <a:t>+ </a:t>
                      </a:r>
                      <a:r>
                        <a:rPr sz="200" spc="-5" dirty="0">
                          <a:latin typeface="Arial"/>
                          <a:cs typeface="Arial"/>
                        </a:rPr>
                        <a:t>Como</a:t>
                      </a:r>
                      <a:r>
                        <a:rPr sz="200" spc="-15" dirty="0">
                          <a:latin typeface="Arial"/>
                          <a:cs typeface="Arial"/>
                        </a:rPr>
                        <a:t> </a:t>
                      </a:r>
                      <a:r>
                        <a:rPr sz="200" dirty="0">
                          <a:latin typeface="Arial"/>
                          <a:cs typeface="Arial"/>
                        </a:rPr>
                        <a:t>poderemos</a:t>
                      </a:r>
                      <a:endParaRPr sz="200">
                        <a:latin typeface="Arial"/>
                        <a:cs typeface="Arial"/>
                      </a:endParaRPr>
                    </a:p>
                  </a:txBody>
                  <a:tcPr marL="0" marR="0" marT="0" marB="0"/>
                </a:tc>
                <a:tc>
                  <a:txBody>
                    <a:bodyPr/>
                    <a:lstStyle/>
                    <a:p>
                      <a:pPr marL="101600">
                        <a:lnSpc>
                          <a:spcPts val="110"/>
                        </a:lnSpc>
                      </a:pPr>
                      <a:r>
                        <a:rPr sz="200" spc="5" dirty="0">
                          <a:latin typeface="Arial"/>
                          <a:cs typeface="Arial"/>
                        </a:rPr>
                        <a:t>de</a:t>
                      </a:r>
                      <a:r>
                        <a:rPr sz="200" spc="-10" dirty="0">
                          <a:latin typeface="Arial"/>
                          <a:cs typeface="Arial"/>
                        </a:rPr>
                        <a:t> </a:t>
                      </a:r>
                      <a:r>
                        <a:rPr sz="200" dirty="0">
                          <a:latin typeface="Arial"/>
                          <a:cs typeface="Arial"/>
                        </a:rPr>
                        <a:t>brainstorming</a:t>
                      </a:r>
                      <a:endParaRPr sz="200">
                        <a:latin typeface="Arial"/>
                        <a:cs typeface="Arial"/>
                      </a:endParaRPr>
                    </a:p>
                  </a:txBody>
                  <a:tcPr marL="0" marR="0" marT="0" marB="0"/>
                </a:tc>
                <a:tc>
                  <a:txBody>
                    <a:bodyPr/>
                    <a:lstStyle/>
                    <a:p>
                      <a:pPr marR="8255" algn="ctr">
                        <a:lnSpc>
                          <a:spcPts val="175"/>
                        </a:lnSpc>
                      </a:pPr>
                      <a:r>
                        <a:rPr sz="200" spc="-15" dirty="0">
                          <a:latin typeface="Arial"/>
                          <a:cs typeface="Arial"/>
                        </a:rPr>
                        <a:t>os </a:t>
                      </a:r>
                      <a:r>
                        <a:rPr sz="200" spc="-5" dirty="0">
                          <a:latin typeface="Arial"/>
                          <a:cs typeface="Arial"/>
                        </a:rPr>
                        <a:t>blocos</a:t>
                      </a:r>
                      <a:r>
                        <a:rPr sz="200" spc="5" dirty="0">
                          <a:latin typeface="Arial"/>
                          <a:cs typeface="Arial"/>
                        </a:rPr>
                        <a:t> </a:t>
                      </a:r>
                      <a:r>
                        <a:rPr sz="200" spc="-5" dirty="0">
                          <a:latin typeface="Arial"/>
                          <a:cs typeface="Arial"/>
                        </a:rPr>
                        <a:t>chave</a:t>
                      </a:r>
                      <a:endParaRPr sz="200">
                        <a:latin typeface="Arial"/>
                        <a:cs typeface="Arial"/>
                      </a:endParaRPr>
                    </a:p>
                  </a:txBody>
                  <a:tcPr marL="0" marR="0" marT="0" marB="0"/>
                </a:tc>
                <a:tc>
                  <a:txBody>
                    <a:bodyPr/>
                    <a:lstStyle/>
                    <a:p>
                      <a:pPr marR="14604" algn="ctr">
                        <a:lnSpc>
                          <a:spcPct val="100000"/>
                        </a:lnSpc>
                        <a:spcBef>
                          <a:spcPts val="65"/>
                        </a:spcBef>
                      </a:pPr>
                      <a:r>
                        <a:rPr sz="200" dirty="0">
                          <a:latin typeface="Arial"/>
                          <a:cs typeface="Arial"/>
                        </a:rPr>
                        <a:t>+ </a:t>
                      </a:r>
                      <a:r>
                        <a:rPr sz="200" spc="-10" dirty="0">
                          <a:latin typeface="Arial"/>
                          <a:cs typeface="Arial"/>
                        </a:rPr>
                        <a:t>Reﬂexão </a:t>
                      </a:r>
                      <a:r>
                        <a:rPr sz="200" spc="-5" dirty="0">
                          <a:latin typeface="Arial"/>
                          <a:cs typeface="Arial"/>
                        </a:rPr>
                        <a:t>sobre</a:t>
                      </a:r>
                      <a:endParaRPr sz="200">
                        <a:latin typeface="Arial"/>
                        <a:cs typeface="Arial"/>
                      </a:endParaRPr>
                    </a:p>
                  </a:txBody>
                  <a:tcPr marL="0" marR="0" marT="8255" marB="0"/>
                </a:tc>
                <a:tc>
                  <a:txBody>
                    <a:bodyPr/>
                    <a:lstStyle/>
                    <a:p>
                      <a:pPr marL="83820">
                        <a:lnSpc>
                          <a:spcPct val="100000"/>
                        </a:lnSpc>
                      </a:pPr>
                      <a:r>
                        <a:rPr sz="200" spc="-5" dirty="0">
                          <a:latin typeface="Arial"/>
                          <a:cs typeface="Arial"/>
                        </a:rPr>
                        <a:t>blocos chave</a:t>
                      </a:r>
                      <a:endParaRPr sz="200">
                        <a:latin typeface="Arial"/>
                        <a:cs typeface="Arial"/>
                      </a:endParaRPr>
                    </a:p>
                  </a:txBody>
                  <a:tcPr marL="0" marR="0" marT="0" marB="0"/>
                </a:tc>
                <a:tc>
                  <a:txBody>
                    <a:bodyPr/>
                    <a:lstStyle/>
                    <a:p>
                      <a:pPr marL="91440">
                        <a:lnSpc>
                          <a:spcPct val="100000"/>
                        </a:lnSpc>
                        <a:spcBef>
                          <a:spcPts val="65"/>
                        </a:spcBef>
                      </a:pPr>
                      <a:r>
                        <a:rPr sz="200" dirty="0">
                          <a:latin typeface="Arial"/>
                          <a:cs typeface="Arial"/>
                        </a:rPr>
                        <a:t>+ </a:t>
                      </a:r>
                      <a:r>
                        <a:rPr sz="200" spc="-10" dirty="0">
                          <a:latin typeface="Arial"/>
                          <a:cs typeface="Arial"/>
                        </a:rPr>
                        <a:t>Reﬂexão</a:t>
                      </a:r>
                      <a:r>
                        <a:rPr sz="200" spc="-5" dirty="0">
                          <a:latin typeface="Arial"/>
                          <a:cs typeface="Arial"/>
                        </a:rPr>
                        <a:t> sobre</a:t>
                      </a:r>
                      <a:endParaRPr sz="200">
                        <a:latin typeface="Arial"/>
                        <a:cs typeface="Arial"/>
                      </a:endParaRPr>
                    </a:p>
                  </a:txBody>
                  <a:tcPr marL="0" marR="0" marT="8255" marB="0"/>
                </a:tc>
                <a:tc>
                  <a:txBody>
                    <a:bodyPr/>
                    <a:lstStyle/>
                    <a:p>
                      <a:pPr>
                        <a:lnSpc>
                          <a:spcPct val="100000"/>
                        </a:lnSpc>
                      </a:pPr>
                      <a:endParaRPr sz="100">
                        <a:latin typeface="Times New Roman"/>
                        <a:cs typeface="Times New Roman"/>
                      </a:endParaRPr>
                    </a:p>
                  </a:txBody>
                  <a:tcPr marL="0" marR="0" marT="0" marB="0"/>
                </a:tc>
                <a:tc>
                  <a:txBody>
                    <a:bodyPr/>
                    <a:lstStyle/>
                    <a:p>
                      <a:pPr marL="89535">
                        <a:lnSpc>
                          <a:spcPct val="100000"/>
                        </a:lnSpc>
                      </a:pPr>
                      <a:r>
                        <a:rPr sz="200" dirty="0">
                          <a:latin typeface="Arial"/>
                          <a:cs typeface="Arial"/>
                        </a:rPr>
                        <a:t>+</a:t>
                      </a:r>
                      <a:r>
                        <a:rPr sz="200" spc="-5" dirty="0">
                          <a:latin typeface="Arial"/>
                          <a:cs typeface="Arial"/>
                        </a:rPr>
                        <a:t> Apresentação</a:t>
                      </a:r>
                      <a:endParaRPr sz="200">
                        <a:latin typeface="Arial"/>
                        <a:cs typeface="Arial"/>
                      </a:endParaRPr>
                    </a:p>
                  </a:txBody>
                  <a:tcPr marL="0" marR="0" marT="0" marB="0"/>
                </a:tc>
                <a:extLst>
                  <a:ext uri="{0D108BD9-81ED-4DB2-BD59-A6C34878D82A}">
                    <a16:rowId xmlns:a16="http://schemas.microsoft.com/office/drawing/2014/main" val="10006"/>
                  </a:ext>
                </a:extLst>
              </a:tr>
            </a:tbl>
          </a:graphicData>
        </a:graphic>
      </p:graphicFrame>
      <p:sp>
        <p:nvSpPr>
          <p:cNvPr id="70" name="object 70"/>
          <p:cNvSpPr txBox="1"/>
          <p:nvPr/>
        </p:nvSpPr>
        <p:spPr>
          <a:xfrm>
            <a:off x="5404836" y="8118069"/>
            <a:ext cx="189230" cy="42319"/>
          </a:xfrm>
          <a:prstGeom prst="rect">
            <a:avLst/>
          </a:prstGeom>
        </p:spPr>
        <p:txBody>
          <a:bodyPr vert="horz" wrap="square" lIns="0" tIns="11430" rIns="0" bIns="0" rtlCol="0">
            <a:spAutoFit/>
          </a:bodyPr>
          <a:lstStyle/>
          <a:p>
            <a:pPr marL="12700">
              <a:lnSpc>
                <a:spcPct val="100000"/>
              </a:lnSpc>
              <a:spcBef>
                <a:spcPts val="90"/>
              </a:spcBef>
            </a:pPr>
            <a:r>
              <a:rPr sz="200" dirty="0">
                <a:latin typeface="Arial" panose="020B0604020202020204" pitchFamily="34" charset="0"/>
                <a:cs typeface="Arial" panose="020B0604020202020204" pitchFamily="34" charset="0"/>
              </a:rPr>
              <a:t>/ pitching ﬁnal</a:t>
            </a:r>
            <a:endParaRPr sz="200">
              <a:latin typeface="Arial" panose="020B0604020202020204" pitchFamily="34" charset="0"/>
              <a:cs typeface="Arial" panose="020B0604020202020204" pitchFamily="34" charset="0"/>
            </a:endParaRPr>
          </a:p>
        </p:txBody>
      </p:sp>
      <p:sp>
        <p:nvSpPr>
          <p:cNvPr id="71" name="object 71"/>
          <p:cNvSpPr txBox="1"/>
          <p:nvPr/>
        </p:nvSpPr>
        <p:spPr>
          <a:xfrm>
            <a:off x="887299" y="1679168"/>
            <a:ext cx="5775325" cy="77914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Process Feedback</a:t>
            </a:r>
            <a:endParaRPr sz="1000">
              <a:latin typeface="Arial" panose="020B0604020202020204" pitchFamily="34" charset="0"/>
              <a:cs typeface="Arial" panose="020B0604020202020204" pitchFamily="34" charset="0"/>
            </a:endParaRPr>
          </a:p>
          <a:p>
            <a:pPr marL="12700" marR="5080">
              <a:lnSpc>
                <a:spcPct val="100000"/>
              </a:lnSpc>
              <a:spcBef>
                <a:spcPts val="570"/>
              </a:spcBef>
            </a:pPr>
            <a:r>
              <a:rPr sz="1000" dirty="0">
                <a:latin typeface="Arial" panose="020B0604020202020204" pitchFamily="34" charset="0"/>
                <a:cs typeface="Arial" panose="020B0604020202020204" pitchFamily="34" charset="0"/>
              </a:rPr>
              <a:t>Once you have determined which model your country is going to implement, identify when you will  ask participants to complete the mid-program survey. There is also an end of program survey as  well. You can find a template for both surveys in the online resources.</a:t>
            </a:r>
            <a:endParaRPr sz="1000">
              <a:latin typeface="Arial" panose="020B0604020202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txBox="1"/>
          <p:nvPr/>
        </p:nvSpPr>
        <p:spPr>
          <a:xfrm>
            <a:off x="887298" y="825576"/>
            <a:ext cx="31195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6" name="object 6"/>
          <p:cNvGrpSpPr/>
          <p:nvPr/>
        </p:nvGrpSpPr>
        <p:grpSpPr>
          <a:xfrm>
            <a:off x="899998" y="1371181"/>
            <a:ext cx="5760085" cy="36195"/>
            <a:chOff x="899998" y="1371181"/>
            <a:chExt cx="5760085" cy="36195"/>
          </a:xfrm>
        </p:grpSpPr>
        <p:sp>
          <p:nvSpPr>
            <p:cNvPr id="7" name="object 7"/>
            <p:cNvSpPr/>
            <p:nvPr/>
          </p:nvSpPr>
          <p:spPr>
            <a:xfrm>
              <a:off x="899998" y="137118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18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899999" y="2124634"/>
            <a:ext cx="5769610" cy="3474085"/>
            <a:chOff x="899999" y="2124634"/>
            <a:chExt cx="5769610" cy="3474085"/>
          </a:xfrm>
        </p:grpSpPr>
        <p:sp>
          <p:nvSpPr>
            <p:cNvPr id="10" name="object 10"/>
            <p:cNvSpPr/>
            <p:nvPr/>
          </p:nvSpPr>
          <p:spPr>
            <a:xfrm>
              <a:off x="907273" y="2135937"/>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6349" y="2221281"/>
              <a:ext cx="0" cy="3293110"/>
            </a:xfrm>
            <a:custGeom>
              <a:avLst/>
              <a:gdLst/>
              <a:ahLst/>
              <a:cxnLst/>
              <a:rect l="l" t="t" r="r" b="b"/>
              <a:pathLst>
                <a:path h="3293110">
                  <a:moveTo>
                    <a:pt x="0" y="0"/>
                  </a:moveTo>
                  <a:lnTo>
                    <a:pt x="0" y="329311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11308" y="5552249"/>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996566" y="5591987"/>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6623050" y="553993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6662788" y="2208581"/>
              <a:ext cx="0" cy="3293110"/>
            </a:xfrm>
            <a:custGeom>
              <a:avLst/>
              <a:gdLst/>
              <a:ahLst/>
              <a:cxnLst/>
              <a:rect l="l" t="t" r="r" b="b"/>
              <a:pathLst>
                <a:path h="3293110">
                  <a:moveTo>
                    <a:pt x="0" y="329311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6610743" y="2131911"/>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83881" y="2130984"/>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6349" y="2130984"/>
              <a:ext cx="5756910" cy="3461385"/>
            </a:xfrm>
            <a:custGeom>
              <a:avLst/>
              <a:gdLst/>
              <a:ahLst/>
              <a:cxnLst/>
              <a:rect l="l" t="t" r="r" b="b"/>
              <a:pathLst>
                <a:path w="5756909" h="3461385">
                  <a:moveTo>
                    <a:pt x="0" y="64871"/>
                  </a:moveTo>
                  <a:lnTo>
                    <a:pt x="0" y="64871"/>
                  </a:lnTo>
                </a:path>
                <a:path w="5756909" h="3461385">
                  <a:moveTo>
                    <a:pt x="0" y="3396132"/>
                  </a:moveTo>
                  <a:lnTo>
                    <a:pt x="0" y="3396132"/>
                  </a:lnTo>
                </a:path>
                <a:path w="5756909" h="3461385">
                  <a:moveTo>
                    <a:pt x="64871" y="3461003"/>
                  </a:moveTo>
                  <a:lnTo>
                    <a:pt x="64871" y="3461003"/>
                  </a:lnTo>
                </a:path>
                <a:path w="5756909" h="3461385">
                  <a:moveTo>
                    <a:pt x="5691568" y="3461003"/>
                  </a:moveTo>
                  <a:lnTo>
                    <a:pt x="5691568" y="3461003"/>
                  </a:lnTo>
                </a:path>
                <a:path w="5756909" h="3461385">
                  <a:moveTo>
                    <a:pt x="5756440" y="3396132"/>
                  </a:moveTo>
                  <a:lnTo>
                    <a:pt x="5756440" y="3396132"/>
                  </a:lnTo>
                </a:path>
                <a:path w="5756909" h="3461385">
                  <a:moveTo>
                    <a:pt x="5756440" y="64871"/>
                  </a:moveTo>
                  <a:lnTo>
                    <a:pt x="5756440" y="64871"/>
                  </a:lnTo>
                </a:path>
                <a:path w="5756909" h="3461385">
                  <a:moveTo>
                    <a:pt x="5691568" y="0"/>
                  </a:moveTo>
                  <a:lnTo>
                    <a:pt x="5691568" y="0"/>
                  </a:lnTo>
                </a:path>
                <a:path w="5756909" h="346138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9" name="object 19"/>
          <p:cNvGrpSpPr/>
          <p:nvPr/>
        </p:nvGrpSpPr>
        <p:grpSpPr>
          <a:xfrm>
            <a:off x="899999" y="5807976"/>
            <a:ext cx="5769610" cy="3474085"/>
            <a:chOff x="899999" y="5807976"/>
            <a:chExt cx="5769610" cy="3474085"/>
          </a:xfrm>
        </p:grpSpPr>
        <p:sp>
          <p:nvSpPr>
            <p:cNvPr id="20" name="object 20"/>
            <p:cNvSpPr/>
            <p:nvPr/>
          </p:nvSpPr>
          <p:spPr>
            <a:xfrm>
              <a:off x="906349" y="5814326"/>
              <a:ext cx="5756910" cy="3461385"/>
            </a:xfrm>
            <a:custGeom>
              <a:avLst/>
              <a:gdLst/>
              <a:ahLst/>
              <a:cxnLst/>
              <a:rect l="l" t="t" r="r" b="b"/>
              <a:pathLst>
                <a:path w="5756909" h="3461384">
                  <a:moveTo>
                    <a:pt x="5691568" y="0"/>
                  </a:moveTo>
                  <a:lnTo>
                    <a:pt x="64871" y="0"/>
                  </a:lnTo>
                  <a:lnTo>
                    <a:pt x="27367" y="1013"/>
                  </a:lnTo>
                  <a:lnTo>
                    <a:pt x="8108" y="8108"/>
                  </a:lnTo>
                  <a:lnTo>
                    <a:pt x="1013" y="27367"/>
                  </a:lnTo>
                  <a:lnTo>
                    <a:pt x="0" y="64871"/>
                  </a:lnTo>
                  <a:lnTo>
                    <a:pt x="0" y="3396132"/>
                  </a:lnTo>
                  <a:lnTo>
                    <a:pt x="1013" y="3433636"/>
                  </a:lnTo>
                  <a:lnTo>
                    <a:pt x="8108" y="3452895"/>
                  </a:lnTo>
                  <a:lnTo>
                    <a:pt x="27367" y="3459990"/>
                  </a:lnTo>
                  <a:lnTo>
                    <a:pt x="64871" y="3461004"/>
                  </a:lnTo>
                  <a:lnTo>
                    <a:pt x="5691568" y="3461004"/>
                  </a:lnTo>
                  <a:lnTo>
                    <a:pt x="5729072" y="3459990"/>
                  </a:lnTo>
                  <a:lnTo>
                    <a:pt x="5748331" y="3452895"/>
                  </a:lnTo>
                  <a:lnTo>
                    <a:pt x="5755426" y="3433636"/>
                  </a:lnTo>
                  <a:lnTo>
                    <a:pt x="5756440" y="3396132"/>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07273" y="5819292"/>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906349" y="5904636"/>
              <a:ext cx="0" cy="3293110"/>
            </a:xfrm>
            <a:custGeom>
              <a:avLst/>
              <a:gdLst/>
              <a:ahLst/>
              <a:cxnLst/>
              <a:rect l="l" t="t" r="r" b="b"/>
              <a:pathLst>
                <a:path h="3293109">
                  <a:moveTo>
                    <a:pt x="0" y="0"/>
                  </a:moveTo>
                  <a:lnTo>
                    <a:pt x="0" y="329311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911308" y="9235592"/>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96566" y="9275330"/>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6623050" y="9223273"/>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6662788" y="5891923"/>
              <a:ext cx="0" cy="3293110"/>
            </a:xfrm>
            <a:custGeom>
              <a:avLst/>
              <a:gdLst/>
              <a:ahLst/>
              <a:cxnLst/>
              <a:rect l="l" t="t" r="r" b="b"/>
              <a:pathLst>
                <a:path h="3293109">
                  <a:moveTo>
                    <a:pt x="0" y="329311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6610743" y="5815253"/>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983881" y="5814326"/>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06349" y="5814339"/>
              <a:ext cx="5756910" cy="3461385"/>
            </a:xfrm>
            <a:custGeom>
              <a:avLst/>
              <a:gdLst/>
              <a:ahLst/>
              <a:cxnLst/>
              <a:rect l="l" t="t" r="r" b="b"/>
              <a:pathLst>
                <a:path w="5756909" h="3461384">
                  <a:moveTo>
                    <a:pt x="0" y="64871"/>
                  </a:moveTo>
                  <a:lnTo>
                    <a:pt x="0" y="64871"/>
                  </a:lnTo>
                </a:path>
                <a:path w="5756909" h="3461384">
                  <a:moveTo>
                    <a:pt x="0" y="3396132"/>
                  </a:moveTo>
                  <a:lnTo>
                    <a:pt x="0" y="3396132"/>
                  </a:lnTo>
                </a:path>
                <a:path w="5756909" h="3461384">
                  <a:moveTo>
                    <a:pt x="64871" y="3461004"/>
                  </a:moveTo>
                  <a:lnTo>
                    <a:pt x="64871" y="3461004"/>
                  </a:lnTo>
                </a:path>
                <a:path w="5756909" h="3461384">
                  <a:moveTo>
                    <a:pt x="5691568" y="3461004"/>
                  </a:moveTo>
                  <a:lnTo>
                    <a:pt x="5691568" y="3461004"/>
                  </a:lnTo>
                </a:path>
                <a:path w="5756909" h="3461384">
                  <a:moveTo>
                    <a:pt x="5756440" y="3396132"/>
                  </a:moveTo>
                  <a:lnTo>
                    <a:pt x="5756440" y="3396132"/>
                  </a:lnTo>
                </a:path>
                <a:path w="5756909" h="3461384">
                  <a:moveTo>
                    <a:pt x="5756440" y="64871"/>
                  </a:moveTo>
                  <a:lnTo>
                    <a:pt x="5756440" y="64871"/>
                  </a:lnTo>
                </a:path>
                <a:path w="5756909" h="3461384">
                  <a:moveTo>
                    <a:pt x="5691568" y="0"/>
                  </a:moveTo>
                  <a:lnTo>
                    <a:pt x="5691568" y="0"/>
                  </a:lnTo>
                </a:path>
                <a:path w="5756909" h="346138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1223615" y="2490458"/>
            <a:ext cx="5106670" cy="2474595"/>
          </a:xfrm>
          <a:prstGeom prst="rect">
            <a:avLst/>
          </a:prstGeom>
        </p:spPr>
        <p:txBody>
          <a:bodyPr vert="horz" wrap="square" lIns="0" tIns="84455" rIns="0" bIns="0" rtlCol="0">
            <a:spAutoFit/>
          </a:bodyPr>
          <a:lstStyle/>
          <a:p>
            <a:pPr marL="12700">
              <a:lnSpc>
                <a:spcPct val="100000"/>
              </a:lnSpc>
              <a:spcBef>
                <a:spcPts val="665"/>
              </a:spcBef>
              <a:tabLst>
                <a:tab pos="4126865" algn="l"/>
              </a:tabLst>
            </a:pPr>
            <a:r>
              <a:rPr sz="1000" b="1" i="1" dirty="0">
                <a:solidFill>
                  <a:srgbClr val="74C054"/>
                </a:solidFill>
                <a:latin typeface="Arial" panose="020B0604020202020204" pitchFamily="34" charset="0"/>
                <a:cs typeface="Arial" panose="020B0604020202020204" pitchFamily="34" charset="0"/>
              </a:rPr>
              <a:t>Workshop 1 - Working as a School-Based Team	5 - 7 hours total</a:t>
            </a:r>
            <a:endParaRPr sz="1000">
              <a:latin typeface="Arial" panose="020B0604020202020204" pitchFamily="34" charset="0"/>
              <a:cs typeface="Arial" panose="020B0604020202020204" pitchFamily="34" charset="0"/>
            </a:endParaRPr>
          </a:p>
          <a:p>
            <a:pPr marL="12700" marR="546735">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workshop ideally will take place near the end of the first month of school.  This workshop should be conducted in school-based groups, so that team(s)  can focus on their own school context.</a:t>
            </a:r>
            <a:endParaRPr sz="1000">
              <a:latin typeface="Arial" panose="020B0604020202020204" pitchFamily="34" charset="0"/>
              <a:cs typeface="Arial" panose="020B0604020202020204" pitchFamily="34" charset="0"/>
            </a:endParaRPr>
          </a:p>
          <a:p>
            <a:pPr marL="120650" marR="2838450" indent="-107950">
              <a:lnSpc>
                <a:spcPct val="1236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2.5 - 3.75 hours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activities  #1 Smooth Sailing</a:t>
            </a:r>
            <a:endParaRPr sz="1000">
              <a:latin typeface="Arial" panose="020B0604020202020204" pitchFamily="34" charset="0"/>
              <a:cs typeface="Arial" panose="020B0604020202020204" pitchFamily="34" charset="0"/>
            </a:endParaRPr>
          </a:p>
          <a:p>
            <a:pPr marL="120650" marR="3048000">
              <a:lnSpc>
                <a:spcPct val="100000"/>
              </a:lnSpc>
            </a:pPr>
            <a:r>
              <a:rPr sz="1000" dirty="0">
                <a:solidFill>
                  <a:srgbClr val="414042"/>
                </a:solidFill>
                <a:latin typeface="Arial" panose="020B0604020202020204" pitchFamily="34" charset="0"/>
                <a:cs typeface="Arial" panose="020B0604020202020204" pitchFamily="34" charset="0"/>
              </a:rPr>
              <a:t>#2 Quantitative Data Analysis  #3 Identify a Problem to Explore  #4 Secondary Research</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Stakeholder Mapping</a:t>
            </a:r>
            <a:endParaRPr sz="100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3134995" indent="-107950">
              <a:lnSpc>
                <a:spcPct val="1236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1.25 hours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activities  #1 Preparing to Interview</a:t>
            </a:r>
            <a:endParaRPr sz="1000">
              <a:latin typeface="Arial" panose="020B0604020202020204" pitchFamily="34" charset="0"/>
              <a:cs typeface="Arial" panose="020B0604020202020204" pitchFamily="34" charset="0"/>
            </a:endParaRPr>
          </a:p>
        </p:txBody>
      </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spc="20" dirty="0">
                <a:latin typeface="Arial" panose="020B0604020202020204" pitchFamily="34" charset="0"/>
                <a:cs typeface="Arial" panose="020B0604020202020204" pitchFamily="34" charset="0"/>
              </a:rPr>
              <a:t>46</a:t>
            </a:fld>
            <a:endParaRPr spc="20" dirty="0">
              <a:latin typeface="Arial" panose="020B0604020202020204" pitchFamily="34" charset="0"/>
              <a:cs typeface="Arial" panose="020B0604020202020204" pitchFamily="34" charset="0"/>
            </a:endParaRPr>
          </a:p>
        </p:txBody>
      </p:sp>
      <p:sp>
        <p:nvSpPr>
          <p:cNvPr id="31" name="object 31"/>
          <p:cNvSpPr txBox="1"/>
          <p:nvPr/>
        </p:nvSpPr>
        <p:spPr>
          <a:xfrm>
            <a:off x="1223615" y="6016104"/>
            <a:ext cx="5027295" cy="2890663"/>
          </a:xfrm>
          <a:prstGeom prst="rect">
            <a:avLst/>
          </a:prstGeom>
        </p:spPr>
        <p:txBody>
          <a:bodyPr vert="horz" wrap="square" lIns="0" tIns="84455" rIns="0" bIns="0" rtlCol="0">
            <a:spAutoFit/>
          </a:bodyPr>
          <a:lstStyle/>
          <a:p>
            <a:pPr marL="12700">
              <a:lnSpc>
                <a:spcPct val="100000"/>
              </a:lnSpc>
              <a:spcBef>
                <a:spcPts val="665"/>
              </a:spcBef>
              <a:tabLst>
                <a:tab pos="2969895" algn="l"/>
              </a:tabLst>
            </a:pPr>
            <a:r>
              <a:rPr sz="1000" b="1" i="1" dirty="0">
                <a:solidFill>
                  <a:srgbClr val="74C054"/>
                </a:solidFill>
                <a:latin typeface="Arial" panose="020B0604020202020204" pitchFamily="34" charset="0"/>
                <a:cs typeface="Arial" panose="020B0604020202020204" pitchFamily="34" charset="0"/>
              </a:rPr>
              <a:t>Fieldwork A  - Individual Work	6 - 7 hours total + 1 day, optional</a:t>
            </a:r>
            <a:endParaRPr sz="1000" dirty="0">
              <a:latin typeface="Arial" panose="020B0604020202020204" pitchFamily="34" charset="0"/>
              <a:cs typeface="Arial" panose="020B0604020202020204" pitchFamily="34" charset="0"/>
            </a:endParaRPr>
          </a:p>
          <a:p>
            <a:pPr marL="12700" marR="29209">
              <a:lnSpc>
                <a:spcPct val="100000"/>
              </a:lnSpc>
              <a:spcBef>
                <a:spcPts val="565"/>
              </a:spcBef>
            </a:pPr>
            <a:r>
              <a:rPr sz="1000" dirty="0">
                <a:solidFill>
                  <a:srgbClr val="414042"/>
                </a:solidFill>
                <a:latin typeface="Arial" panose="020B0604020202020204" pitchFamily="34" charset="0"/>
                <a:cs typeface="Arial" panose="020B0604020202020204" pitchFamily="34" charset="0"/>
              </a:rPr>
              <a:t>Ideally, educators would have two to four weeks to conduct their design research.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They can arrange their design research fieldwork independently, but may need some  assistance if they are going to pursue a site visit at another school.</a:t>
            </a:r>
            <a:endParaRPr sz="1000" dirty="0">
              <a:latin typeface="Arial" panose="020B0604020202020204" pitchFamily="34" charset="0"/>
              <a:cs typeface="Arial" panose="020B0604020202020204" pitchFamily="34" charset="0"/>
            </a:endParaRPr>
          </a:p>
          <a:p>
            <a:pPr marL="120650" marR="2379980" indent="-107950">
              <a:lnSpc>
                <a:spcPct val="1236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2.75 - 3.5 hours for Interviews/Observation  #2 Interview Questions</a:t>
            </a:r>
            <a:endParaRPr sz="1000" dirty="0">
              <a:latin typeface="Arial" panose="020B0604020202020204" pitchFamily="34" charset="0"/>
              <a:cs typeface="Arial" panose="020B0604020202020204" pitchFamily="34" charset="0"/>
            </a:endParaRPr>
          </a:p>
          <a:p>
            <a:pPr marL="120650" marR="2826385">
              <a:lnSpc>
                <a:spcPct val="100000"/>
              </a:lnSpc>
            </a:pPr>
            <a:r>
              <a:rPr sz="1000" dirty="0">
                <a:solidFill>
                  <a:srgbClr val="414042"/>
                </a:solidFill>
                <a:latin typeface="Arial" panose="020B0604020202020204" pitchFamily="34" charset="0"/>
                <a:cs typeface="Arial" panose="020B0604020202020204" pitchFamily="34" charset="0"/>
              </a:rPr>
              <a:t>#3 Additional Interview Techniques  #4 Interview Notes &amp; Reflection</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Observation &amp; Journey Mapping</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Optional Shadow -- </a:t>
            </a:r>
            <a:r>
              <a:rPr sz="1000" b="1" dirty="0">
                <a:solidFill>
                  <a:srgbClr val="414042"/>
                </a:solidFill>
                <a:latin typeface="Arial" panose="020B0604020202020204" pitchFamily="34" charset="0"/>
                <a:cs typeface="Arial" panose="020B0604020202020204" pitchFamily="34" charset="0"/>
              </a:rPr>
              <a:t>optional</a:t>
            </a:r>
            <a:endParaRPr sz="1000" dirty="0">
              <a:latin typeface="Arial" panose="020B0604020202020204" pitchFamily="34" charset="0"/>
              <a:cs typeface="Arial" panose="020B0604020202020204" pitchFamily="34" charset="0"/>
            </a:endParaRPr>
          </a:p>
          <a:p>
            <a:pPr marL="192405" marR="3355340" lvl="1" indent="-72390">
              <a:lnSpc>
                <a:spcPct val="100000"/>
              </a:lnSpc>
              <a:spcBef>
                <a:spcPts val="285"/>
              </a:spcBef>
              <a:buChar char="-"/>
              <a:tabLst>
                <a:tab pos="210820" algn="l"/>
              </a:tabLst>
            </a:pPr>
            <a:r>
              <a:rPr sz="1000" dirty="0">
                <a:solidFill>
                  <a:srgbClr val="414042"/>
                </a:solidFill>
                <a:latin typeface="Arial" panose="020B0604020202020204" pitchFamily="34" charset="0"/>
                <a:cs typeface="Arial" panose="020B0604020202020204" pitchFamily="34" charset="0"/>
              </a:rPr>
              <a:t>30 minutes to prepare  #6 Preparing to Shadow</a:t>
            </a:r>
            <a:endParaRPr sz="1000" dirty="0">
              <a:latin typeface="Arial" panose="020B0604020202020204" pitchFamily="34" charset="0"/>
              <a:cs typeface="Arial" panose="020B0604020202020204" pitchFamily="34" charset="0"/>
            </a:endParaRPr>
          </a:p>
          <a:p>
            <a:pPr marL="210185" lvl="1" indent="-90170">
              <a:lnSpc>
                <a:spcPct val="100000"/>
              </a:lnSpc>
              <a:spcBef>
                <a:spcPts val="565"/>
              </a:spcBef>
              <a:buChar char="-"/>
              <a:tabLst>
                <a:tab pos="210820" algn="l"/>
              </a:tabLst>
            </a:pPr>
            <a:r>
              <a:rPr sz="1000" dirty="0">
                <a:solidFill>
                  <a:srgbClr val="414042"/>
                </a:solidFill>
                <a:latin typeface="Arial" panose="020B0604020202020204" pitchFamily="34" charset="0"/>
                <a:cs typeface="Arial" panose="020B0604020202020204" pitchFamily="34" charset="0"/>
              </a:rPr>
              <a:t>All day shadow</a:t>
            </a:r>
            <a:endParaRPr sz="1000" dirty="0">
              <a:latin typeface="Arial" panose="020B0604020202020204" pitchFamily="34" charset="0"/>
              <a:cs typeface="Arial" panose="020B0604020202020204" pitchFamily="34" charset="0"/>
            </a:endParaRPr>
          </a:p>
          <a:p>
            <a:pPr marL="210185" lvl="1" indent="-90170">
              <a:lnSpc>
                <a:spcPct val="100000"/>
              </a:lnSpc>
              <a:spcBef>
                <a:spcPts val="570"/>
              </a:spcBef>
              <a:buChar char="-"/>
              <a:tabLst>
                <a:tab pos="210820" algn="l"/>
              </a:tabLst>
            </a:pPr>
            <a:r>
              <a:rPr sz="1000" dirty="0">
                <a:solidFill>
                  <a:srgbClr val="414042"/>
                </a:solidFill>
                <a:latin typeface="Arial" panose="020B0604020202020204" pitchFamily="34" charset="0"/>
                <a:cs typeface="Arial" panose="020B0604020202020204" pitchFamily="34" charset="0"/>
              </a:rPr>
              <a:t>30 minutes to reflect</a:t>
            </a:r>
            <a:endParaRPr sz="1000" dirty="0">
              <a:latin typeface="Arial" panose="020B0604020202020204" pitchFamily="34" charset="0"/>
              <a:cs typeface="Arial" panose="020B0604020202020204" pitchFamily="34" charset="0"/>
            </a:endParaRPr>
          </a:p>
          <a:p>
            <a:pPr marL="192405">
              <a:lnSpc>
                <a:spcPct val="100000"/>
              </a:lnSpc>
            </a:pPr>
            <a:r>
              <a:rPr sz="1000" dirty="0">
                <a:solidFill>
                  <a:srgbClr val="414042"/>
                </a:solidFill>
                <a:latin typeface="Arial" panose="020B0604020202020204" pitchFamily="34" charset="0"/>
                <a:cs typeface="Arial" panose="020B0604020202020204" pitchFamily="34" charset="0"/>
              </a:rPr>
              <a:t>#7 Shadow Notes &amp; Reflection</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p:nvPr/>
        </p:nvSpPr>
        <p:spPr>
          <a:xfrm>
            <a:off x="899998" y="137118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0859" y="1799996"/>
            <a:ext cx="5769610" cy="5733415"/>
            <a:chOff x="890859" y="1799996"/>
            <a:chExt cx="5769610" cy="5733415"/>
          </a:xfrm>
        </p:grpSpPr>
        <p:sp>
          <p:nvSpPr>
            <p:cNvPr id="7" name="object 7"/>
            <p:cNvSpPr/>
            <p:nvPr/>
          </p:nvSpPr>
          <p:spPr>
            <a:xfrm>
              <a:off x="898133" y="1811312"/>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897209" y="1896643"/>
              <a:ext cx="0" cy="5553075"/>
            </a:xfrm>
            <a:custGeom>
              <a:avLst/>
              <a:gdLst/>
              <a:ahLst/>
              <a:cxnLst/>
              <a:rect l="l" t="t" r="r" b="b"/>
              <a:pathLst>
                <a:path h="5553075">
                  <a:moveTo>
                    <a:pt x="0" y="0"/>
                  </a:moveTo>
                  <a:lnTo>
                    <a:pt x="0" y="5552833"/>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02168" y="7487310"/>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87426" y="7527048"/>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13918" y="7474991"/>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53644" y="1883930"/>
              <a:ext cx="0" cy="5553075"/>
            </a:xfrm>
            <a:custGeom>
              <a:avLst/>
              <a:gdLst/>
              <a:ahLst/>
              <a:cxnLst/>
              <a:rect l="l" t="t" r="r" b="b"/>
              <a:pathLst>
                <a:path h="5553075">
                  <a:moveTo>
                    <a:pt x="0" y="5552833"/>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01599" y="1807273"/>
              <a:ext cx="47625" cy="39370"/>
            </a:xfrm>
            <a:custGeom>
              <a:avLst/>
              <a:gdLst/>
              <a:ahLst/>
              <a:cxnLst/>
              <a:rect l="l" t="t" r="r" b="b"/>
              <a:pathLst>
                <a:path w="47625" h="39369">
                  <a:moveTo>
                    <a:pt x="47091" y="38811"/>
                  </a:moveTo>
                  <a:lnTo>
                    <a:pt x="41223" y="26601"/>
                  </a:lnTo>
                  <a:lnTo>
                    <a:pt x="31937" y="15019"/>
                  </a:lnTo>
                  <a:lnTo>
                    <a:pt x="18455" y="5630"/>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74750" y="1806346"/>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897209" y="1806346"/>
              <a:ext cx="5756910" cy="5720715"/>
            </a:xfrm>
            <a:custGeom>
              <a:avLst/>
              <a:gdLst/>
              <a:ahLst/>
              <a:cxnLst/>
              <a:rect l="l" t="t" r="r" b="b"/>
              <a:pathLst>
                <a:path w="5756909" h="5720715">
                  <a:moveTo>
                    <a:pt x="0" y="64871"/>
                  </a:moveTo>
                  <a:lnTo>
                    <a:pt x="0" y="64871"/>
                  </a:lnTo>
                </a:path>
                <a:path w="5756909" h="5720715">
                  <a:moveTo>
                    <a:pt x="0" y="5655830"/>
                  </a:moveTo>
                  <a:lnTo>
                    <a:pt x="0" y="5655830"/>
                  </a:lnTo>
                </a:path>
                <a:path w="5756909" h="5720715">
                  <a:moveTo>
                    <a:pt x="64871" y="5720702"/>
                  </a:moveTo>
                  <a:lnTo>
                    <a:pt x="64871" y="5720702"/>
                  </a:lnTo>
                </a:path>
                <a:path w="5756909" h="5720715">
                  <a:moveTo>
                    <a:pt x="5691568" y="5720702"/>
                  </a:moveTo>
                  <a:lnTo>
                    <a:pt x="5691568" y="5720702"/>
                  </a:lnTo>
                </a:path>
                <a:path w="5756909" h="5720715">
                  <a:moveTo>
                    <a:pt x="5756440" y="5655830"/>
                  </a:moveTo>
                  <a:lnTo>
                    <a:pt x="5756440" y="5655830"/>
                  </a:lnTo>
                </a:path>
                <a:path w="5756909" h="5720715">
                  <a:moveTo>
                    <a:pt x="5756440" y="64871"/>
                  </a:moveTo>
                  <a:lnTo>
                    <a:pt x="5756440" y="64871"/>
                  </a:lnTo>
                </a:path>
                <a:path w="5756909" h="5720715">
                  <a:moveTo>
                    <a:pt x="5691568" y="0"/>
                  </a:moveTo>
                  <a:lnTo>
                    <a:pt x="5691568" y="0"/>
                  </a:lnTo>
                </a:path>
                <a:path w="5756909" h="572071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890859" y="7743177"/>
            <a:ext cx="5769610" cy="1750060"/>
            <a:chOff x="890859" y="7743177"/>
            <a:chExt cx="5769610" cy="1750060"/>
          </a:xfrm>
        </p:grpSpPr>
        <p:sp>
          <p:nvSpPr>
            <p:cNvPr id="17" name="object 17"/>
            <p:cNvSpPr/>
            <p:nvPr/>
          </p:nvSpPr>
          <p:spPr>
            <a:xfrm>
              <a:off x="897209" y="7749527"/>
              <a:ext cx="5756910" cy="1737360"/>
            </a:xfrm>
            <a:custGeom>
              <a:avLst/>
              <a:gdLst/>
              <a:ahLst/>
              <a:cxnLst/>
              <a:rect l="l" t="t" r="r" b="b"/>
              <a:pathLst>
                <a:path w="5756909" h="1737359">
                  <a:moveTo>
                    <a:pt x="5691568" y="0"/>
                  </a:moveTo>
                  <a:lnTo>
                    <a:pt x="64871" y="0"/>
                  </a:lnTo>
                  <a:lnTo>
                    <a:pt x="27367" y="1013"/>
                  </a:lnTo>
                  <a:lnTo>
                    <a:pt x="8108" y="8108"/>
                  </a:lnTo>
                  <a:lnTo>
                    <a:pt x="1013" y="27367"/>
                  </a:lnTo>
                  <a:lnTo>
                    <a:pt x="0" y="64871"/>
                  </a:lnTo>
                  <a:lnTo>
                    <a:pt x="0" y="1672196"/>
                  </a:lnTo>
                  <a:lnTo>
                    <a:pt x="1013" y="1709700"/>
                  </a:lnTo>
                  <a:lnTo>
                    <a:pt x="8108" y="1728958"/>
                  </a:lnTo>
                  <a:lnTo>
                    <a:pt x="27367" y="1736054"/>
                  </a:lnTo>
                  <a:lnTo>
                    <a:pt x="64871" y="1737067"/>
                  </a:lnTo>
                  <a:lnTo>
                    <a:pt x="5691568" y="1737067"/>
                  </a:lnTo>
                  <a:lnTo>
                    <a:pt x="5729072" y="1736054"/>
                  </a:lnTo>
                  <a:lnTo>
                    <a:pt x="5748331" y="1728958"/>
                  </a:lnTo>
                  <a:lnTo>
                    <a:pt x="5755426" y="1709700"/>
                  </a:lnTo>
                  <a:lnTo>
                    <a:pt x="5756440" y="1672196"/>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98133" y="7754493"/>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97209" y="7839913"/>
              <a:ext cx="0" cy="1569085"/>
            </a:xfrm>
            <a:custGeom>
              <a:avLst/>
              <a:gdLst/>
              <a:ahLst/>
              <a:cxnLst/>
              <a:rect l="l" t="t" r="r" b="b"/>
              <a:pathLst>
                <a:path h="1569084">
                  <a:moveTo>
                    <a:pt x="0" y="0"/>
                  </a:moveTo>
                  <a:lnTo>
                    <a:pt x="0" y="1569046"/>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2168" y="9446863"/>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87426" y="9486600"/>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13918" y="9434548"/>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53644" y="7827162"/>
              <a:ext cx="0" cy="1569085"/>
            </a:xfrm>
            <a:custGeom>
              <a:avLst/>
              <a:gdLst/>
              <a:ahLst/>
              <a:cxnLst/>
              <a:rect l="l" t="t" r="r" b="b"/>
              <a:pathLst>
                <a:path h="1569084">
                  <a:moveTo>
                    <a:pt x="0" y="1569046"/>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01599" y="7750454"/>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74750" y="7749527"/>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897209" y="7749540"/>
              <a:ext cx="5756910" cy="1737360"/>
            </a:xfrm>
            <a:custGeom>
              <a:avLst/>
              <a:gdLst/>
              <a:ahLst/>
              <a:cxnLst/>
              <a:rect l="l" t="t" r="r" b="b"/>
              <a:pathLst>
                <a:path w="5756909" h="1737359">
                  <a:moveTo>
                    <a:pt x="0" y="64871"/>
                  </a:moveTo>
                  <a:lnTo>
                    <a:pt x="0" y="64871"/>
                  </a:lnTo>
                </a:path>
                <a:path w="5756909" h="1737359">
                  <a:moveTo>
                    <a:pt x="0" y="1672196"/>
                  </a:moveTo>
                  <a:lnTo>
                    <a:pt x="0" y="1672196"/>
                  </a:lnTo>
                </a:path>
                <a:path w="5756909" h="1737359">
                  <a:moveTo>
                    <a:pt x="64871" y="1737067"/>
                  </a:moveTo>
                  <a:lnTo>
                    <a:pt x="64871" y="1737067"/>
                  </a:lnTo>
                </a:path>
                <a:path w="5756909" h="1737359">
                  <a:moveTo>
                    <a:pt x="5691568" y="1737067"/>
                  </a:moveTo>
                  <a:lnTo>
                    <a:pt x="5691568" y="1737067"/>
                  </a:lnTo>
                </a:path>
                <a:path w="5756909" h="1737359">
                  <a:moveTo>
                    <a:pt x="5756440" y="1672196"/>
                  </a:moveTo>
                  <a:lnTo>
                    <a:pt x="5756440" y="1672196"/>
                  </a:lnTo>
                </a:path>
                <a:path w="5756909" h="1737359">
                  <a:moveTo>
                    <a:pt x="5756440" y="64871"/>
                  </a:moveTo>
                  <a:lnTo>
                    <a:pt x="5756440" y="64871"/>
                  </a:lnTo>
                </a:path>
                <a:path w="5756909" h="1737359">
                  <a:moveTo>
                    <a:pt x="5691568" y="0"/>
                  </a:moveTo>
                  <a:lnTo>
                    <a:pt x="5691568" y="0"/>
                  </a:lnTo>
                </a:path>
                <a:path w="5756909" h="1737359">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14474" y="2018131"/>
            <a:ext cx="5119370" cy="5432898"/>
          </a:xfrm>
          <a:prstGeom prst="rect">
            <a:avLst/>
          </a:prstGeom>
        </p:spPr>
        <p:txBody>
          <a:bodyPr vert="horz" wrap="square" lIns="0" tIns="84455" rIns="0" bIns="0" rtlCol="0">
            <a:spAutoFit/>
          </a:bodyPr>
          <a:lstStyle/>
          <a:p>
            <a:pPr marL="12700">
              <a:lnSpc>
                <a:spcPct val="100000"/>
              </a:lnSpc>
              <a:spcBef>
                <a:spcPts val="665"/>
              </a:spcBef>
              <a:tabLst>
                <a:tab pos="3745865" algn="l"/>
              </a:tabLst>
            </a:pPr>
            <a:r>
              <a:rPr sz="1000" b="1" i="1" dirty="0">
                <a:solidFill>
                  <a:srgbClr val="74C054"/>
                </a:solidFill>
                <a:latin typeface="Arial" panose="020B0604020202020204" pitchFamily="34" charset="0"/>
                <a:cs typeface="Arial" panose="020B0604020202020204" pitchFamily="34" charset="0"/>
              </a:rPr>
              <a:t>Workshop 2 - Working in Regional Teams	8.5 - 12.25 hours total</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workshop ideally will take place four to six weeks after the first workshop.</a:t>
            </a:r>
            <a:endParaRPr sz="1000" dirty="0">
              <a:latin typeface="Arial" panose="020B0604020202020204" pitchFamily="34" charset="0"/>
              <a:cs typeface="Arial" panose="020B0604020202020204" pitchFamily="34" charset="0"/>
            </a:endParaRPr>
          </a:p>
          <a:p>
            <a:pPr marL="12700" marR="36830">
              <a:lnSpc>
                <a:spcPct val="100000"/>
              </a:lnSpc>
            </a:pPr>
            <a:r>
              <a:rPr sz="1000" dirty="0">
                <a:solidFill>
                  <a:srgbClr val="414042"/>
                </a:solidFill>
                <a:latin typeface="Arial" panose="020B0604020202020204" pitchFamily="34" charset="0"/>
                <a:cs typeface="Arial" panose="020B0604020202020204" pitchFamily="34" charset="0"/>
              </a:rPr>
              <a:t>The first part of the workshop (Explore and Define) can be conducted with teams from  multiple schools working together. The second part of the workshop (Generate) is an  opportunity to co-design with other stakeholder groups , such as students and families.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If a school team is going to engage other stakeholder groups from their school,</a:t>
            </a:r>
            <a:endParaRPr sz="1000" dirty="0">
              <a:latin typeface="Arial" panose="020B0604020202020204" pitchFamily="34" charset="0"/>
              <a:cs typeface="Arial" panose="020B0604020202020204" pitchFamily="34" charset="0"/>
            </a:endParaRPr>
          </a:p>
          <a:p>
            <a:pPr marL="12700" marR="290830">
              <a:lnSpc>
                <a:spcPct val="100000"/>
              </a:lnSpc>
            </a:pPr>
            <a:r>
              <a:rPr sz="1000" dirty="0">
                <a:solidFill>
                  <a:srgbClr val="414042"/>
                </a:solidFill>
                <a:latin typeface="Arial" panose="020B0604020202020204" pitchFamily="34" charset="0"/>
                <a:cs typeface="Arial" panose="020B0604020202020204" pitchFamily="34" charset="0"/>
              </a:rPr>
              <a:t>we recommend that they do not collaborate with teams from other schools. If they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do not engage other stakeholders, collaborating with teams from other schools</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in the region is an option.</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2887345" indent="-107950">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1.75 - 2.5 hours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activities  #1 Observations &amp; Guesses</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Point of View</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How Might We Questions</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623570" indent="-107950">
              <a:lnSpc>
                <a:spcPct val="100000"/>
              </a:lnSpc>
              <a:spcBef>
                <a:spcPts val="570"/>
              </a:spcBef>
              <a:buChar char="•"/>
              <a:tabLst>
                <a:tab pos="146050" algn="l"/>
              </a:tabLst>
            </a:pPr>
            <a:r>
              <a:rPr sz="1000" dirty="0">
                <a:solidFill>
                  <a:srgbClr val="414042"/>
                </a:solidFill>
                <a:latin typeface="Arial" panose="020B0604020202020204" pitchFamily="34" charset="0"/>
                <a:cs typeface="Arial" panose="020B0604020202020204" pitchFamily="34" charset="0"/>
              </a:rPr>
              <a:t>1.75 - 2 hours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activities (option to bring in parents/students)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#1 Prepare to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Solo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Group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#4 Idea Selection</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2890520" indent="-108585">
              <a:lnSpc>
                <a:spcPct val="100000"/>
              </a:lnSpc>
              <a:spcBef>
                <a:spcPts val="570"/>
              </a:spcBef>
              <a:buChar char="•"/>
              <a:tabLst>
                <a:tab pos="146050" algn="l"/>
              </a:tabLst>
            </a:pPr>
            <a:r>
              <a:rPr sz="1000" dirty="0">
                <a:solidFill>
                  <a:srgbClr val="414042"/>
                </a:solidFill>
                <a:latin typeface="Arial" panose="020B0604020202020204" pitchFamily="34" charset="0"/>
                <a:cs typeface="Arial" panose="020B0604020202020204" pitchFamily="34" charset="0"/>
              </a:rPr>
              <a:t>2.5 - 3.25 hours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activities  #1 Combine Ideas</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Building Blocks</a:t>
            </a:r>
            <a:endParaRPr sz="1000" dirty="0">
              <a:latin typeface="Arial" panose="020B0604020202020204" pitchFamily="34" charset="0"/>
              <a:cs typeface="Arial" panose="020B0604020202020204" pitchFamily="34" charset="0"/>
            </a:endParaRPr>
          </a:p>
          <a:p>
            <a:pPr marL="120650" marR="3491229">
              <a:lnSpc>
                <a:spcPct val="100000"/>
              </a:lnSpc>
            </a:pPr>
            <a:r>
              <a:rPr sz="1000" dirty="0">
                <a:solidFill>
                  <a:srgbClr val="414042"/>
                </a:solidFill>
                <a:latin typeface="Arial" panose="020B0604020202020204" pitchFamily="34" charset="0"/>
                <a:cs typeface="Arial" panose="020B0604020202020204" pitchFamily="34" charset="0"/>
              </a:rPr>
              <a:t>#3 Storyboard Your Idea  #4 Design a Prototype</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Tips for Designing and Testing a Prototype</a:t>
            </a:r>
            <a:endParaRPr sz="1000" dirty="0">
              <a:latin typeface="Arial" panose="020B0604020202020204" pitchFamily="34" charset="0"/>
              <a:cs typeface="Arial" panose="020B0604020202020204" pitchFamily="34" charset="0"/>
            </a:endParaRPr>
          </a:p>
          <a:p>
            <a:pPr marL="107314" indent="-952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3512820" indent="-107950">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hours for </a:t>
            </a:r>
            <a:r>
              <a:rPr sz="1000" b="1" dirty="0">
                <a:solidFill>
                  <a:srgbClr val="414042"/>
                </a:solidFill>
                <a:latin typeface="Arial" panose="020B0604020202020204" pitchFamily="34" charset="0"/>
                <a:cs typeface="Arial" panose="020B0604020202020204" pitchFamily="34" charset="0"/>
              </a:rPr>
              <a:t>Test </a:t>
            </a:r>
            <a:r>
              <a:rPr sz="1000" dirty="0">
                <a:solidFill>
                  <a:srgbClr val="414042"/>
                </a:solidFill>
                <a:latin typeface="Arial" panose="020B0604020202020204" pitchFamily="34" charset="0"/>
                <a:cs typeface="Arial" panose="020B0604020202020204" pitchFamily="34" charset="0"/>
              </a:rPr>
              <a:t>activities  #1 Testing a Prototype</a:t>
            </a:r>
            <a:endParaRPr sz="1000" dirty="0">
              <a:latin typeface="Arial" panose="020B0604020202020204" pitchFamily="34" charset="0"/>
              <a:cs typeface="Arial" panose="020B0604020202020204" pitchFamily="34" charset="0"/>
            </a:endParaRPr>
          </a:p>
        </p:txBody>
      </p:sp>
      <p:sp>
        <p:nvSpPr>
          <p:cNvPr id="29" name="object 2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47</a:t>
            </a:fld>
            <a:endParaRPr dirty="0">
              <a:latin typeface="Arial" panose="020B0604020202020204" pitchFamily="34" charset="0"/>
              <a:cs typeface="Arial" panose="020B0604020202020204" pitchFamily="34" charset="0"/>
            </a:endParaRPr>
          </a:p>
        </p:txBody>
      </p:sp>
      <p:sp>
        <p:nvSpPr>
          <p:cNvPr id="28" name="object 28"/>
          <p:cNvSpPr txBox="1"/>
          <p:nvPr/>
        </p:nvSpPr>
        <p:spPr>
          <a:xfrm>
            <a:off x="1214601" y="7851495"/>
            <a:ext cx="5022215" cy="1467197"/>
          </a:xfrm>
          <a:prstGeom prst="rect">
            <a:avLst/>
          </a:prstGeom>
        </p:spPr>
        <p:txBody>
          <a:bodyPr vert="horz" wrap="square" lIns="0" tIns="84455" rIns="0" bIns="0" rtlCol="0">
            <a:spAutoFit/>
          </a:bodyPr>
          <a:lstStyle/>
          <a:p>
            <a:pPr marL="12700">
              <a:lnSpc>
                <a:spcPct val="100000"/>
              </a:lnSpc>
              <a:spcBef>
                <a:spcPts val="665"/>
              </a:spcBef>
              <a:tabLst>
                <a:tab pos="4042410" algn="l"/>
              </a:tabLst>
            </a:pPr>
            <a:r>
              <a:rPr sz="1000" b="1" i="1" dirty="0">
                <a:solidFill>
                  <a:srgbClr val="74C054"/>
                </a:solidFill>
                <a:latin typeface="Arial" panose="020B0604020202020204" pitchFamily="34" charset="0"/>
                <a:cs typeface="Arial" panose="020B0604020202020204" pitchFamily="34" charset="0"/>
              </a:rPr>
              <a:t>Fieldwork B   - Individual work	2 - 5 hours total</a:t>
            </a:r>
            <a:endParaRPr sz="1000" dirty="0">
              <a:latin typeface="Arial" panose="020B0604020202020204" pitchFamily="34" charset="0"/>
              <a:cs typeface="Arial" panose="020B0604020202020204" pitchFamily="34" charset="0"/>
            </a:endParaRPr>
          </a:p>
          <a:p>
            <a:pPr marL="12700" marR="283210">
              <a:lnSpc>
                <a:spcPct val="100000"/>
              </a:lnSpc>
              <a:spcBef>
                <a:spcPts val="565"/>
              </a:spcBef>
            </a:pPr>
            <a:r>
              <a:rPr sz="10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They can arrange this work independently and on their own timeline.</a:t>
            </a:r>
            <a:endParaRPr sz="1000" dirty="0">
              <a:latin typeface="Arial" panose="020B0604020202020204" pitchFamily="34" charset="0"/>
              <a:cs typeface="Arial" panose="020B0604020202020204" pitchFamily="34" charset="0"/>
            </a:endParaRPr>
          </a:p>
          <a:p>
            <a:pPr marL="145415" indent="-133350">
              <a:lnSpc>
                <a:spcPct val="100000"/>
              </a:lnSpc>
              <a:spcBef>
                <a:spcPts val="850"/>
              </a:spcBef>
              <a:buChar char="•"/>
              <a:tabLst>
                <a:tab pos="146050" algn="l"/>
              </a:tabLst>
            </a:pPr>
            <a:r>
              <a:rPr sz="1000" dirty="0">
                <a:solidFill>
                  <a:srgbClr val="414042"/>
                </a:solidFill>
                <a:latin typeface="Arial" panose="020B0604020202020204" pitchFamily="34" charset="0"/>
                <a:cs typeface="Arial" panose="020B0604020202020204" pitchFamily="34" charset="0"/>
              </a:rPr>
              <a:t>1 - 2 hours for testing prototypes</a:t>
            </a:r>
            <a:endParaRPr sz="1000" dirty="0">
              <a:latin typeface="Arial" panose="020B0604020202020204" pitchFamily="34" charset="0"/>
              <a:cs typeface="Arial" panose="020B0604020202020204" pitchFamily="34" charset="0"/>
            </a:endParaRPr>
          </a:p>
          <a:p>
            <a:pPr marL="12700" marR="2719705">
              <a:lnSpc>
                <a:spcPct val="123600"/>
              </a:lnSpc>
              <a:buChar char="•"/>
              <a:tabLst>
                <a:tab pos="146050" algn="l"/>
              </a:tabLst>
            </a:pPr>
            <a:r>
              <a:rPr sz="1000" dirty="0">
                <a:solidFill>
                  <a:srgbClr val="414042"/>
                </a:solidFill>
                <a:latin typeface="Arial" panose="020B0604020202020204" pitchFamily="34" charset="0"/>
                <a:cs typeface="Arial" panose="020B0604020202020204" pitchFamily="34" charset="0"/>
              </a:rPr>
              <a:t>1.5 - 2.25 hours for testing reflection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#2 Testing a Prototype Reflection</a:t>
            </a:r>
            <a:br>
              <a:rPr lang="pt-PT" sz="1000" dirty="0">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#3 Reflection Grid</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9" y="2082698"/>
            <a:ext cx="5769610" cy="4486275"/>
            <a:chOff x="899999" y="2082698"/>
            <a:chExt cx="5769610" cy="4486275"/>
          </a:xfrm>
        </p:grpSpPr>
        <p:sp>
          <p:nvSpPr>
            <p:cNvPr id="7" name="object 7"/>
            <p:cNvSpPr/>
            <p:nvPr/>
          </p:nvSpPr>
          <p:spPr>
            <a:xfrm>
              <a:off x="907273" y="2094014"/>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06349" y="2179320"/>
              <a:ext cx="0" cy="4305935"/>
            </a:xfrm>
            <a:custGeom>
              <a:avLst/>
              <a:gdLst/>
              <a:ahLst/>
              <a:cxnLst/>
              <a:rect l="l" t="t" r="r" b="b"/>
              <a:pathLst>
                <a:path h="4305935">
                  <a:moveTo>
                    <a:pt x="0" y="0"/>
                  </a:moveTo>
                  <a:lnTo>
                    <a:pt x="0" y="430540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1308" y="652255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96566" y="6562293"/>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23050" y="6510248"/>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62788" y="2166620"/>
              <a:ext cx="0" cy="4305935"/>
            </a:xfrm>
            <a:custGeom>
              <a:avLst/>
              <a:gdLst/>
              <a:ahLst/>
              <a:cxnLst/>
              <a:rect l="l" t="t" r="r" b="b"/>
              <a:pathLst>
                <a:path h="4305935">
                  <a:moveTo>
                    <a:pt x="0" y="430540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10743" y="2089975"/>
              <a:ext cx="47625" cy="39370"/>
            </a:xfrm>
            <a:custGeom>
              <a:avLst/>
              <a:gdLst/>
              <a:ahLst/>
              <a:cxnLst/>
              <a:rect l="l" t="t" r="r" b="b"/>
              <a:pathLst>
                <a:path w="47625" h="39369">
                  <a:moveTo>
                    <a:pt x="47091" y="38811"/>
                  </a:moveTo>
                  <a:lnTo>
                    <a:pt x="41223" y="26601"/>
                  </a:lnTo>
                  <a:lnTo>
                    <a:pt x="31937" y="15019"/>
                  </a:lnTo>
                  <a:lnTo>
                    <a:pt x="18455" y="5630"/>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83881" y="2089048"/>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6349" y="2089048"/>
              <a:ext cx="5756910" cy="4473575"/>
            </a:xfrm>
            <a:custGeom>
              <a:avLst/>
              <a:gdLst/>
              <a:ahLst/>
              <a:cxnLst/>
              <a:rect l="l" t="t" r="r" b="b"/>
              <a:pathLst>
                <a:path w="5756909" h="4473575">
                  <a:moveTo>
                    <a:pt x="0" y="64871"/>
                  </a:moveTo>
                  <a:lnTo>
                    <a:pt x="0" y="64871"/>
                  </a:lnTo>
                </a:path>
                <a:path w="5756909" h="4473575">
                  <a:moveTo>
                    <a:pt x="0" y="4408373"/>
                  </a:moveTo>
                  <a:lnTo>
                    <a:pt x="0" y="4408373"/>
                  </a:lnTo>
                </a:path>
                <a:path w="5756909" h="4473575">
                  <a:moveTo>
                    <a:pt x="64871" y="4473244"/>
                  </a:moveTo>
                  <a:lnTo>
                    <a:pt x="64871" y="4473244"/>
                  </a:lnTo>
                </a:path>
                <a:path w="5756909" h="4473575">
                  <a:moveTo>
                    <a:pt x="5691568" y="4473244"/>
                  </a:moveTo>
                  <a:lnTo>
                    <a:pt x="5691568" y="4473244"/>
                  </a:lnTo>
                </a:path>
                <a:path w="5756909" h="4473575">
                  <a:moveTo>
                    <a:pt x="5756440" y="4408373"/>
                  </a:moveTo>
                  <a:lnTo>
                    <a:pt x="5756440" y="4408373"/>
                  </a:lnTo>
                </a:path>
                <a:path w="5756909" h="4473575">
                  <a:moveTo>
                    <a:pt x="5756440" y="64871"/>
                  </a:moveTo>
                  <a:lnTo>
                    <a:pt x="5756440" y="64871"/>
                  </a:lnTo>
                </a:path>
                <a:path w="5756909" h="4473575">
                  <a:moveTo>
                    <a:pt x="5691568" y="0"/>
                  </a:moveTo>
                  <a:lnTo>
                    <a:pt x="5691568" y="0"/>
                  </a:lnTo>
                </a:path>
                <a:path w="5756909" h="447357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899999" y="6974370"/>
            <a:ext cx="5769610" cy="2554605"/>
            <a:chOff x="899999" y="6974370"/>
            <a:chExt cx="5769610" cy="2554605"/>
          </a:xfrm>
        </p:grpSpPr>
        <p:sp>
          <p:nvSpPr>
            <p:cNvPr id="17" name="object 17"/>
            <p:cNvSpPr/>
            <p:nvPr/>
          </p:nvSpPr>
          <p:spPr>
            <a:xfrm>
              <a:off x="906349" y="6980720"/>
              <a:ext cx="5756910" cy="2541905"/>
            </a:xfrm>
            <a:custGeom>
              <a:avLst/>
              <a:gdLst/>
              <a:ahLst/>
              <a:cxnLst/>
              <a:rect l="l" t="t" r="r" b="b"/>
              <a:pathLst>
                <a:path w="5756909" h="2541904">
                  <a:moveTo>
                    <a:pt x="5691568" y="0"/>
                  </a:moveTo>
                  <a:lnTo>
                    <a:pt x="64871" y="0"/>
                  </a:lnTo>
                  <a:lnTo>
                    <a:pt x="27367" y="1013"/>
                  </a:lnTo>
                  <a:lnTo>
                    <a:pt x="8108" y="8108"/>
                  </a:lnTo>
                  <a:lnTo>
                    <a:pt x="1013" y="27367"/>
                  </a:lnTo>
                  <a:lnTo>
                    <a:pt x="0" y="64871"/>
                  </a:lnTo>
                  <a:lnTo>
                    <a:pt x="0" y="2476969"/>
                  </a:lnTo>
                  <a:lnTo>
                    <a:pt x="1013" y="2514473"/>
                  </a:lnTo>
                  <a:lnTo>
                    <a:pt x="8108" y="2533732"/>
                  </a:lnTo>
                  <a:lnTo>
                    <a:pt x="27367" y="2540827"/>
                  </a:lnTo>
                  <a:lnTo>
                    <a:pt x="64871" y="2541841"/>
                  </a:lnTo>
                  <a:lnTo>
                    <a:pt x="5691568" y="2541841"/>
                  </a:lnTo>
                  <a:lnTo>
                    <a:pt x="5729072" y="2540827"/>
                  </a:lnTo>
                  <a:lnTo>
                    <a:pt x="5748331" y="2533732"/>
                  </a:lnTo>
                  <a:lnTo>
                    <a:pt x="5755426" y="2514473"/>
                  </a:lnTo>
                  <a:lnTo>
                    <a:pt x="5756440" y="2476969"/>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7273" y="6985686"/>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6349" y="7070992"/>
              <a:ext cx="0" cy="2374265"/>
            </a:xfrm>
            <a:custGeom>
              <a:avLst/>
              <a:gdLst/>
              <a:ahLst/>
              <a:cxnLst/>
              <a:rect l="l" t="t" r="r" b="b"/>
              <a:pathLst>
                <a:path h="2374265">
                  <a:moveTo>
                    <a:pt x="0" y="0"/>
                  </a:moveTo>
                  <a:lnTo>
                    <a:pt x="0" y="23740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11308" y="9482831"/>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96566" y="9522561"/>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23050" y="9470514"/>
              <a:ext cx="39370" cy="47625"/>
            </a:xfrm>
            <a:custGeom>
              <a:avLst/>
              <a:gdLst/>
              <a:ahLst/>
              <a:cxnLst/>
              <a:rect l="l" t="t" r="r" b="b"/>
              <a:pathLst>
                <a:path w="39370" h="47625">
                  <a:moveTo>
                    <a:pt x="0" y="47091"/>
                  </a:moveTo>
                  <a:lnTo>
                    <a:pt x="12209" y="41219"/>
                  </a:lnTo>
                  <a:lnTo>
                    <a:pt x="23791" y="31937"/>
                  </a:lnTo>
                  <a:lnTo>
                    <a:pt x="33180" y="18459"/>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62788" y="7058292"/>
              <a:ext cx="0" cy="2374265"/>
            </a:xfrm>
            <a:custGeom>
              <a:avLst/>
              <a:gdLst/>
              <a:ahLst/>
              <a:cxnLst/>
              <a:rect l="l" t="t" r="r" b="b"/>
              <a:pathLst>
                <a:path h="2374265">
                  <a:moveTo>
                    <a:pt x="0" y="237401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10743" y="6981647"/>
              <a:ext cx="47625" cy="39370"/>
            </a:xfrm>
            <a:custGeom>
              <a:avLst/>
              <a:gdLst/>
              <a:ahLst/>
              <a:cxnLst/>
              <a:rect l="l" t="t" r="r" b="b"/>
              <a:pathLst>
                <a:path w="47625" h="39370">
                  <a:moveTo>
                    <a:pt x="47091" y="38811"/>
                  </a:moveTo>
                  <a:lnTo>
                    <a:pt x="41223" y="26601"/>
                  </a:lnTo>
                  <a:lnTo>
                    <a:pt x="31937" y="15019"/>
                  </a:lnTo>
                  <a:lnTo>
                    <a:pt x="18455" y="5630"/>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83881" y="6980720"/>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906349" y="6980720"/>
              <a:ext cx="5756910" cy="2541905"/>
            </a:xfrm>
            <a:custGeom>
              <a:avLst/>
              <a:gdLst/>
              <a:ahLst/>
              <a:cxnLst/>
              <a:rect l="l" t="t" r="r" b="b"/>
              <a:pathLst>
                <a:path w="5756909" h="2541904">
                  <a:moveTo>
                    <a:pt x="0" y="64871"/>
                  </a:moveTo>
                  <a:lnTo>
                    <a:pt x="0" y="64871"/>
                  </a:lnTo>
                </a:path>
                <a:path w="5756909" h="2541904">
                  <a:moveTo>
                    <a:pt x="0" y="2476969"/>
                  </a:moveTo>
                  <a:lnTo>
                    <a:pt x="0" y="2476969"/>
                  </a:lnTo>
                </a:path>
                <a:path w="5756909" h="2541904">
                  <a:moveTo>
                    <a:pt x="64871" y="2541841"/>
                  </a:moveTo>
                  <a:lnTo>
                    <a:pt x="64871" y="2541841"/>
                  </a:lnTo>
                </a:path>
                <a:path w="5756909" h="2541904">
                  <a:moveTo>
                    <a:pt x="5691568" y="2541841"/>
                  </a:moveTo>
                  <a:lnTo>
                    <a:pt x="5691568" y="2541841"/>
                  </a:lnTo>
                </a:path>
                <a:path w="5756909" h="2541904">
                  <a:moveTo>
                    <a:pt x="5756440" y="2476969"/>
                  </a:moveTo>
                  <a:lnTo>
                    <a:pt x="5756440" y="2476969"/>
                  </a:lnTo>
                </a:path>
                <a:path w="5756909" h="2541904">
                  <a:moveTo>
                    <a:pt x="5756440" y="64871"/>
                  </a:moveTo>
                  <a:lnTo>
                    <a:pt x="5756440" y="64871"/>
                  </a:lnTo>
                </a:path>
                <a:path w="5756909" h="2541904">
                  <a:moveTo>
                    <a:pt x="5691568" y="0"/>
                  </a:moveTo>
                  <a:lnTo>
                    <a:pt x="5691568" y="0"/>
                  </a:lnTo>
                </a:path>
                <a:path w="5756909" h="254190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23615" y="2417164"/>
            <a:ext cx="5138420" cy="3393878"/>
          </a:xfrm>
          <a:prstGeom prst="rect">
            <a:avLst/>
          </a:prstGeom>
        </p:spPr>
        <p:txBody>
          <a:bodyPr vert="horz" wrap="square" lIns="0" tIns="84455" rIns="0" bIns="0" rtlCol="0">
            <a:spAutoFit/>
          </a:bodyPr>
          <a:lstStyle/>
          <a:p>
            <a:pPr marL="12700">
              <a:lnSpc>
                <a:spcPct val="100000"/>
              </a:lnSpc>
              <a:spcBef>
                <a:spcPts val="665"/>
              </a:spcBef>
              <a:tabLst>
                <a:tab pos="3961765" algn="l"/>
              </a:tabLst>
            </a:pPr>
            <a:r>
              <a:rPr sz="1000" b="1" i="1" dirty="0">
                <a:solidFill>
                  <a:srgbClr val="74C054"/>
                </a:solidFill>
                <a:latin typeface="Arial" panose="020B0604020202020204" pitchFamily="34" charset="0"/>
                <a:cs typeface="Arial" panose="020B0604020202020204" pitchFamily="34" charset="0"/>
              </a:rPr>
              <a:t>Workshop 3 - Working in Regional Teams	7.5 - 12 hours total</a:t>
            </a:r>
            <a:endParaRPr sz="1000">
              <a:latin typeface="Arial" panose="020B0604020202020204" pitchFamily="34" charset="0"/>
              <a:cs typeface="Arial" panose="020B0604020202020204" pitchFamily="34" charset="0"/>
            </a:endParaRPr>
          </a:p>
          <a:p>
            <a:pPr marL="12700" marR="131445">
              <a:lnSpc>
                <a:spcPct val="100000"/>
              </a:lnSpc>
              <a:spcBef>
                <a:spcPts val="570"/>
              </a:spcBef>
            </a:pPr>
            <a:r>
              <a:rPr sz="1000" dirty="0">
                <a:solidFill>
                  <a:srgbClr val="414042"/>
                </a:solidFill>
                <a:latin typeface="Arial" panose="020B0604020202020204" pitchFamily="34" charset="0"/>
                <a:cs typeface="Arial" panose="020B0604020202020204" pitchFamily="34" charset="0"/>
              </a:rPr>
              <a:t>Ideally, this workshop would be conducted as one experience. This workshop should  take place four to six weeks after the last workshop. This workshop can be conducted  with teams from multiple schools working together.</a:t>
            </a:r>
            <a:endParaRPr sz="1000">
              <a:latin typeface="Arial" panose="020B0604020202020204" pitchFamily="34" charset="0"/>
              <a:cs typeface="Arial" panose="020B0604020202020204" pitchFamily="34" charset="0"/>
            </a:endParaRPr>
          </a:p>
          <a:p>
            <a:pPr>
              <a:lnSpc>
                <a:spcPct val="100000"/>
              </a:lnSpc>
              <a:spcBef>
                <a:spcPts val="45"/>
              </a:spcBef>
            </a:pPr>
            <a:endParaRPr sz="1000">
              <a:latin typeface="Arial" panose="020B0604020202020204" pitchFamily="34" charset="0"/>
              <a:cs typeface="Arial" panose="020B0604020202020204" pitchFamily="34" charset="0"/>
            </a:endParaRPr>
          </a:p>
          <a:p>
            <a:pPr marL="120650" marR="3137535" indent="-107950" algn="just">
              <a:lnSpc>
                <a:spcPct val="100000"/>
              </a:lnSpc>
              <a:spcBef>
                <a:spcPts val="5"/>
              </a:spcBef>
              <a:buChar char="•"/>
              <a:tabLst>
                <a:tab pos="107950" algn="l"/>
              </a:tabLst>
            </a:pPr>
            <a:r>
              <a:rPr sz="1000" dirty="0">
                <a:solidFill>
                  <a:srgbClr val="414042"/>
                </a:solidFill>
                <a:latin typeface="Arial" panose="020B0604020202020204" pitchFamily="34" charset="0"/>
                <a:cs typeface="Arial" panose="020B0604020202020204" pitchFamily="34" charset="0"/>
              </a:rPr>
              <a:t>1.5 - 2.5 hours for </a:t>
            </a:r>
            <a:r>
              <a:rPr sz="1000" b="1" dirty="0">
                <a:solidFill>
                  <a:srgbClr val="414042"/>
                </a:solidFill>
                <a:latin typeface="Arial" panose="020B0604020202020204" pitchFamily="34" charset="0"/>
                <a:cs typeface="Arial" panose="020B0604020202020204" pitchFamily="34" charset="0"/>
              </a:rPr>
              <a:t>Test </a:t>
            </a:r>
            <a:r>
              <a:rPr sz="1000" dirty="0">
                <a:solidFill>
                  <a:srgbClr val="414042"/>
                </a:solidFill>
                <a:latin typeface="Arial" panose="020B0604020202020204" pitchFamily="34" charset="0"/>
                <a:cs typeface="Arial" panose="020B0604020202020204" pitchFamily="34" charset="0"/>
              </a:rPr>
              <a:t>activities  #4 What Did You Learn?</a:t>
            </a:r>
            <a:endParaRPr sz="1000">
              <a:latin typeface="Arial" panose="020B0604020202020204" pitchFamily="34" charset="0"/>
              <a:cs typeface="Arial" panose="020B0604020202020204" pitchFamily="34" charset="0"/>
            </a:endParaRPr>
          </a:p>
          <a:p>
            <a:pPr marL="120650" algn="just">
              <a:lnSpc>
                <a:spcPct val="100000"/>
              </a:lnSpc>
            </a:pPr>
            <a:r>
              <a:rPr sz="1000" dirty="0">
                <a:solidFill>
                  <a:srgbClr val="414042"/>
                </a:solidFill>
                <a:latin typeface="Arial" panose="020B0604020202020204" pitchFamily="34" charset="0"/>
                <a:cs typeface="Arial" panose="020B0604020202020204" pitchFamily="34" charset="0"/>
              </a:rPr>
              <a:t>#5 Idea Evaluation</a:t>
            </a:r>
            <a:endParaRPr sz="1000">
              <a:latin typeface="Arial" panose="020B0604020202020204" pitchFamily="34" charset="0"/>
              <a:cs typeface="Arial" panose="020B0604020202020204" pitchFamily="34" charset="0"/>
            </a:endParaRPr>
          </a:p>
          <a:p>
            <a:pPr marL="120650" marR="2299335" algn="just">
              <a:lnSpc>
                <a:spcPct val="100000"/>
              </a:lnSpc>
            </a:pPr>
            <a:r>
              <a:rPr sz="1000" dirty="0">
                <a:solidFill>
                  <a:srgbClr val="414042"/>
                </a:solidFill>
                <a:latin typeface="Arial" panose="020B0604020202020204" pitchFamily="34" charset="0"/>
                <a:cs typeface="Arial" panose="020B0604020202020204" pitchFamily="34" charset="0"/>
              </a:rPr>
              <a:t>#6 Evaluating Prototypes to Get to Next Steps  #7 What’s Next?</a:t>
            </a:r>
            <a:endParaRPr sz="1000">
              <a:latin typeface="Arial" panose="020B0604020202020204" pitchFamily="34" charset="0"/>
              <a:cs typeface="Arial" panose="020B0604020202020204" pitchFamily="34" charset="0"/>
            </a:endParaRPr>
          </a:p>
          <a:p>
            <a:pPr marL="107314" indent="-95250" algn="just">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Test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3141980" indent="-107950" algn="just">
              <a:lnSpc>
                <a:spcPct val="100000"/>
              </a:lnSpc>
              <a:spcBef>
                <a:spcPts val="565"/>
              </a:spcBef>
              <a:buChar char="•"/>
              <a:tabLst>
                <a:tab pos="146050" algn="l"/>
              </a:tabLst>
            </a:pPr>
            <a:r>
              <a:rPr sz="1000" dirty="0">
                <a:solidFill>
                  <a:srgbClr val="414042"/>
                </a:solidFill>
                <a:latin typeface="Arial" panose="020B0604020202020204" pitchFamily="34" charset="0"/>
                <a:cs typeface="Arial" panose="020B0604020202020204" pitchFamily="34" charset="0"/>
              </a:rPr>
              <a:t>2 - 3 hours for </a:t>
            </a:r>
            <a:r>
              <a:rPr sz="1000" b="1" dirty="0">
                <a:solidFill>
                  <a:srgbClr val="414042"/>
                </a:solidFill>
                <a:latin typeface="Arial" panose="020B0604020202020204" pitchFamily="34" charset="0"/>
                <a:cs typeface="Arial" panose="020B0604020202020204" pitchFamily="34" charset="0"/>
              </a:rPr>
              <a:t>Iterate </a:t>
            </a:r>
            <a:r>
              <a:rPr sz="1000" dirty="0">
                <a:solidFill>
                  <a:srgbClr val="414042"/>
                </a:solidFill>
                <a:latin typeface="Arial" panose="020B0604020202020204" pitchFamily="34" charset="0"/>
                <a:cs typeface="Arial" panose="020B0604020202020204" pitchFamily="34" charset="0"/>
              </a:rPr>
              <a:t>activities  #1 Combine Reflection &amp; Ideas  #2 Building to Iterate</a:t>
            </a:r>
            <a:endParaRPr sz="1000">
              <a:latin typeface="Arial" panose="020B0604020202020204" pitchFamily="34" charset="0"/>
              <a:cs typeface="Arial" panose="020B0604020202020204" pitchFamily="34" charset="0"/>
            </a:endParaRPr>
          </a:p>
          <a:p>
            <a:pPr marL="120650" marR="3284854" algn="just">
              <a:lnSpc>
                <a:spcPct val="100000"/>
              </a:lnSpc>
            </a:pPr>
            <a:r>
              <a:rPr sz="1000" dirty="0">
                <a:solidFill>
                  <a:srgbClr val="414042"/>
                </a:solidFill>
                <a:latin typeface="Arial" panose="020B0604020202020204" pitchFamily="34" charset="0"/>
                <a:cs typeface="Arial" panose="020B0604020202020204" pitchFamily="34" charset="0"/>
              </a:rPr>
              <a:t>#3 Storyboard Your Iteration  #4 Design Another Prototype</a:t>
            </a:r>
            <a:endParaRPr sz="1000">
              <a:latin typeface="Arial" panose="020B0604020202020204" pitchFamily="34" charset="0"/>
              <a:cs typeface="Arial" panose="020B0604020202020204" pitchFamily="34" charset="0"/>
            </a:endParaRPr>
          </a:p>
          <a:p>
            <a:pPr marL="107314" indent="-95250" algn="just">
              <a:lnSpc>
                <a:spcPct val="100000"/>
              </a:lnSpc>
              <a:spcBef>
                <a:spcPts val="57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Iterate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364740" indent="-107950" algn="just">
              <a:lnSpc>
                <a:spcPct val="100000"/>
              </a:lnSpc>
              <a:spcBef>
                <a:spcPts val="565"/>
              </a:spcBef>
              <a:buChar char="•"/>
              <a:tabLst>
                <a:tab pos="107950" algn="l"/>
              </a:tabLst>
            </a:pPr>
            <a:r>
              <a:rPr sz="1000" dirty="0">
                <a:solidFill>
                  <a:srgbClr val="414042"/>
                </a:solidFill>
                <a:latin typeface="Arial" panose="020B0604020202020204" pitchFamily="34" charset="0"/>
                <a:cs typeface="Arial" panose="020B0604020202020204" pitchFamily="34" charset="0"/>
              </a:rPr>
              <a:t>.5 hours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activities  #1 Test a Prototype</a:t>
            </a:r>
            <a:endParaRPr sz="1000">
              <a:latin typeface="Arial" panose="020B0604020202020204" pitchFamily="34" charset="0"/>
              <a:cs typeface="Arial" panose="020B0604020202020204" pitchFamily="34" charset="0"/>
            </a:endParaRPr>
          </a:p>
        </p:txBody>
      </p:sp>
      <p:sp>
        <p:nvSpPr>
          <p:cNvPr id="28" name="object 28"/>
          <p:cNvSpPr txBox="1"/>
          <p:nvPr/>
        </p:nvSpPr>
        <p:spPr>
          <a:xfrm>
            <a:off x="1223615" y="7328510"/>
            <a:ext cx="5146040" cy="2048766"/>
          </a:xfrm>
          <a:prstGeom prst="rect">
            <a:avLst/>
          </a:prstGeom>
        </p:spPr>
        <p:txBody>
          <a:bodyPr vert="horz" wrap="square" lIns="0" tIns="12700" rIns="0" bIns="0" rtlCol="0">
            <a:spAutoFit/>
          </a:bodyPr>
          <a:lstStyle/>
          <a:p>
            <a:pPr marL="12700">
              <a:lnSpc>
                <a:spcPct val="100000"/>
              </a:lnSpc>
              <a:spcBef>
                <a:spcPts val="100"/>
              </a:spcBef>
              <a:tabLst>
                <a:tab pos="4139565" algn="l"/>
              </a:tabLst>
            </a:pPr>
            <a:r>
              <a:rPr sz="1000" b="1" i="1" dirty="0">
                <a:solidFill>
                  <a:srgbClr val="74C054"/>
                </a:solidFill>
                <a:latin typeface="Arial" panose="020B0604020202020204" pitchFamily="34" charset="0"/>
                <a:cs typeface="Arial" panose="020B0604020202020204" pitchFamily="34" charset="0"/>
              </a:rPr>
              <a:t>Fieldwork C - Individual work	2 - 5 hours total</a:t>
            </a:r>
            <a:endParaRPr sz="1000">
              <a:latin typeface="Arial" panose="020B0604020202020204" pitchFamily="34" charset="0"/>
              <a:cs typeface="Arial" panose="020B0604020202020204" pitchFamily="34" charset="0"/>
            </a:endParaRPr>
          </a:p>
          <a:p>
            <a:pPr>
              <a:lnSpc>
                <a:spcPct val="100000"/>
              </a:lnSpc>
            </a:pPr>
            <a:endParaRPr sz="1000">
              <a:latin typeface="Arial" panose="020B0604020202020204" pitchFamily="34" charset="0"/>
              <a:cs typeface="Arial" panose="020B0604020202020204" pitchFamily="34" charset="0"/>
            </a:endParaRPr>
          </a:p>
          <a:p>
            <a:pPr marL="12700" marR="407034">
              <a:lnSpc>
                <a:spcPct val="100000"/>
              </a:lnSpc>
              <a:spcBef>
                <a:spcPts val="615"/>
              </a:spcBef>
            </a:pPr>
            <a:r>
              <a:rPr sz="10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They can arrange this work independently and on their own timeline.</a:t>
            </a:r>
            <a:endParaRPr sz="1000">
              <a:latin typeface="Arial" panose="020B0604020202020204" pitchFamily="34" charset="0"/>
              <a:cs typeface="Arial" panose="020B0604020202020204" pitchFamily="34" charset="0"/>
            </a:endParaRPr>
          </a:p>
          <a:p>
            <a:pPr marL="12700" marR="5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There is also an opportunity during this phase of the project for schools to choose to  add additional rounds of testing prototypes and analyzing the results in order to iterate  on their ideas.</a:t>
            </a:r>
            <a:endParaRPr sz="1000">
              <a:latin typeface="Arial" panose="020B0604020202020204" pitchFamily="34" charset="0"/>
              <a:cs typeface="Arial" panose="020B0604020202020204" pitchFamily="34" charset="0"/>
            </a:endParaRPr>
          </a:p>
          <a:p>
            <a:pPr marL="145415" indent="-133350">
              <a:lnSpc>
                <a:spcPct val="100000"/>
              </a:lnSpc>
              <a:spcBef>
                <a:spcPts val="565"/>
              </a:spcBef>
              <a:buChar char="•"/>
              <a:tabLst>
                <a:tab pos="146050" algn="l"/>
              </a:tabLst>
            </a:pPr>
            <a:r>
              <a:rPr sz="1000" dirty="0">
                <a:solidFill>
                  <a:srgbClr val="414042"/>
                </a:solidFill>
                <a:latin typeface="Arial" panose="020B0604020202020204" pitchFamily="34" charset="0"/>
                <a:cs typeface="Arial" panose="020B0604020202020204" pitchFamily="34" charset="0"/>
              </a:rPr>
              <a:t>1 - 2 hours for testing prototypes</a:t>
            </a:r>
            <a:endParaRPr sz="1000">
              <a:latin typeface="Arial" panose="020B0604020202020204" pitchFamily="34" charset="0"/>
              <a:cs typeface="Arial" panose="020B0604020202020204" pitchFamily="34" charset="0"/>
            </a:endParaRPr>
          </a:p>
          <a:p>
            <a:pPr marL="120650" marR="2842895" indent="-107950">
              <a:lnSpc>
                <a:spcPct val="123600"/>
              </a:lnSpc>
              <a:buChar char="•"/>
              <a:tabLst>
                <a:tab pos="146050" algn="l"/>
              </a:tabLst>
            </a:pPr>
            <a:r>
              <a:rPr sz="1000" dirty="0">
                <a:solidFill>
                  <a:srgbClr val="414042"/>
                </a:solidFill>
                <a:latin typeface="Arial" panose="020B0604020202020204" pitchFamily="34" charset="0"/>
                <a:cs typeface="Arial" panose="020B0604020202020204" pitchFamily="34" charset="0"/>
              </a:rPr>
              <a:t>1.5 - 2.25 hours for testing reflection  #2 Testing a Prototype Reflection</a:t>
            </a:r>
            <a:endParaRPr sz="1000">
              <a:latin typeface="Arial" panose="020B0604020202020204" pitchFamily="34" charset="0"/>
              <a:cs typeface="Arial" panose="020B0604020202020204" pitchFamily="34" charset="0"/>
            </a:endParaRPr>
          </a:p>
          <a:p>
            <a:pPr marL="120650">
              <a:lnSpc>
                <a:spcPct val="100000"/>
              </a:lnSpc>
              <a:spcBef>
                <a:spcPts val="280"/>
              </a:spcBef>
            </a:pPr>
            <a:r>
              <a:rPr sz="1000" dirty="0">
                <a:solidFill>
                  <a:srgbClr val="414042"/>
                </a:solidFill>
                <a:latin typeface="Arial" panose="020B0604020202020204" pitchFamily="34" charset="0"/>
                <a:cs typeface="Arial" panose="020B0604020202020204" pitchFamily="34" charset="0"/>
              </a:rPr>
              <a:t>#3 Reflection Grid</a:t>
            </a:r>
            <a:endParaRPr sz="1000">
              <a:latin typeface="Arial" panose="020B0604020202020204" pitchFamily="34" charset="0"/>
              <a:cs typeface="Arial" panose="020B0604020202020204" pitchFamily="34" charset="0"/>
            </a:endParaRPr>
          </a:p>
        </p:txBody>
      </p:sp>
      <p:grpSp>
        <p:nvGrpSpPr>
          <p:cNvPr id="29" name="object 29"/>
          <p:cNvGrpSpPr/>
          <p:nvPr/>
        </p:nvGrpSpPr>
        <p:grpSpPr>
          <a:xfrm>
            <a:off x="899998" y="1371511"/>
            <a:ext cx="5760085" cy="36195"/>
            <a:chOff x="899998" y="1371511"/>
            <a:chExt cx="5760085" cy="36195"/>
          </a:xfrm>
        </p:grpSpPr>
        <p:sp>
          <p:nvSpPr>
            <p:cNvPr id="30" name="object 30"/>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48</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1517" y="2069998"/>
            <a:ext cx="5769610" cy="5070475"/>
            <a:chOff x="901517" y="2069998"/>
            <a:chExt cx="5769610" cy="5070475"/>
          </a:xfrm>
        </p:grpSpPr>
        <p:sp>
          <p:nvSpPr>
            <p:cNvPr id="7" name="object 7"/>
            <p:cNvSpPr/>
            <p:nvPr/>
          </p:nvSpPr>
          <p:spPr>
            <a:xfrm>
              <a:off x="908790" y="2081314"/>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07867" y="2166620"/>
              <a:ext cx="0" cy="4889500"/>
            </a:xfrm>
            <a:custGeom>
              <a:avLst/>
              <a:gdLst/>
              <a:ahLst/>
              <a:cxnLst/>
              <a:rect l="l" t="t" r="r" b="b"/>
              <a:pathLst>
                <a:path h="4889500">
                  <a:moveTo>
                    <a:pt x="0" y="0"/>
                  </a:moveTo>
                  <a:lnTo>
                    <a:pt x="0" y="488946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2826" y="709391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98084" y="7133653"/>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24574" y="7081596"/>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64312" y="2153920"/>
              <a:ext cx="0" cy="4889500"/>
            </a:xfrm>
            <a:custGeom>
              <a:avLst/>
              <a:gdLst/>
              <a:ahLst/>
              <a:cxnLst/>
              <a:rect l="l" t="t" r="r" b="b"/>
              <a:pathLst>
                <a:path h="4889500">
                  <a:moveTo>
                    <a:pt x="0" y="488946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12255" y="2077275"/>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85418" y="2076348"/>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7867" y="2076348"/>
              <a:ext cx="5756910" cy="5057775"/>
            </a:xfrm>
            <a:custGeom>
              <a:avLst/>
              <a:gdLst/>
              <a:ahLst/>
              <a:cxnLst/>
              <a:rect l="l" t="t" r="r" b="b"/>
              <a:pathLst>
                <a:path w="5756909" h="5057775">
                  <a:moveTo>
                    <a:pt x="0" y="64871"/>
                  </a:moveTo>
                  <a:lnTo>
                    <a:pt x="0" y="64871"/>
                  </a:lnTo>
                </a:path>
                <a:path w="5756909" h="5057775">
                  <a:moveTo>
                    <a:pt x="0" y="4992433"/>
                  </a:moveTo>
                  <a:lnTo>
                    <a:pt x="0" y="4992433"/>
                  </a:lnTo>
                </a:path>
                <a:path w="5756909" h="5057775">
                  <a:moveTo>
                    <a:pt x="64871" y="5057292"/>
                  </a:moveTo>
                  <a:lnTo>
                    <a:pt x="64871" y="5057292"/>
                  </a:lnTo>
                </a:path>
                <a:path w="5756909" h="5057775">
                  <a:moveTo>
                    <a:pt x="5691568" y="5057292"/>
                  </a:moveTo>
                  <a:lnTo>
                    <a:pt x="5691568" y="5057292"/>
                  </a:lnTo>
                </a:path>
                <a:path w="5756909" h="5057775">
                  <a:moveTo>
                    <a:pt x="5756440" y="4992433"/>
                  </a:moveTo>
                  <a:lnTo>
                    <a:pt x="5756440" y="4992433"/>
                  </a:lnTo>
                </a:path>
                <a:path w="5756909" h="5057775">
                  <a:moveTo>
                    <a:pt x="5756440" y="64871"/>
                  </a:moveTo>
                  <a:lnTo>
                    <a:pt x="5756440" y="64871"/>
                  </a:lnTo>
                </a:path>
                <a:path w="5756909" h="5057775">
                  <a:moveTo>
                    <a:pt x="5691568" y="0"/>
                  </a:moveTo>
                  <a:lnTo>
                    <a:pt x="5691568" y="0"/>
                  </a:lnTo>
                </a:path>
                <a:path w="5756909" h="505777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901517" y="7554417"/>
            <a:ext cx="5769610" cy="2237740"/>
            <a:chOff x="901517" y="7554417"/>
            <a:chExt cx="5769610" cy="2237740"/>
          </a:xfrm>
        </p:grpSpPr>
        <p:sp>
          <p:nvSpPr>
            <p:cNvPr id="17" name="object 17"/>
            <p:cNvSpPr/>
            <p:nvPr/>
          </p:nvSpPr>
          <p:spPr>
            <a:xfrm>
              <a:off x="907867" y="7560767"/>
              <a:ext cx="5756910" cy="2225040"/>
            </a:xfrm>
            <a:custGeom>
              <a:avLst/>
              <a:gdLst/>
              <a:ahLst/>
              <a:cxnLst/>
              <a:rect l="l" t="t" r="r" b="b"/>
              <a:pathLst>
                <a:path w="5756909" h="2225040">
                  <a:moveTo>
                    <a:pt x="5691568" y="0"/>
                  </a:moveTo>
                  <a:lnTo>
                    <a:pt x="64871" y="0"/>
                  </a:lnTo>
                  <a:lnTo>
                    <a:pt x="27367" y="1013"/>
                  </a:lnTo>
                  <a:lnTo>
                    <a:pt x="8108" y="8108"/>
                  </a:lnTo>
                  <a:lnTo>
                    <a:pt x="1013" y="27367"/>
                  </a:lnTo>
                  <a:lnTo>
                    <a:pt x="0" y="64871"/>
                  </a:lnTo>
                  <a:lnTo>
                    <a:pt x="0" y="2160016"/>
                  </a:lnTo>
                  <a:lnTo>
                    <a:pt x="1013" y="2197512"/>
                  </a:lnTo>
                  <a:lnTo>
                    <a:pt x="8108" y="2216767"/>
                  </a:lnTo>
                  <a:lnTo>
                    <a:pt x="27367" y="2223861"/>
                  </a:lnTo>
                  <a:lnTo>
                    <a:pt x="64871" y="2224874"/>
                  </a:lnTo>
                  <a:lnTo>
                    <a:pt x="5691568" y="2224874"/>
                  </a:lnTo>
                  <a:lnTo>
                    <a:pt x="5729072" y="2223861"/>
                  </a:lnTo>
                  <a:lnTo>
                    <a:pt x="5748331" y="2216767"/>
                  </a:lnTo>
                  <a:lnTo>
                    <a:pt x="5755426" y="2197512"/>
                  </a:lnTo>
                  <a:lnTo>
                    <a:pt x="5756440" y="2160016"/>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8790" y="7565732"/>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7867" y="7651191"/>
              <a:ext cx="0" cy="2057400"/>
            </a:xfrm>
            <a:custGeom>
              <a:avLst/>
              <a:gdLst/>
              <a:ahLst/>
              <a:cxnLst/>
              <a:rect l="l" t="t" r="r" b="b"/>
              <a:pathLst>
                <a:path h="2057400">
                  <a:moveTo>
                    <a:pt x="0" y="0"/>
                  </a:moveTo>
                  <a:lnTo>
                    <a:pt x="0" y="2056815"/>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12826" y="974591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98084" y="9785652"/>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24574" y="973360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64312" y="7638423"/>
              <a:ext cx="0" cy="2057400"/>
            </a:xfrm>
            <a:custGeom>
              <a:avLst/>
              <a:gdLst/>
              <a:ahLst/>
              <a:cxnLst/>
              <a:rect l="l" t="t" r="r" b="b"/>
              <a:pathLst>
                <a:path h="2057400">
                  <a:moveTo>
                    <a:pt x="0" y="2056803"/>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12255" y="7561694"/>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85418" y="7560767"/>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907867" y="7560779"/>
              <a:ext cx="5756910" cy="2225040"/>
            </a:xfrm>
            <a:custGeom>
              <a:avLst/>
              <a:gdLst/>
              <a:ahLst/>
              <a:cxnLst/>
              <a:rect l="l" t="t" r="r" b="b"/>
              <a:pathLst>
                <a:path w="5756909" h="2225040">
                  <a:moveTo>
                    <a:pt x="0" y="64871"/>
                  </a:moveTo>
                  <a:lnTo>
                    <a:pt x="0" y="64871"/>
                  </a:lnTo>
                </a:path>
                <a:path w="5756909" h="2225040">
                  <a:moveTo>
                    <a:pt x="0" y="2160003"/>
                  </a:moveTo>
                  <a:lnTo>
                    <a:pt x="0" y="2160003"/>
                  </a:lnTo>
                </a:path>
                <a:path w="5756909" h="2225040">
                  <a:moveTo>
                    <a:pt x="64871" y="2224874"/>
                  </a:moveTo>
                  <a:lnTo>
                    <a:pt x="64871" y="2224874"/>
                  </a:lnTo>
                </a:path>
                <a:path w="5756909" h="2225040">
                  <a:moveTo>
                    <a:pt x="5691568" y="2224874"/>
                  </a:moveTo>
                  <a:lnTo>
                    <a:pt x="5691568" y="2224874"/>
                  </a:lnTo>
                </a:path>
                <a:path w="5756909" h="2225040">
                  <a:moveTo>
                    <a:pt x="5756440" y="2160003"/>
                  </a:moveTo>
                  <a:lnTo>
                    <a:pt x="5756440" y="2160003"/>
                  </a:lnTo>
                </a:path>
                <a:path w="5756909" h="2225040">
                  <a:moveTo>
                    <a:pt x="5756440" y="64871"/>
                  </a:moveTo>
                  <a:lnTo>
                    <a:pt x="5756440" y="64871"/>
                  </a:lnTo>
                </a:path>
                <a:path w="5756909" h="2225040">
                  <a:moveTo>
                    <a:pt x="5691568" y="0"/>
                  </a:moveTo>
                  <a:lnTo>
                    <a:pt x="5691568" y="0"/>
                  </a:lnTo>
                </a:path>
                <a:path w="5756909" h="222504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25132" y="2292858"/>
            <a:ext cx="5146675" cy="4317207"/>
          </a:xfrm>
          <a:prstGeom prst="rect">
            <a:avLst/>
          </a:prstGeom>
        </p:spPr>
        <p:txBody>
          <a:bodyPr vert="horz" wrap="square" lIns="0" tIns="84455" rIns="0" bIns="0" rtlCol="0">
            <a:spAutoFit/>
          </a:bodyPr>
          <a:lstStyle/>
          <a:p>
            <a:pPr marL="12700">
              <a:lnSpc>
                <a:spcPct val="100000"/>
              </a:lnSpc>
              <a:spcBef>
                <a:spcPts val="665"/>
              </a:spcBef>
              <a:tabLst>
                <a:tab pos="3745865" algn="l"/>
              </a:tabLst>
            </a:pPr>
            <a:r>
              <a:rPr sz="1000" b="1" i="1" dirty="0">
                <a:solidFill>
                  <a:srgbClr val="74C054"/>
                </a:solidFill>
                <a:latin typeface="Arial" panose="020B0604020202020204" pitchFamily="34" charset="0"/>
                <a:cs typeface="Arial" panose="020B0604020202020204" pitchFamily="34" charset="0"/>
              </a:rPr>
              <a:t>Workshop 4 - Working as a School-Based Team	7.75 - 9.25 hours total</a:t>
            </a:r>
            <a:endParaRPr sz="1000">
              <a:latin typeface="Arial" panose="020B0604020202020204" pitchFamily="34" charset="0"/>
              <a:cs typeface="Arial" panose="020B0604020202020204" pitchFamily="34" charset="0"/>
            </a:endParaRPr>
          </a:p>
          <a:p>
            <a:pPr marL="12700" marR="579755">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workshop ideally will take place four to six weeks after the last workshop.  This workshop should be conducted in school-based groups, so that teams  can focus on their own school context.</a:t>
            </a:r>
            <a:endParaRPr sz="1000">
              <a:latin typeface="Arial" panose="020B0604020202020204" pitchFamily="34" charset="0"/>
              <a:cs typeface="Arial" panose="020B0604020202020204" pitchFamily="34" charset="0"/>
            </a:endParaRPr>
          </a:p>
          <a:p>
            <a:pPr marL="12700" marR="5080">
              <a:lnSpc>
                <a:spcPct val="100000"/>
              </a:lnSpc>
              <a:spcBef>
                <a:spcPts val="850"/>
              </a:spcBef>
            </a:pPr>
            <a:r>
              <a:rPr sz="1000" i="1" dirty="0">
                <a:solidFill>
                  <a:srgbClr val="414042"/>
                </a:solidFill>
                <a:latin typeface="Arial" panose="020B0604020202020204" pitchFamily="34" charset="0"/>
                <a:cs typeface="Arial" panose="020B0604020202020204" pitchFamily="34" charset="0"/>
              </a:rPr>
              <a:t>This may be a moment when teams want to consolidate and focus on a smaller number  of promising ideas. If that is the case, the team who originally designed the idea should  share the idea with the new team members. From there, they will work together to  iterate and create multiple prototypes to test the single idea.</a:t>
            </a:r>
            <a:endParaRPr sz="1000">
              <a:latin typeface="Arial" panose="020B0604020202020204" pitchFamily="34" charset="0"/>
              <a:cs typeface="Arial" panose="020B0604020202020204" pitchFamily="34" charset="0"/>
            </a:endParaRPr>
          </a:p>
          <a:p>
            <a:pPr marL="120650" marR="205422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.75 hours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activities  #4 What Did You Learn?</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Idea Evaluation</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77177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2.25 - 3 hours for </a:t>
            </a:r>
            <a:r>
              <a:rPr sz="1000" b="1" dirty="0">
                <a:solidFill>
                  <a:srgbClr val="414042"/>
                </a:solidFill>
                <a:latin typeface="Arial" panose="020B0604020202020204" pitchFamily="34" charset="0"/>
                <a:cs typeface="Arial" panose="020B0604020202020204" pitchFamily="34" charset="0"/>
              </a:rPr>
              <a:t>Implement </a:t>
            </a:r>
            <a:r>
              <a:rPr sz="1000" dirty="0">
                <a:solidFill>
                  <a:srgbClr val="414042"/>
                </a:solidFill>
                <a:latin typeface="Arial" panose="020B0604020202020204" pitchFamily="34" charset="0"/>
                <a:cs typeface="Arial" panose="020B0604020202020204" pitchFamily="34" charset="0"/>
              </a:rPr>
              <a:t>activities  #1 Refine Your Idea</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Project Planning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Implement reflection</a:t>
            </a:r>
            <a:endParaRPr sz="1000">
              <a:latin typeface="Arial" panose="020B0604020202020204" pitchFamily="34" charset="0"/>
              <a:cs typeface="Arial" panose="020B0604020202020204" pitchFamily="34" charset="0"/>
            </a:endParaRPr>
          </a:p>
          <a:p>
            <a:pPr marL="120650" marR="328993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1 - 1.5 hours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activities  #1 Storytelling</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Pitching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Design Challenge wrap-up and reflection</a:t>
            </a:r>
            <a:endParaRPr sz="1000">
              <a:latin typeface="Arial" panose="020B0604020202020204" pitchFamily="34" charset="0"/>
              <a:cs typeface="Arial" panose="020B0604020202020204" pitchFamily="34" charset="0"/>
            </a:endParaRPr>
          </a:p>
        </p:txBody>
      </p:sp>
      <p:sp>
        <p:nvSpPr>
          <p:cNvPr id="29" name="object 2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49</a:t>
            </a:fld>
            <a:endParaRPr dirty="0">
              <a:latin typeface="Arial" panose="020B0604020202020204" pitchFamily="34" charset="0"/>
              <a:cs typeface="Arial" panose="020B0604020202020204" pitchFamily="34" charset="0"/>
            </a:endParaRPr>
          </a:p>
        </p:txBody>
      </p:sp>
      <p:sp>
        <p:nvSpPr>
          <p:cNvPr id="28" name="object 28"/>
          <p:cNvSpPr txBox="1"/>
          <p:nvPr/>
        </p:nvSpPr>
        <p:spPr>
          <a:xfrm>
            <a:off x="1225132" y="7917561"/>
            <a:ext cx="5121275" cy="138874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Regional Pitch Night &amp; Celebration</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event would ideally take place four to six weeks after the last workshop.</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This is an opportunity for schools to come together, learn from each other and share  ideas. This is also an opportunity for schools to work together to steward the funding  they receive and ensure that implementation of their ideas is having the desired  impact. If schools choose to partner, they can work together in preparing to implement  an idea and then meet periodically to share what they are learning and how they  might improve on the process of implementing their idea.</a:t>
            </a:r>
            <a:endParaRPr sz="100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2023008"/>
            <a:ext cx="2441585" cy="320601"/>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Global Design Advisors </a:t>
            </a:r>
            <a:br>
              <a:rPr lang="pt-PT" sz="1000" b="1" dirty="0">
                <a:solidFill>
                  <a:srgbClr val="414042"/>
                </a:solidFill>
                <a:latin typeface="Arial" panose="020B0604020202020204" pitchFamily="34" charset="0"/>
                <a:cs typeface="Arial" panose="020B0604020202020204" pitchFamily="34" charset="0"/>
              </a:rPr>
            </a:br>
            <a:r>
              <a:rPr sz="1000" b="1" dirty="0">
                <a:solidFill>
                  <a:srgbClr val="414042"/>
                </a:solidFill>
                <a:latin typeface="Arial" panose="020B0604020202020204" pitchFamily="34" charset="0"/>
                <a:cs typeface="Arial" panose="020B0604020202020204" pitchFamily="34" charset="0"/>
              </a:rPr>
              <a:t>(Internal, Global Team)</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9" y="2363813"/>
            <a:ext cx="2491105" cy="671195"/>
          </a:xfrm>
          <a:prstGeom prst="rect">
            <a:avLst/>
          </a:prstGeom>
        </p:spPr>
        <p:txBody>
          <a:bodyPr vert="horz" wrap="square" lIns="0" tIns="12700" rIns="0" bIns="0" rtlCol="0">
            <a:spAutoFit/>
          </a:bodyPr>
          <a:lstStyle/>
          <a:p>
            <a:pPr marL="228600" marR="5080"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Creates process phases, tools, training  materials</a:t>
            </a:r>
            <a:endParaRPr sz="1000">
              <a:latin typeface="Arial" panose="020B0604020202020204" pitchFamily="34" charset="0"/>
              <a:cs typeface="Arial" panose="020B0604020202020204" pitchFamily="34" charset="0"/>
            </a:endParaRPr>
          </a:p>
          <a:p>
            <a:pPr marL="228600" marR="183515"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Guides and advises Facilitators and  Project Managers</a:t>
            </a:r>
            <a:endParaRPr sz="1000">
              <a:latin typeface="Arial" panose="020B0604020202020204" pitchFamily="34" charset="0"/>
              <a:cs typeface="Arial" panose="020B0604020202020204" pitchFamily="34" charset="0"/>
            </a:endParaRPr>
          </a:p>
        </p:txBody>
      </p:sp>
      <p:sp>
        <p:nvSpPr>
          <p:cNvPr id="7" name="object 7"/>
          <p:cNvSpPr txBox="1"/>
          <p:nvPr/>
        </p:nvSpPr>
        <p:spPr>
          <a:xfrm>
            <a:off x="887272" y="3233826"/>
            <a:ext cx="269557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Team Leader (Internal, Country Team)</a:t>
            </a:r>
            <a:endParaRPr sz="1000" dirty="0">
              <a:latin typeface="Arial" panose="020B0604020202020204" pitchFamily="34" charset="0"/>
              <a:cs typeface="Arial" panose="020B0604020202020204" pitchFamily="34" charset="0"/>
            </a:endParaRPr>
          </a:p>
        </p:txBody>
      </p:sp>
      <p:sp>
        <p:nvSpPr>
          <p:cNvPr id="8" name="object 8"/>
          <p:cNvSpPr txBox="1"/>
          <p:nvPr/>
        </p:nvSpPr>
        <p:spPr>
          <a:xfrm>
            <a:off x="887299" y="3422218"/>
            <a:ext cx="2695575" cy="1698625"/>
          </a:xfrm>
          <a:prstGeom prst="rect">
            <a:avLst/>
          </a:prstGeom>
        </p:spPr>
        <p:txBody>
          <a:bodyPr vert="horz" wrap="square" lIns="0" tIns="12700" rIns="0" bIns="0" rtlCol="0">
            <a:spAutoFit/>
          </a:bodyPr>
          <a:lstStyle/>
          <a:p>
            <a:pPr marL="228600" marR="44450"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Oversees learning journey with Facilitator  (if different person)</a:t>
            </a:r>
            <a:endParaRPr sz="1000">
              <a:latin typeface="Arial" panose="020B0604020202020204" pitchFamily="34" charset="0"/>
              <a:cs typeface="Arial" panose="020B0604020202020204" pitchFamily="34" charset="0"/>
            </a:endParaRPr>
          </a:p>
          <a:p>
            <a:pPr marL="228600" marR="508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Oversees team progress with the Program  Manager (if different person)</a:t>
            </a:r>
            <a:endParaRPr sz="1000">
              <a:latin typeface="Arial" panose="020B0604020202020204" pitchFamily="34" charset="0"/>
              <a:cs typeface="Arial" panose="020B0604020202020204" pitchFamily="34" charset="0"/>
            </a:endParaRPr>
          </a:p>
          <a:p>
            <a:pPr marL="228600" marR="158115"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Oversees communications plan with the  Communications Manager (if different  person)</a:t>
            </a:r>
            <a:endParaRPr sz="1000">
              <a:latin typeface="Arial" panose="020B0604020202020204" pitchFamily="34" charset="0"/>
              <a:cs typeface="Arial" panose="020B0604020202020204" pitchFamily="34" charset="0"/>
            </a:endParaRPr>
          </a:p>
          <a:p>
            <a:pPr marL="228600" marR="27305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Oversees the Monitoring &amp; Evaluation  Manager (if different person)</a:t>
            </a:r>
            <a:endParaRPr sz="1000">
              <a:latin typeface="Arial" panose="020B0604020202020204" pitchFamily="34" charset="0"/>
              <a:cs typeface="Arial" panose="020B0604020202020204" pitchFamily="34" charset="0"/>
            </a:endParaRPr>
          </a:p>
          <a:p>
            <a:pPr marL="22860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Connects with the Global Design Advisors</a:t>
            </a:r>
            <a:endParaRPr sz="1000">
              <a:latin typeface="Arial" panose="020B0604020202020204" pitchFamily="34" charset="0"/>
              <a:cs typeface="Arial" panose="020B0604020202020204" pitchFamily="34" charset="0"/>
            </a:endParaRPr>
          </a:p>
        </p:txBody>
      </p:sp>
      <p:sp>
        <p:nvSpPr>
          <p:cNvPr id="9" name="object 9"/>
          <p:cNvSpPr txBox="1"/>
          <p:nvPr/>
        </p:nvSpPr>
        <p:spPr>
          <a:xfrm>
            <a:off x="887272" y="5314620"/>
            <a:ext cx="3042006"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Facilitator (Internal, Country Team)</a:t>
            </a:r>
            <a:endParaRPr sz="1000" dirty="0">
              <a:latin typeface="Arial" panose="020B0604020202020204" pitchFamily="34" charset="0"/>
              <a:cs typeface="Arial" panose="020B0604020202020204" pitchFamily="34" charset="0"/>
            </a:endParaRPr>
          </a:p>
        </p:txBody>
      </p:sp>
      <p:sp>
        <p:nvSpPr>
          <p:cNvPr id="10" name="object 10"/>
          <p:cNvSpPr txBox="1"/>
          <p:nvPr/>
        </p:nvSpPr>
        <p:spPr>
          <a:xfrm>
            <a:off x="887299" y="5494174"/>
            <a:ext cx="2543810" cy="756920"/>
          </a:xfrm>
          <a:prstGeom prst="rect">
            <a:avLst/>
          </a:prstGeom>
        </p:spPr>
        <p:txBody>
          <a:bodyPr vert="horz" wrap="square" lIns="0" tIns="21590" rIns="0" bIns="0" rtlCol="0">
            <a:spAutoFit/>
          </a:bodyPr>
          <a:lstStyle/>
          <a:p>
            <a:pPr marL="228600" indent="-216535">
              <a:lnSpc>
                <a:spcPct val="100000"/>
              </a:lnSpc>
              <a:spcBef>
                <a:spcPts val="17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Prepares training and project materials</a:t>
            </a:r>
            <a:endParaRPr sz="1000">
              <a:latin typeface="Arial" panose="020B0604020202020204" pitchFamily="34" charset="0"/>
              <a:cs typeface="Arial" panose="020B0604020202020204" pitchFamily="34" charset="0"/>
            </a:endParaRPr>
          </a:p>
          <a:p>
            <a:pPr marL="22860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Leads trainings</a:t>
            </a:r>
            <a:endParaRPr sz="1000">
              <a:latin typeface="Arial" panose="020B0604020202020204" pitchFamily="34" charset="0"/>
              <a:cs typeface="Arial" panose="020B0604020202020204" pitchFamily="34" charset="0"/>
            </a:endParaRPr>
          </a:p>
          <a:p>
            <a:pPr marL="22860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Oversees learning journey</a:t>
            </a:r>
            <a:endParaRPr sz="1000">
              <a:latin typeface="Arial" panose="020B0604020202020204" pitchFamily="34" charset="0"/>
              <a:cs typeface="Arial" panose="020B0604020202020204" pitchFamily="34" charset="0"/>
            </a:endParaRPr>
          </a:p>
          <a:p>
            <a:pPr marL="228600" indent="-216535">
              <a:lnSpc>
                <a:spcPct val="100000"/>
              </a:lnSpc>
              <a:spcBef>
                <a:spcPts val="284"/>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Provides design critiques</a:t>
            </a:r>
            <a:endParaRPr sz="1000">
              <a:latin typeface="Arial" panose="020B0604020202020204" pitchFamily="34" charset="0"/>
              <a:cs typeface="Arial" panose="020B0604020202020204" pitchFamily="34" charset="0"/>
            </a:endParaRPr>
          </a:p>
        </p:txBody>
      </p:sp>
      <p:sp>
        <p:nvSpPr>
          <p:cNvPr id="11" name="object 11"/>
          <p:cNvSpPr txBox="1"/>
          <p:nvPr/>
        </p:nvSpPr>
        <p:spPr>
          <a:xfrm>
            <a:off x="887272" y="6445021"/>
            <a:ext cx="2557145"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Project Manager (Internal, Country Team)</a:t>
            </a:r>
            <a:endParaRPr sz="1000">
              <a:latin typeface="Arial" panose="020B0604020202020204" pitchFamily="34" charset="0"/>
              <a:cs typeface="Arial" panose="020B0604020202020204" pitchFamily="34" charset="0"/>
            </a:endParaRPr>
          </a:p>
        </p:txBody>
      </p:sp>
      <p:sp>
        <p:nvSpPr>
          <p:cNvPr id="12" name="object 12"/>
          <p:cNvSpPr txBox="1"/>
          <p:nvPr/>
        </p:nvSpPr>
        <p:spPr>
          <a:xfrm>
            <a:off x="887299" y="6633413"/>
            <a:ext cx="2357755" cy="1693545"/>
          </a:xfrm>
          <a:prstGeom prst="rect">
            <a:avLst/>
          </a:prstGeom>
        </p:spPr>
        <p:txBody>
          <a:bodyPr vert="horz" wrap="square" lIns="0" tIns="12700" rIns="0" bIns="0" rtlCol="0">
            <a:spAutoFit/>
          </a:bodyPr>
          <a:lstStyle/>
          <a:p>
            <a:pPr marL="228600" marR="340360"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Coordinates experience for all  participants</a:t>
            </a:r>
            <a:endParaRPr sz="1000">
              <a:latin typeface="Arial" panose="020B0604020202020204" pitchFamily="34" charset="0"/>
              <a:cs typeface="Arial" panose="020B0604020202020204" pitchFamily="34" charset="0"/>
            </a:endParaRPr>
          </a:p>
          <a:p>
            <a:pPr marL="228600" marR="508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Manages project work to ensure  that teams are meeting benchmarks</a:t>
            </a:r>
            <a:endParaRPr sz="1000">
              <a:latin typeface="Arial" panose="020B0604020202020204" pitchFamily="34" charset="0"/>
              <a:cs typeface="Arial" panose="020B0604020202020204" pitchFamily="34" charset="0"/>
            </a:endParaRPr>
          </a:p>
          <a:p>
            <a:pPr marL="228600" marR="64389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Critical friend to the  Design Team participants</a:t>
            </a:r>
            <a:endParaRPr sz="1000">
              <a:latin typeface="Arial" panose="020B0604020202020204" pitchFamily="34" charset="0"/>
              <a:cs typeface="Arial" panose="020B0604020202020204" pitchFamily="34" charset="0"/>
            </a:endParaRPr>
          </a:p>
          <a:p>
            <a:pPr marL="228600" marR="61595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Designs and produces the  S2030 Journey E-Portfolio</a:t>
            </a:r>
            <a:endParaRPr sz="1000">
              <a:latin typeface="Arial" panose="020B0604020202020204" pitchFamily="34" charset="0"/>
              <a:cs typeface="Arial" panose="020B0604020202020204" pitchFamily="34" charset="0"/>
            </a:endParaRPr>
          </a:p>
          <a:p>
            <a:pPr marL="228600" marR="28194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Liaises with external Monitoring  &amp; Evaluation partners</a:t>
            </a:r>
            <a:endParaRPr sz="1000">
              <a:latin typeface="Arial" panose="020B0604020202020204" pitchFamily="34" charset="0"/>
              <a:cs typeface="Arial" panose="020B0604020202020204" pitchFamily="34" charset="0"/>
            </a:endParaRPr>
          </a:p>
        </p:txBody>
      </p:sp>
      <p:sp>
        <p:nvSpPr>
          <p:cNvPr id="13" name="object 13"/>
          <p:cNvSpPr txBox="1"/>
          <p:nvPr/>
        </p:nvSpPr>
        <p:spPr>
          <a:xfrm>
            <a:off x="887272" y="8525827"/>
            <a:ext cx="2205178" cy="320601"/>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Communications Manager  (Internal, Country Team)</a:t>
            </a:r>
            <a:endParaRPr sz="1000" dirty="0">
              <a:latin typeface="Arial" panose="020B0604020202020204" pitchFamily="34" charset="0"/>
              <a:cs typeface="Arial" panose="020B0604020202020204" pitchFamily="34" charset="0"/>
            </a:endParaRPr>
          </a:p>
        </p:txBody>
      </p:sp>
      <p:sp>
        <p:nvSpPr>
          <p:cNvPr id="14" name="object 14"/>
          <p:cNvSpPr txBox="1"/>
          <p:nvPr/>
        </p:nvSpPr>
        <p:spPr>
          <a:xfrm>
            <a:off x="887299" y="8910092"/>
            <a:ext cx="2703195" cy="823594"/>
          </a:xfrm>
          <a:prstGeom prst="rect">
            <a:avLst/>
          </a:prstGeom>
        </p:spPr>
        <p:txBody>
          <a:bodyPr vert="horz" wrap="square" lIns="0" tIns="12700" rIns="0" bIns="0" rtlCol="0">
            <a:spAutoFit/>
          </a:bodyPr>
          <a:lstStyle/>
          <a:p>
            <a:pPr marL="228600" marR="29209"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Support M&amp;E in capturing stories from the  Design Teams of their process and impact</a:t>
            </a:r>
            <a:endParaRPr sz="1000" dirty="0">
              <a:latin typeface="Arial" panose="020B0604020202020204" pitchFamily="34" charset="0"/>
              <a:cs typeface="Arial" panose="020B0604020202020204" pitchFamily="34" charset="0"/>
            </a:endParaRPr>
          </a:p>
          <a:p>
            <a:pPr marL="228600" marR="508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Design and produce communication  materials throughout the project following  S2030 Communication guidelines</a:t>
            </a:r>
            <a:endParaRPr sz="1000" dirty="0">
              <a:latin typeface="Arial" panose="020B0604020202020204" pitchFamily="34" charset="0"/>
              <a:cs typeface="Arial" panose="020B0604020202020204" pitchFamily="34" charset="0"/>
            </a:endParaRPr>
          </a:p>
        </p:txBody>
      </p:sp>
      <p:sp>
        <p:nvSpPr>
          <p:cNvPr id="15" name="object 15"/>
          <p:cNvSpPr txBox="1"/>
          <p:nvPr/>
        </p:nvSpPr>
        <p:spPr>
          <a:xfrm>
            <a:off x="3929303" y="2023008"/>
            <a:ext cx="2686050" cy="482600"/>
          </a:xfrm>
          <a:prstGeom prst="rect">
            <a:avLst/>
          </a:prstGeom>
        </p:spPr>
        <p:txBody>
          <a:bodyPr vert="horz" wrap="square" lIns="0" tIns="12700" rIns="0" bIns="0" rtlCol="0">
            <a:spAutoFit/>
          </a:bodyPr>
          <a:lstStyle/>
          <a:p>
            <a:pPr marL="228600" marR="5080"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Support the Project Manager in designing  and producing the Schools2030 Journey  E-Portfolio</a:t>
            </a:r>
            <a:endParaRPr sz="1000">
              <a:latin typeface="Arial" panose="020B0604020202020204" pitchFamily="34" charset="0"/>
              <a:cs typeface="Arial" panose="020B0604020202020204" pitchFamily="34" charset="0"/>
            </a:endParaRPr>
          </a:p>
        </p:txBody>
      </p:sp>
      <p:sp>
        <p:nvSpPr>
          <p:cNvPr id="16" name="object 16"/>
          <p:cNvSpPr txBox="1"/>
          <p:nvPr/>
        </p:nvSpPr>
        <p:spPr>
          <a:xfrm>
            <a:off x="3929278" y="2704617"/>
            <a:ext cx="297317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Monitoring &amp; Evaluation Manager</a:t>
            </a:r>
            <a:endParaRPr sz="1000" dirty="0">
              <a:latin typeface="Arial" panose="020B0604020202020204" pitchFamily="34" charset="0"/>
              <a:cs typeface="Arial" panose="020B0604020202020204" pitchFamily="34" charset="0"/>
            </a:endParaRPr>
          </a:p>
        </p:txBody>
      </p:sp>
      <p:sp>
        <p:nvSpPr>
          <p:cNvPr id="17" name="object 17"/>
          <p:cNvSpPr txBox="1"/>
          <p:nvPr/>
        </p:nvSpPr>
        <p:spPr>
          <a:xfrm>
            <a:off x="3929303" y="2893009"/>
            <a:ext cx="2569210" cy="2607945"/>
          </a:xfrm>
          <a:prstGeom prst="rect">
            <a:avLst/>
          </a:prstGeom>
        </p:spPr>
        <p:txBody>
          <a:bodyPr vert="horz" wrap="square" lIns="0" tIns="12700" rIns="0" bIns="0" rtlCol="0">
            <a:spAutoFit/>
          </a:bodyPr>
          <a:lstStyle/>
          <a:p>
            <a:pPr marL="228600" marR="80645"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Capture stories from the Design Teams  of their process and impact</a:t>
            </a:r>
            <a:endParaRPr sz="1000" dirty="0">
              <a:latin typeface="Arial" panose="020B0604020202020204" pitchFamily="34" charset="0"/>
              <a:cs typeface="Arial" panose="020B0604020202020204" pitchFamily="34" charset="0"/>
            </a:endParaRPr>
          </a:p>
          <a:p>
            <a:pPr marL="228600" marR="43815"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Provide technical support to the Project  Manager in liaising with external  Monitoring &amp; Evaluation partners</a:t>
            </a:r>
            <a:endParaRPr sz="1000" dirty="0">
              <a:latin typeface="Arial" panose="020B0604020202020204" pitchFamily="34" charset="0"/>
              <a:cs typeface="Arial" panose="020B0604020202020204" pitchFamily="34" charset="0"/>
            </a:endParaRPr>
          </a:p>
          <a:p>
            <a:pPr marL="228600" marR="191135"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Guarantee implementation of the  Monitoring &amp; Evaluation plan and/or  system designed by the Monitoring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&amp; Evaluation external partner</a:t>
            </a:r>
            <a:endParaRPr sz="1000" dirty="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and provide support to schools</a:t>
            </a:r>
            <a:endParaRPr sz="1000" dirty="0">
              <a:latin typeface="Arial" panose="020B0604020202020204" pitchFamily="34" charset="0"/>
              <a:cs typeface="Arial" panose="020B0604020202020204" pitchFamily="34" charset="0"/>
            </a:endParaRPr>
          </a:p>
          <a:p>
            <a:pPr marL="228600" marR="508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Oversee and provide support to schools  on data collection through PROMISE3</a:t>
            </a:r>
            <a:endParaRPr sz="1000" dirty="0">
              <a:latin typeface="Arial" panose="020B0604020202020204" pitchFamily="34" charset="0"/>
              <a:cs typeface="Arial" panose="020B0604020202020204" pitchFamily="34" charset="0"/>
            </a:endParaRPr>
          </a:p>
          <a:p>
            <a:pPr marL="228600" marR="200025"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Provide support / lead any other  data collection processes as defined  by the Monitoring &amp; Evaluation  external partner</a:t>
            </a:r>
            <a:endParaRPr sz="1000" dirty="0">
              <a:latin typeface="Arial" panose="020B0604020202020204" pitchFamily="34" charset="0"/>
              <a:cs typeface="Arial" panose="020B0604020202020204" pitchFamily="34" charset="0"/>
            </a:endParaRPr>
          </a:p>
        </p:txBody>
      </p:sp>
      <p:sp>
        <p:nvSpPr>
          <p:cNvPr id="18" name="object 18"/>
          <p:cNvSpPr txBox="1"/>
          <p:nvPr/>
        </p:nvSpPr>
        <p:spPr>
          <a:xfrm>
            <a:off x="3929278" y="5699823"/>
            <a:ext cx="3125572" cy="166712"/>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Organizational Coaches  (Internal, Country Team)</a:t>
            </a:r>
            <a:endParaRPr sz="1000" dirty="0">
              <a:latin typeface="Arial" panose="020B0604020202020204" pitchFamily="34" charset="0"/>
              <a:cs typeface="Arial" panose="020B0604020202020204" pitchFamily="34" charset="0"/>
            </a:endParaRPr>
          </a:p>
        </p:txBody>
      </p:sp>
      <p:sp>
        <p:nvSpPr>
          <p:cNvPr id="19" name="object 19"/>
          <p:cNvSpPr txBox="1"/>
          <p:nvPr/>
        </p:nvSpPr>
        <p:spPr>
          <a:xfrm>
            <a:off x="3929303" y="6040615"/>
            <a:ext cx="2687320" cy="823594"/>
          </a:xfrm>
          <a:prstGeom prst="rect">
            <a:avLst/>
          </a:prstGeom>
        </p:spPr>
        <p:txBody>
          <a:bodyPr vert="horz" wrap="square" lIns="0" tIns="12700" rIns="0" bIns="0" rtlCol="0">
            <a:spAutoFit/>
          </a:bodyPr>
          <a:lstStyle/>
          <a:p>
            <a:pPr marL="228600" marR="393700"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Internal leaders who advise teams  and provide feedback and critique</a:t>
            </a:r>
            <a:endParaRPr sz="1000">
              <a:latin typeface="Arial" panose="020B0604020202020204" pitchFamily="34" charset="0"/>
              <a:cs typeface="Arial" panose="020B0604020202020204" pitchFamily="34" charset="0"/>
            </a:endParaRPr>
          </a:p>
          <a:p>
            <a:pPr marL="228600" marR="508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Organization Coaches are not required --  they may be additional members of your  team who are working with Design Teams</a:t>
            </a:r>
            <a:endParaRPr sz="1000">
              <a:latin typeface="Arial" panose="020B0604020202020204" pitchFamily="34" charset="0"/>
              <a:cs typeface="Arial" panose="020B0604020202020204" pitchFamily="34" charset="0"/>
            </a:endParaRPr>
          </a:p>
        </p:txBody>
      </p:sp>
      <p:sp>
        <p:nvSpPr>
          <p:cNvPr id="20" name="object 20"/>
          <p:cNvSpPr txBox="1"/>
          <p:nvPr/>
        </p:nvSpPr>
        <p:spPr>
          <a:xfrm>
            <a:off x="3929278" y="7063029"/>
            <a:ext cx="2973172"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Community Coaches (External)</a:t>
            </a:r>
            <a:endParaRPr sz="1000" dirty="0">
              <a:latin typeface="Arial" panose="020B0604020202020204" pitchFamily="34" charset="0"/>
              <a:cs typeface="Arial" panose="020B0604020202020204" pitchFamily="34" charset="0"/>
            </a:endParaRPr>
          </a:p>
        </p:txBody>
      </p:sp>
      <p:sp>
        <p:nvSpPr>
          <p:cNvPr id="21" name="object 21"/>
          <p:cNvSpPr txBox="1"/>
          <p:nvPr/>
        </p:nvSpPr>
        <p:spPr>
          <a:xfrm>
            <a:off x="3929303" y="7251408"/>
            <a:ext cx="2481580" cy="2475037"/>
          </a:xfrm>
          <a:prstGeom prst="rect">
            <a:avLst/>
          </a:prstGeom>
        </p:spPr>
        <p:txBody>
          <a:bodyPr vert="horz" wrap="square" lIns="0" tIns="12700" rIns="0" bIns="0" rtlCol="0">
            <a:spAutoFit/>
          </a:bodyPr>
          <a:lstStyle/>
          <a:p>
            <a:pPr marL="228600" marR="34925" indent="-216535">
              <a:lnSpc>
                <a:spcPct val="100000"/>
              </a:lnSpc>
              <a:spcBef>
                <a:spcPts val="10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Community leaders who advise teams  and provide feedback and critique</a:t>
            </a:r>
            <a:endParaRPr sz="1000">
              <a:latin typeface="Arial" panose="020B0604020202020204" pitchFamily="34" charset="0"/>
              <a:cs typeface="Arial" panose="020B0604020202020204" pitchFamily="34" charset="0"/>
            </a:endParaRPr>
          </a:p>
          <a:p>
            <a:pPr marL="228600" marR="5080"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These Community Coaches might have  skills or expertise in one or more</a:t>
            </a:r>
            <a:endParaRPr sz="100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of the following areas:</a:t>
            </a:r>
            <a:endParaRPr sz="1000">
              <a:latin typeface="Arial" panose="020B0604020202020204" pitchFamily="34" charset="0"/>
              <a:cs typeface="Arial" panose="020B0604020202020204" pitchFamily="34" charset="0"/>
            </a:endParaRPr>
          </a:p>
          <a:p>
            <a:pPr marL="22860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Human-Centered Design</a:t>
            </a:r>
            <a:endParaRPr sz="1000">
              <a:latin typeface="Arial" panose="020B0604020202020204" pitchFamily="34" charset="0"/>
              <a:cs typeface="Arial" panose="020B0604020202020204" pitchFamily="34" charset="0"/>
            </a:endParaRPr>
          </a:p>
          <a:p>
            <a:pPr marL="22860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Visual or Graphic Design</a:t>
            </a:r>
            <a:endParaRPr sz="1000">
              <a:latin typeface="Arial" panose="020B0604020202020204" pitchFamily="34" charset="0"/>
              <a:cs typeface="Arial" panose="020B0604020202020204" pitchFamily="34" charset="0"/>
            </a:endParaRPr>
          </a:p>
          <a:p>
            <a:pPr marL="228600" marR="606425"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Architecture, Manufacturing  or Coding</a:t>
            </a:r>
            <a:endParaRPr sz="1000">
              <a:latin typeface="Arial" panose="020B0604020202020204" pitchFamily="34" charset="0"/>
              <a:cs typeface="Arial" panose="020B0604020202020204" pitchFamily="34" charset="0"/>
            </a:endParaRPr>
          </a:p>
          <a:p>
            <a:pPr marL="22860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Entrepreneurship &amp; Social Impact</a:t>
            </a:r>
            <a:endParaRPr sz="1000">
              <a:latin typeface="Arial" panose="020B0604020202020204" pitchFamily="34" charset="0"/>
              <a:cs typeface="Arial" panose="020B0604020202020204" pitchFamily="34" charset="0"/>
            </a:endParaRPr>
          </a:p>
          <a:p>
            <a:pPr marL="228600" indent="-216535">
              <a:lnSpc>
                <a:spcPct val="100000"/>
              </a:lnSpc>
              <a:spcBef>
                <a:spcPts val="285"/>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Business Pitches &amp; Storytelling</a:t>
            </a:r>
            <a:endParaRPr sz="1000">
              <a:latin typeface="Arial" panose="020B0604020202020204" pitchFamily="34" charset="0"/>
              <a:cs typeface="Arial" panose="020B0604020202020204" pitchFamily="34" charset="0"/>
            </a:endParaRPr>
          </a:p>
          <a:p>
            <a:pPr marL="228600" indent="-216535">
              <a:lnSpc>
                <a:spcPct val="100000"/>
              </a:lnSpc>
              <a:spcBef>
                <a:spcPts val="284"/>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Educational Policy</a:t>
            </a:r>
            <a:endParaRPr sz="1000">
              <a:latin typeface="Arial" panose="020B0604020202020204" pitchFamily="34" charset="0"/>
              <a:cs typeface="Arial" panose="020B0604020202020204" pitchFamily="34" charset="0"/>
            </a:endParaRPr>
          </a:p>
          <a:p>
            <a:pPr marL="228600" marR="934085" indent="-216535">
              <a:lnSpc>
                <a:spcPct val="100000"/>
              </a:lnSpc>
              <a:spcBef>
                <a:spcPts val="280"/>
              </a:spcBef>
              <a:buClr>
                <a:srgbClr val="000000"/>
              </a:buClr>
              <a:buSzPct val="120000"/>
              <a:buFont typeface="Times New Roman"/>
              <a:buChar char="•"/>
              <a:tabLst>
                <a:tab pos="228600" algn="l"/>
                <a:tab pos="229235" algn="l"/>
              </a:tabLst>
            </a:pPr>
            <a:r>
              <a:rPr sz="1000" dirty="0">
                <a:solidFill>
                  <a:srgbClr val="414042"/>
                </a:solidFill>
                <a:latin typeface="Arial" panose="020B0604020202020204" pitchFamily="34" charset="0"/>
                <a:cs typeface="Arial" panose="020B0604020202020204" pitchFamily="34" charset="0"/>
              </a:rPr>
              <a:t>Program Development  &amp; Implementation</a:t>
            </a:r>
            <a:endParaRPr sz="1000">
              <a:latin typeface="Arial" panose="020B0604020202020204" pitchFamily="34" charset="0"/>
              <a:cs typeface="Arial" panose="020B0604020202020204" pitchFamily="34" charset="0"/>
            </a:endParaRPr>
          </a:p>
        </p:txBody>
      </p:sp>
      <p:sp>
        <p:nvSpPr>
          <p:cNvPr id="22" name="object 22"/>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8" y="825576"/>
            <a:ext cx="28909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sp>
        <p:nvSpPr>
          <p:cNvPr id="6" name="object 6"/>
          <p:cNvSpPr txBox="1"/>
          <p:nvPr/>
        </p:nvSpPr>
        <p:spPr>
          <a:xfrm>
            <a:off x="884509" y="2020684"/>
            <a:ext cx="2256155"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MAKING A PLAN: OPTION 2</a:t>
            </a:r>
            <a:endParaRPr sz="1200" dirty="0">
              <a:latin typeface="Arial" panose="020B0604020202020204" pitchFamily="34" charset="0"/>
              <a:cs typeface="Arial" panose="020B0604020202020204" pitchFamily="34" charset="0"/>
            </a:endParaRPr>
          </a:p>
        </p:txBody>
      </p:sp>
      <p:sp>
        <p:nvSpPr>
          <p:cNvPr id="7" name="object 7"/>
          <p:cNvSpPr/>
          <p:nvPr/>
        </p:nvSpPr>
        <p:spPr>
          <a:xfrm>
            <a:off x="900384" y="2469172"/>
            <a:ext cx="5756910" cy="5412105"/>
          </a:xfrm>
          <a:custGeom>
            <a:avLst/>
            <a:gdLst/>
            <a:ahLst/>
            <a:cxnLst/>
            <a:rect l="l" t="t" r="r" b="b"/>
            <a:pathLst>
              <a:path w="5756909" h="5412105">
                <a:moveTo>
                  <a:pt x="64871" y="0"/>
                </a:moveTo>
                <a:lnTo>
                  <a:pt x="27367" y="1013"/>
                </a:lnTo>
                <a:lnTo>
                  <a:pt x="8108" y="8108"/>
                </a:lnTo>
                <a:lnTo>
                  <a:pt x="1013" y="27367"/>
                </a:lnTo>
                <a:lnTo>
                  <a:pt x="0" y="64871"/>
                </a:lnTo>
                <a:lnTo>
                  <a:pt x="0" y="5346776"/>
                </a:lnTo>
                <a:lnTo>
                  <a:pt x="1013" y="5384280"/>
                </a:lnTo>
                <a:lnTo>
                  <a:pt x="8108" y="5403538"/>
                </a:lnTo>
                <a:lnTo>
                  <a:pt x="27367" y="5410634"/>
                </a:lnTo>
                <a:lnTo>
                  <a:pt x="64871" y="5411647"/>
                </a:lnTo>
                <a:lnTo>
                  <a:pt x="5691568" y="5411647"/>
                </a:lnTo>
                <a:lnTo>
                  <a:pt x="5729072" y="5410634"/>
                </a:lnTo>
                <a:lnTo>
                  <a:pt x="5748331" y="5403538"/>
                </a:lnTo>
                <a:lnTo>
                  <a:pt x="5755426" y="5384280"/>
                </a:lnTo>
                <a:lnTo>
                  <a:pt x="5756440" y="5346776"/>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121359" y="2840114"/>
            <a:ext cx="4894580" cy="2893741"/>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Option 2: School-Based Team(s) – 4 Workshops</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Four workshops with school-based team(s).</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Individual fieldwork to be completed between workshops.</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Pros:</a:t>
            </a:r>
            <a:endParaRPr sz="1000" dirty="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Educators get a chance to share ideas and collaborate with their colleagues.</a:t>
            </a:r>
            <a:endParaRPr sz="1000" dirty="0">
              <a:latin typeface="Arial" panose="020B0604020202020204" pitchFamily="34" charset="0"/>
              <a:cs typeface="Arial" panose="020B0604020202020204" pitchFamily="34" charset="0"/>
            </a:endParaRPr>
          </a:p>
          <a:p>
            <a:pPr marL="120650" marR="528320" indent="-1079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Educators get to maximize their opportunities to work through the design  challenge together and to receive coaching support.</a:t>
            </a:r>
            <a:endParaRPr sz="1000" dirty="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1250" dirty="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Cons:</a:t>
            </a:r>
            <a:endParaRPr sz="1000" dirty="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This model requires several days where the educators are not in the classroom.</a:t>
            </a:r>
            <a:endParaRPr sz="1000" dirty="0">
              <a:latin typeface="Arial" panose="020B0604020202020204" pitchFamily="34" charset="0"/>
              <a:cs typeface="Arial" panose="020B0604020202020204" pitchFamily="34" charset="0"/>
            </a:endParaRPr>
          </a:p>
          <a:p>
            <a:pPr>
              <a:lnSpc>
                <a:spcPct val="100000"/>
              </a:lnSpc>
              <a:spcBef>
                <a:spcPts val="45"/>
              </a:spcBef>
            </a:pPr>
            <a:endParaRPr sz="1250" dirty="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Who Should Consider This Model:</a:t>
            </a:r>
            <a:endParaRPr sz="1000" dirty="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If you live in a region where schools cannot gather with ease, this model may prove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be beneficial.</a:t>
            </a:r>
            <a:endParaRPr sz="1000" dirty="0">
              <a:latin typeface="Arial" panose="020B0604020202020204" pitchFamily="34" charset="0"/>
              <a:cs typeface="Arial" panose="020B0604020202020204" pitchFamily="34" charset="0"/>
            </a:endParaRPr>
          </a:p>
          <a:p>
            <a:pPr marL="12700" marR="520065">
              <a:lnSpc>
                <a:spcPct val="100000"/>
              </a:lnSpc>
              <a:spcBef>
                <a:spcPts val="285"/>
              </a:spcBef>
            </a:pPr>
            <a:r>
              <a:rPr sz="1000" dirty="0">
                <a:solidFill>
                  <a:srgbClr val="414042"/>
                </a:solidFill>
                <a:latin typeface="Arial" panose="020B0604020202020204" pitchFamily="34" charset="0"/>
                <a:cs typeface="Arial" panose="020B0604020202020204" pitchFamily="34" charset="0"/>
              </a:rPr>
              <a:t>If it is possible for educators to be away from their classrooms for the day,  this model may prove to be beneficial.</a:t>
            </a:r>
            <a:endParaRPr sz="1000" dirty="0">
              <a:latin typeface="Arial" panose="020B0604020202020204" pitchFamily="34" charset="0"/>
              <a:cs typeface="Arial" panose="020B0604020202020204" pitchFamily="34" charset="0"/>
            </a:endParaRPr>
          </a:p>
        </p:txBody>
      </p:sp>
      <p:grpSp>
        <p:nvGrpSpPr>
          <p:cNvPr id="9" name="object 9"/>
          <p:cNvGrpSpPr/>
          <p:nvPr/>
        </p:nvGrpSpPr>
        <p:grpSpPr>
          <a:xfrm>
            <a:off x="1533601" y="6804215"/>
            <a:ext cx="4490085" cy="2587625"/>
            <a:chOff x="1533601" y="6804215"/>
            <a:chExt cx="4490085" cy="2587625"/>
          </a:xfrm>
        </p:grpSpPr>
        <p:sp>
          <p:nvSpPr>
            <p:cNvPr id="10" name="object 10"/>
            <p:cNvSpPr/>
            <p:nvPr/>
          </p:nvSpPr>
          <p:spPr>
            <a:xfrm>
              <a:off x="1533601" y="6804215"/>
              <a:ext cx="4490085" cy="2587625"/>
            </a:xfrm>
            <a:custGeom>
              <a:avLst/>
              <a:gdLst/>
              <a:ahLst/>
              <a:cxnLst/>
              <a:rect l="l" t="t" r="r" b="b"/>
              <a:pathLst>
                <a:path w="4490085" h="2587625">
                  <a:moveTo>
                    <a:pt x="4439424" y="0"/>
                  </a:moveTo>
                  <a:lnTo>
                    <a:pt x="50596" y="0"/>
                  </a:lnTo>
                  <a:lnTo>
                    <a:pt x="21345" y="790"/>
                  </a:lnTo>
                  <a:lnTo>
                    <a:pt x="6324" y="6324"/>
                  </a:lnTo>
                  <a:lnTo>
                    <a:pt x="790" y="21345"/>
                  </a:lnTo>
                  <a:lnTo>
                    <a:pt x="0" y="50596"/>
                  </a:lnTo>
                  <a:lnTo>
                    <a:pt x="0" y="2536659"/>
                  </a:lnTo>
                  <a:lnTo>
                    <a:pt x="790" y="2565911"/>
                  </a:lnTo>
                  <a:lnTo>
                    <a:pt x="6324" y="2580932"/>
                  </a:lnTo>
                  <a:lnTo>
                    <a:pt x="21345" y="2586466"/>
                  </a:lnTo>
                  <a:lnTo>
                    <a:pt x="50596" y="2587256"/>
                  </a:lnTo>
                  <a:lnTo>
                    <a:pt x="4439424" y="2587256"/>
                  </a:lnTo>
                  <a:lnTo>
                    <a:pt x="4468675" y="2586466"/>
                  </a:lnTo>
                  <a:lnTo>
                    <a:pt x="4483696" y="2580932"/>
                  </a:lnTo>
                  <a:lnTo>
                    <a:pt x="4489230" y="2565911"/>
                  </a:lnTo>
                  <a:lnTo>
                    <a:pt x="4490021" y="2536659"/>
                  </a:lnTo>
                  <a:lnTo>
                    <a:pt x="4490021" y="50596"/>
                  </a:lnTo>
                  <a:lnTo>
                    <a:pt x="4489230" y="21345"/>
                  </a:lnTo>
                  <a:lnTo>
                    <a:pt x="4483696" y="6324"/>
                  </a:lnTo>
                  <a:lnTo>
                    <a:pt x="4468675" y="790"/>
                  </a:lnTo>
                  <a:lnTo>
                    <a:pt x="4439424"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1703349" y="9189212"/>
              <a:ext cx="4102735" cy="17145"/>
            </a:xfrm>
            <a:custGeom>
              <a:avLst/>
              <a:gdLst/>
              <a:ahLst/>
              <a:cxnLst/>
              <a:rect l="l" t="t" r="r" b="b"/>
              <a:pathLst>
                <a:path w="4102735" h="17145">
                  <a:moveTo>
                    <a:pt x="459320" y="0"/>
                  </a:moveTo>
                  <a:lnTo>
                    <a:pt x="0" y="0"/>
                  </a:lnTo>
                  <a:lnTo>
                    <a:pt x="0" y="16611"/>
                  </a:lnTo>
                  <a:lnTo>
                    <a:pt x="459320" y="16611"/>
                  </a:lnTo>
                  <a:lnTo>
                    <a:pt x="459320" y="0"/>
                  </a:lnTo>
                  <a:close/>
                </a:path>
                <a:path w="4102735" h="17145">
                  <a:moveTo>
                    <a:pt x="2150008" y="0"/>
                  </a:moveTo>
                  <a:lnTo>
                    <a:pt x="849236" y="0"/>
                  </a:lnTo>
                  <a:lnTo>
                    <a:pt x="849236" y="16611"/>
                  </a:lnTo>
                  <a:lnTo>
                    <a:pt x="2150008" y="16611"/>
                  </a:lnTo>
                  <a:lnTo>
                    <a:pt x="2150008" y="0"/>
                  </a:lnTo>
                  <a:close/>
                </a:path>
                <a:path w="4102735" h="17145">
                  <a:moveTo>
                    <a:pt x="2906560" y="0"/>
                  </a:moveTo>
                  <a:lnTo>
                    <a:pt x="2487917" y="0"/>
                  </a:lnTo>
                  <a:lnTo>
                    <a:pt x="2487917" y="16611"/>
                  </a:lnTo>
                  <a:lnTo>
                    <a:pt x="2906560" y="16611"/>
                  </a:lnTo>
                  <a:lnTo>
                    <a:pt x="2906560" y="0"/>
                  </a:lnTo>
                  <a:close/>
                </a:path>
                <a:path w="4102735" h="17145">
                  <a:moveTo>
                    <a:pt x="4102671" y="0"/>
                  </a:moveTo>
                  <a:lnTo>
                    <a:pt x="3272701" y="0"/>
                  </a:lnTo>
                  <a:lnTo>
                    <a:pt x="3272701" y="16611"/>
                  </a:lnTo>
                  <a:lnTo>
                    <a:pt x="4102671" y="16611"/>
                  </a:lnTo>
                  <a:lnTo>
                    <a:pt x="4102671" y="0"/>
                  </a:lnTo>
                  <a:close/>
                </a:path>
              </a:pathLst>
            </a:custGeom>
            <a:solidFill>
              <a:srgbClr val="D2232A"/>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1705114" y="9211394"/>
            <a:ext cx="455930"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1</a:t>
            </a:r>
            <a:endParaRPr sz="550">
              <a:latin typeface="Arial" panose="020B0604020202020204" pitchFamily="34" charset="0"/>
              <a:cs typeface="Arial" panose="020B0604020202020204" pitchFamily="34" charset="0"/>
            </a:endParaRPr>
          </a:p>
        </p:txBody>
      </p:sp>
      <p:sp>
        <p:nvSpPr>
          <p:cNvPr id="13" name="object 13"/>
          <p:cNvSpPr txBox="1"/>
          <p:nvPr/>
        </p:nvSpPr>
        <p:spPr>
          <a:xfrm>
            <a:off x="2972699" y="9211394"/>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2</a:t>
            </a:r>
            <a:endParaRPr sz="550">
              <a:latin typeface="Arial" panose="020B0604020202020204" pitchFamily="34" charset="0"/>
              <a:cs typeface="Arial" panose="020B0604020202020204" pitchFamily="34" charset="0"/>
            </a:endParaRPr>
          </a:p>
        </p:txBody>
      </p:sp>
      <p:sp>
        <p:nvSpPr>
          <p:cNvPr id="14" name="object 14"/>
          <p:cNvSpPr txBox="1"/>
          <p:nvPr/>
        </p:nvSpPr>
        <p:spPr>
          <a:xfrm>
            <a:off x="4170310" y="9211394"/>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3</a:t>
            </a:r>
            <a:endParaRPr sz="550">
              <a:latin typeface="Arial" panose="020B0604020202020204" pitchFamily="34" charset="0"/>
              <a:cs typeface="Arial" panose="020B0604020202020204" pitchFamily="34" charset="0"/>
            </a:endParaRPr>
          </a:p>
        </p:txBody>
      </p:sp>
      <p:sp>
        <p:nvSpPr>
          <p:cNvPr id="15" name="object 15"/>
          <p:cNvSpPr txBox="1"/>
          <p:nvPr/>
        </p:nvSpPr>
        <p:spPr>
          <a:xfrm>
            <a:off x="5160769" y="9211394"/>
            <a:ext cx="461009" cy="101951"/>
          </a:xfrm>
          <a:prstGeom prst="rect">
            <a:avLst/>
          </a:prstGeom>
        </p:spPr>
        <p:txBody>
          <a:bodyPr vert="horz" wrap="square" lIns="0" tIns="17145" rIns="0" bIns="0" rtlCol="0">
            <a:spAutoFit/>
          </a:bodyPr>
          <a:lstStyle/>
          <a:p>
            <a:pPr marL="12700">
              <a:lnSpc>
                <a:spcPct val="100000"/>
              </a:lnSpc>
              <a:spcBef>
                <a:spcPts val="135"/>
              </a:spcBef>
            </a:pPr>
            <a:r>
              <a:rPr sz="550" b="1" dirty="0">
                <a:solidFill>
                  <a:srgbClr val="D2232A"/>
                </a:solidFill>
                <a:latin typeface="Arial" panose="020B0604020202020204" pitchFamily="34" charset="0"/>
                <a:cs typeface="Arial" panose="020B0604020202020204" pitchFamily="34" charset="0"/>
              </a:rPr>
              <a:t>Workshop 4</a:t>
            </a:r>
            <a:endParaRPr sz="550">
              <a:latin typeface="Arial" panose="020B0604020202020204" pitchFamily="34" charset="0"/>
              <a:cs typeface="Arial" panose="020B0604020202020204" pitchFamily="34" charset="0"/>
            </a:endParaRPr>
          </a:p>
        </p:txBody>
      </p:sp>
      <p:grpSp>
        <p:nvGrpSpPr>
          <p:cNvPr id="16" name="object 16"/>
          <p:cNvGrpSpPr/>
          <p:nvPr/>
        </p:nvGrpSpPr>
        <p:grpSpPr>
          <a:xfrm>
            <a:off x="1692236" y="8147952"/>
            <a:ext cx="4091304" cy="931544"/>
            <a:chOff x="1692236" y="8147952"/>
            <a:chExt cx="4091304" cy="931544"/>
          </a:xfrm>
        </p:grpSpPr>
        <p:sp>
          <p:nvSpPr>
            <p:cNvPr id="17" name="object 17"/>
            <p:cNvSpPr/>
            <p:nvPr/>
          </p:nvSpPr>
          <p:spPr>
            <a:xfrm>
              <a:off x="4193031" y="8149857"/>
              <a:ext cx="411480" cy="927735"/>
            </a:xfrm>
            <a:custGeom>
              <a:avLst/>
              <a:gdLst/>
              <a:ahLst/>
              <a:cxnLst/>
              <a:rect l="l" t="t" r="r" b="b"/>
              <a:pathLst>
                <a:path w="411479" h="927734">
                  <a:moveTo>
                    <a:pt x="410984" y="890790"/>
                  </a:moveTo>
                  <a:lnTo>
                    <a:pt x="389912" y="922644"/>
                  </a:lnTo>
                  <a:lnTo>
                    <a:pt x="34455" y="927315"/>
                  </a:lnTo>
                  <a:lnTo>
                    <a:pt x="21077" y="924669"/>
                  </a:lnTo>
                  <a:lnTo>
                    <a:pt x="10121" y="917327"/>
                  </a:lnTo>
                  <a:lnTo>
                    <a:pt x="2718" y="906413"/>
                  </a:lnTo>
                  <a:lnTo>
                    <a:pt x="0" y="893051"/>
                  </a:lnTo>
                  <a:lnTo>
                    <a:pt x="0" y="34455"/>
                  </a:lnTo>
                  <a:lnTo>
                    <a:pt x="2718" y="21077"/>
                  </a:lnTo>
                  <a:lnTo>
                    <a:pt x="10121" y="10121"/>
                  </a:lnTo>
                  <a:lnTo>
                    <a:pt x="21077" y="2718"/>
                  </a:lnTo>
                  <a:lnTo>
                    <a:pt x="34455" y="0"/>
                  </a:lnTo>
                  <a:lnTo>
                    <a:pt x="376529" y="0"/>
                  </a:lnTo>
                  <a:lnTo>
                    <a:pt x="389907" y="2718"/>
                  </a:lnTo>
                  <a:lnTo>
                    <a:pt x="400862" y="10121"/>
                  </a:lnTo>
                  <a:lnTo>
                    <a:pt x="408265" y="21077"/>
                  </a:lnTo>
                  <a:lnTo>
                    <a:pt x="410984" y="34455"/>
                  </a:lnTo>
                  <a:lnTo>
                    <a:pt x="410984" y="890790"/>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4990299" y="8149857"/>
              <a:ext cx="791210" cy="927735"/>
            </a:xfrm>
            <a:custGeom>
              <a:avLst/>
              <a:gdLst/>
              <a:ahLst/>
              <a:cxnLst/>
              <a:rect l="l" t="t" r="r" b="b"/>
              <a:pathLst>
                <a:path w="791210" h="927734">
                  <a:moveTo>
                    <a:pt x="791184" y="893051"/>
                  </a:moveTo>
                  <a:lnTo>
                    <a:pt x="788465" y="906428"/>
                  </a:lnTo>
                  <a:lnTo>
                    <a:pt x="781062" y="917384"/>
                  </a:lnTo>
                  <a:lnTo>
                    <a:pt x="770106" y="924787"/>
                  </a:lnTo>
                  <a:lnTo>
                    <a:pt x="756729" y="927506"/>
                  </a:lnTo>
                  <a:lnTo>
                    <a:pt x="34455" y="927506"/>
                  </a:lnTo>
                  <a:lnTo>
                    <a:pt x="21077" y="924787"/>
                  </a:lnTo>
                  <a:lnTo>
                    <a:pt x="10121" y="917384"/>
                  </a:lnTo>
                  <a:lnTo>
                    <a:pt x="2718" y="906428"/>
                  </a:lnTo>
                  <a:lnTo>
                    <a:pt x="0" y="893051"/>
                  </a:lnTo>
                  <a:lnTo>
                    <a:pt x="0" y="34455"/>
                  </a:lnTo>
                  <a:lnTo>
                    <a:pt x="2718" y="21077"/>
                  </a:lnTo>
                  <a:lnTo>
                    <a:pt x="10121" y="10121"/>
                  </a:lnTo>
                  <a:lnTo>
                    <a:pt x="21077" y="2718"/>
                  </a:lnTo>
                  <a:lnTo>
                    <a:pt x="34455" y="0"/>
                  </a:lnTo>
                  <a:lnTo>
                    <a:pt x="756729" y="0"/>
                  </a:lnTo>
                  <a:lnTo>
                    <a:pt x="770106" y="2718"/>
                  </a:lnTo>
                  <a:lnTo>
                    <a:pt x="781062" y="10121"/>
                  </a:lnTo>
                  <a:lnTo>
                    <a:pt x="788465" y="21077"/>
                  </a:lnTo>
                  <a:lnTo>
                    <a:pt x="791184" y="34455"/>
                  </a:lnTo>
                  <a:lnTo>
                    <a:pt x="791184" y="893051"/>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1694141" y="8149857"/>
              <a:ext cx="470534" cy="925194"/>
            </a:xfrm>
            <a:custGeom>
              <a:avLst/>
              <a:gdLst/>
              <a:ahLst/>
              <a:cxnLst/>
              <a:rect l="l" t="t" r="r" b="b"/>
              <a:pathLst>
                <a:path w="470535" h="925195">
                  <a:moveTo>
                    <a:pt x="470344" y="890625"/>
                  </a:moveTo>
                  <a:lnTo>
                    <a:pt x="467625" y="904003"/>
                  </a:lnTo>
                  <a:lnTo>
                    <a:pt x="460222" y="914958"/>
                  </a:lnTo>
                  <a:lnTo>
                    <a:pt x="449266" y="922361"/>
                  </a:lnTo>
                  <a:lnTo>
                    <a:pt x="435889" y="925080"/>
                  </a:lnTo>
                  <a:lnTo>
                    <a:pt x="34467" y="925080"/>
                  </a:lnTo>
                  <a:lnTo>
                    <a:pt x="21088" y="922361"/>
                  </a:lnTo>
                  <a:lnTo>
                    <a:pt x="10128" y="914958"/>
                  </a:lnTo>
                  <a:lnTo>
                    <a:pt x="2720" y="904003"/>
                  </a:lnTo>
                  <a:lnTo>
                    <a:pt x="0" y="890625"/>
                  </a:lnTo>
                  <a:lnTo>
                    <a:pt x="0" y="34455"/>
                  </a:lnTo>
                  <a:lnTo>
                    <a:pt x="2720" y="21077"/>
                  </a:lnTo>
                  <a:lnTo>
                    <a:pt x="10128" y="10121"/>
                  </a:lnTo>
                  <a:lnTo>
                    <a:pt x="21088" y="2718"/>
                  </a:lnTo>
                  <a:lnTo>
                    <a:pt x="34467" y="0"/>
                  </a:lnTo>
                  <a:lnTo>
                    <a:pt x="435889" y="0"/>
                  </a:lnTo>
                  <a:lnTo>
                    <a:pt x="449266" y="2718"/>
                  </a:lnTo>
                  <a:lnTo>
                    <a:pt x="460222" y="10121"/>
                  </a:lnTo>
                  <a:lnTo>
                    <a:pt x="467625" y="21077"/>
                  </a:lnTo>
                  <a:lnTo>
                    <a:pt x="470344" y="34455"/>
                  </a:lnTo>
                  <a:lnTo>
                    <a:pt x="470344" y="890625"/>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2544051" y="8149857"/>
              <a:ext cx="1264920" cy="925194"/>
            </a:xfrm>
            <a:custGeom>
              <a:avLst/>
              <a:gdLst/>
              <a:ahLst/>
              <a:cxnLst/>
              <a:rect l="l" t="t" r="r" b="b"/>
              <a:pathLst>
                <a:path w="1264920" h="925195">
                  <a:moveTo>
                    <a:pt x="1264894" y="890625"/>
                  </a:moveTo>
                  <a:lnTo>
                    <a:pt x="1262175" y="904003"/>
                  </a:lnTo>
                  <a:lnTo>
                    <a:pt x="1254772" y="914958"/>
                  </a:lnTo>
                  <a:lnTo>
                    <a:pt x="1243816" y="922361"/>
                  </a:lnTo>
                  <a:lnTo>
                    <a:pt x="1230439" y="925080"/>
                  </a:lnTo>
                  <a:lnTo>
                    <a:pt x="34455" y="925080"/>
                  </a:lnTo>
                  <a:lnTo>
                    <a:pt x="21072" y="922361"/>
                  </a:lnTo>
                  <a:lnTo>
                    <a:pt x="10117" y="914958"/>
                  </a:lnTo>
                  <a:lnTo>
                    <a:pt x="2717" y="904003"/>
                  </a:lnTo>
                  <a:lnTo>
                    <a:pt x="0" y="890625"/>
                  </a:lnTo>
                  <a:lnTo>
                    <a:pt x="0" y="34455"/>
                  </a:lnTo>
                  <a:lnTo>
                    <a:pt x="2717" y="21077"/>
                  </a:lnTo>
                  <a:lnTo>
                    <a:pt x="10117" y="10121"/>
                  </a:lnTo>
                  <a:lnTo>
                    <a:pt x="21072" y="2718"/>
                  </a:lnTo>
                  <a:lnTo>
                    <a:pt x="34455" y="0"/>
                  </a:lnTo>
                  <a:lnTo>
                    <a:pt x="1230439" y="0"/>
                  </a:lnTo>
                  <a:lnTo>
                    <a:pt x="1243816" y="2718"/>
                  </a:lnTo>
                  <a:lnTo>
                    <a:pt x="1254772" y="10121"/>
                  </a:lnTo>
                  <a:lnTo>
                    <a:pt x="1262175" y="21077"/>
                  </a:lnTo>
                  <a:lnTo>
                    <a:pt x="1264894" y="34455"/>
                  </a:lnTo>
                  <a:lnTo>
                    <a:pt x="1264894" y="890625"/>
                  </a:lnTo>
                  <a:close/>
                </a:path>
              </a:pathLst>
            </a:custGeom>
            <a:ln w="3644">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txBox="1"/>
          <p:nvPr/>
        </p:nvSpPr>
        <p:spPr>
          <a:xfrm>
            <a:off x="2999206" y="8989755"/>
            <a:ext cx="270510" cy="90409"/>
          </a:xfrm>
          <a:prstGeom prst="rect">
            <a:avLst/>
          </a:prstGeom>
        </p:spPr>
        <p:txBody>
          <a:bodyPr vert="horz" wrap="square" lIns="0" tIns="13335" rIns="0" bIns="0" rtlCol="0">
            <a:spAutoFit/>
          </a:bodyPr>
          <a:lstStyle/>
          <a:p>
            <a:pPr marL="70485" marR="5080" indent="-58419">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2" name="object 22"/>
          <p:cNvSpPr txBox="1"/>
          <p:nvPr/>
        </p:nvSpPr>
        <p:spPr>
          <a:xfrm>
            <a:off x="4229155" y="8989755"/>
            <a:ext cx="270510" cy="90409"/>
          </a:xfrm>
          <a:prstGeom prst="rect">
            <a:avLst/>
          </a:prstGeom>
        </p:spPr>
        <p:txBody>
          <a:bodyPr vert="horz" wrap="square" lIns="0" tIns="13335" rIns="0" bIns="0" rtlCol="0">
            <a:spAutoFit/>
          </a:bodyPr>
          <a:lstStyle/>
          <a:p>
            <a:pPr marL="70485" marR="5080" indent="-58419">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3" name="object 23"/>
          <p:cNvSpPr txBox="1"/>
          <p:nvPr/>
        </p:nvSpPr>
        <p:spPr>
          <a:xfrm>
            <a:off x="5152340" y="8989755"/>
            <a:ext cx="405130"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4" name="object 24"/>
          <p:cNvSpPr txBox="1"/>
          <p:nvPr/>
        </p:nvSpPr>
        <p:spPr>
          <a:xfrm>
            <a:off x="2173973" y="9060598"/>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5" name="object 25"/>
          <p:cNvSpPr txBox="1"/>
          <p:nvPr/>
        </p:nvSpPr>
        <p:spPr>
          <a:xfrm>
            <a:off x="3849821" y="9060598"/>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6" name="object 26"/>
          <p:cNvSpPr txBox="1"/>
          <p:nvPr/>
        </p:nvSpPr>
        <p:spPr>
          <a:xfrm>
            <a:off x="4661780" y="9060598"/>
            <a:ext cx="253365" cy="90409"/>
          </a:xfrm>
          <a:prstGeom prst="rect">
            <a:avLst/>
          </a:prstGeom>
        </p:spPr>
        <p:txBody>
          <a:bodyPr vert="horz" wrap="square" lIns="0" tIns="13335" rIns="0" bIns="0" rtlCol="0">
            <a:spAutoFit/>
          </a:bodyPr>
          <a:lstStyle/>
          <a:p>
            <a:pPr marL="12700" marR="5080" indent="33020">
              <a:lnSpc>
                <a:spcPts val="229"/>
              </a:lnSpc>
              <a:spcBef>
                <a:spcPts val="105"/>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7" name="object 27"/>
          <p:cNvSpPr txBox="1"/>
          <p:nvPr/>
        </p:nvSpPr>
        <p:spPr>
          <a:xfrm>
            <a:off x="1754111" y="8995638"/>
            <a:ext cx="300990"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WORKSHOP PRESENCIAL</a:t>
            </a:r>
            <a:endParaRPr sz="200">
              <a:latin typeface="Arial" panose="020B0604020202020204" pitchFamily="34" charset="0"/>
              <a:cs typeface="Arial" panose="020B0604020202020204" pitchFamily="34" charset="0"/>
            </a:endParaRPr>
          </a:p>
        </p:txBody>
      </p:sp>
      <p:grpSp>
        <p:nvGrpSpPr>
          <p:cNvPr id="28" name="object 28"/>
          <p:cNvGrpSpPr/>
          <p:nvPr/>
        </p:nvGrpSpPr>
        <p:grpSpPr>
          <a:xfrm>
            <a:off x="1531124" y="6801739"/>
            <a:ext cx="4495165" cy="2592705"/>
            <a:chOff x="1531124" y="6801739"/>
            <a:chExt cx="4495165" cy="2592705"/>
          </a:xfrm>
        </p:grpSpPr>
        <p:sp>
          <p:nvSpPr>
            <p:cNvPr id="29" name="object 29"/>
            <p:cNvSpPr/>
            <p:nvPr/>
          </p:nvSpPr>
          <p:spPr>
            <a:xfrm>
              <a:off x="1608823" y="8522474"/>
              <a:ext cx="4173220" cy="2540"/>
            </a:xfrm>
            <a:custGeom>
              <a:avLst/>
              <a:gdLst/>
              <a:ahLst/>
              <a:cxnLst/>
              <a:rect l="l" t="t" r="r" b="b"/>
              <a:pathLst>
                <a:path w="4173220" h="2540">
                  <a:moveTo>
                    <a:pt x="4172661" y="0"/>
                  </a:moveTo>
                  <a:lnTo>
                    <a:pt x="0" y="2514"/>
                  </a:lnTo>
                </a:path>
              </a:pathLst>
            </a:custGeom>
            <a:ln w="4864">
              <a:solidFill>
                <a:srgbClr val="D1D3D4"/>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1531124" y="6801739"/>
              <a:ext cx="4494974" cy="2592209"/>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1" name="object 31"/>
          <p:cNvSpPr txBox="1"/>
          <p:nvPr/>
        </p:nvSpPr>
        <p:spPr>
          <a:xfrm>
            <a:off x="2185797" y="8841211"/>
            <a:ext cx="280670" cy="139141"/>
          </a:xfrm>
          <a:prstGeom prst="rect">
            <a:avLst/>
          </a:prstGeom>
        </p:spPr>
        <p:txBody>
          <a:bodyPr vert="horz" wrap="square" lIns="0" tIns="12065" rIns="0" bIns="0" rtlCol="0">
            <a:spAutoFit/>
          </a:bodyPr>
          <a:lstStyle/>
          <a:p>
            <a:pPr marL="12700" marR="5080" indent="-8255" algn="ctr">
              <a:lnSpc>
                <a:spcPct val="1053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  (ALUNOS, FAMÍLIAS)</a:t>
            </a:r>
            <a:endParaRPr sz="200">
              <a:latin typeface="Arial" panose="020B0604020202020204" pitchFamily="34" charset="0"/>
              <a:cs typeface="Arial" panose="020B0604020202020204" pitchFamily="34" charset="0"/>
            </a:endParaRPr>
          </a:p>
        </p:txBody>
      </p:sp>
      <p:sp>
        <p:nvSpPr>
          <p:cNvPr id="32" name="object 32"/>
          <p:cNvSpPr txBox="1"/>
          <p:nvPr/>
        </p:nvSpPr>
        <p:spPr>
          <a:xfrm>
            <a:off x="2954230" y="8841211"/>
            <a:ext cx="363855" cy="139910"/>
          </a:xfrm>
          <a:prstGeom prst="rect">
            <a:avLst/>
          </a:prstGeom>
        </p:spPr>
        <p:txBody>
          <a:bodyPr vert="horz" wrap="square" lIns="0" tIns="12065" rIns="0" bIns="0" rtlCol="0">
            <a:spAutoFit/>
          </a:bodyPr>
          <a:lstStyle/>
          <a:p>
            <a:pPr marL="12700" marR="5080" indent="125095">
              <a:lnSpc>
                <a:spcPct val="1053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a:t>
            </a:r>
            <a:endParaRPr sz="200">
              <a:latin typeface="Arial" panose="020B0604020202020204" pitchFamily="34" charset="0"/>
              <a:cs typeface="Arial" panose="020B0604020202020204" pitchFamily="34" charset="0"/>
            </a:endParaRPr>
          </a:p>
          <a:p>
            <a:pPr marL="57785">
              <a:lnSpc>
                <a:spcPct val="100000"/>
              </a:lnSpc>
              <a:spcBef>
                <a:spcPts val="15"/>
              </a:spcBef>
            </a:pPr>
            <a:r>
              <a:rPr sz="200" dirty="0">
                <a:solidFill>
                  <a:srgbClr val="F79428"/>
                </a:solidFill>
                <a:latin typeface="Arial" panose="020B0604020202020204" pitchFamily="34" charset="0"/>
                <a:cs typeface="Arial" panose="020B0604020202020204" pitchFamily="34" charset="0"/>
              </a:rPr>
              <a:t>(ALUNOS, FAMÍLIAS)</a:t>
            </a:r>
            <a:endParaRPr sz="200">
              <a:latin typeface="Arial" panose="020B0604020202020204" pitchFamily="34" charset="0"/>
              <a:cs typeface="Arial" panose="020B0604020202020204" pitchFamily="34" charset="0"/>
            </a:endParaRPr>
          </a:p>
        </p:txBody>
      </p:sp>
      <p:sp>
        <p:nvSpPr>
          <p:cNvPr id="33" name="object 33"/>
          <p:cNvSpPr txBox="1"/>
          <p:nvPr/>
        </p:nvSpPr>
        <p:spPr>
          <a:xfrm>
            <a:off x="5885338" y="7388493"/>
            <a:ext cx="53861" cy="1344930"/>
          </a:xfrm>
          <a:prstGeom prst="rect">
            <a:avLst/>
          </a:prstGeom>
        </p:spPr>
        <p:txBody>
          <a:bodyPr vert="vert270" wrap="square" lIns="0" tIns="3810" rIns="0" bIns="0" rtlCol="0">
            <a:spAutoFit/>
          </a:bodyPr>
          <a:lstStyle/>
          <a:p>
            <a:pPr marL="12700">
              <a:lnSpc>
                <a:spcPct val="100000"/>
              </a:lnSpc>
              <a:spcBef>
                <a:spcPts val="30"/>
              </a:spcBef>
            </a:pPr>
            <a:r>
              <a:rPr sz="350" b="1" dirty="0">
                <a:solidFill>
                  <a:srgbClr val="FFFFFF"/>
                </a:solidFill>
                <a:latin typeface="Arial" panose="020B0604020202020204" pitchFamily="34" charset="0"/>
                <a:cs typeface="Arial" panose="020B0604020202020204" pitchFamily="34" charset="0"/>
              </a:rPr>
              <a:t>11 NOITE DA APRESENTAÇÃO REGIONAL E CELEBRAÇÃO</a:t>
            </a:r>
            <a:endParaRPr sz="350">
              <a:latin typeface="Arial" panose="020B0604020202020204" pitchFamily="34" charset="0"/>
              <a:cs typeface="Arial" panose="020B0604020202020204" pitchFamily="34" charset="0"/>
            </a:endParaRPr>
          </a:p>
        </p:txBody>
      </p:sp>
      <p:sp>
        <p:nvSpPr>
          <p:cNvPr id="34" name="object 34"/>
          <p:cNvSpPr txBox="1"/>
          <p:nvPr/>
        </p:nvSpPr>
        <p:spPr>
          <a:xfrm>
            <a:off x="3909593" y="8836569"/>
            <a:ext cx="123189"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35" name="object 35"/>
          <p:cNvSpPr txBox="1"/>
          <p:nvPr/>
        </p:nvSpPr>
        <p:spPr>
          <a:xfrm>
            <a:off x="4704066" y="8836569"/>
            <a:ext cx="123189"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36" name="object 36"/>
          <p:cNvSpPr txBox="1"/>
          <p:nvPr/>
        </p:nvSpPr>
        <p:spPr>
          <a:xfrm>
            <a:off x="1595828" y="7985143"/>
            <a:ext cx="38472" cy="510540"/>
          </a:xfrm>
          <a:prstGeom prst="rect">
            <a:avLst/>
          </a:prstGeom>
        </p:spPr>
        <p:txBody>
          <a:bodyPr vert="vert270" wrap="square" lIns="0" tIns="6985" rIns="0" bIns="0" rtlCol="0">
            <a:spAutoFit/>
          </a:bodyPr>
          <a:lstStyle/>
          <a:p>
            <a:pPr marL="12700">
              <a:lnSpc>
                <a:spcPct val="100000"/>
              </a:lnSpc>
              <a:spcBef>
                <a:spcPts val="55"/>
              </a:spcBef>
            </a:pPr>
            <a:r>
              <a:rPr sz="250" b="1" dirty="0">
                <a:latin typeface="Arial" panose="020B0604020202020204" pitchFamily="34" charset="0"/>
                <a:cs typeface="Arial" panose="020B0604020202020204" pitchFamily="34" charset="0"/>
              </a:rPr>
              <a:t>FACILITADORES/FORMADORES</a:t>
            </a:r>
            <a:endParaRPr sz="250">
              <a:latin typeface="Arial" panose="020B0604020202020204" pitchFamily="34" charset="0"/>
              <a:cs typeface="Arial" panose="020B0604020202020204" pitchFamily="34" charset="0"/>
            </a:endParaRPr>
          </a:p>
        </p:txBody>
      </p:sp>
      <p:sp>
        <p:nvSpPr>
          <p:cNvPr id="37" name="object 37"/>
          <p:cNvSpPr txBox="1"/>
          <p:nvPr/>
        </p:nvSpPr>
        <p:spPr>
          <a:xfrm>
            <a:off x="1595828" y="8685476"/>
            <a:ext cx="38472" cy="288925"/>
          </a:xfrm>
          <a:prstGeom prst="rect">
            <a:avLst/>
          </a:prstGeom>
        </p:spPr>
        <p:txBody>
          <a:bodyPr vert="vert270" wrap="square" lIns="0" tIns="6985" rIns="0" bIns="0" rtlCol="0">
            <a:spAutoFit/>
          </a:bodyPr>
          <a:lstStyle/>
          <a:p>
            <a:pPr marL="12700">
              <a:lnSpc>
                <a:spcPct val="100000"/>
              </a:lnSpc>
              <a:spcBef>
                <a:spcPts val="55"/>
              </a:spcBef>
            </a:pPr>
            <a:r>
              <a:rPr sz="250" b="1" dirty="0">
                <a:latin typeface="Arial" panose="020B0604020202020204" pitchFamily="34" charset="0"/>
                <a:cs typeface="Arial" panose="020B0604020202020204" pitchFamily="34" charset="0"/>
              </a:rPr>
              <a:t>PARTICIPANTES</a:t>
            </a:r>
            <a:endParaRPr sz="250">
              <a:latin typeface="Arial" panose="020B0604020202020204" pitchFamily="34" charset="0"/>
              <a:cs typeface="Arial" panose="020B0604020202020204" pitchFamily="34" charset="0"/>
            </a:endParaRPr>
          </a:p>
        </p:txBody>
      </p:sp>
      <p:sp>
        <p:nvSpPr>
          <p:cNvPr id="38" name="object 38"/>
          <p:cNvSpPr txBox="1"/>
          <p:nvPr/>
        </p:nvSpPr>
        <p:spPr>
          <a:xfrm>
            <a:off x="1768716"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9" name="object 39"/>
          <p:cNvSpPr txBox="1"/>
          <p:nvPr/>
        </p:nvSpPr>
        <p:spPr>
          <a:xfrm>
            <a:off x="2197882"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0" name="object 40"/>
          <p:cNvSpPr txBox="1"/>
          <p:nvPr/>
        </p:nvSpPr>
        <p:spPr>
          <a:xfrm>
            <a:off x="2629820"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1" name="object 41"/>
          <p:cNvSpPr txBox="1"/>
          <p:nvPr/>
        </p:nvSpPr>
        <p:spPr>
          <a:xfrm>
            <a:off x="3012135"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2" name="object 42"/>
          <p:cNvSpPr txBox="1"/>
          <p:nvPr/>
        </p:nvSpPr>
        <p:spPr>
          <a:xfrm>
            <a:off x="3419159"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3" name="object 43"/>
          <p:cNvSpPr txBox="1"/>
          <p:nvPr/>
        </p:nvSpPr>
        <p:spPr>
          <a:xfrm>
            <a:off x="3853868"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4" name="object 44"/>
          <p:cNvSpPr txBox="1"/>
          <p:nvPr/>
        </p:nvSpPr>
        <p:spPr>
          <a:xfrm>
            <a:off x="4250332"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5" name="object 45"/>
          <p:cNvSpPr txBox="1"/>
          <p:nvPr/>
        </p:nvSpPr>
        <p:spPr>
          <a:xfrm>
            <a:off x="4651959"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6" name="object 46"/>
          <p:cNvSpPr txBox="1"/>
          <p:nvPr/>
        </p:nvSpPr>
        <p:spPr>
          <a:xfrm>
            <a:off x="5076020"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7" name="object 47"/>
          <p:cNvSpPr txBox="1"/>
          <p:nvPr/>
        </p:nvSpPr>
        <p:spPr>
          <a:xfrm>
            <a:off x="5468486" y="8341968"/>
            <a:ext cx="23241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8" name="object 48"/>
          <p:cNvSpPr txBox="1"/>
          <p:nvPr/>
        </p:nvSpPr>
        <p:spPr>
          <a:xfrm>
            <a:off x="1721054" y="8653398"/>
            <a:ext cx="335915"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9" name="object 49"/>
          <p:cNvSpPr txBox="1"/>
          <p:nvPr/>
        </p:nvSpPr>
        <p:spPr>
          <a:xfrm>
            <a:off x="2167670" y="8653398"/>
            <a:ext cx="320675"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0" name="object 50"/>
          <p:cNvSpPr txBox="1"/>
          <p:nvPr/>
        </p:nvSpPr>
        <p:spPr>
          <a:xfrm>
            <a:off x="2576736"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1" name="object 51"/>
          <p:cNvSpPr txBox="1"/>
          <p:nvPr/>
        </p:nvSpPr>
        <p:spPr>
          <a:xfrm>
            <a:off x="2974921"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2" name="object 52"/>
          <p:cNvSpPr txBox="1"/>
          <p:nvPr/>
        </p:nvSpPr>
        <p:spPr>
          <a:xfrm>
            <a:off x="3394373"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3" name="object 53"/>
          <p:cNvSpPr txBox="1"/>
          <p:nvPr/>
        </p:nvSpPr>
        <p:spPr>
          <a:xfrm>
            <a:off x="3805539"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4" name="object 54"/>
          <p:cNvSpPr txBox="1"/>
          <p:nvPr/>
        </p:nvSpPr>
        <p:spPr>
          <a:xfrm>
            <a:off x="4198006"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5" name="object 55"/>
          <p:cNvSpPr txBox="1"/>
          <p:nvPr/>
        </p:nvSpPr>
        <p:spPr>
          <a:xfrm>
            <a:off x="4605380"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6" name="object 56"/>
          <p:cNvSpPr txBox="1"/>
          <p:nvPr/>
        </p:nvSpPr>
        <p:spPr>
          <a:xfrm>
            <a:off x="5013717"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7" name="object 57"/>
          <p:cNvSpPr txBox="1"/>
          <p:nvPr/>
        </p:nvSpPr>
        <p:spPr>
          <a:xfrm>
            <a:off x="5414498" y="8653398"/>
            <a:ext cx="331470" cy="79252"/>
          </a:xfrm>
          <a:prstGeom prst="rect">
            <a:avLst/>
          </a:prstGeom>
        </p:spPr>
        <p:txBody>
          <a:bodyPr vert="horz" wrap="square" lIns="0" tIns="11430" rIns="0" bIns="0" rtlCol="0">
            <a:spAutoFit/>
          </a:bodyPr>
          <a:lstStyle/>
          <a:p>
            <a:pPr marL="12700" marR="5080" indent="20955">
              <a:lnSpc>
                <a:spcPct val="1149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8" name="object 58"/>
          <p:cNvSpPr txBox="1"/>
          <p:nvPr/>
        </p:nvSpPr>
        <p:spPr>
          <a:xfrm>
            <a:off x="1771954" y="6844285"/>
            <a:ext cx="1083310" cy="413575"/>
          </a:xfrm>
          <a:prstGeom prst="rect">
            <a:avLst/>
          </a:prstGeom>
        </p:spPr>
        <p:txBody>
          <a:bodyPr vert="horz" wrap="square" lIns="0" tIns="13335" rIns="0" bIns="0" rtlCol="0">
            <a:spAutoFit/>
          </a:bodyPr>
          <a:lstStyle/>
          <a:p>
            <a:pPr marL="12700">
              <a:lnSpc>
                <a:spcPct val="100000"/>
              </a:lnSpc>
              <a:spcBef>
                <a:spcPts val="105"/>
              </a:spcBef>
            </a:pPr>
            <a:r>
              <a:rPr sz="650" b="1" dirty="0">
                <a:latin typeface="Arial" panose="020B0604020202020204" pitchFamily="34" charset="0"/>
                <a:cs typeface="Arial" panose="020B0604020202020204" pitchFamily="34" charset="0"/>
              </a:rPr>
              <a:t>SCHOOLS 2030</a:t>
            </a:r>
            <a:endParaRPr sz="650">
              <a:latin typeface="Arial" panose="020B0604020202020204" pitchFamily="34" charset="0"/>
              <a:cs typeface="Arial" panose="020B0604020202020204" pitchFamily="34" charset="0"/>
            </a:endParaRPr>
          </a:p>
          <a:p>
            <a:pPr marL="12700">
              <a:lnSpc>
                <a:spcPct val="100000"/>
              </a:lnSpc>
              <a:spcBef>
                <a:spcPts val="5"/>
              </a:spcBef>
            </a:pPr>
            <a:r>
              <a:rPr sz="650" dirty="0">
                <a:latin typeface="Arial" panose="020B0604020202020204" pitchFamily="34" charset="0"/>
                <a:cs typeface="Arial" panose="020B0604020202020204" pitchFamily="34" charset="0"/>
              </a:rPr>
              <a:t>JORNADA DO PARTICIPANTE</a:t>
            </a:r>
            <a:endParaRPr sz="650">
              <a:latin typeface="Arial" panose="020B0604020202020204" pitchFamily="34" charset="0"/>
              <a:cs typeface="Arial" panose="020B0604020202020204" pitchFamily="34" charset="0"/>
            </a:endParaRPr>
          </a:p>
          <a:p>
            <a:pPr marL="12700">
              <a:lnSpc>
                <a:spcPct val="100000"/>
              </a:lnSpc>
              <a:spcBef>
                <a:spcPts val="5"/>
              </a:spcBef>
            </a:pPr>
            <a:r>
              <a:rPr sz="650" dirty="0">
                <a:latin typeface="Arial" panose="020B0604020202020204" pitchFamily="34" charset="0"/>
                <a:cs typeface="Arial" panose="020B0604020202020204" pitchFamily="34" charset="0"/>
              </a:rPr>
              <a:t>Opção 1 e 2</a:t>
            </a:r>
            <a:endParaRPr sz="650">
              <a:latin typeface="Arial" panose="020B0604020202020204" pitchFamily="34" charset="0"/>
              <a:cs typeface="Arial" panose="020B0604020202020204" pitchFamily="34" charset="0"/>
            </a:endParaRPr>
          </a:p>
        </p:txBody>
      </p:sp>
      <p:sp>
        <p:nvSpPr>
          <p:cNvPr id="59" name="object 59"/>
          <p:cNvSpPr txBox="1"/>
          <p:nvPr/>
        </p:nvSpPr>
        <p:spPr>
          <a:xfrm>
            <a:off x="1679270" y="7728194"/>
            <a:ext cx="300355" cy="172483"/>
          </a:xfrm>
          <a:prstGeom prst="rect">
            <a:avLst/>
          </a:prstGeom>
        </p:spPr>
        <p:txBody>
          <a:bodyPr vert="horz" wrap="square" lIns="0" tIns="13335" rIns="0" bIns="0" rtlCol="0">
            <a:spAutoFit/>
          </a:bodyPr>
          <a:lstStyle/>
          <a:p>
            <a:pPr marL="36195" marR="5080" indent="-24130">
              <a:lnSpc>
                <a:spcPts val="229"/>
              </a:lnSpc>
              <a:spcBef>
                <a:spcPts val="105"/>
              </a:spcBef>
            </a:pPr>
            <a:r>
              <a:rPr sz="200" dirty="0">
                <a:latin typeface="Arial" panose="020B0604020202020204" pitchFamily="34" charset="0"/>
                <a:cs typeface="Arial" panose="020B0604020202020204" pitchFamily="34" charset="0"/>
              </a:rPr>
              <a:t>+ Identiﬁcar o problema  a explorar</a:t>
            </a:r>
            <a:endParaRPr sz="200">
              <a:latin typeface="Arial" panose="020B0604020202020204" pitchFamily="34" charset="0"/>
              <a:cs typeface="Arial" panose="020B0604020202020204" pitchFamily="34" charset="0"/>
            </a:endParaRPr>
          </a:p>
          <a:p>
            <a:pPr marL="12700">
              <a:lnSpc>
                <a:spcPct val="100000"/>
              </a:lnSpc>
              <a:spcBef>
                <a:spcPts val="50"/>
              </a:spcBef>
            </a:pPr>
            <a:r>
              <a:rPr sz="200" dirty="0">
                <a:latin typeface="Arial" panose="020B0604020202020204" pitchFamily="34" charset="0"/>
                <a:cs typeface="Arial" panose="020B0604020202020204" pitchFamily="34" charset="0"/>
              </a:rPr>
              <a:t>+ Pesquisa secundária</a:t>
            </a:r>
            <a:endParaRPr sz="200">
              <a:latin typeface="Arial" panose="020B0604020202020204" pitchFamily="34" charset="0"/>
              <a:cs typeface="Arial" panose="020B0604020202020204" pitchFamily="34" charset="0"/>
            </a:endParaRPr>
          </a:p>
          <a:p>
            <a:pPr marL="36195" marR="38735" indent="-24130">
              <a:lnSpc>
                <a:spcPts val="229"/>
              </a:lnSpc>
              <a:spcBef>
                <a:spcPts val="70"/>
              </a:spcBef>
            </a:pPr>
            <a:r>
              <a:rPr sz="200" dirty="0">
                <a:latin typeface="Arial" panose="020B0604020202020204" pitchFamily="34" charset="0"/>
                <a:cs typeface="Arial" panose="020B0604020202020204" pitchFamily="34" charset="0"/>
              </a:rPr>
              <a:t>+ Mapeamento das  partes Interessadas</a:t>
            </a:r>
            <a:endParaRPr sz="200">
              <a:latin typeface="Arial" panose="020B0604020202020204" pitchFamily="34" charset="0"/>
              <a:cs typeface="Arial" panose="020B0604020202020204" pitchFamily="34" charset="0"/>
            </a:endParaRPr>
          </a:p>
        </p:txBody>
      </p:sp>
      <p:sp>
        <p:nvSpPr>
          <p:cNvPr id="60" name="object 60"/>
          <p:cNvSpPr txBox="1"/>
          <p:nvPr/>
        </p:nvSpPr>
        <p:spPr>
          <a:xfrm>
            <a:off x="2120185" y="7711613"/>
            <a:ext cx="351790" cy="396904"/>
          </a:xfrm>
          <a:prstGeom prst="rect">
            <a:avLst/>
          </a:prstGeom>
        </p:spPr>
        <p:txBody>
          <a:bodyPr vert="horz" wrap="square" lIns="0" tIns="19685" rIns="0" bIns="0" rtlCol="0">
            <a:spAutoFit/>
          </a:bodyPr>
          <a:lstStyle/>
          <a:p>
            <a:pPr marL="12700">
              <a:lnSpc>
                <a:spcPct val="100000"/>
              </a:lnSpc>
              <a:spcBef>
                <a:spcPts val="155"/>
              </a:spcBef>
            </a:pPr>
            <a:r>
              <a:rPr sz="200" dirty="0">
                <a:latin typeface="Arial" panose="020B0604020202020204" pitchFamily="34" charset="0"/>
                <a:cs typeface="Arial" panose="020B0604020202020204" pitchFamily="34" charset="0"/>
              </a:rPr>
              <a:t>+ Questões para a entrevista</a:t>
            </a:r>
            <a:endParaRPr sz="200">
              <a:latin typeface="Arial" panose="020B0604020202020204" pitchFamily="34" charset="0"/>
              <a:cs typeface="Arial" panose="020B0604020202020204" pitchFamily="34" charset="0"/>
            </a:endParaRPr>
          </a:p>
          <a:p>
            <a:pPr marL="36195" marR="95250" indent="-24130">
              <a:lnSpc>
                <a:spcPts val="229"/>
              </a:lnSpc>
              <a:spcBef>
                <a:spcPts val="70"/>
              </a:spcBef>
            </a:pPr>
            <a:r>
              <a:rPr sz="200" dirty="0">
                <a:latin typeface="Arial" panose="020B0604020202020204" pitchFamily="34" charset="0"/>
                <a:cs typeface="Arial" panose="020B0604020202020204" pitchFamily="34" charset="0"/>
              </a:rPr>
              <a:t>+ Técnicas adicionais  de entrevista</a:t>
            </a:r>
            <a:endParaRPr sz="200">
              <a:latin typeface="Arial" panose="020B0604020202020204" pitchFamily="34" charset="0"/>
              <a:cs typeface="Arial" panose="020B0604020202020204" pitchFamily="34" charset="0"/>
            </a:endParaRPr>
          </a:p>
          <a:p>
            <a:pPr marL="36195" marR="89535" indent="-24130">
              <a:lnSpc>
                <a:spcPts val="229"/>
              </a:lnSpc>
              <a:spcBef>
                <a:spcPts val="65"/>
              </a:spcBef>
            </a:pPr>
            <a:r>
              <a:rPr sz="200" dirty="0">
                <a:latin typeface="Arial" panose="020B0604020202020204" pitchFamily="34" charset="0"/>
                <a:cs typeface="Arial" panose="020B0604020202020204" pitchFamily="34" charset="0"/>
              </a:rPr>
              <a:t>+ Notas da entrevista   e reﬂexões</a:t>
            </a:r>
            <a:endParaRPr sz="200">
              <a:latin typeface="Arial" panose="020B0604020202020204" pitchFamily="34" charset="0"/>
              <a:cs typeface="Arial" panose="020B0604020202020204" pitchFamily="34" charset="0"/>
            </a:endParaRPr>
          </a:p>
          <a:p>
            <a:pPr marL="36195" marR="20955" indent="-24130">
              <a:lnSpc>
                <a:spcPts val="229"/>
              </a:lnSpc>
              <a:spcBef>
                <a:spcPts val="65"/>
              </a:spcBef>
            </a:pPr>
            <a:r>
              <a:rPr sz="200" dirty="0">
                <a:latin typeface="Arial" panose="020B0604020202020204" pitchFamily="34" charset="0"/>
                <a:cs typeface="Arial" panose="020B0604020202020204" pitchFamily="34" charset="0"/>
              </a:rPr>
              <a:t>+ Observação e  mapeamento da jornada</a:t>
            </a:r>
            <a:endParaRPr sz="200">
              <a:latin typeface="Arial" panose="020B0604020202020204" pitchFamily="34" charset="0"/>
              <a:cs typeface="Arial" panose="020B0604020202020204" pitchFamily="34" charset="0"/>
            </a:endParaRPr>
          </a:p>
          <a:p>
            <a:pPr marL="12700">
              <a:lnSpc>
                <a:spcPts val="235"/>
              </a:lnSpc>
              <a:spcBef>
                <a:spcPts val="50"/>
              </a:spcBef>
            </a:pPr>
            <a:r>
              <a:rPr sz="200" dirty="0">
                <a:latin typeface="Arial" panose="020B0604020202020204" pitchFamily="34" charset="0"/>
                <a:cs typeface="Arial" panose="020B0604020202020204" pitchFamily="34" charset="0"/>
              </a:rPr>
              <a:t>+ Preparação para</a:t>
            </a:r>
            <a:endParaRPr sz="200">
              <a:latin typeface="Arial" panose="020B0604020202020204" pitchFamily="34" charset="0"/>
              <a:cs typeface="Arial" panose="020B0604020202020204" pitchFamily="34" charset="0"/>
            </a:endParaRPr>
          </a:p>
          <a:p>
            <a:pPr marL="36195">
              <a:lnSpc>
                <a:spcPts val="235"/>
              </a:lnSpc>
            </a:pPr>
            <a:r>
              <a:rPr sz="200" dirty="0">
                <a:latin typeface="Arial" panose="020B0604020202020204" pitchFamily="34" charset="0"/>
                <a:cs typeface="Arial" panose="020B0604020202020204" pitchFamily="34" charset="0"/>
              </a:rPr>
              <a:t>a observação - opcional</a:t>
            </a:r>
            <a:endParaRPr sz="200">
              <a:latin typeface="Arial" panose="020B0604020202020204" pitchFamily="34" charset="0"/>
              <a:cs typeface="Arial" panose="020B0604020202020204" pitchFamily="34" charset="0"/>
            </a:endParaRPr>
          </a:p>
          <a:p>
            <a:pPr marL="36195" marR="61594" indent="-24130">
              <a:lnSpc>
                <a:spcPts val="229"/>
              </a:lnSpc>
              <a:spcBef>
                <a:spcPts val="70"/>
              </a:spcBef>
            </a:pPr>
            <a:r>
              <a:rPr sz="200" dirty="0">
                <a:latin typeface="Arial" panose="020B0604020202020204" pitchFamily="34" charset="0"/>
                <a:cs typeface="Arial" panose="020B0604020202020204" pitchFamily="34" charset="0"/>
              </a:rPr>
              <a:t>+ Notas de Observação   e Reﬂexão - opcional</a:t>
            </a:r>
            <a:endParaRPr sz="200">
              <a:latin typeface="Arial" panose="020B0604020202020204" pitchFamily="34" charset="0"/>
              <a:cs typeface="Arial" panose="020B0604020202020204" pitchFamily="34" charset="0"/>
            </a:endParaRPr>
          </a:p>
        </p:txBody>
      </p:sp>
      <p:sp>
        <p:nvSpPr>
          <p:cNvPr id="61" name="object 61"/>
          <p:cNvSpPr txBox="1"/>
          <p:nvPr/>
        </p:nvSpPr>
        <p:spPr>
          <a:xfrm>
            <a:off x="2557376" y="7720000"/>
            <a:ext cx="208279" cy="42319"/>
          </a:xfrm>
          <a:prstGeom prst="rect">
            <a:avLst/>
          </a:prstGeom>
        </p:spPr>
        <p:txBody>
          <a:bodyPr vert="horz" wrap="square" lIns="0" tIns="11430" rIns="0" bIns="0" rtlCol="0">
            <a:spAutoFit/>
          </a:bodyPr>
          <a:lstStyle/>
          <a:p>
            <a:pPr marL="12700">
              <a:lnSpc>
                <a:spcPct val="100000"/>
              </a:lnSpc>
              <a:spcBef>
                <a:spcPts val="90"/>
              </a:spcBef>
            </a:pPr>
            <a:r>
              <a:rPr sz="200" dirty="0">
                <a:latin typeface="Arial" panose="020B0604020202020204" pitchFamily="34" charset="0"/>
                <a:cs typeface="Arial" panose="020B0604020202020204" pitchFamily="34" charset="0"/>
              </a:rPr>
              <a:t>(How Might We)</a:t>
            </a:r>
            <a:endParaRPr sz="200">
              <a:latin typeface="Arial" panose="020B0604020202020204" pitchFamily="34" charset="0"/>
              <a:cs typeface="Arial" panose="020B0604020202020204" pitchFamily="34" charset="0"/>
            </a:endParaRPr>
          </a:p>
        </p:txBody>
      </p:sp>
      <p:sp>
        <p:nvSpPr>
          <p:cNvPr id="62" name="object 62"/>
          <p:cNvSpPr txBox="1"/>
          <p:nvPr/>
        </p:nvSpPr>
        <p:spPr>
          <a:xfrm>
            <a:off x="2974714" y="7703395"/>
            <a:ext cx="282575" cy="138430"/>
          </a:xfrm>
          <a:prstGeom prst="rect">
            <a:avLst/>
          </a:prstGeom>
        </p:spPr>
        <p:txBody>
          <a:bodyPr vert="horz" wrap="square" lIns="0" tIns="19685" rIns="0" bIns="0" rtlCol="0">
            <a:spAutoFit/>
          </a:bodyPr>
          <a:lstStyle/>
          <a:p>
            <a:pPr marL="12700">
              <a:lnSpc>
                <a:spcPct val="100000"/>
              </a:lnSpc>
              <a:spcBef>
                <a:spcPts val="155"/>
              </a:spcBef>
            </a:pPr>
            <a:r>
              <a:rPr sz="200" dirty="0">
                <a:latin typeface="Arial" panose="020B0604020202020204" pitchFamily="34" charset="0"/>
                <a:cs typeface="Arial" panose="020B0604020202020204" pitchFamily="34" charset="0"/>
              </a:rPr>
              <a:t>+ Brainstorm individual</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Brainstorm em grupo</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Seleção de ideias</a:t>
            </a:r>
            <a:endParaRPr sz="200">
              <a:latin typeface="Arial" panose="020B0604020202020204" pitchFamily="34" charset="0"/>
              <a:cs typeface="Arial" panose="020B0604020202020204" pitchFamily="34" charset="0"/>
            </a:endParaRPr>
          </a:p>
        </p:txBody>
      </p:sp>
      <p:sp>
        <p:nvSpPr>
          <p:cNvPr id="63" name="object 63"/>
          <p:cNvSpPr txBox="1"/>
          <p:nvPr/>
        </p:nvSpPr>
        <p:spPr>
          <a:xfrm>
            <a:off x="3368781" y="7720049"/>
            <a:ext cx="287655" cy="193002"/>
          </a:xfrm>
          <a:prstGeom prst="rect">
            <a:avLst/>
          </a:prstGeom>
        </p:spPr>
        <p:txBody>
          <a:bodyPr vert="horz" wrap="square" lIns="0" tIns="13335" rIns="0" bIns="0" rtlCol="0">
            <a:spAutoFit/>
          </a:bodyPr>
          <a:lstStyle/>
          <a:p>
            <a:pPr marL="36195" marR="72390" indent="-24130">
              <a:lnSpc>
                <a:spcPts val="229"/>
              </a:lnSpc>
              <a:spcBef>
                <a:spcPts val="10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97155" indent="-24130">
              <a:lnSpc>
                <a:spcPts val="229"/>
              </a:lnSpc>
              <a:spcBef>
                <a:spcPts val="65"/>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a:p>
            <a:pPr marL="36195" marR="5080" indent="-24130">
              <a:lnSpc>
                <a:spcPts val="229"/>
              </a:lnSpc>
              <a:spcBef>
                <a:spcPts val="65"/>
              </a:spcBef>
            </a:pPr>
            <a:r>
              <a:rPr sz="200" dirty="0">
                <a:latin typeface="Arial" panose="020B0604020202020204" pitchFamily="34" charset="0"/>
                <a:cs typeface="Arial" panose="020B0604020202020204" pitchFamily="34" charset="0"/>
              </a:rPr>
              <a:t>+ Dicas para conceber  e testar um protótipo</a:t>
            </a:r>
            <a:endParaRPr sz="200">
              <a:latin typeface="Arial" panose="020B0604020202020204" pitchFamily="34" charset="0"/>
              <a:cs typeface="Arial" panose="020B0604020202020204" pitchFamily="34" charset="0"/>
            </a:endParaRPr>
          </a:p>
        </p:txBody>
      </p:sp>
      <p:sp>
        <p:nvSpPr>
          <p:cNvPr id="64" name="object 64"/>
          <p:cNvSpPr txBox="1"/>
          <p:nvPr/>
        </p:nvSpPr>
        <p:spPr>
          <a:xfrm>
            <a:off x="3817257" y="7728388"/>
            <a:ext cx="260350" cy="108363"/>
          </a:xfrm>
          <a:prstGeom prst="rect">
            <a:avLst/>
          </a:prstGeom>
        </p:spPr>
        <p:txBody>
          <a:bodyPr vert="horz" wrap="square" lIns="0" tIns="13335" rIns="0" bIns="0" rtlCol="0">
            <a:spAutoFit/>
          </a:bodyPr>
          <a:lstStyle/>
          <a:p>
            <a:pPr marL="36195" marR="55244">
              <a:lnSpc>
                <a:spcPts val="229"/>
              </a:lnSpc>
              <a:spcBef>
                <a:spcPts val="105"/>
              </a:spcBef>
            </a:pPr>
            <a:r>
              <a:rPr sz="200" dirty="0">
                <a:latin typeface="Arial" panose="020B0604020202020204" pitchFamily="34" charset="0"/>
                <a:cs typeface="Arial" panose="020B0604020202020204" pitchFamily="34" charset="0"/>
              </a:rPr>
              <a:t>os testes feitos  ao protótipo</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p:txBody>
      </p:sp>
      <p:sp>
        <p:nvSpPr>
          <p:cNvPr id="65" name="object 65"/>
          <p:cNvSpPr txBox="1"/>
          <p:nvPr/>
        </p:nvSpPr>
        <p:spPr>
          <a:xfrm>
            <a:off x="3817257" y="7832514"/>
            <a:ext cx="281940" cy="236603"/>
          </a:xfrm>
          <a:prstGeom prst="rect">
            <a:avLst/>
          </a:prstGeom>
        </p:spPr>
        <p:txBody>
          <a:bodyPr vert="horz" wrap="square" lIns="0" tIns="5715" rIns="0" bIns="0" rtlCol="0">
            <a:spAutoFit/>
          </a:bodyPr>
          <a:lstStyle/>
          <a:p>
            <a:pPr>
              <a:lnSpc>
                <a:spcPct val="100000"/>
              </a:lnSpc>
              <a:spcBef>
                <a:spcPts val="45"/>
              </a:spcBef>
            </a:pPr>
            <a:endParaRPr sz="150">
              <a:latin typeface="Arial" panose="020B0604020202020204" pitchFamily="34" charset="0"/>
              <a:cs typeface="Arial" panose="020B0604020202020204" pitchFamily="34" charset="0"/>
            </a:endParaRPr>
          </a:p>
          <a:p>
            <a:pPr marL="12700">
              <a:lnSpc>
                <a:spcPct val="100000"/>
              </a:lnSpc>
              <a:spcBef>
                <a:spcPts val="5"/>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a:p>
            <a:pPr marL="12700">
              <a:lnSpc>
                <a:spcPct val="100000"/>
              </a:lnSpc>
              <a:spcBef>
                <a:spcPts val="120"/>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a:p>
            <a:pPr marL="36195" marR="5080" indent="-24130">
              <a:lnSpc>
                <a:spcPts val="229"/>
              </a:lnSpc>
              <a:spcBef>
                <a:spcPts val="135"/>
              </a:spcBef>
            </a:pPr>
            <a:r>
              <a:rPr sz="200" dirty="0">
                <a:latin typeface="Arial" panose="020B0604020202020204" pitchFamily="34" charset="0"/>
                <a:cs typeface="Arial" panose="020B0604020202020204" pitchFamily="34" charset="0"/>
              </a:rPr>
              <a:t>+ Avaliar protótipos  para passar às fases  seguintes</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E agora?</a:t>
            </a:r>
            <a:endParaRPr sz="200">
              <a:latin typeface="Arial" panose="020B0604020202020204" pitchFamily="34" charset="0"/>
              <a:cs typeface="Arial" panose="020B0604020202020204" pitchFamily="34" charset="0"/>
            </a:endParaRPr>
          </a:p>
        </p:txBody>
      </p:sp>
      <p:sp>
        <p:nvSpPr>
          <p:cNvPr id="66" name="object 66"/>
          <p:cNvSpPr txBox="1"/>
          <p:nvPr/>
        </p:nvSpPr>
        <p:spPr>
          <a:xfrm>
            <a:off x="4192799" y="7736654"/>
            <a:ext cx="219710" cy="128881"/>
          </a:xfrm>
          <a:prstGeom prst="rect">
            <a:avLst/>
          </a:prstGeom>
        </p:spPr>
        <p:txBody>
          <a:bodyPr vert="horz" wrap="square" lIns="0" tIns="13335" rIns="0" bIns="0" rtlCol="0">
            <a:spAutoFit/>
          </a:bodyPr>
          <a:lstStyle/>
          <a:p>
            <a:pPr marL="36195" marR="5080" indent="-24130">
              <a:lnSpc>
                <a:spcPts val="229"/>
              </a:lnSpc>
              <a:spcBef>
                <a:spcPts val="10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29209" indent="-24130">
              <a:lnSpc>
                <a:spcPts val="229"/>
              </a:lnSpc>
              <a:spcBef>
                <a:spcPts val="130"/>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p:txBody>
      </p:sp>
      <p:sp>
        <p:nvSpPr>
          <p:cNvPr id="67" name="object 67"/>
          <p:cNvSpPr txBox="1"/>
          <p:nvPr/>
        </p:nvSpPr>
        <p:spPr>
          <a:xfrm>
            <a:off x="4581419" y="7728339"/>
            <a:ext cx="260350" cy="108363"/>
          </a:xfrm>
          <a:prstGeom prst="rect">
            <a:avLst/>
          </a:prstGeom>
        </p:spPr>
        <p:txBody>
          <a:bodyPr vert="horz" wrap="square" lIns="0" tIns="13335" rIns="0" bIns="0" rtlCol="0">
            <a:spAutoFit/>
          </a:bodyPr>
          <a:lstStyle/>
          <a:p>
            <a:pPr marL="36195" marR="55244">
              <a:lnSpc>
                <a:spcPts val="229"/>
              </a:lnSpc>
              <a:spcBef>
                <a:spcPts val="105"/>
              </a:spcBef>
            </a:pPr>
            <a:r>
              <a:rPr sz="200" dirty="0">
                <a:latin typeface="Arial" panose="020B0604020202020204" pitchFamily="34" charset="0"/>
                <a:cs typeface="Arial" panose="020B0604020202020204" pitchFamily="34" charset="0"/>
              </a:rPr>
              <a:t>os testes feitos  ao protótipo</a:t>
            </a:r>
            <a:endParaRPr sz="200">
              <a:latin typeface="Arial" panose="020B0604020202020204" pitchFamily="34" charset="0"/>
              <a:cs typeface="Arial" panose="020B0604020202020204" pitchFamily="34" charset="0"/>
            </a:endParaRPr>
          </a:p>
          <a:p>
            <a:pPr marL="12700">
              <a:lnSpc>
                <a:spcPct val="100000"/>
              </a:lnSpc>
              <a:spcBef>
                <a:spcPts val="114"/>
              </a:spcBef>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p:txBody>
      </p:sp>
      <p:sp>
        <p:nvSpPr>
          <p:cNvPr id="68" name="object 68"/>
          <p:cNvSpPr txBox="1"/>
          <p:nvPr/>
        </p:nvSpPr>
        <p:spPr>
          <a:xfrm>
            <a:off x="4581419" y="7832466"/>
            <a:ext cx="269875" cy="103233"/>
          </a:xfrm>
          <a:prstGeom prst="rect">
            <a:avLst/>
          </a:prstGeom>
        </p:spPr>
        <p:txBody>
          <a:bodyPr vert="horz" wrap="square" lIns="0" tIns="5715" rIns="0" bIns="0" rtlCol="0">
            <a:spAutoFit/>
          </a:bodyPr>
          <a:lstStyle/>
          <a:p>
            <a:pPr>
              <a:lnSpc>
                <a:spcPct val="100000"/>
              </a:lnSpc>
              <a:spcBef>
                <a:spcPts val="45"/>
              </a:spcBef>
            </a:pPr>
            <a:endParaRPr sz="150">
              <a:latin typeface="Arial" panose="020B0604020202020204" pitchFamily="34" charset="0"/>
              <a:cs typeface="Arial" panose="020B0604020202020204" pitchFamily="34" charset="0"/>
            </a:endParaRPr>
          </a:p>
          <a:p>
            <a:pPr marL="12700">
              <a:lnSpc>
                <a:spcPct val="100000"/>
              </a:lnSpc>
              <a:spcBef>
                <a:spcPts val="5"/>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a:p>
            <a:pPr marL="12700">
              <a:lnSpc>
                <a:spcPct val="100000"/>
              </a:lnSpc>
              <a:spcBef>
                <a:spcPts val="120"/>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p:txBody>
      </p:sp>
      <p:graphicFrame>
        <p:nvGraphicFramePr>
          <p:cNvPr id="69" name="object 69"/>
          <p:cNvGraphicFramePr>
            <a:graphicFrameLocks noGrp="1"/>
          </p:cNvGraphicFramePr>
          <p:nvPr/>
        </p:nvGraphicFramePr>
        <p:xfrm>
          <a:off x="1679093" y="7308379"/>
          <a:ext cx="4033515" cy="446152"/>
        </p:xfrm>
        <a:graphic>
          <a:graphicData uri="http://schemas.openxmlformats.org/drawingml/2006/table">
            <a:tbl>
              <a:tblPr firstRow="1" bandRow="1">
                <a:tableStyleId>{2D5ABB26-0587-4C30-8999-92F81FD0307C}</a:tableStyleId>
              </a:tblPr>
              <a:tblGrid>
                <a:gridCol w="401955">
                  <a:extLst>
                    <a:ext uri="{9D8B030D-6E8A-4147-A177-3AD203B41FA5}">
                      <a16:colId xmlns:a16="http://schemas.microsoft.com/office/drawing/2014/main" val="20000"/>
                    </a:ext>
                  </a:extLst>
                </a:gridCol>
                <a:gridCol w="387350">
                  <a:extLst>
                    <a:ext uri="{9D8B030D-6E8A-4147-A177-3AD203B41FA5}">
                      <a16:colId xmlns:a16="http://schemas.microsoft.com/office/drawing/2014/main" val="20001"/>
                    </a:ext>
                  </a:extLst>
                </a:gridCol>
                <a:gridCol w="441959">
                  <a:extLst>
                    <a:ext uri="{9D8B030D-6E8A-4147-A177-3AD203B41FA5}">
                      <a16:colId xmlns:a16="http://schemas.microsoft.com/office/drawing/2014/main" val="20002"/>
                    </a:ext>
                  </a:extLst>
                </a:gridCol>
                <a:gridCol w="368934">
                  <a:extLst>
                    <a:ext uri="{9D8B030D-6E8A-4147-A177-3AD203B41FA5}">
                      <a16:colId xmlns:a16="http://schemas.microsoft.com/office/drawing/2014/main" val="20003"/>
                    </a:ext>
                  </a:extLst>
                </a:gridCol>
                <a:gridCol w="448309">
                  <a:extLst>
                    <a:ext uri="{9D8B030D-6E8A-4147-A177-3AD203B41FA5}">
                      <a16:colId xmlns:a16="http://schemas.microsoft.com/office/drawing/2014/main" val="20004"/>
                    </a:ext>
                  </a:extLst>
                </a:gridCol>
                <a:gridCol w="420369">
                  <a:extLst>
                    <a:ext uri="{9D8B030D-6E8A-4147-A177-3AD203B41FA5}">
                      <a16:colId xmlns:a16="http://schemas.microsoft.com/office/drawing/2014/main" val="20005"/>
                    </a:ext>
                  </a:extLst>
                </a:gridCol>
                <a:gridCol w="358139">
                  <a:extLst>
                    <a:ext uri="{9D8B030D-6E8A-4147-A177-3AD203B41FA5}">
                      <a16:colId xmlns:a16="http://schemas.microsoft.com/office/drawing/2014/main" val="20006"/>
                    </a:ext>
                  </a:extLst>
                </a:gridCol>
                <a:gridCol w="447675">
                  <a:extLst>
                    <a:ext uri="{9D8B030D-6E8A-4147-A177-3AD203B41FA5}">
                      <a16:colId xmlns:a16="http://schemas.microsoft.com/office/drawing/2014/main" val="20007"/>
                    </a:ext>
                  </a:extLst>
                </a:gridCol>
                <a:gridCol w="406400">
                  <a:extLst>
                    <a:ext uri="{9D8B030D-6E8A-4147-A177-3AD203B41FA5}">
                      <a16:colId xmlns:a16="http://schemas.microsoft.com/office/drawing/2014/main" val="20008"/>
                    </a:ext>
                  </a:extLst>
                </a:gridCol>
                <a:gridCol w="352425">
                  <a:extLst>
                    <a:ext uri="{9D8B030D-6E8A-4147-A177-3AD203B41FA5}">
                      <a16:colId xmlns:a16="http://schemas.microsoft.com/office/drawing/2014/main" val="20009"/>
                    </a:ext>
                  </a:extLst>
                </a:gridCol>
              </a:tblGrid>
              <a:tr h="170140">
                <a:tc>
                  <a:txBody>
                    <a:bodyPr/>
                    <a:lstStyle/>
                    <a:p>
                      <a:pPr marL="12700">
                        <a:lnSpc>
                          <a:spcPts val="1185"/>
                        </a:lnSpc>
                      </a:pPr>
                      <a:r>
                        <a:rPr sz="1100" dirty="0">
                          <a:solidFill>
                            <a:srgbClr val="00AEEF"/>
                          </a:solidFill>
                          <a:latin typeface="Noto Sans CJK JP Black"/>
                          <a:cs typeface="Noto Sans CJK JP Black"/>
                        </a:rPr>
                        <a:t>1</a:t>
                      </a:r>
                      <a:endParaRPr sz="1100">
                        <a:latin typeface="Noto Sans CJK JP Black"/>
                        <a:cs typeface="Noto Sans CJK JP Black"/>
                      </a:endParaRPr>
                    </a:p>
                  </a:txBody>
                  <a:tcPr marL="0" marR="0" marT="0" marB="0"/>
                </a:tc>
                <a:tc>
                  <a:txBody>
                    <a:bodyPr/>
                    <a:lstStyle/>
                    <a:p>
                      <a:pPr marL="81280">
                        <a:lnSpc>
                          <a:spcPts val="1220"/>
                        </a:lnSpc>
                      </a:pPr>
                      <a:r>
                        <a:rPr sz="1100" dirty="0">
                          <a:solidFill>
                            <a:srgbClr val="00AEEF"/>
                          </a:solidFill>
                          <a:latin typeface="Noto Sans CJK JP Black"/>
                          <a:cs typeface="Noto Sans CJK JP Black"/>
                        </a:rPr>
                        <a:t>2</a:t>
                      </a:r>
                      <a:endParaRPr sz="1100">
                        <a:latin typeface="Noto Sans CJK JP Black"/>
                        <a:cs typeface="Noto Sans CJK JP Black"/>
                      </a:endParaRPr>
                    </a:p>
                  </a:txBody>
                  <a:tcPr marL="0" marR="0" marT="0" marB="0"/>
                </a:tc>
                <a:tc>
                  <a:txBody>
                    <a:bodyPr/>
                    <a:lstStyle/>
                    <a:p>
                      <a:pPr marR="130175" algn="ctr">
                        <a:lnSpc>
                          <a:spcPts val="1240"/>
                        </a:lnSpc>
                      </a:pPr>
                      <a:r>
                        <a:rPr sz="1100" dirty="0">
                          <a:solidFill>
                            <a:srgbClr val="00AEEF"/>
                          </a:solidFill>
                          <a:latin typeface="Noto Sans CJK JP Black"/>
                          <a:cs typeface="Noto Sans CJK JP Black"/>
                        </a:rPr>
                        <a:t>3</a:t>
                      </a:r>
                      <a:endParaRPr sz="1100">
                        <a:latin typeface="Noto Sans CJK JP Black"/>
                        <a:cs typeface="Noto Sans CJK JP Black"/>
                      </a:endParaRPr>
                    </a:p>
                  </a:txBody>
                  <a:tcPr marL="0" marR="0" marT="0" marB="0"/>
                </a:tc>
                <a:tc>
                  <a:txBody>
                    <a:bodyPr/>
                    <a:lstStyle/>
                    <a:p>
                      <a:pPr marL="107950">
                        <a:lnSpc>
                          <a:spcPts val="1220"/>
                        </a:lnSpc>
                      </a:pPr>
                      <a:r>
                        <a:rPr sz="1100" dirty="0">
                          <a:solidFill>
                            <a:srgbClr val="00AEEF"/>
                          </a:solidFill>
                          <a:latin typeface="Noto Sans CJK JP Black"/>
                          <a:cs typeface="Noto Sans CJK JP Black"/>
                        </a:rPr>
                        <a:t>4</a:t>
                      </a:r>
                      <a:endParaRPr sz="1100">
                        <a:latin typeface="Noto Sans CJK JP Black"/>
                        <a:cs typeface="Noto Sans CJK JP Black"/>
                      </a:endParaRPr>
                    </a:p>
                  </a:txBody>
                  <a:tcPr marL="0" marR="0" marT="0" marB="0"/>
                </a:tc>
                <a:tc>
                  <a:txBody>
                    <a:bodyPr/>
                    <a:lstStyle/>
                    <a:p>
                      <a:pPr marR="97155" algn="ctr">
                        <a:lnSpc>
                          <a:spcPts val="1220"/>
                        </a:lnSpc>
                      </a:pPr>
                      <a:r>
                        <a:rPr sz="1100" dirty="0">
                          <a:solidFill>
                            <a:srgbClr val="00AEEF"/>
                          </a:solidFill>
                          <a:latin typeface="Noto Sans CJK JP Black"/>
                          <a:cs typeface="Noto Sans CJK JP Black"/>
                        </a:rPr>
                        <a:t>5</a:t>
                      </a:r>
                      <a:endParaRPr sz="1100">
                        <a:latin typeface="Noto Sans CJK JP Black"/>
                        <a:cs typeface="Noto Sans CJK JP Black"/>
                      </a:endParaRPr>
                    </a:p>
                  </a:txBody>
                  <a:tcPr marL="0" marR="0" marT="0" marB="0"/>
                </a:tc>
                <a:tc>
                  <a:txBody>
                    <a:bodyPr/>
                    <a:lstStyle/>
                    <a:p>
                      <a:pPr marR="87630" algn="ctr">
                        <a:lnSpc>
                          <a:spcPts val="1220"/>
                        </a:lnSpc>
                      </a:pPr>
                      <a:r>
                        <a:rPr sz="1100" dirty="0">
                          <a:solidFill>
                            <a:srgbClr val="00AEEF"/>
                          </a:solidFill>
                          <a:latin typeface="Noto Sans CJK JP Black"/>
                          <a:cs typeface="Noto Sans CJK JP Black"/>
                        </a:rPr>
                        <a:t>6</a:t>
                      </a:r>
                      <a:endParaRPr sz="1100">
                        <a:latin typeface="Noto Sans CJK JP Black"/>
                        <a:cs typeface="Noto Sans CJK JP Black"/>
                      </a:endParaRPr>
                    </a:p>
                  </a:txBody>
                  <a:tcPr marL="0" marR="0" marT="0" marB="0"/>
                </a:tc>
                <a:tc>
                  <a:txBody>
                    <a:bodyPr/>
                    <a:lstStyle/>
                    <a:p>
                      <a:pPr marL="71120">
                        <a:lnSpc>
                          <a:spcPts val="1220"/>
                        </a:lnSpc>
                      </a:pPr>
                      <a:r>
                        <a:rPr sz="1100" dirty="0">
                          <a:solidFill>
                            <a:srgbClr val="00AEEF"/>
                          </a:solidFill>
                          <a:latin typeface="Noto Sans CJK JP Black"/>
                          <a:cs typeface="Noto Sans CJK JP Black"/>
                        </a:rPr>
                        <a:t>7</a:t>
                      </a:r>
                      <a:endParaRPr sz="1100">
                        <a:latin typeface="Noto Sans CJK JP Black"/>
                        <a:cs typeface="Noto Sans CJK JP Black"/>
                      </a:endParaRPr>
                    </a:p>
                  </a:txBody>
                  <a:tcPr marL="0" marR="0" marT="0" marB="0"/>
                </a:tc>
                <a:tc>
                  <a:txBody>
                    <a:bodyPr/>
                    <a:lstStyle/>
                    <a:p>
                      <a:pPr marL="119380">
                        <a:lnSpc>
                          <a:spcPts val="1220"/>
                        </a:lnSpc>
                      </a:pPr>
                      <a:r>
                        <a:rPr sz="1100" dirty="0">
                          <a:solidFill>
                            <a:srgbClr val="00AEEF"/>
                          </a:solidFill>
                          <a:latin typeface="Noto Sans CJK JP Black"/>
                          <a:cs typeface="Noto Sans CJK JP Black"/>
                        </a:rPr>
                        <a:t>8</a:t>
                      </a:r>
                      <a:endParaRPr sz="1100">
                        <a:latin typeface="Noto Sans CJK JP Black"/>
                        <a:cs typeface="Noto Sans CJK JP Black"/>
                      </a:endParaRPr>
                    </a:p>
                  </a:txBody>
                  <a:tcPr marL="0" marR="0" marT="0" marB="0"/>
                </a:tc>
                <a:tc>
                  <a:txBody>
                    <a:bodyPr/>
                    <a:lstStyle/>
                    <a:p>
                      <a:pPr marL="80010">
                        <a:lnSpc>
                          <a:spcPts val="1240"/>
                        </a:lnSpc>
                      </a:pPr>
                      <a:r>
                        <a:rPr sz="1100" dirty="0">
                          <a:solidFill>
                            <a:srgbClr val="00AEEF"/>
                          </a:solidFill>
                          <a:latin typeface="Noto Sans CJK JP Black"/>
                          <a:cs typeface="Noto Sans CJK JP Black"/>
                        </a:rPr>
                        <a:t>9</a:t>
                      </a:r>
                      <a:endParaRPr sz="1100">
                        <a:latin typeface="Noto Sans CJK JP Black"/>
                        <a:cs typeface="Noto Sans CJK JP Black"/>
                      </a:endParaRPr>
                    </a:p>
                  </a:txBody>
                  <a:tcPr marL="0" marR="0" marT="0" marB="0"/>
                </a:tc>
                <a:tc>
                  <a:txBody>
                    <a:bodyPr/>
                    <a:lstStyle/>
                    <a:p>
                      <a:pPr marL="66040">
                        <a:lnSpc>
                          <a:spcPts val="1220"/>
                        </a:lnSpc>
                      </a:pPr>
                      <a:r>
                        <a:rPr sz="1100" spc="5" dirty="0">
                          <a:solidFill>
                            <a:srgbClr val="00AEEF"/>
                          </a:solidFill>
                          <a:latin typeface="Noto Sans CJK JP Black"/>
                          <a:cs typeface="Noto Sans CJK JP Black"/>
                        </a:rPr>
                        <a:t>10</a:t>
                      </a:r>
                      <a:endParaRPr sz="1100">
                        <a:latin typeface="Noto Sans CJK JP Black"/>
                        <a:cs typeface="Noto Sans CJK JP Black"/>
                      </a:endParaRPr>
                    </a:p>
                  </a:txBody>
                  <a:tcPr marL="0" marR="0" marT="0" marB="0"/>
                </a:tc>
                <a:extLst>
                  <a:ext uri="{0D108BD9-81ED-4DB2-BD59-A6C34878D82A}">
                    <a16:rowId xmlns:a16="http://schemas.microsoft.com/office/drawing/2014/main" val="10000"/>
                  </a:ext>
                </a:extLst>
              </a:tr>
              <a:tr h="48473">
                <a:tc>
                  <a:txBody>
                    <a:bodyPr/>
                    <a:lstStyle/>
                    <a:p>
                      <a:pPr marL="12700">
                        <a:lnSpc>
                          <a:spcPts val="229"/>
                        </a:lnSpc>
                        <a:spcBef>
                          <a:spcPts val="50"/>
                        </a:spcBef>
                      </a:pPr>
                      <a:r>
                        <a:rPr sz="250" b="1" spc="15" dirty="0">
                          <a:latin typeface="Lato"/>
                          <a:cs typeface="Lato"/>
                        </a:rPr>
                        <a:t>LANÇAR </a:t>
                      </a:r>
                      <a:r>
                        <a:rPr sz="250" b="1" spc="35" dirty="0">
                          <a:latin typeface="Lato"/>
                          <a:cs typeface="Lato"/>
                        </a:rPr>
                        <a:t>O</a:t>
                      </a:r>
                      <a:r>
                        <a:rPr sz="250" b="1" spc="15" dirty="0">
                          <a:latin typeface="Lato"/>
                          <a:cs typeface="Lato"/>
                        </a:rPr>
                        <a:t> </a:t>
                      </a:r>
                      <a:r>
                        <a:rPr sz="250" b="1" spc="10" dirty="0">
                          <a:latin typeface="Lato"/>
                          <a:cs typeface="Lato"/>
                        </a:rPr>
                        <a:t>DESAFIO</a:t>
                      </a:r>
                      <a:endParaRPr sz="250">
                        <a:latin typeface="Lato"/>
                        <a:cs typeface="Lato"/>
                      </a:endParaRPr>
                    </a:p>
                  </a:txBody>
                  <a:tcPr marL="0" marR="0" marT="6350" marB="0"/>
                </a:tc>
                <a:tc>
                  <a:txBody>
                    <a:bodyPr/>
                    <a:lstStyle/>
                    <a:p>
                      <a:pPr marL="48260">
                        <a:lnSpc>
                          <a:spcPts val="254"/>
                        </a:lnSpc>
                        <a:spcBef>
                          <a:spcPts val="25"/>
                        </a:spcBef>
                      </a:pPr>
                      <a:r>
                        <a:rPr sz="250" b="1" spc="10" dirty="0">
                          <a:latin typeface="Lato"/>
                          <a:cs typeface="Lato"/>
                        </a:rPr>
                        <a:t>EXPLORAR</a:t>
                      </a:r>
                      <a:endParaRPr sz="250">
                        <a:latin typeface="Lato"/>
                        <a:cs typeface="Lato"/>
                      </a:endParaRPr>
                    </a:p>
                  </a:txBody>
                  <a:tcPr marL="0" marR="0" marT="3175" marB="0"/>
                </a:tc>
                <a:tc>
                  <a:txBody>
                    <a:bodyPr/>
                    <a:lstStyle/>
                    <a:p>
                      <a:pPr marR="106680" algn="ctr">
                        <a:lnSpc>
                          <a:spcPts val="229"/>
                        </a:lnSpc>
                        <a:spcBef>
                          <a:spcPts val="50"/>
                        </a:spcBef>
                      </a:pPr>
                      <a:r>
                        <a:rPr sz="250" b="1" spc="5" dirty="0">
                          <a:latin typeface="Lato"/>
                          <a:cs typeface="Lato"/>
                        </a:rPr>
                        <a:t>DEFINIR</a:t>
                      </a:r>
                      <a:r>
                        <a:rPr sz="250" b="1" spc="15" dirty="0">
                          <a:latin typeface="Lato"/>
                          <a:cs typeface="Lato"/>
                        </a:rPr>
                        <a:t> </a:t>
                      </a:r>
                      <a:r>
                        <a:rPr sz="250" b="1" spc="35" dirty="0">
                          <a:latin typeface="Lato"/>
                          <a:cs typeface="Lato"/>
                        </a:rPr>
                        <a:t>O</a:t>
                      </a:r>
                      <a:endParaRPr sz="250">
                        <a:latin typeface="Lato"/>
                        <a:cs typeface="Lato"/>
                      </a:endParaRPr>
                    </a:p>
                  </a:txBody>
                  <a:tcPr marL="0" marR="0" marT="6350" marB="0"/>
                </a:tc>
                <a:tc>
                  <a:txBody>
                    <a:bodyPr/>
                    <a:lstStyle/>
                    <a:p>
                      <a:pPr marL="76200">
                        <a:lnSpc>
                          <a:spcPts val="229"/>
                        </a:lnSpc>
                        <a:spcBef>
                          <a:spcPts val="50"/>
                        </a:spcBef>
                      </a:pPr>
                      <a:r>
                        <a:rPr sz="250" b="1" spc="15" dirty="0">
                          <a:latin typeface="Lato"/>
                          <a:cs typeface="Lato"/>
                        </a:rPr>
                        <a:t>GERAR</a:t>
                      </a:r>
                      <a:endParaRPr sz="250">
                        <a:latin typeface="Lato"/>
                        <a:cs typeface="Lato"/>
                      </a:endParaRPr>
                    </a:p>
                  </a:txBody>
                  <a:tcPr marL="0" marR="0" marT="6350" marB="0"/>
                </a:tc>
                <a:tc>
                  <a:txBody>
                    <a:bodyPr/>
                    <a:lstStyle/>
                    <a:p>
                      <a:pPr marR="58419" algn="ctr">
                        <a:lnSpc>
                          <a:spcPts val="229"/>
                        </a:lnSpc>
                        <a:spcBef>
                          <a:spcPts val="50"/>
                        </a:spcBef>
                      </a:pPr>
                      <a:r>
                        <a:rPr sz="250" b="1" spc="10" dirty="0">
                          <a:latin typeface="Lato"/>
                          <a:cs typeface="Lato"/>
                        </a:rPr>
                        <a:t>PRODUZIR</a:t>
                      </a:r>
                      <a:endParaRPr sz="250">
                        <a:latin typeface="Lato"/>
                        <a:cs typeface="Lato"/>
                      </a:endParaRPr>
                    </a:p>
                  </a:txBody>
                  <a:tcPr marL="0" marR="0" marT="6350" marB="0"/>
                </a:tc>
                <a:tc>
                  <a:txBody>
                    <a:bodyPr/>
                    <a:lstStyle/>
                    <a:p>
                      <a:pPr marR="45085" algn="ctr">
                        <a:lnSpc>
                          <a:spcPts val="229"/>
                        </a:lnSpc>
                        <a:spcBef>
                          <a:spcPts val="50"/>
                        </a:spcBef>
                      </a:pPr>
                      <a:r>
                        <a:rPr sz="250" b="1" spc="5" dirty="0">
                          <a:latin typeface="Lato"/>
                          <a:cs typeface="Lato"/>
                        </a:rPr>
                        <a:t>TESTAR</a:t>
                      </a:r>
                      <a:r>
                        <a:rPr sz="250" b="1" spc="15" dirty="0">
                          <a:latin typeface="Lato"/>
                          <a:cs typeface="Lato"/>
                        </a:rPr>
                        <a:t> </a:t>
                      </a:r>
                      <a:r>
                        <a:rPr sz="250" b="1" spc="35" dirty="0">
                          <a:latin typeface="Lato"/>
                          <a:cs typeface="Lato"/>
                        </a:rPr>
                        <a:t>O</a:t>
                      </a:r>
                      <a:endParaRPr sz="250">
                        <a:latin typeface="Lato"/>
                        <a:cs typeface="Lato"/>
                      </a:endParaRPr>
                    </a:p>
                  </a:txBody>
                  <a:tcPr marL="0" marR="0" marT="6350" marB="0"/>
                </a:tc>
                <a:tc>
                  <a:txBody>
                    <a:bodyPr/>
                    <a:lstStyle/>
                    <a:p>
                      <a:pPr marL="59690">
                        <a:lnSpc>
                          <a:spcPts val="229"/>
                        </a:lnSpc>
                        <a:spcBef>
                          <a:spcPts val="50"/>
                        </a:spcBef>
                      </a:pPr>
                      <a:r>
                        <a:rPr sz="250" b="1" spc="5" dirty="0">
                          <a:latin typeface="Lato"/>
                          <a:cs typeface="Lato"/>
                        </a:rPr>
                        <a:t>ITERAR</a:t>
                      </a:r>
                      <a:endParaRPr sz="250">
                        <a:latin typeface="Lato"/>
                        <a:cs typeface="Lato"/>
                      </a:endParaRPr>
                    </a:p>
                  </a:txBody>
                  <a:tcPr marL="0" marR="0" marT="6350" marB="0"/>
                </a:tc>
                <a:tc>
                  <a:txBody>
                    <a:bodyPr/>
                    <a:lstStyle/>
                    <a:p>
                      <a:pPr marL="89535">
                        <a:lnSpc>
                          <a:spcPts val="229"/>
                        </a:lnSpc>
                        <a:spcBef>
                          <a:spcPts val="50"/>
                        </a:spcBef>
                      </a:pPr>
                      <a:r>
                        <a:rPr sz="250" b="1" spc="5" dirty="0">
                          <a:latin typeface="Lato"/>
                          <a:cs typeface="Lato"/>
                        </a:rPr>
                        <a:t>TESTAR</a:t>
                      </a:r>
                      <a:r>
                        <a:rPr sz="250" b="1" spc="15" dirty="0">
                          <a:latin typeface="Lato"/>
                          <a:cs typeface="Lato"/>
                        </a:rPr>
                        <a:t> OUTROS</a:t>
                      </a:r>
                      <a:endParaRPr sz="250">
                        <a:latin typeface="Lato"/>
                        <a:cs typeface="Lato"/>
                      </a:endParaRPr>
                    </a:p>
                  </a:txBody>
                  <a:tcPr marL="0" marR="0" marT="6350" marB="0"/>
                </a:tc>
                <a:tc>
                  <a:txBody>
                    <a:bodyPr/>
                    <a:lstStyle/>
                    <a:p>
                      <a:pPr marL="79375">
                        <a:lnSpc>
                          <a:spcPts val="240"/>
                        </a:lnSpc>
                        <a:spcBef>
                          <a:spcPts val="40"/>
                        </a:spcBef>
                      </a:pPr>
                      <a:r>
                        <a:rPr sz="250" b="1" spc="-5" dirty="0">
                          <a:latin typeface="Lato"/>
                          <a:cs typeface="Lato"/>
                        </a:rPr>
                        <a:t>PREPARAR</a:t>
                      </a:r>
                      <a:r>
                        <a:rPr sz="250" b="1" dirty="0">
                          <a:latin typeface="Lato"/>
                          <a:cs typeface="Lato"/>
                        </a:rPr>
                        <a:t> PARA</a:t>
                      </a:r>
                      <a:endParaRPr sz="250">
                        <a:latin typeface="Lato"/>
                        <a:cs typeface="Lato"/>
                      </a:endParaRPr>
                    </a:p>
                  </a:txBody>
                  <a:tcPr marL="0" marR="0" marT="5080" marB="0"/>
                </a:tc>
                <a:tc>
                  <a:txBody>
                    <a:bodyPr/>
                    <a:lstStyle/>
                    <a:p>
                      <a:pPr marL="86995">
                        <a:lnSpc>
                          <a:spcPts val="254"/>
                        </a:lnSpc>
                        <a:spcBef>
                          <a:spcPts val="25"/>
                        </a:spcBef>
                      </a:pPr>
                      <a:r>
                        <a:rPr sz="250" b="1" spc="10" dirty="0">
                          <a:latin typeface="Lato"/>
                          <a:cs typeface="Lato"/>
                        </a:rPr>
                        <a:t>CONTAR </a:t>
                      </a:r>
                      <a:r>
                        <a:rPr sz="250" b="1" spc="15" dirty="0">
                          <a:latin typeface="Lato"/>
                          <a:cs typeface="Lato"/>
                        </a:rPr>
                        <a:t>À</a:t>
                      </a:r>
                      <a:r>
                        <a:rPr sz="250" b="1" spc="-40" dirty="0">
                          <a:latin typeface="Lato"/>
                          <a:cs typeface="Lato"/>
                        </a:rPr>
                        <a:t> </a:t>
                      </a:r>
                      <a:r>
                        <a:rPr sz="250" b="1" spc="5" dirty="0">
                          <a:latin typeface="Lato"/>
                          <a:cs typeface="Lato"/>
                        </a:rPr>
                        <a:t>SUA</a:t>
                      </a:r>
                      <a:endParaRPr sz="250">
                        <a:latin typeface="Lato"/>
                        <a:cs typeface="Lato"/>
                      </a:endParaRPr>
                    </a:p>
                  </a:txBody>
                  <a:tcPr marL="0" marR="0" marT="3175" marB="0"/>
                </a:tc>
                <a:extLst>
                  <a:ext uri="{0D108BD9-81ED-4DB2-BD59-A6C34878D82A}">
                    <a16:rowId xmlns:a16="http://schemas.microsoft.com/office/drawing/2014/main" val="10001"/>
                  </a:ext>
                </a:extLst>
              </a:tr>
              <a:tr h="55671">
                <a:tc>
                  <a:txBody>
                    <a:bodyPr/>
                    <a:lstStyle/>
                    <a:p>
                      <a:pPr marL="12700">
                        <a:lnSpc>
                          <a:spcPct val="100000"/>
                        </a:lnSpc>
                        <a:spcBef>
                          <a:spcPts val="15"/>
                        </a:spcBef>
                      </a:pPr>
                      <a:r>
                        <a:rPr sz="250" b="1" dirty="0">
                          <a:latin typeface="Lato"/>
                          <a:cs typeface="Lato"/>
                        </a:rPr>
                        <a:t>DE</a:t>
                      </a:r>
                      <a:r>
                        <a:rPr sz="250" b="1" spc="20" dirty="0">
                          <a:latin typeface="Lato"/>
                          <a:cs typeface="Lato"/>
                        </a:rPr>
                        <a:t> </a:t>
                      </a:r>
                      <a:r>
                        <a:rPr sz="250" b="1" spc="15" dirty="0">
                          <a:latin typeface="Lato"/>
                          <a:cs typeface="Lato"/>
                        </a:rPr>
                        <a:t>DESIGN</a:t>
                      </a:r>
                      <a:endParaRPr sz="250">
                        <a:latin typeface="Lato"/>
                        <a:cs typeface="Lato"/>
                      </a:endParaRPr>
                    </a:p>
                  </a:txBody>
                  <a:tcPr marL="0" marR="0" marT="1905" marB="0"/>
                </a:tc>
                <a:tc>
                  <a:txBody>
                    <a:bodyPr/>
                    <a:lstStyle/>
                    <a:p>
                      <a:pPr marL="48260">
                        <a:lnSpc>
                          <a:spcPts val="285"/>
                        </a:lnSpc>
                      </a:pPr>
                      <a:r>
                        <a:rPr sz="250" b="1" spc="35" dirty="0">
                          <a:latin typeface="Lato"/>
                          <a:cs typeface="Lato"/>
                        </a:rPr>
                        <a:t>O</a:t>
                      </a:r>
                      <a:r>
                        <a:rPr sz="250" b="1" spc="15" dirty="0">
                          <a:latin typeface="Lato"/>
                          <a:cs typeface="Lato"/>
                        </a:rPr>
                        <a:t> </a:t>
                      </a:r>
                      <a:r>
                        <a:rPr sz="250" b="1" spc="10" dirty="0">
                          <a:latin typeface="Lato"/>
                          <a:cs typeface="Lato"/>
                        </a:rPr>
                        <a:t>PROBLEMA</a:t>
                      </a:r>
                      <a:endParaRPr sz="250">
                        <a:latin typeface="Lato"/>
                        <a:cs typeface="Lato"/>
                      </a:endParaRPr>
                    </a:p>
                  </a:txBody>
                  <a:tcPr marL="0" marR="0" marT="0" marB="0"/>
                </a:tc>
                <a:tc>
                  <a:txBody>
                    <a:bodyPr/>
                    <a:lstStyle/>
                    <a:p>
                      <a:pPr marR="91440" algn="ctr">
                        <a:lnSpc>
                          <a:spcPct val="100000"/>
                        </a:lnSpc>
                        <a:spcBef>
                          <a:spcPts val="15"/>
                        </a:spcBef>
                      </a:pPr>
                      <a:r>
                        <a:rPr sz="250" b="1" spc="10" dirty="0">
                          <a:latin typeface="Lato"/>
                          <a:cs typeface="Lato"/>
                        </a:rPr>
                        <a:t>PROBLEMA</a:t>
                      </a:r>
                      <a:endParaRPr sz="250">
                        <a:latin typeface="Lato"/>
                        <a:cs typeface="Lato"/>
                      </a:endParaRPr>
                    </a:p>
                  </a:txBody>
                  <a:tcPr marL="0" marR="0" marT="1905" marB="0"/>
                </a:tc>
                <a:tc>
                  <a:txBody>
                    <a:bodyPr/>
                    <a:lstStyle/>
                    <a:p>
                      <a:pPr marL="76200">
                        <a:lnSpc>
                          <a:spcPct val="100000"/>
                        </a:lnSpc>
                        <a:spcBef>
                          <a:spcPts val="15"/>
                        </a:spcBef>
                      </a:pPr>
                      <a:r>
                        <a:rPr sz="250" b="1" spc="20" dirty="0">
                          <a:latin typeface="Lato"/>
                          <a:cs typeface="Lato"/>
                        </a:rPr>
                        <a:t>SOLUÇÕES</a:t>
                      </a:r>
                      <a:endParaRPr sz="250">
                        <a:latin typeface="Lato"/>
                        <a:cs typeface="Lato"/>
                      </a:endParaRPr>
                    </a:p>
                  </a:txBody>
                  <a:tcPr marL="0" marR="0" marT="1905" marB="0"/>
                </a:tc>
                <a:tc>
                  <a:txBody>
                    <a:bodyPr/>
                    <a:lstStyle/>
                    <a:p>
                      <a:pPr marL="1905" algn="ctr">
                        <a:lnSpc>
                          <a:spcPct val="100000"/>
                        </a:lnSpc>
                        <a:spcBef>
                          <a:spcPts val="15"/>
                        </a:spcBef>
                      </a:pPr>
                      <a:r>
                        <a:rPr sz="250" b="1" spc="35" dirty="0">
                          <a:latin typeface="Lato"/>
                          <a:cs typeface="Lato"/>
                        </a:rPr>
                        <a:t>O</a:t>
                      </a:r>
                      <a:r>
                        <a:rPr sz="250" b="1" spc="15" dirty="0">
                          <a:latin typeface="Lato"/>
                          <a:cs typeface="Lato"/>
                        </a:rPr>
                        <a:t> </a:t>
                      </a:r>
                      <a:r>
                        <a:rPr sz="250" b="1" spc="10" dirty="0">
                          <a:latin typeface="Lato"/>
                          <a:cs typeface="Lato"/>
                        </a:rPr>
                        <a:t>PROTÓTIPO</a:t>
                      </a:r>
                      <a:endParaRPr sz="250">
                        <a:latin typeface="Lato"/>
                        <a:cs typeface="Lato"/>
                      </a:endParaRPr>
                    </a:p>
                  </a:txBody>
                  <a:tcPr marL="0" marR="0" marT="1905" marB="0"/>
                </a:tc>
                <a:tc>
                  <a:txBody>
                    <a:bodyPr/>
                    <a:lstStyle/>
                    <a:p>
                      <a:pPr marR="6985" algn="ctr">
                        <a:lnSpc>
                          <a:spcPct val="100000"/>
                        </a:lnSpc>
                        <a:spcBef>
                          <a:spcPts val="15"/>
                        </a:spcBef>
                      </a:pPr>
                      <a:r>
                        <a:rPr sz="250" b="1" spc="10" dirty="0">
                          <a:latin typeface="Lato"/>
                          <a:cs typeface="Lato"/>
                        </a:rPr>
                        <a:t>PROTÓTIPO</a:t>
                      </a:r>
                      <a:endParaRPr sz="250">
                        <a:latin typeface="Lato"/>
                        <a:cs typeface="Lato"/>
                      </a:endParaRPr>
                    </a:p>
                  </a:txBody>
                  <a:tcPr marL="0" marR="0" marT="1905" marB="0"/>
                </a:tc>
                <a:tc>
                  <a:txBody>
                    <a:bodyPr/>
                    <a:lstStyle/>
                    <a:p>
                      <a:pPr>
                        <a:lnSpc>
                          <a:spcPct val="100000"/>
                        </a:lnSpc>
                      </a:pPr>
                      <a:endParaRPr sz="200">
                        <a:latin typeface="Times New Roman"/>
                        <a:cs typeface="Times New Roman"/>
                      </a:endParaRPr>
                    </a:p>
                  </a:txBody>
                  <a:tcPr marL="0" marR="0" marT="0" marB="0"/>
                </a:tc>
                <a:tc>
                  <a:txBody>
                    <a:bodyPr/>
                    <a:lstStyle/>
                    <a:p>
                      <a:pPr marL="89535">
                        <a:lnSpc>
                          <a:spcPct val="100000"/>
                        </a:lnSpc>
                        <a:spcBef>
                          <a:spcPts val="15"/>
                        </a:spcBef>
                      </a:pPr>
                      <a:r>
                        <a:rPr sz="250" b="1" spc="15" dirty="0">
                          <a:latin typeface="Lato"/>
                          <a:cs typeface="Lato"/>
                        </a:rPr>
                        <a:t>PROTÓTIPOS</a:t>
                      </a:r>
                      <a:endParaRPr sz="250">
                        <a:latin typeface="Lato"/>
                        <a:cs typeface="Lato"/>
                      </a:endParaRPr>
                    </a:p>
                  </a:txBody>
                  <a:tcPr marL="0" marR="0" marT="1905" marB="0"/>
                </a:tc>
                <a:tc>
                  <a:txBody>
                    <a:bodyPr/>
                    <a:lstStyle/>
                    <a:p>
                      <a:pPr marL="79375">
                        <a:lnSpc>
                          <a:spcPct val="100000"/>
                        </a:lnSpc>
                        <a:spcBef>
                          <a:spcPts val="5"/>
                        </a:spcBef>
                      </a:pPr>
                      <a:r>
                        <a:rPr sz="250" b="1" dirty="0">
                          <a:latin typeface="Lato"/>
                          <a:cs typeface="Lato"/>
                        </a:rPr>
                        <a:t>IMPLEMENTAR</a:t>
                      </a:r>
                      <a:endParaRPr sz="250">
                        <a:latin typeface="Lato"/>
                        <a:cs typeface="Lato"/>
                      </a:endParaRPr>
                    </a:p>
                  </a:txBody>
                  <a:tcPr marL="0" marR="0" marT="635" marB="0"/>
                </a:tc>
                <a:tc>
                  <a:txBody>
                    <a:bodyPr/>
                    <a:lstStyle/>
                    <a:p>
                      <a:pPr marL="86995">
                        <a:lnSpc>
                          <a:spcPts val="285"/>
                        </a:lnSpc>
                      </a:pPr>
                      <a:r>
                        <a:rPr sz="250" b="1" spc="5" dirty="0">
                          <a:latin typeface="Lato"/>
                          <a:cs typeface="Lato"/>
                        </a:rPr>
                        <a:t>COMUNIDADE</a:t>
                      </a:r>
                      <a:endParaRPr sz="250">
                        <a:latin typeface="Lato"/>
                        <a:cs typeface="Lato"/>
                      </a:endParaRPr>
                    </a:p>
                  </a:txBody>
                  <a:tcPr marL="0" marR="0" marT="0" marB="0"/>
                </a:tc>
                <a:extLst>
                  <a:ext uri="{0D108BD9-81ED-4DB2-BD59-A6C34878D82A}">
                    <a16:rowId xmlns:a16="http://schemas.microsoft.com/office/drawing/2014/main" val="10002"/>
                  </a:ext>
                </a:extLst>
              </a:tr>
              <a:tr h="44740">
                <a:tc>
                  <a:txBody>
                    <a:bodyPr/>
                    <a:lstStyle/>
                    <a:p>
                      <a:pPr marL="12700">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6985" marB="0"/>
                </a:tc>
                <a:tc>
                  <a:txBody>
                    <a:bodyPr/>
                    <a:lstStyle/>
                    <a:p>
                      <a:pPr marL="52069">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6985" marB="0"/>
                </a:tc>
                <a:tc>
                  <a:txBody>
                    <a:bodyPr/>
                    <a:lstStyle/>
                    <a:p>
                      <a:pPr marR="129539"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L="7810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6985" marB="0"/>
                </a:tc>
                <a:tc>
                  <a:txBody>
                    <a:bodyPr/>
                    <a:lstStyle/>
                    <a:p>
                      <a:pPr marR="86360"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R="57150" algn="ctr">
                        <a:lnSpc>
                          <a:spcPts val="195"/>
                        </a:lnSpc>
                        <a:spcBef>
                          <a:spcPts val="55"/>
                        </a:spcBef>
                      </a:pPr>
                      <a:r>
                        <a:rPr sz="200" b="1" spc="-5" dirty="0">
                          <a:latin typeface="Lato"/>
                          <a:cs typeface="Lato"/>
                        </a:rPr>
                        <a:t>Workshop </a:t>
                      </a:r>
                      <a:r>
                        <a:rPr sz="200" b="1" spc="5" dirty="0">
                          <a:latin typeface="Lato"/>
                          <a:cs typeface="Lato"/>
                        </a:rPr>
                        <a:t>2:</a:t>
                      </a:r>
                      <a:endParaRPr sz="200">
                        <a:latin typeface="Lato"/>
                        <a:cs typeface="Lato"/>
                      </a:endParaRPr>
                    </a:p>
                  </a:txBody>
                  <a:tcPr marL="0" marR="0" marT="6985" marB="0"/>
                </a:tc>
                <a:tc>
                  <a:txBody>
                    <a:bodyPr/>
                    <a:lstStyle/>
                    <a:p>
                      <a:pPr marL="59690">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6985" marB="0"/>
                </a:tc>
                <a:tc>
                  <a:txBody>
                    <a:bodyPr/>
                    <a:lstStyle/>
                    <a:p>
                      <a:pPr marL="91440">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6985" marB="0"/>
                </a:tc>
                <a:tc>
                  <a:txBody>
                    <a:bodyPr/>
                    <a:lstStyle/>
                    <a:p>
                      <a:pPr marL="8064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6985" marB="0"/>
                </a:tc>
                <a:tc>
                  <a:txBody>
                    <a:bodyPr/>
                    <a:lstStyle/>
                    <a:p>
                      <a:pPr marL="89535">
                        <a:lnSpc>
                          <a:spcPts val="195"/>
                        </a:lnSpc>
                        <a:spcBef>
                          <a:spcPts val="55"/>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6985" marB="0"/>
                </a:tc>
                <a:extLst>
                  <a:ext uri="{0D108BD9-81ED-4DB2-BD59-A6C34878D82A}">
                    <a16:rowId xmlns:a16="http://schemas.microsoft.com/office/drawing/2014/main" val="10003"/>
                  </a:ext>
                </a:extLst>
              </a:tr>
              <a:tr h="37379">
                <a:tc>
                  <a:txBody>
                    <a:bodyPr/>
                    <a:lstStyle/>
                    <a:p>
                      <a:pPr marL="12700">
                        <a:lnSpc>
                          <a:spcPts val="130"/>
                        </a:lnSpc>
                        <a:spcBef>
                          <a:spcPts val="65"/>
                        </a:spcBef>
                      </a:pPr>
                      <a:r>
                        <a:rPr sz="200" dirty="0">
                          <a:latin typeface="Arial"/>
                          <a:cs typeface="Arial"/>
                        </a:rPr>
                        <a:t>+ Navegação</a:t>
                      </a:r>
                      <a:r>
                        <a:rPr sz="200" spc="-5" dirty="0">
                          <a:latin typeface="Arial"/>
                          <a:cs typeface="Arial"/>
                        </a:rPr>
                        <a:t> </a:t>
                      </a:r>
                      <a:r>
                        <a:rPr sz="200" dirty="0">
                          <a:latin typeface="Arial"/>
                          <a:cs typeface="Arial"/>
                        </a:rPr>
                        <a:t>tranquila</a:t>
                      </a:r>
                      <a:endParaRPr sz="200">
                        <a:latin typeface="Arial"/>
                        <a:cs typeface="Arial"/>
                      </a:endParaRPr>
                    </a:p>
                  </a:txBody>
                  <a:tcPr marL="0" marR="0" marT="8255" marB="0"/>
                </a:tc>
                <a:tc>
                  <a:txBody>
                    <a:bodyPr/>
                    <a:lstStyle/>
                    <a:p>
                      <a:pPr marL="52069">
                        <a:lnSpc>
                          <a:spcPts val="195"/>
                        </a:lnSpc>
                      </a:pPr>
                      <a:r>
                        <a:rPr sz="200" dirty="0">
                          <a:latin typeface="Arial"/>
                          <a:cs typeface="Arial"/>
                        </a:rPr>
                        <a:t>+ Preparação</a:t>
                      </a:r>
                      <a:r>
                        <a:rPr sz="200" spc="-10" dirty="0">
                          <a:latin typeface="Arial"/>
                          <a:cs typeface="Arial"/>
                        </a:rPr>
                        <a:t> </a:t>
                      </a:r>
                      <a:r>
                        <a:rPr sz="200" spc="5" dirty="0">
                          <a:latin typeface="Arial"/>
                          <a:cs typeface="Arial"/>
                        </a:rPr>
                        <a:t>para</a:t>
                      </a:r>
                      <a:endParaRPr sz="200">
                        <a:latin typeface="Arial"/>
                        <a:cs typeface="Arial"/>
                      </a:endParaRPr>
                    </a:p>
                  </a:txBody>
                  <a:tcPr marL="0" marR="0" marT="0" marB="0"/>
                </a:tc>
                <a:tc>
                  <a:txBody>
                    <a:bodyPr/>
                    <a:lstStyle/>
                    <a:p>
                      <a:pPr marL="2540" algn="ctr">
                        <a:lnSpc>
                          <a:spcPts val="195"/>
                        </a:lnSpc>
                      </a:pPr>
                      <a:r>
                        <a:rPr sz="200" dirty="0">
                          <a:latin typeface="Arial"/>
                          <a:cs typeface="Arial"/>
                        </a:rPr>
                        <a:t>+ </a:t>
                      </a:r>
                      <a:r>
                        <a:rPr sz="200" spc="-5" dirty="0">
                          <a:latin typeface="Arial"/>
                          <a:cs typeface="Arial"/>
                        </a:rPr>
                        <a:t>Observações e</a:t>
                      </a:r>
                      <a:r>
                        <a:rPr sz="200" spc="-10" dirty="0">
                          <a:latin typeface="Arial"/>
                          <a:cs typeface="Arial"/>
                        </a:rPr>
                        <a:t> </a:t>
                      </a:r>
                      <a:r>
                        <a:rPr sz="200" dirty="0">
                          <a:latin typeface="Arial"/>
                          <a:cs typeface="Arial"/>
                        </a:rPr>
                        <a:t>palpites</a:t>
                      </a:r>
                      <a:endParaRPr sz="200">
                        <a:latin typeface="Arial"/>
                        <a:cs typeface="Arial"/>
                      </a:endParaRPr>
                    </a:p>
                  </a:txBody>
                  <a:tcPr marL="0" marR="0" marT="0" marB="0"/>
                </a:tc>
                <a:tc>
                  <a:txBody>
                    <a:bodyPr/>
                    <a:lstStyle/>
                    <a:p>
                      <a:pPr marL="78105">
                        <a:lnSpc>
                          <a:spcPts val="195"/>
                        </a:lnSpc>
                      </a:pPr>
                      <a:r>
                        <a:rPr sz="200" dirty="0">
                          <a:latin typeface="Arial"/>
                          <a:cs typeface="Arial"/>
                        </a:rPr>
                        <a:t>+</a:t>
                      </a:r>
                      <a:r>
                        <a:rPr sz="200" spc="-5" dirty="0">
                          <a:latin typeface="Arial"/>
                          <a:cs typeface="Arial"/>
                        </a:rPr>
                        <a:t> </a:t>
                      </a:r>
                      <a:r>
                        <a:rPr sz="200" dirty="0">
                          <a:latin typeface="Arial"/>
                          <a:cs typeface="Arial"/>
                        </a:rPr>
                        <a:t>Preparação</a:t>
                      </a:r>
                      <a:endParaRPr sz="200">
                        <a:latin typeface="Arial"/>
                        <a:cs typeface="Arial"/>
                      </a:endParaRPr>
                    </a:p>
                  </a:txBody>
                  <a:tcPr marL="0" marR="0" marT="0" marB="0"/>
                </a:tc>
                <a:tc>
                  <a:txBody>
                    <a:bodyPr/>
                    <a:lstStyle/>
                    <a:p>
                      <a:pPr marR="24765" algn="ctr">
                        <a:lnSpc>
                          <a:spcPts val="195"/>
                        </a:lnSpc>
                      </a:pPr>
                      <a:r>
                        <a:rPr sz="200" dirty="0">
                          <a:latin typeface="Arial"/>
                          <a:cs typeface="Arial"/>
                        </a:rPr>
                        <a:t>+ Combinar</a:t>
                      </a:r>
                      <a:r>
                        <a:rPr sz="200" spc="-10" dirty="0">
                          <a:latin typeface="Arial"/>
                          <a:cs typeface="Arial"/>
                        </a:rPr>
                        <a:t> </a:t>
                      </a:r>
                      <a:r>
                        <a:rPr sz="200" spc="-5" dirty="0">
                          <a:latin typeface="Arial"/>
                          <a:cs typeface="Arial"/>
                        </a:rPr>
                        <a:t>ideias</a:t>
                      </a:r>
                      <a:endParaRPr sz="200">
                        <a:latin typeface="Arial"/>
                        <a:cs typeface="Arial"/>
                      </a:endParaRPr>
                    </a:p>
                  </a:txBody>
                  <a:tcPr marL="0" marR="0" marT="0" marB="0"/>
                </a:tc>
                <a:tc>
                  <a:txBody>
                    <a:bodyPr/>
                    <a:lstStyle/>
                    <a:p>
                      <a:pPr marL="31750" algn="ctr">
                        <a:lnSpc>
                          <a:spcPts val="195"/>
                        </a:lnSpc>
                      </a:pPr>
                      <a:r>
                        <a:rPr sz="200" dirty="0">
                          <a:latin typeface="Arial"/>
                          <a:cs typeface="Arial"/>
                        </a:rPr>
                        <a:t>+ </a:t>
                      </a:r>
                      <a:r>
                        <a:rPr sz="200" spc="-10" dirty="0">
                          <a:latin typeface="Arial"/>
                          <a:cs typeface="Arial"/>
                        </a:rPr>
                        <a:t>Testar um</a:t>
                      </a:r>
                      <a:r>
                        <a:rPr sz="200" spc="-5" dirty="0">
                          <a:latin typeface="Arial"/>
                          <a:cs typeface="Arial"/>
                        </a:rPr>
                        <a:t> </a:t>
                      </a:r>
                      <a:r>
                        <a:rPr sz="200" spc="5" dirty="0">
                          <a:latin typeface="Arial"/>
                          <a:cs typeface="Arial"/>
                        </a:rPr>
                        <a:t>protótipo</a:t>
                      </a:r>
                      <a:endParaRPr sz="200">
                        <a:latin typeface="Arial"/>
                        <a:cs typeface="Arial"/>
                      </a:endParaRPr>
                    </a:p>
                  </a:txBody>
                  <a:tcPr marL="0" marR="0" marT="0" marB="0"/>
                </a:tc>
                <a:tc>
                  <a:txBody>
                    <a:bodyPr/>
                    <a:lstStyle/>
                    <a:p>
                      <a:pPr marL="59690">
                        <a:lnSpc>
                          <a:spcPts val="195"/>
                        </a:lnSpc>
                      </a:pPr>
                      <a:r>
                        <a:rPr sz="200" dirty="0">
                          <a:latin typeface="Arial"/>
                          <a:cs typeface="Arial"/>
                        </a:rPr>
                        <a:t>+ Combinar</a:t>
                      </a:r>
                      <a:r>
                        <a:rPr sz="200" spc="-10" dirty="0">
                          <a:latin typeface="Arial"/>
                          <a:cs typeface="Arial"/>
                        </a:rPr>
                        <a:t> </a:t>
                      </a:r>
                      <a:r>
                        <a:rPr sz="200" spc="-5" dirty="0">
                          <a:latin typeface="Arial"/>
                          <a:cs typeface="Arial"/>
                        </a:rPr>
                        <a:t>ideias</a:t>
                      </a:r>
                      <a:endParaRPr sz="200">
                        <a:latin typeface="Arial"/>
                        <a:cs typeface="Arial"/>
                      </a:endParaRPr>
                    </a:p>
                  </a:txBody>
                  <a:tcPr marL="0" marR="0" marT="0" marB="0"/>
                </a:tc>
                <a:tc>
                  <a:txBody>
                    <a:bodyPr/>
                    <a:lstStyle/>
                    <a:p>
                      <a:pPr marL="91440">
                        <a:lnSpc>
                          <a:spcPts val="195"/>
                        </a:lnSpc>
                      </a:pPr>
                      <a:r>
                        <a:rPr sz="200" dirty="0">
                          <a:latin typeface="Arial"/>
                          <a:cs typeface="Arial"/>
                        </a:rPr>
                        <a:t>+ </a:t>
                      </a:r>
                      <a:r>
                        <a:rPr sz="200" spc="-10" dirty="0">
                          <a:latin typeface="Arial"/>
                          <a:cs typeface="Arial"/>
                        </a:rPr>
                        <a:t>Testar um</a:t>
                      </a:r>
                      <a:r>
                        <a:rPr sz="200" spc="-5" dirty="0">
                          <a:latin typeface="Arial"/>
                          <a:cs typeface="Arial"/>
                        </a:rPr>
                        <a:t> </a:t>
                      </a:r>
                      <a:r>
                        <a:rPr sz="200" spc="5" dirty="0">
                          <a:latin typeface="Arial"/>
                          <a:cs typeface="Arial"/>
                        </a:rPr>
                        <a:t>protótipo</a:t>
                      </a:r>
                      <a:endParaRPr sz="200">
                        <a:latin typeface="Arial"/>
                        <a:cs typeface="Arial"/>
                      </a:endParaRPr>
                    </a:p>
                  </a:txBody>
                  <a:tcPr marL="0" marR="0" marT="0" marB="0"/>
                </a:tc>
                <a:tc>
                  <a:txBody>
                    <a:bodyPr/>
                    <a:lstStyle/>
                    <a:p>
                      <a:pPr marL="80645">
                        <a:lnSpc>
                          <a:spcPts val="195"/>
                        </a:lnSpc>
                      </a:pPr>
                      <a:r>
                        <a:rPr sz="200" dirty="0">
                          <a:latin typeface="Arial"/>
                          <a:cs typeface="Arial"/>
                        </a:rPr>
                        <a:t>+ </a:t>
                      </a:r>
                      <a:r>
                        <a:rPr sz="200" spc="-5" dirty="0">
                          <a:latin typeface="Arial"/>
                          <a:cs typeface="Arial"/>
                        </a:rPr>
                        <a:t>Reﬁnar </a:t>
                      </a:r>
                      <a:r>
                        <a:rPr sz="200" spc="10" dirty="0">
                          <a:latin typeface="Arial"/>
                          <a:cs typeface="Arial"/>
                        </a:rPr>
                        <a:t>a </a:t>
                      </a:r>
                      <a:r>
                        <a:rPr sz="200" spc="-10" dirty="0">
                          <a:latin typeface="Arial"/>
                          <a:cs typeface="Arial"/>
                        </a:rPr>
                        <a:t>sua</a:t>
                      </a:r>
                      <a:r>
                        <a:rPr sz="200" spc="-25" dirty="0">
                          <a:latin typeface="Arial"/>
                          <a:cs typeface="Arial"/>
                        </a:rPr>
                        <a:t> </a:t>
                      </a:r>
                      <a:r>
                        <a:rPr sz="200" dirty="0">
                          <a:latin typeface="Arial"/>
                          <a:cs typeface="Arial"/>
                        </a:rPr>
                        <a:t>ideia</a:t>
                      </a:r>
                      <a:endParaRPr sz="200">
                        <a:latin typeface="Arial"/>
                        <a:cs typeface="Arial"/>
                      </a:endParaRPr>
                    </a:p>
                  </a:txBody>
                  <a:tcPr marL="0" marR="0" marT="0" marB="0"/>
                </a:tc>
                <a:tc>
                  <a:txBody>
                    <a:bodyPr/>
                    <a:lstStyle/>
                    <a:p>
                      <a:pPr marL="89535">
                        <a:lnSpc>
                          <a:spcPts val="195"/>
                        </a:lnSpc>
                      </a:pPr>
                      <a:r>
                        <a:rPr sz="200" dirty="0">
                          <a:latin typeface="Arial"/>
                          <a:cs typeface="Arial"/>
                        </a:rPr>
                        <a:t>+</a:t>
                      </a:r>
                      <a:r>
                        <a:rPr sz="200" spc="-5" dirty="0">
                          <a:latin typeface="Arial"/>
                          <a:cs typeface="Arial"/>
                        </a:rPr>
                        <a:t> Storytelling</a:t>
                      </a:r>
                      <a:endParaRPr sz="200">
                        <a:latin typeface="Arial"/>
                        <a:cs typeface="Arial"/>
                      </a:endParaRPr>
                    </a:p>
                  </a:txBody>
                  <a:tcPr marL="0" marR="0" marT="0" marB="0"/>
                </a:tc>
                <a:extLst>
                  <a:ext uri="{0D108BD9-81ED-4DB2-BD59-A6C34878D82A}">
                    <a16:rowId xmlns:a16="http://schemas.microsoft.com/office/drawing/2014/main" val="10004"/>
                  </a:ext>
                </a:extLst>
              </a:tr>
              <a:tr h="37585">
                <a:tc>
                  <a:txBody>
                    <a:bodyPr/>
                    <a:lstStyle/>
                    <a:p>
                      <a:pPr marL="12700">
                        <a:lnSpc>
                          <a:spcPts val="130"/>
                        </a:lnSpc>
                        <a:spcBef>
                          <a:spcPts val="65"/>
                        </a:spcBef>
                      </a:pPr>
                      <a:r>
                        <a:rPr sz="200" dirty="0">
                          <a:latin typeface="Arial"/>
                          <a:cs typeface="Arial"/>
                        </a:rPr>
                        <a:t>+ </a:t>
                      </a:r>
                      <a:r>
                        <a:rPr sz="200" spc="-5" dirty="0">
                          <a:latin typeface="Arial"/>
                          <a:cs typeface="Arial"/>
                        </a:rPr>
                        <a:t>Análise dos </a:t>
                      </a:r>
                      <a:r>
                        <a:rPr sz="200" dirty="0">
                          <a:latin typeface="Arial"/>
                          <a:cs typeface="Arial"/>
                        </a:rPr>
                        <a:t>dados</a:t>
                      </a:r>
                      <a:endParaRPr sz="200">
                        <a:latin typeface="Arial"/>
                        <a:cs typeface="Arial"/>
                      </a:endParaRPr>
                    </a:p>
                  </a:txBody>
                  <a:tcPr marL="0" marR="0" marT="8255" marB="0"/>
                </a:tc>
                <a:tc>
                  <a:txBody>
                    <a:bodyPr/>
                    <a:lstStyle/>
                    <a:p>
                      <a:pPr marL="75565">
                        <a:lnSpc>
                          <a:spcPts val="175"/>
                        </a:lnSpc>
                      </a:pPr>
                      <a:r>
                        <a:rPr sz="200" spc="10" dirty="0">
                          <a:latin typeface="Arial"/>
                          <a:cs typeface="Arial"/>
                        </a:rPr>
                        <a:t>a</a:t>
                      </a:r>
                      <a:r>
                        <a:rPr sz="200" spc="-5" dirty="0">
                          <a:latin typeface="Arial"/>
                          <a:cs typeface="Arial"/>
                        </a:rPr>
                        <a:t> entrevista</a:t>
                      </a:r>
                      <a:endParaRPr sz="200">
                        <a:latin typeface="Arial"/>
                        <a:cs typeface="Arial"/>
                      </a:endParaRPr>
                    </a:p>
                  </a:txBody>
                  <a:tcPr marL="0" marR="0" marT="0" marB="0"/>
                </a:tc>
                <a:tc>
                  <a:txBody>
                    <a:bodyPr/>
                    <a:lstStyle/>
                    <a:p>
                      <a:pPr marR="96520" algn="ctr">
                        <a:lnSpc>
                          <a:spcPts val="195"/>
                        </a:lnSpc>
                      </a:pPr>
                      <a:r>
                        <a:rPr sz="200" dirty="0">
                          <a:latin typeface="Arial"/>
                          <a:cs typeface="Arial"/>
                        </a:rPr>
                        <a:t>+ </a:t>
                      </a:r>
                      <a:r>
                        <a:rPr sz="200" spc="-10" dirty="0">
                          <a:latin typeface="Arial"/>
                          <a:cs typeface="Arial"/>
                        </a:rPr>
                        <a:t>Ponto </a:t>
                      </a:r>
                      <a:r>
                        <a:rPr sz="200" spc="5" dirty="0">
                          <a:latin typeface="Arial"/>
                          <a:cs typeface="Arial"/>
                        </a:rPr>
                        <a:t>de</a:t>
                      </a:r>
                      <a:r>
                        <a:rPr sz="200" spc="-10" dirty="0">
                          <a:latin typeface="Arial"/>
                          <a:cs typeface="Arial"/>
                        </a:rPr>
                        <a:t> </a:t>
                      </a:r>
                      <a:r>
                        <a:rPr sz="200" spc="-5" dirty="0">
                          <a:latin typeface="Arial"/>
                          <a:cs typeface="Arial"/>
                        </a:rPr>
                        <a:t>vista</a:t>
                      </a:r>
                      <a:endParaRPr sz="200">
                        <a:latin typeface="Arial"/>
                        <a:cs typeface="Arial"/>
                      </a:endParaRPr>
                    </a:p>
                  </a:txBody>
                  <a:tcPr marL="0" marR="0" marT="0" marB="0"/>
                </a:tc>
                <a:tc>
                  <a:txBody>
                    <a:bodyPr/>
                    <a:lstStyle/>
                    <a:p>
                      <a:pPr marL="101600">
                        <a:lnSpc>
                          <a:spcPts val="175"/>
                        </a:lnSpc>
                      </a:pPr>
                      <a:r>
                        <a:rPr sz="200" spc="5" dirty="0">
                          <a:latin typeface="Arial"/>
                          <a:cs typeface="Arial"/>
                        </a:rPr>
                        <a:t>para </a:t>
                      </a:r>
                      <a:r>
                        <a:rPr sz="200" spc="10" dirty="0">
                          <a:latin typeface="Arial"/>
                          <a:cs typeface="Arial"/>
                        </a:rPr>
                        <a:t>a</a:t>
                      </a:r>
                      <a:r>
                        <a:rPr sz="200" spc="-15" dirty="0">
                          <a:latin typeface="Arial"/>
                          <a:cs typeface="Arial"/>
                        </a:rPr>
                        <a:t> sessão</a:t>
                      </a:r>
                      <a:endParaRPr sz="200">
                        <a:latin typeface="Arial"/>
                        <a:cs typeface="Arial"/>
                      </a:endParaRPr>
                    </a:p>
                  </a:txBody>
                  <a:tcPr marL="0" marR="0" marT="0" marB="0"/>
                </a:tc>
                <a:tc>
                  <a:txBody>
                    <a:bodyPr/>
                    <a:lstStyle/>
                    <a:p>
                      <a:pPr marR="106045" algn="ctr">
                        <a:lnSpc>
                          <a:spcPts val="195"/>
                        </a:lnSpc>
                      </a:pPr>
                      <a:r>
                        <a:rPr sz="200" dirty="0">
                          <a:latin typeface="Arial"/>
                          <a:cs typeface="Arial"/>
                        </a:rPr>
                        <a:t>+</a:t>
                      </a:r>
                      <a:r>
                        <a:rPr sz="200" spc="-5" dirty="0">
                          <a:latin typeface="Arial"/>
                          <a:cs typeface="Arial"/>
                        </a:rPr>
                        <a:t> Constituir</a:t>
                      </a:r>
                      <a:endParaRPr sz="200">
                        <a:latin typeface="Arial"/>
                        <a:cs typeface="Arial"/>
                      </a:endParaRPr>
                    </a:p>
                  </a:txBody>
                  <a:tcPr marL="0" marR="0" marT="0" marB="0"/>
                </a:tc>
                <a:tc>
                  <a:txBody>
                    <a:bodyPr/>
                    <a:lstStyle/>
                    <a:p>
                      <a:pPr marL="43815" algn="ctr">
                        <a:lnSpc>
                          <a:spcPts val="130"/>
                        </a:lnSpc>
                        <a:spcBef>
                          <a:spcPts val="65"/>
                        </a:spcBef>
                      </a:pPr>
                      <a:r>
                        <a:rPr sz="200" b="1" dirty="0">
                          <a:latin typeface="Lato"/>
                          <a:cs typeface="Lato"/>
                        </a:rPr>
                        <a:t>Trabalho </a:t>
                      </a:r>
                      <a:r>
                        <a:rPr sz="200" b="1" spc="5" dirty="0">
                          <a:latin typeface="Lato"/>
                          <a:cs typeface="Lato"/>
                        </a:rPr>
                        <a:t>de campo</a:t>
                      </a:r>
                      <a:r>
                        <a:rPr sz="200" b="1" spc="-10" dirty="0">
                          <a:latin typeface="Lato"/>
                          <a:cs typeface="Lato"/>
                        </a:rPr>
                        <a:t> B:</a:t>
                      </a:r>
                      <a:endParaRPr sz="200">
                        <a:latin typeface="Lato"/>
                        <a:cs typeface="Lato"/>
                      </a:endParaRPr>
                    </a:p>
                  </a:txBody>
                  <a:tcPr marL="0" marR="0" marT="8255" marB="0"/>
                </a:tc>
                <a:tc>
                  <a:txBody>
                    <a:bodyPr/>
                    <a:lstStyle/>
                    <a:p>
                      <a:pPr marL="59690">
                        <a:lnSpc>
                          <a:spcPts val="130"/>
                        </a:lnSpc>
                        <a:spcBef>
                          <a:spcPts val="65"/>
                        </a:spcBef>
                      </a:pPr>
                      <a:r>
                        <a:rPr sz="200" dirty="0">
                          <a:latin typeface="Arial"/>
                          <a:cs typeface="Arial"/>
                        </a:rPr>
                        <a:t>+ </a:t>
                      </a:r>
                      <a:r>
                        <a:rPr sz="200" spc="-5" dirty="0">
                          <a:latin typeface="Arial"/>
                          <a:cs typeface="Arial"/>
                        </a:rPr>
                        <a:t>Constituir</a:t>
                      </a:r>
                      <a:r>
                        <a:rPr sz="200" spc="-10" dirty="0">
                          <a:latin typeface="Arial"/>
                          <a:cs typeface="Arial"/>
                        </a:rPr>
                        <a:t> </a:t>
                      </a:r>
                      <a:r>
                        <a:rPr sz="200" spc="-15" dirty="0">
                          <a:latin typeface="Arial"/>
                          <a:cs typeface="Arial"/>
                        </a:rPr>
                        <a:t>os</a:t>
                      </a:r>
                      <a:endParaRPr sz="200">
                        <a:latin typeface="Arial"/>
                        <a:cs typeface="Arial"/>
                      </a:endParaRPr>
                    </a:p>
                  </a:txBody>
                  <a:tcPr marL="0" marR="0" marT="8255" marB="0"/>
                </a:tc>
                <a:tc>
                  <a:txBody>
                    <a:bodyPr/>
                    <a:lstStyle/>
                    <a:p>
                      <a:pPr marL="91440">
                        <a:lnSpc>
                          <a:spcPts val="130"/>
                        </a:lnSpc>
                        <a:spcBef>
                          <a:spcPts val="65"/>
                        </a:spcBef>
                      </a:pPr>
                      <a:r>
                        <a:rPr sz="200" b="1" dirty="0">
                          <a:latin typeface="Lato"/>
                          <a:cs typeface="Lato"/>
                        </a:rPr>
                        <a:t>Trabalho </a:t>
                      </a:r>
                      <a:r>
                        <a:rPr sz="200" b="1" spc="5" dirty="0">
                          <a:latin typeface="Lato"/>
                          <a:cs typeface="Lato"/>
                        </a:rPr>
                        <a:t>de campo</a:t>
                      </a:r>
                      <a:r>
                        <a:rPr sz="200" b="1" spc="-5" dirty="0">
                          <a:latin typeface="Lato"/>
                          <a:cs typeface="Lato"/>
                        </a:rPr>
                        <a:t> </a:t>
                      </a:r>
                      <a:r>
                        <a:rPr sz="200" b="1" spc="5" dirty="0">
                          <a:latin typeface="Lato"/>
                          <a:cs typeface="Lato"/>
                        </a:rPr>
                        <a:t>C:</a:t>
                      </a:r>
                      <a:endParaRPr sz="200">
                        <a:latin typeface="Lato"/>
                        <a:cs typeface="Lato"/>
                      </a:endParaRPr>
                    </a:p>
                  </a:txBody>
                  <a:tcPr marL="0" marR="0" marT="8255" marB="0"/>
                </a:tc>
                <a:tc>
                  <a:txBody>
                    <a:bodyPr/>
                    <a:lstStyle/>
                    <a:p>
                      <a:pPr marL="80645">
                        <a:lnSpc>
                          <a:spcPts val="130"/>
                        </a:lnSpc>
                        <a:spcBef>
                          <a:spcPts val="65"/>
                        </a:spcBef>
                      </a:pPr>
                      <a:r>
                        <a:rPr sz="200" dirty="0">
                          <a:latin typeface="Arial"/>
                          <a:cs typeface="Arial"/>
                        </a:rPr>
                        <a:t>+ </a:t>
                      </a:r>
                      <a:r>
                        <a:rPr sz="200" spc="-5" dirty="0">
                          <a:latin typeface="Arial"/>
                          <a:cs typeface="Arial"/>
                        </a:rPr>
                        <a:t>Planear </a:t>
                      </a:r>
                      <a:r>
                        <a:rPr sz="200" dirty="0">
                          <a:latin typeface="Arial"/>
                          <a:cs typeface="Arial"/>
                        </a:rPr>
                        <a:t>o</a:t>
                      </a:r>
                      <a:r>
                        <a:rPr sz="200" spc="-5" dirty="0">
                          <a:latin typeface="Arial"/>
                          <a:cs typeface="Arial"/>
                        </a:rPr>
                        <a:t> </a:t>
                      </a:r>
                      <a:r>
                        <a:rPr sz="200" dirty="0">
                          <a:latin typeface="Arial"/>
                          <a:cs typeface="Arial"/>
                        </a:rPr>
                        <a:t>projeto</a:t>
                      </a:r>
                      <a:endParaRPr sz="200">
                        <a:latin typeface="Arial"/>
                        <a:cs typeface="Arial"/>
                      </a:endParaRPr>
                    </a:p>
                  </a:txBody>
                  <a:tcPr marL="0" marR="0" marT="8255" marB="0"/>
                </a:tc>
                <a:tc>
                  <a:txBody>
                    <a:bodyPr/>
                    <a:lstStyle/>
                    <a:p>
                      <a:pPr marL="113030">
                        <a:lnSpc>
                          <a:spcPts val="175"/>
                        </a:lnSpc>
                      </a:pPr>
                      <a:r>
                        <a:rPr sz="200" spc="40" dirty="0">
                          <a:latin typeface="Arial"/>
                          <a:cs typeface="Arial"/>
                        </a:rPr>
                        <a:t>/</a:t>
                      </a:r>
                      <a:r>
                        <a:rPr sz="200" spc="-5" dirty="0">
                          <a:latin typeface="Arial"/>
                          <a:cs typeface="Arial"/>
                        </a:rPr>
                        <a:t> </a:t>
                      </a:r>
                      <a:r>
                        <a:rPr sz="200" dirty="0">
                          <a:latin typeface="Arial"/>
                          <a:cs typeface="Arial"/>
                        </a:rPr>
                        <a:t>Narrativa</a:t>
                      </a:r>
                      <a:endParaRPr sz="200">
                        <a:latin typeface="Arial"/>
                        <a:cs typeface="Arial"/>
                      </a:endParaRPr>
                    </a:p>
                  </a:txBody>
                  <a:tcPr marL="0" marR="0" marT="0" marB="0"/>
                </a:tc>
                <a:extLst>
                  <a:ext uri="{0D108BD9-81ED-4DB2-BD59-A6C34878D82A}">
                    <a16:rowId xmlns:a16="http://schemas.microsoft.com/office/drawing/2014/main" val="10005"/>
                  </a:ext>
                </a:extLst>
              </a:tr>
              <a:tr h="52164">
                <a:tc>
                  <a:txBody>
                    <a:bodyPr/>
                    <a:lstStyle/>
                    <a:p>
                      <a:pPr marL="36195">
                        <a:lnSpc>
                          <a:spcPct val="100000"/>
                        </a:lnSpc>
                      </a:pPr>
                      <a:r>
                        <a:rPr sz="200" dirty="0">
                          <a:latin typeface="Arial"/>
                          <a:cs typeface="Arial"/>
                        </a:rPr>
                        <a:t>quantitativos</a:t>
                      </a:r>
                      <a:endParaRPr sz="200">
                        <a:latin typeface="Arial"/>
                        <a:cs typeface="Arial"/>
                      </a:endParaRPr>
                    </a:p>
                  </a:txBody>
                  <a:tcPr marL="0" marR="0" marT="0" marB="0"/>
                </a:tc>
                <a:tc>
                  <a:txBody>
                    <a:bodyPr/>
                    <a:lstStyle/>
                    <a:p>
                      <a:pPr marL="52069">
                        <a:lnSpc>
                          <a:spcPts val="175"/>
                        </a:lnSpc>
                      </a:pPr>
                      <a:r>
                        <a:rPr sz="200" b="1" dirty="0">
                          <a:latin typeface="Lato"/>
                          <a:cs typeface="Lato"/>
                        </a:rPr>
                        <a:t>Trabalho </a:t>
                      </a:r>
                      <a:r>
                        <a:rPr sz="200" b="1" spc="5" dirty="0">
                          <a:latin typeface="Lato"/>
                          <a:cs typeface="Lato"/>
                        </a:rPr>
                        <a:t>de campo</a:t>
                      </a:r>
                      <a:r>
                        <a:rPr sz="200" b="1" spc="-5" dirty="0">
                          <a:latin typeface="Lato"/>
                          <a:cs typeface="Lato"/>
                        </a:rPr>
                        <a:t> A:</a:t>
                      </a:r>
                      <a:endParaRPr sz="200">
                        <a:latin typeface="Lato"/>
                        <a:cs typeface="Lato"/>
                      </a:endParaRPr>
                    </a:p>
                  </a:txBody>
                  <a:tcPr marL="0" marR="0" marT="0" marB="0"/>
                </a:tc>
                <a:tc>
                  <a:txBody>
                    <a:bodyPr/>
                    <a:lstStyle/>
                    <a:p>
                      <a:pPr marR="51435" algn="ctr">
                        <a:lnSpc>
                          <a:spcPct val="100000"/>
                        </a:lnSpc>
                      </a:pPr>
                      <a:r>
                        <a:rPr sz="200" dirty="0">
                          <a:latin typeface="Arial"/>
                          <a:cs typeface="Arial"/>
                        </a:rPr>
                        <a:t>+ </a:t>
                      </a:r>
                      <a:r>
                        <a:rPr sz="200" spc="-5" dirty="0">
                          <a:latin typeface="Arial"/>
                          <a:cs typeface="Arial"/>
                        </a:rPr>
                        <a:t>Como</a:t>
                      </a:r>
                      <a:r>
                        <a:rPr sz="200" spc="-15" dirty="0">
                          <a:latin typeface="Arial"/>
                          <a:cs typeface="Arial"/>
                        </a:rPr>
                        <a:t> </a:t>
                      </a:r>
                      <a:r>
                        <a:rPr sz="200" dirty="0">
                          <a:latin typeface="Arial"/>
                          <a:cs typeface="Arial"/>
                        </a:rPr>
                        <a:t>poderemos</a:t>
                      </a:r>
                      <a:endParaRPr sz="200">
                        <a:latin typeface="Arial"/>
                        <a:cs typeface="Arial"/>
                      </a:endParaRPr>
                    </a:p>
                  </a:txBody>
                  <a:tcPr marL="0" marR="0" marT="0" marB="0"/>
                </a:tc>
                <a:tc>
                  <a:txBody>
                    <a:bodyPr/>
                    <a:lstStyle/>
                    <a:p>
                      <a:pPr marL="101600">
                        <a:lnSpc>
                          <a:spcPts val="110"/>
                        </a:lnSpc>
                      </a:pPr>
                      <a:r>
                        <a:rPr sz="200" spc="5" dirty="0">
                          <a:latin typeface="Arial"/>
                          <a:cs typeface="Arial"/>
                        </a:rPr>
                        <a:t>de</a:t>
                      </a:r>
                      <a:r>
                        <a:rPr sz="200" spc="-10" dirty="0">
                          <a:latin typeface="Arial"/>
                          <a:cs typeface="Arial"/>
                        </a:rPr>
                        <a:t> </a:t>
                      </a:r>
                      <a:r>
                        <a:rPr sz="200" dirty="0">
                          <a:latin typeface="Arial"/>
                          <a:cs typeface="Arial"/>
                        </a:rPr>
                        <a:t>brainstorming</a:t>
                      </a:r>
                      <a:endParaRPr sz="200">
                        <a:latin typeface="Arial"/>
                        <a:cs typeface="Arial"/>
                      </a:endParaRPr>
                    </a:p>
                  </a:txBody>
                  <a:tcPr marL="0" marR="0" marT="0" marB="0"/>
                </a:tc>
                <a:tc>
                  <a:txBody>
                    <a:bodyPr/>
                    <a:lstStyle/>
                    <a:p>
                      <a:pPr marR="8255" algn="ctr">
                        <a:lnSpc>
                          <a:spcPts val="175"/>
                        </a:lnSpc>
                      </a:pPr>
                      <a:r>
                        <a:rPr sz="200" spc="-15" dirty="0">
                          <a:latin typeface="Arial"/>
                          <a:cs typeface="Arial"/>
                        </a:rPr>
                        <a:t>os </a:t>
                      </a:r>
                      <a:r>
                        <a:rPr sz="200" spc="-5" dirty="0">
                          <a:latin typeface="Arial"/>
                          <a:cs typeface="Arial"/>
                        </a:rPr>
                        <a:t>blocos</a:t>
                      </a:r>
                      <a:r>
                        <a:rPr sz="200" spc="5" dirty="0">
                          <a:latin typeface="Arial"/>
                          <a:cs typeface="Arial"/>
                        </a:rPr>
                        <a:t> </a:t>
                      </a:r>
                      <a:r>
                        <a:rPr sz="200" spc="-5" dirty="0">
                          <a:latin typeface="Arial"/>
                          <a:cs typeface="Arial"/>
                        </a:rPr>
                        <a:t>chave</a:t>
                      </a:r>
                      <a:endParaRPr sz="200">
                        <a:latin typeface="Arial"/>
                        <a:cs typeface="Arial"/>
                      </a:endParaRPr>
                    </a:p>
                  </a:txBody>
                  <a:tcPr marL="0" marR="0" marT="0" marB="0"/>
                </a:tc>
                <a:tc>
                  <a:txBody>
                    <a:bodyPr/>
                    <a:lstStyle/>
                    <a:p>
                      <a:pPr marR="14604" algn="ctr">
                        <a:lnSpc>
                          <a:spcPct val="100000"/>
                        </a:lnSpc>
                        <a:spcBef>
                          <a:spcPts val="65"/>
                        </a:spcBef>
                      </a:pPr>
                      <a:r>
                        <a:rPr sz="200" dirty="0">
                          <a:latin typeface="Arial"/>
                          <a:cs typeface="Arial"/>
                        </a:rPr>
                        <a:t>+ </a:t>
                      </a:r>
                      <a:r>
                        <a:rPr sz="200" spc="-10" dirty="0">
                          <a:latin typeface="Arial"/>
                          <a:cs typeface="Arial"/>
                        </a:rPr>
                        <a:t>Reﬂexão </a:t>
                      </a:r>
                      <a:r>
                        <a:rPr sz="200" spc="-5" dirty="0">
                          <a:latin typeface="Arial"/>
                          <a:cs typeface="Arial"/>
                        </a:rPr>
                        <a:t>sobre</a:t>
                      </a:r>
                      <a:endParaRPr sz="200">
                        <a:latin typeface="Arial"/>
                        <a:cs typeface="Arial"/>
                      </a:endParaRPr>
                    </a:p>
                  </a:txBody>
                  <a:tcPr marL="0" marR="0" marT="8255" marB="0"/>
                </a:tc>
                <a:tc>
                  <a:txBody>
                    <a:bodyPr/>
                    <a:lstStyle/>
                    <a:p>
                      <a:pPr marL="83820">
                        <a:lnSpc>
                          <a:spcPct val="100000"/>
                        </a:lnSpc>
                      </a:pPr>
                      <a:r>
                        <a:rPr sz="200" spc="-5" dirty="0">
                          <a:latin typeface="Arial"/>
                          <a:cs typeface="Arial"/>
                        </a:rPr>
                        <a:t>blocos chave</a:t>
                      </a:r>
                      <a:endParaRPr sz="200">
                        <a:latin typeface="Arial"/>
                        <a:cs typeface="Arial"/>
                      </a:endParaRPr>
                    </a:p>
                  </a:txBody>
                  <a:tcPr marL="0" marR="0" marT="0" marB="0"/>
                </a:tc>
                <a:tc>
                  <a:txBody>
                    <a:bodyPr/>
                    <a:lstStyle/>
                    <a:p>
                      <a:pPr marL="91440">
                        <a:lnSpc>
                          <a:spcPct val="100000"/>
                        </a:lnSpc>
                        <a:spcBef>
                          <a:spcPts val="65"/>
                        </a:spcBef>
                      </a:pPr>
                      <a:r>
                        <a:rPr sz="200" dirty="0">
                          <a:latin typeface="Arial"/>
                          <a:cs typeface="Arial"/>
                        </a:rPr>
                        <a:t>+ </a:t>
                      </a:r>
                      <a:r>
                        <a:rPr sz="200" spc="-10" dirty="0">
                          <a:latin typeface="Arial"/>
                          <a:cs typeface="Arial"/>
                        </a:rPr>
                        <a:t>Reﬂexão</a:t>
                      </a:r>
                      <a:r>
                        <a:rPr sz="200" spc="-5" dirty="0">
                          <a:latin typeface="Arial"/>
                          <a:cs typeface="Arial"/>
                        </a:rPr>
                        <a:t> sobre</a:t>
                      </a:r>
                      <a:endParaRPr sz="200">
                        <a:latin typeface="Arial"/>
                        <a:cs typeface="Arial"/>
                      </a:endParaRPr>
                    </a:p>
                  </a:txBody>
                  <a:tcPr marL="0" marR="0" marT="8255" marB="0"/>
                </a:tc>
                <a:tc>
                  <a:txBody>
                    <a:bodyPr/>
                    <a:lstStyle/>
                    <a:p>
                      <a:pPr>
                        <a:lnSpc>
                          <a:spcPct val="100000"/>
                        </a:lnSpc>
                      </a:pPr>
                      <a:endParaRPr sz="100">
                        <a:latin typeface="Times New Roman"/>
                        <a:cs typeface="Times New Roman"/>
                      </a:endParaRPr>
                    </a:p>
                  </a:txBody>
                  <a:tcPr marL="0" marR="0" marT="0" marB="0"/>
                </a:tc>
                <a:tc>
                  <a:txBody>
                    <a:bodyPr/>
                    <a:lstStyle/>
                    <a:p>
                      <a:pPr marL="89535">
                        <a:lnSpc>
                          <a:spcPct val="100000"/>
                        </a:lnSpc>
                      </a:pPr>
                      <a:r>
                        <a:rPr sz="200" dirty="0">
                          <a:latin typeface="Arial"/>
                          <a:cs typeface="Arial"/>
                        </a:rPr>
                        <a:t>+</a:t>
                      </a:r>
                      <a:r>
                        <a:rPr sz="200" spc="-5" dirty="0">
                          <a:latin typeface="Arial"/>
                          <a:cs typeface="Arial"/>
                        </a:rPr>
                        <a:t> Apresentação</a:t>
                      </a:r>
                      <a:endParaRPr sz="200">
                        <a:latin typeface="Arial"/>
                        <a:cs typeface="Arial"/>
                      </a:endParaRPr>
                    </a:p>
                  </a:txBody>
                  <a:tcPr marL="0" marR="0" marT="0" marB="0"/>
                </a:tc>
                <a:extLst>
                  <a:ext uri="{0D108BD9-81ED-4DB2-BD59-A6C34878D82A}">
                    <a16:rowId xmlns:a16="http://schemas.microsoft.com/office/drawing/2014/main" val="10006"/>
                  </a:ext>
                </a:extLst>
              </a:tr>
            </a:tbl>
          </a:graphicData>
        </a:graphic>
      </p:graphicFrame>
      <p:sp>
        <p:nvSpPr>
          <p:cNvPr id="70" name="object 70"/>
          <p:cNvSpPr txBox="1"/>
          <p:nvPr/>
        </p:nvSpPr>
        <p:spPr>
          <a:xfrm>
            <a:off x="5456195" y="7720000"/>
            <a:ext cx="189230" cy="42319"/>
          </a:xfrm>
          <a:prstGeom prst="rect">
            <a:avLst/>
          </a:prstGeom>
        </p:spPr>
        <p:txBody>
          <a:bodyPr vert="horz" wrap="square" lIns="0" tIns="11430" rIns="0" bIns="0" rtlCol="0">
            <a:spAutoFit/>
          </a:bodyPr>
          <a:lstStyle/>
          <a:p>
            <a:pPr marL="12700">
              <a:lnSpc>
                <a:spcPct val="100000"/>
              </a:lnSpc>
              <a:spcBef>
                <a:spcPts val="90"/>
              </a:spcBef>
            </a:pPr>
            <a:r>
              <a:rPr sz="200" dirty="0">
                <a:latin typeface="Arial" panose="020B0604020202020204" pitchFamily="34" charset="0"/>
                <a:cs typeface="Arial" panose="020B0604020202020204" pitchFamily="34" charset="0"/>
              </a:rPr>
              <a:t>/ pitching ﬁnal</a:t>
            </a:r>
            <a:endParaRPr sz="200">
              <a:latin typeface="Arial" panose="020B0604020202020204" pitchFamily="34" charset="0"/>
              <a:cs typeface="Arial" panose="020B0604020202020204" pitchFamily="34" charset="0"/>
            </a:endParaRPr>
          </a:p>
        </p:txBody>
      </p:sp>
      <p:grpSp>
        <p:nvGrpSpPr>
          <p:cNvPr id="71" name="object 71"/>
          <p:cNvGrpSpPr/>
          <p:nvPr/>
        </p:nvGrpSpPr>
        <p:grpSpPr>
          <a:xfrm>
            <a:off x="899998" y="1371511"/>
            <a:ext cx="5760085" cy="36195"/>
            <a:chOff x="899998" y="1371511"/>
            <a:chExt cx="5760085" cy="36195"/>
          </a:xfrm>
        </p:grpSpPr>
        <p:sp>
          <p:nvSpPr>
            <p:cNvPr id="72" name="object 72"/>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3" name="object 73"/>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74" name="object 7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50</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1517" y="2462822"/>
            <a:ext cx="5769610" cy="3474085"/>
            <a:chOff x="901517" y="2462822"/>
            <a:chExt cx="5769610" cy="3474085"/>
          </a:xfrm>
        </p:grpSpPr>
        <p:sp>
          <p:nvSpPr>
            <p:cNvPr id="7" name="object 7"/>
            <p:cNvSpPr/>
            <p:nvPr/>
          </p:nvSpPr>
          <p:spPr>
            <a:xfrm>
              <a:off x="908790" y="2474138"/>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07867" y="2559482"/>
              <a:ext cx="0" cy="3293110"/>
            </a:xfrm>
            <a:custGeom>
              <a:avLst/>
              <a:gdLst/>
              <a:ahLst/>
              <a:cxnLst/>
              <a:rect l="l" t="t" r="r" b="b"/>
              <a:pathLst>
                <a:path h="3293110">
                  <a:moveTo>
                    <a:pt x="0" y="0"/>
                  </a:moveTo>
                  <a:lnTo>
                    <a:pt x="0" y="329311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2826" y="5890437"/>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98084" y="5930176"/>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24574" y="5878131"/>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64312" y="2546769"/>
              <a:ext cx="0" cy="3293110"/>
            </a:xfrm>
            <a:custGeom>
              <a:avLst/>
              <a:gdLst/>
              <a:ahLst/>
              <a:cxnLst/>
              <a:rect l="l" t="t" r="r" b="b"/>
              <a:pathLst>
                <a:path h="3293110">
                  <a:moveTo>
                    <a:pt x="0" y="3293109"/>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12255" y="2470099"/>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85418" y="2469172"/>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7867" y="2469185"/>
              <a:ext cx="5756910" cy="3461385"/>
            </a:xfrm>
            <a:custGeom>
              <a:avLst/>
              <a:gdLst/>
              <a:ahLst/>
              <a:cxnLst/>
              <a:rect l="l" t="t" r="r" b="b"/>
              <a:pathLst>
                <a:path w="5756909" h="3461385">
                  <a:moveTo>
                    <a:pt x="0" y="64871"/>
                  </a:moveTo>
                  <a:lnTo>
                    <a:pt x="0" y="64871"/>
                  </a:lnTo>
                </a:path>
                <a:path w="5756909" h="3461385">
                  <a:moveTo>
                    <a:pt x="0" y="3396132"/>
                  </a:moveTo>
                  <a:lnTo>
                    <a:pt x="0" y="3396132"/>
                  </a:lnTo>
                </a:path>
                <a:path w="5756909" h="3461385">
                  <a:moveTo>
                    <a:pt x="64871" y="3461003"/>
                  </a:moveTo>
                  <a:lnTo>
                    <a:pt x="64871" y="3461003"/>
                  </a:lnTo>
                </a:path>
                <a:path w="5756909" h="3461385">
                  <a:moveTo>
                    <a:pt x="5691568" y="3461003"/>
                  </a:moveTo>
                  <a:lnTo>
                    <a:pt x="5691568" y="3461003"/>
                  </a:lnTo>
                </a:path>
                <a:path w="5756909" h="3461385">
                  <a:moveTo>
                    <a:pt x="5756440" y="3396132"/>
                  </a:moveTo>
                  <a:lnTo>
                    <a:pt x="5756440" y="3396132"/>
                  </a:lnTo>
                </a:path>
                <a:path w="5756909" h="3461385">
                  <a:moveTo>
                    <a:pt x="5756440" y="64871"/>
                  </a:moveTo>
                  <a:lnTo>
                    <a:pt x="5756440" y="64871"/>
                  </a:lnTo>
                </a:path>
                <a:path w="5756909" h="3461385">
                  <a:moveTo>
                    <a:pt x="5691568" y="0"/>
                  </a:moveTo>
                  <a:lnTo>
                    <a:pt x="5691568" y="0"/>
                  </a:lnTo>
                </a:path>
                <a:path w="5756909" h="346138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901517" y="6146177"/>
            <a:ext cx="5769610" cy="3474085"/>
            <a:chOff x="901517" y="6146177"/>
            <a:chExt cx="5769610" cy="3474085"/>
          </a:xfrm>
        </p:grpSpPr>
        <p:sp>
          <p:nvSpPr>
            <p:cNvPr id="17" name="object 17"/>
            <p:cNvSpPr/>
            <p:nvPr/>
          </p:nvSpPr>
          <p:spPr>
            <a:xfrm>
              <a:off x="907867" y="6152527"/>
              <a:ext cx="5756910" cy="3461385"/>
            </a:xfrm>
            <a:custGeom>
              <a:avLst/>
              <a:gdLst/>
              <a:ahLst/>
              <a:cxnLst/>
              <a:rect l="l" t="t" r="r" b="b"/>
              <a:pathLst>
                <a:path w="5756909" h="3461384">
                  <a:moveTo>
                    <a:pt x="5691568" y="0"/>
                  </a:moveTo>
                  <a:lnTo>
                    <a:pt x="64871" y="0"/>
                  </a:lnTo>
                  <a:lnTo>
                    <a:pt x="27367" y="1013"/>
                  </a:lnTo>
                  <a:lnTo>
                    <a:pt x="8108" y="8108"/>
                  </a:lnTo>
                  <a:lnTo>
                    <a:pt x="1013" y="27367"/>
                  </a:lnTo>
                  <a:lnTo>
                    <a:pt x="0" y="64871"/>
                  </a:lnTo>
                  <a:lnTo>
                    <a:pt x="0" y="3396132"/>
                  </a:lnTo>
                  <a:lnTo>
                    <a:pt x="1013" y="3433636"/>
                  </a:lnTo>
                  <a:lnTo>
                    <a:pt x="8108" y="3452895"/>
                  </a:lnTo>
                  <a:lnTo>
                    <a:pt x="27367" y="3459990"/>
                  </a:lnTo>
                  <a:lnTo>
                    <a:pt x="64871" y="3461004"/>
                  </a:lnTo>
                  <a:lnTo>
                    <a:pt x="5691568" y="3461004"/>
                  </a:lnTo>
                  <a:lnTo>
                    <a:pt x="5729072" y="3459990"/>
                  </a:lnTo>
                  <a:lnTo>
                    <a:pt x="5748331" y="3452895"/>
                  </a:lnTo>
                  <a:lnTo>
                    <a:pt x="5755426" y="3433636"/>
                  </a:lnTo>
                  <a:lnTo>
                    <a:pt x="5756440" y="3396132"/>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8790" y="6157493"/>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7867" y="6242824"/>
              <a:ext cx="0" cy="3293110"/>
            </a:xfrm>
            <a:custGeom>
              <a:avLst/>
              <a:gdLst/>
              <a:ahLst/>
              <a:cxnLst/>
              <a:rect l="l" t="t" r="r" b="b"/>
              <a:pathLst>
                <a:path h="3293109">
                  <a:moveTo>
                    <a:pt x="0" y="0"/>
                  </a:moveTo>
                  <a:lnTo>
                    <a:pt x="0" y="329311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12826" y="957379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98084" y="9613533"/>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24574" y="9561479"/>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64312" y="6230121"/>
              <a:ext cx="0" cy="3293110"/>
            </a:xfrm>
            <a:custGeom>
              <a:avLst/>
              <a:gdLst/>
              <a:ahLst/>
              <a:cxnLst/>
              <a:rect l="l" t="t" r="r" b="b"/>
              <a:pathLst>
                <a:path h="3293109">
                  <a:moveTo>
                    <a:pt x="0" y="3293109"/>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12255" y="6153455"/>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85418" y="6152527"/>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907867" y="6152527"/>
              <a:ext cx="5756910" cy="3461385"/>
            </a:xfrm>
            <a:custGeom>
              <a:avLst/>
              <a:gdLst/>
              <a:ahLst/>
              <a:cxnLst/>
              <a:rect l="l" t="t" r="r" b="b"/>
              <a:pathLst>
                <a:path w="5756909" h="3461384">
                  <a:moveTo>
                    <a:pt x="0" y="64871"/>
                  </a:moveTo>
                  <a:lnTo>
                    <a:pt x="0" y="64871"/>
                  </a:lnTo>
                </a:path>
                <a:path w="5756909" h="3461384">
                  <a:moveTo>
                    <a:pt x="0" y="3396132"/>
                  </a:moveTo>
                  <a:lnTo>
                    <a:pt x="0" y="3396132"/>
                  </a:lnTo>
                </a:path>
                <a:path w="5756909" h="3461384">
                  <a:moveTo>
                    <a:pt x="64871" y="3461004"/>
                  </a:moveTo>
                  <a:lnTo>
                    <a:pt x="64871" y="3461004"/>
                  </a:lnTo>
                </a:path>
                <a:path w="5756909" h="3461384">
                  <a:moveTo>
                    <a:pt x="5691568" y="3461004"/>
                  </a:moveTo>
                  <a:lnTo>
                    <a:pt x="5691568" y="3461004"/>
                  </a:lnTo>
                </a:path>
                <a:path w="5756909" h="3461384">
                  <a:moveTo>
                    <a:pt x="5756440" y="3396132"/>
                  </a:moveTo>
                  <a:lnTo>
                    <a:pt x="5756440" y="3396132"/>
                  </a:lnTo>
                </a:path>
                <a:path w="5756909" h="3461384">
                  <a:moveTo>
                    <a:pt x="5756440" y="64871"/>
                  </a:moveTo>
                  <a:lnTo>
                    <a:pt x="5756440" y="64871"/>
                  </a:lnTo>
                </a:path>
                <a:path w="5756909" h="3461384">
                  <a:moveTo>
                    <a:pt x="5691568" y="0"/>
                  </a:moveTo>
                  <a:lnTo>
                    <a:pt x="5691568" y="0"/>
                  </a:lnTo>
                </a:path>
                <a:path w="5756909" h="346138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25132" y="2840114"/>
            <a:ext cx="5106670" cy="2201244"/>
          </a:xfrm>
          <a:prstGeom prst="rect">
            <a:avLst/>
          </a:prstGeom>
        </p:spPr>
        <p:txBody>
          <a:bodyPr vert="horz" wrap="square" lIns="0" tIns="84455" rIns="0" bIns="0" rtlCol="0">
            <a:spAutoFit/>
          </a:bodyPr>
          <a:lstStyle/>
          <a:p>
            <a:pPr marL="12700">
              <a:lnSpc>
                <a:spcPct val="100000"/>
              </a:lnSpc>
              <a:spcBef>
                <a:spcPts val="665"/>
              </a:spcBef>
              <a:tabLst>
                <a:tab pos="4126865" algn="l"/>
              </a:tabLst>
            </a:pPr>
            <a:r>
              <a:rPr sz="1000" b="1" i="1" dirty="0">
                <a:solidFill>
                  <a:srgbClr val="74C054"/>
                </a:solidFill>
                <a:latin typeface="Arial" panose="020B0604020202020204" pitchFamily="34" charset="0"/>
                <a:cs typeface="Arial" panose="020B0604020202020204" pitchFamily="34" charset="0"/>
              </a:rPr>
              <a:t>Workshop 1	5 - 7 hours total</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workshop ideally will take place near the end of the first month of school.</a:t>
            </a:r>
            <a:endParaRPr sz="1000" dirty="0">
              <a:latin typeface="Arial" panose="020B0604020202020204" pitchFamily="34" charset="0"/>
              <a:cs typeface="Arial" panose="020B0604020202020204" pitchFamily="34" charset="0"/>
            </a:endParaRPr>
          </a:p>
          <a:p>
            <a:pPr marL="120650" marR="283845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2.5 - 3.75 hours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activities  #1 Smooth Sailing</a:t>
            </a:r>
            <a:endParaRPr sz="1000" dirty="0">
              <a:latin typeface="Arial" panose="020B0604020202020204" pitchFamily="34" charset="0"/>
              <a:cs typeface="Arial" panose="020B0604020202020204" pitchFamily="34" charset="0"/>
            </a:endParaRPr>
          </a:p>
          <a:p>
            <a:pPr marL="120650" marR="3048000">
              <a:lnSpc>
                <a:spcPct val="100000"/>
              </a:lnSpc>
            </a:pPr>
            <a:r>
              <a:rPr sz="1000" dirty="0">
                <a:solidFill>
                  <a:srgbClr val="414042"/>
                </a:solidFill>
                <a:latin typeface="Arial" panose="020B0604020202020204" pitchFamily="34" charset="0"/>
                <a:cs typeface="Arial" panose="020B0604020202020204" pitchFamily="34" charset="0"/>
              </a:rPr>
              <a:t>#2 Quantitative Data Analysis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#3 Identify a Problem to Explore  #4 Secondary Research</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Stakeholder Mapping</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313499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1.25 hours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activities  #1 Preparing to Interview</a:t>
            </a:r>
            <a:endParaRPr sz="1000" dirty="0">
              <a:latin typeface="Arial" panose="020B0604020202020204" pitchFamily="34" charset="0"/>
              <a:cs typeface="Arial" panose="020B0604020202020204" pitchFamily="34" charset="0"/>
            </a:endParaRPr>
          </a:p>
        </p:txBody>
      </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51</a:t>
            </a:fld>
            <a:endParaRPr dirty="0">
              <a:latin typeface="Arial" panose="020B0604020202020204" pitchFamily="34" charset="0"/>
              <a:cs typeface="Arial" panose="020B0604020202020204" pitchFamily="34" charset="0"/>
            </a:endParaRPr>
          </a:p>
        </p:txBody>
      </p:sp>
      <p:sp>
        <p:nvSpPr>
          <p:cNvPr id="28" name="object 28"/>
          <p:cNvSpPr txBox="1"/>
          <p:nvPr/>
        </p:nvSpPr>
        <p:spPr>
          <a:xfrm>
            <a:off x="1225132" y="6466598"/>
            <a:ext cx="876715"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Fieldwork A</a:t>
            </a:r>
            <a:endParaRPr sz="1000" dirty="0">
              <a:latin typeface="Arial" panose="020B0604020202020204" pitchFamily="34" charset="0"/>
              <a:cs typeface="Arial" panose="020B0604020202020204" pitchFamily="34" charset="0"/>
            </a:endParaRPr>
          </a:p>
        </p:txBody>
      </p:sp>
      <p:sp>
        <p:nvSpPr>
          <p:cNvPr id="29" name="object 29"/>
          <p:cNvSpPr txBox="1"/>
          <p:nvPr/>
        </p:nvSpPr>
        <p:spPr>
          <a:xfrm>
            <a:off x="4175964" y="6466598"/>
            <a:ext cx="2070100"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6 - 7 hours total + 1 day, optional</a:t>
            </a:r>
            <a:endParaRPr sz="1000">
              <a:latin typeface="Arial" panose="020B0604020202020204" pitchFamily="34" charset="0"/>
              <a:cs typeface="Arial" panose="020B0604020202020204" pitchFamily="34" charset="0"/>
            </a:endParaRPr>
          </a:p>
        </p:txBody>
      </p:sp>
      <p:sp>
        <p:nvSpPr>
          <p:cNvPr id="30" name="object 30"/>
          <p:cNvSpPr txBox="1"/>
          <p:nvPr/>
        </p:nvSpPr>
        <p:spPr>
          <a:xfrm>
            <a:off x="1225132" y="6915416"/>
            <a:ext cx="5002530" cy="23749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414042"/>
                </a:solidFill>
                <a:latin typeface="Arial" panose="020B0604020202020204" pitchFamily="34" charset="0"/>
                <a:cs typeface="Arial" panose="020B0604020202020204" pitchFamily="34" charset="0"/>
              </a:rPr>
              <a:t>Ideally, educators would have two to four weeks to conduct their design research.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They can arrange their design research fieldwork independently, but may need some  assistance if they are going to pursue a site visit at another school.</a:t>
            </a:r>
            <a:endParaRPr sz="1000" dirty="0">
              <a:latin typeface="Arial" panose="020B0604020202020204" pitchFamily="34" charset="0"/>
              <a:cs typeface="Arial" panose="020B0604020202020204" pitchFamily="34" charset="0"/>
            </a:endParaRPr>
          </a:p>
          <a:p>
            <a:pPr marL="120650" marR="235521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2.75 - 3.5 hours for Interviews/Observation  #2 Interview Questions</a:t>
            </a:r>
            <a:endParaRPr sz="1000" dirty="0">
              <a:latin typeface="Arial" panose="020B0604020202020204" pitchFamily="34" charset="0"/>
              <a:cs typeface="Arial" panose="020B0604020202020204" pitchFamily="34" charset="0"/>
            </a:endParaRPr>
          </a:p>
          <a:p>
            <a:pPr marL="120650" marR="2801620">
              <a:lnSpc>
                <a:spcPct val="100000"/>
              </a:lnSpc>
            </a:pPr>
            <a:r>
              <a:rPr sz="1000" dirty="0">
                <a:solidFill>
                  <a:srgbClr val="414042"/>
                </a:solidFill>
                <a:latin typeface="Arial" panose="020B0604020202020204" pitchFamily="34" charset="0"/>
                <a:cs typeface="Arial" panose="020B0604020202020204" pitchFamily="34" charset="0"/>
              </a:rPr>
              <a:t>#3 Additional Interview Techniques  #4 Interview Notes &amp; Reflection</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Observation &amp; Journey Mapping</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Optional Shadow</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30 minutes to prepare</a:t>
            </a:r>
            <a:endParaRPr sz="1000" dirty="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#6 Preparing to Shadow -- </a:t>
            </a:r>
            <a:r>
              <a:rPr sz="1000" b="1" dirty="0">
                <a:solidFill>
                  <a:srgbClr val="414042"/>
                </a:solidFill>
                <a:latin typeface="Arial" panose="020B0604020202020204" pitchFamily="34" charset="0"/>
                <a:cs typeface="Arial" panose="020B0604020202020204" pitchFamily="34" charset="0"/>
              </a:rPr>
              <a:t>optional</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All-day shadow</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30 minutes to reflect</a:t>
            </a:r>
            <a:endParaRPr sz="1000" dirty="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#7 Shadow Notes &amp; Reflection -- </a:t>
            </a:r>
            <a:r>
              <a:rPr sz="1000" b="1" dirty="0">
                <a:solidFill>
                  <a:srgbClr val="414042"/>
                </a:solidFill>
                <a:latin typeface="Arial" panose="020B0604020202020204" pitchFamily="34" charset="0"/>
                <a:cs typeface="Arial" panose="020B0604020202020204" pitchFamily="34" charset="0"/>
              </a:rPr>
              <a:t>optional</a:t>
            </a:r>
            <a:endParaRPr sz="1000" dirty="0">
              <a:latin typeface="Arial" panose="020B0604020202020204" pitchFamily="34" charset="0"/>
              <a:cs typeface="Arial" panose="020B0604020202020204" pitchFamily="34" charset="0"/>
            </a:endParaRPr>
          </a:p>
        </p:txBody>
      </p:sp>
      <p:sp>
        <p:nvSpPr>
          <p:cNvPr id="31" name="object 31"/>
          <p:cNvSpPr txBox="1"/>
          <p:nvPr/>
        </p:nvSpPr>
        <p:spPr>
          <a:xfrm>
            <a:off x="888817" y="2020684"/>
            <a:ext cx="4022090"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OPTION 2: SCHOOL-BASED TEAMS - 4 WORKSHOPS</a:t>
            </a:r>
            <a:endParaRPr sz="1200" dirty="0">
              <a:latin typeface="Arial" panose="020B0604020202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8" y="825576"/>
            <a:ext cx="319574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6" name="object 6"/>
          <p:cNvGrpSpPr/>
          <p:nvPr/>
        </p:nvGrpSpPr>
        <p:grpSpPr>
          <a:xfrm>
            <a:off x="899998" y="1359725"/>
            <a:ext cx="5760085" cy="36195"/>
            <a:chOff x="899998" y="1359725"/>
            <a:chExt cx="5760085" cy="36195"/>
          </a:xfrm>
        </p:grpSpPr>
        <p:sp>
          <p:nvSpPr>
            <p:cNvPr id="7" name="object 7"/>
            <p:cNvSpPr/>
            <p:nvPr/>
          </p:nvSpPr>
          <p:spPr>
            <a:xfrm>
              <a:off x="899998" y="1359725"/>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59725"/>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890859" y="2040394"/>
            <a:ext cx="5769610" cy="5277485"/>
            <a:chOff x="890859" y="2040394"/>
            <a:chExt cx="5769610" cy="5277485"/>
          </a:xfrm>
        </p:grpSpPr>
        <p:sp>
          <p:nvSpPr>
            <p:cNvPr id="10" name="object 10"/>
            <p:cNvSpPr/>
            <p:nvPr/>
          </p:nvSpPr>
          <p:spPr>
            <a:xfrm>
              <a:off x="898133" y="2051710"/>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897209" y="2137041"/>
              <a:ext cx="0" cy="5097145"/>
            </a:xfrm>
            <a:custGeom>
              <a:avLst/>
              <a:gdLst/>
              <a:ahLst/>
              <a:cxnLst/>
              <a:rect l="l" t="t" r="r" b="b"/>
              <a:pathLst>
                <a:path h="5097145">
                  <a:moveTo>
                    <a:pt x="0" y="0"/>
                  </a:moveTo>
                  <a:lnTo>
                    <a:pt x="0" y="5096598"/>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02168" y="7271499"/>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987426" y="7311225"/>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6613918" y="725918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6653644" y="2124329"/>
              <a:ext cx="0" cy="5097145"/>
            </a:xfrm>
            <a:custGeom>
              <a:avLst/>
              <a:gdLst/>
              <a:ahLst/>
              <a:cxnLst/>
              <a:rect l="l" t="t" r="r" b="b"/>
              <a:pathLst>
                <a:path h="5097145">
                  <a:moveTo>
                    <a:pt x="0" y="509661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6601599" y="2047671"/>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74750" y="2046744"/>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97209" y="2046757"/>
              <a:ext cx="5756910" cy="5264785"/>
            </a:xfrm>
            <a:custGeom>
              <a:avLst/>
              <a:gdLst/>
              <a:ahLst/>
              <a:cxnLst/>
              <a:rect l="l" t="t" r="r" b="b"/>
              <a:pathLst>
                <a:path w="5756909" h="5264784">
                  <a:moveTo>
                    <a:pt x="0" y="64871"/>
                  </a:moveTo>
                  <a:lnTo>
                    <a:pt x="0" y="64871"/>
                  </a:lnTo>
                </a:path>
                <a:path w="5756909" h="5264784">
                  <a:moveTo>
                    <a:pt x="0" y="5199608"/>
                  </a:moveTo>
                  <a:lnTo>
                    <a:pt x="0" y="5199608"/>
                  </a:lnTo>
                </a:path>
                <a:path w="5756909" h="5264784">
                  <a:moveTo>
                    <a:pt x="64871" y="5264467"/>
                  </a:moveTo>
                  <a:lnTo>
                    <a:pt x="64871" y="5264467"/>
                  </a:lnTo>
                </a:path>
                <a:path w="5756909" h="5264784">
                  <a:moveTo>
                    <a:pt x="5691568" y="5264467"/>
                  </a:moveTo>
                  <a:lnTo>
                    <a:pt x="5691568" y="5264467"/>
                  </a:lnTo>
                </a:path>
                <a:path w="5756909" h="5264784">
                  <a:moveTo>
                    <a:pt x="5756440" y="5199608"/>
                  </a:moveTo>
                  <a:lnTo>
                    <a:pt x="5756440" y="5199608"/>
                  </a:lnTo>
                </a:path>
                <a:path w="5756909" h="5264784">
                  <a:moveTo>
                    <a:pt x="5756440" y="64871"/>
                  </a:moveTo>
                  <a:lnTo>
                    <a:pt x="5756440" y="64871"/>
                  </a:lnTo>
                </a:path>
                <a:path w="5756909" h="5264784">
                  <a:moveTo>
                    <a:pt x="5691568" y="0"/>
                  </a:moveTo>
                  <a:lnTo>
                    <a:pt x="5691568" y="0"/>
                  </a:lnTo>
                </a:path>
                <a:path w="5756909" h="526478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9" name="object 19"/>
          <p:cNvGrpSpPr/>
          <p:nvPr/>
        </p:nvGrpSpPr>
        <p:grpSpPr>
          <a:xfrm>
            <a:off x="890859" y="7515580"/>
            <a:ext cx="5769610" cy="1682114"/>
            <a:chOff x="890859" y="7515580"/>
            <a:chExt cx="5769610" cy="1682114"/>
          </a:xfrm>
        </p:grpSpPr>
        <p:sp>
          <p:nvSpPr>
            <p:cNvPr id="20" name="object 20"/>
            <p:cNvSpPr/>
            <p:nvPr/>
          </p:nvSpPr>
          <p:spPr>
            <a:xfrm>
              <a:off x="897209" y="7521930"/>
              <a:ext cx="5756910" cy="1669414"/>
            </a:xfrm>
            <a:custGeom>
              <a:avLst/>
              <a:gdLst/>
              <a:ahLst/>
              <a:cxnLst/>
              <a:rect l="l" t="t" r="r" b="b"/>
              <a:pathLst>
                <a:path w="5756909" h="1669415">
                  <a:moveTo>
                    <a:pt x="5691568" y="0"/>
                  </a:moveTo>
                  <a:lnTo>
                    <a:pt x="64871" y="0"/>
                  </a:lnTo>
                  <a:lnTo>
                    <a:pt x="27367" y="1013"/>
                  </a:lnTo>
                  <a:lnTo>
                    <a:pt x="8108" y="8108"/>
                  </a:lnTo>
                  <a:lnTo>
                    <a:pt x="1013" y="27367"/>
                  </a:lnTo>
                  <a:lnTo>
                    <a:pt x="0" y="64871"/>
                  </a:lnTo>
                  <a:lnTo>
                    <a:pt x="0" y="1604302"/>
                  </a:lnTo>
                  <a:lnTo>
                    <a:pt x="1013" y="1641805"/>
                  </a:lnTo>
                  <a:lnTo>
                    <a:pt x="8108" y="1661064"/>
                  </a:lnTo>
                  <a:lnTo>
                    <a:pt x="27367" y="1668160"/>
                  </a:lnTo>
                  <a:lnTo>
                    <a:pt x="64871" y="1669173"/>
                  </a:lnTo>
                  <a:lnTo>
                    <a:pt x="5691568" y="1669173"/>
                  </a:lnTo>
                  <a:lnTo>
                    <a:pt x="5729072" y="1668160"/>
                  </a:lnTo>
                  <a:lnTo>
                    <a:pt x="5748331" y="1661064"/>
                  </a:lnTo>
                  <a:lnTo>
                    <a:pt x="5755426" y="1641805"/>
                  </a:lnTo>
                  <a:lnTo>
                    <a:pt x="5756440" y="1604302"/>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898133" y="7526883"/>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897209" y="7612037"/>
              <a:ext cx="0" cy="1501775"/>
            </a:xfrm>
            <a:custGeom>
              <a:avLst/>
              <a:gdLst/>
              <a:ahLst/>
              <a:cxnLst/>
              <a:rect l="l" t="t" r="r" b="b"/>
              <a:pathLst>
                <a:path h="1501775">
                  <a:moveTo>
                    <a:pt x="0" y="0"/>
                  </a:moveTo>
                  <a:lnTo>
                    <a:pt x="0" y="150157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902168" y="9151366"/>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87426" y="9191104"/>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6613918" y="9139059"/>
              <a:ext cx="39370" cy="47625"/>
            </a:xfrm>
            <a:custGeom>
              <a:avLst/>
              <a:gdLst/>
              <a:ahLst/>
              <a:cxnLst/>
              <a:rect l="l" t="t" r="r" b="b"/>
              <a:pathLst>
                <a:path w="39370" h="47625">
                  <a:moveTo>
                    <a:pt x="0" y="47091"/>
                  </a:moveTo>
                  <a:lnTo>
                    <a:pt x="12209" y="41219"/>
                  </a:lnTo>
                  <a:lnTo>
                    <a:pt x="23791" y="31937"/>
                  </a:lnTo>
                  <a:lnTo>
                    <a:pt x="33180" y="18459"/>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6653644" y="7599413"/>
              <a:ext cx="0" cy="1501775"/>
            </a:xfrm>
            <a:custGeom>
              <a:avLst/>
              <a:gdLst/>
              <a:ahLst/>
              <a:cxnLst/>
              <a:rect l="l" t="t" r="r" b="b"/>
              <a:pathLst>
                <a:path h="1501775">
                  <a:moveTo>
                    <a:pt x="0" y="1501584"/>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6601599" y="7522857"/>
              <a:ext cx="47625" cy="39370"/>
            </a:xfrm>
            <a:custGeom>
              <a:avLst/>
              <a:gdLst/>
              <a:ahLst/>
              <a:cxnLst/>
              <a:rect l="l" t="t" r="r" b="b"/>
              <a:pathLst>
                <a:path w="47625" h="39370">
                  <a:moveTo>
                    <a:pt x="47091" y="38811"/>
                  </a:moveTo>
                  <a:lnTo>
                    <a:pt x="41223" y="26601"/>
                  </a:lnTo>
                  <a:lnTo>
                    <a:pt x="31937" y="15019"/>
                  </a:lnTo>
                  <a:lnTo>
                    <a:pt x="18455" y="5630"/>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974750" y="7521930"/>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897209" y="7521930"/>
              <a:ext cx="5756910" cy="1669414"/>
            </a:xfrm>
            <a:custGeom>
              <a:avLst/>
              <a:gdLst/>
              <a:ahLst/>
              <a:cxnLst/>
              <a:rect l="l" t="t" r="r" b="b"/>
              <a:pathLst>
                <a:path w="5756909" h="1669415">
                  <a:moveTo>
                    <a:pt x="0" y="64871"/>
                  </a:moveTo>
                  <a:lnTo>
                    <a:pt x="0" y="64871"/>
                  </a:lnTo>
                </a:path>
                <a:path w="5756909" h="1669415">
                  <a:moveTo>
                    <a:pt x="0" y="1604302"/>
                  </a:moveTo>
                  <a:lnTo>
                    <a:pt x="0" y="1604302"/>
                  </a:lnTo>
                </a:path>
                <a:path w="5756909" h="1669415">
                  <a:moveTo>
                    <a:pt x="64871" y="1669173"/>
                  </a:moveTo>
                  <a:lnTo>
                    <a:pt x="64871" y="1669173"/>
                  </a:lnTo>
                </a:path>
                <a:path w="5756909" h="1669415">
                  <a:moveTo>
                    <a:pt x="5691568" y="1669173"/>
                  </a:moveTo>
                  <a:lnTo>
                    <a:pt x="5691568" y="1669173"/>
                  </a:lnTo>
                </a:path>
                <a:path w="5756909" h="1669415">
                  <a:moveTo>
                    <a:pt x="5756440" y="1604302"/>
                  </a:moveTo>
                  <a:lnTo>
                    <a:pt x="5756440" y="1604302"/>
                  </a:lnTo>
                </a:path>
                <a:path w="5756909" h="1669415">
                  <a:moveTo>
                    <a:pt x="5756440" y="64871"/>
                  </a:moveTo>
                  <a:lnTo>
                    <a:pt x="5756440" y="64871"/>
                  </a:lnTo>
                </a:path>
                <a:path w="5756909" h="1669415">
                  <a:moveTo>
                    <a:pt x="5691568" y="0"/>
                  </a:moveTo>
                  <a:lnTo>
                    <a:pt x="5691568" y="0"/>
                  </a:lnTo>
                </a:path>
                <a:path w="5756909" h="166941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1214474" y="2194573"/>
            <a:ext cx="5155565" cy="4932761"/>
          </a:xfrm>
          <a:prstGeom prst="rect">
            <a:avLst/>
          </a:prstGeom>
        </p:spPr>
        <p:txBody>
          <a:bodyPr vert="horz" wrap="square" lIns="0" tIns="84455" rIns="0" bIns="0" rtlCol="0">
            <a:spAutoFit/>
          </a:bodyPr>
          <a:lstStyle/>
          <a:p>
            <a:pPr marL="12700" algn="just">
              <a:lnSpc>
                <a:spcPct val="100000"/>
              </a:lnSpc>
              <a:spcBef>
                <a:spcPts val="665"/>
              </a:spcBef>
              <a:tabLst>
                <a:tab pos="3783965" algn="l"/>
              </a:tabLst>
            </a:pPr>
            <a:r>
              <a:rPr sz="1000" b="1" i="1" dirty="0">
                <a:solidFill>
                  <a:srgbClr val="74C054"/>
                </a:solidFill>
                <a:latin typeface="Arial" panose="020B0604020202020204" pitchFamily="34" charset="0"/>
                <a:cs typeface="Arial" panose="020B0604020202020204" pitchFamily="34" charset="0"/>
              </a:rPr>
              <a:t>Workshop 2	8.5 - 12.25 hours total</a:t>
            </a:r>
            <a:endParaRPr sz="1000" dirty="0">
              <a:latin typeface="Arial" panose="020B0604020202020204" pitchFamily="34" charset="0"/>
              <a:cs typeface="Arial" panose="020B0604020202020204" pitchFamily="34" charset="0"/>
            </a:endParaRPr>
          </a:p>
          <a:p>
            <a:pPr marL="12700" marR="331470" algn="just">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workshop ideally will take place four to six weeks after the first workshop.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  second part of the workshop is an opportunity to co-design with other stakeholder  groups such as parents and students.</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292354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1.75 - 2.5 hours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activities  #1 Observations &amp; Guesses</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Point of View</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How Might We Questions</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69786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1.75 - 2 hours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activities (option to bring in parents/students)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#1 Prepare to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Solo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Group Brainstorm</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#4 Idea Selection</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07950" marR="296418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2.5 - 3.25 hours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activities  #1 Combine Ideas</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Building Blocks</a:t>
            </a:r>
            <a:endParaRPr sz="1000" dirty="0">
              <a:latin typeface="Arial" panose="020B0604020202020204" pitchFamily="34" charset="0"/>
              <a:cs typeface="Arial" panose="020B0604020202020204" pitchFamily="34" charset="0"/>
            </a:endParaRPr>
          </a:p>
          <a:p>
            <a:pPr marL="120650" marR="3526790">
              <a:lnSpc>
                <a:spcPct val="100000"/>
              </a:lnSpc>
            </a:pPr>
            <a:r>
              <a:rPr sz="1000" dirty="0">
                <a:solidFill>
                  <a:srgbClr val="414042"/>
                </a:solidFill>
                <a:latin typeface="Arial" panose="020B0604020202020204" pitchFamily="34" charset="0"/>
                <a:cs typeface="Arial" panose="020B0604020202020204" pitchFamily="34" charset="0"/>
              </a:rPr>
              <a:t>#3 Storyboard Your Idea  #4 Design a Prototype</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Tips for Designing and Testing a Prototype</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a:p>
            <a:pPr marL="120650" marR="354901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hours for </a:t>
            </a:r>
            <a:r>
              <a:rPr sz="1000" b="1" dirty="0">
                <a:solidFill>
                  <a:srgbClr val="414042"/>
                </a:solidFill>
                <a:latin typeface="Arial" panose="020B0604020202020204" pitchFamily="34" charset="0"/>
                <a:cs typeface="Arial" panose="020B0604020202020204" pitchFamily="34" charset="0"/>
              </a:rPr>
              <a:t>Test </a:t>
            </a:r>
            <a:r>
              <a:rPr sz="1000" dirty="0">
                <a:solidFill>
                  <a:srgbClr val="414042"/>
                </a:solidFill>
                <a:latin typeface="Arial" panose="020B0604020202020204" pitchFamily="34" charset="0"/>
                <a:cs typeface="Arial" panose="020B0604020202020204" pitchFamily="34" charset="0"/>
              </a:rPr>
              <a:t>activities  #1 Test a Prototype</a:t>
            </a:r>
            <a:endParaRPr sz="1000" dirty="0">
              <a:latin typeface="Arial" panose="020B0604020202020204" pitchFamily="34" charset="0"/>
              <a:cs typeface="Arial" panose="020B0604020202020204" pitchFamily="34" charset="0"/>
            </a:endParaRPr>
          </a:p>
        </p:txBody>
      </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52</a:t>
            </a:fld>
            <a:endParaRPr dirty="0">
              <a:latin typeface="Arial" panose="020B0604020202020204" pitchFamily="34" charset="0"/>
              <a:cs typeface="Arial" panose="020B0604020202020204" pitchFamily="34" charset="0"/>
            </a:endParaRPr>
          </a:p>
        </p:txBody>
      </p:sp>
      <p:sp>
        <p:nvSpPr>
          <p:cNvPr id="31" name="object 31"/>
          <p:cNvSpPr txBox="1"/>
          <p:nvPr/>
        </p:nvSpPr>
        <p:spPr>
          <a:xfrm>
            <a:off x="1214601" y="7589532"/>
            <a:ext cx="4831715" cy="1470274"/>
          </a:xfrm>
          <a:prstGeom prst="rect">
            <a:avLst/>
          </a:prstGeom>
        </p:spPr>
        <p:txBody>
          <a:bodyPr vert="horz" wrap="square" lIns="0" tIns="84455" rIns="0" bIns="0" rtlCol="0">
            <a:spAutoFit/>
          </a:bodyPr>
          <a:lstStyle/>
          <a:p>
            <a:pPr marL="12700">
              <a:lnSpc>
                <a:spcPct val="100000"/>
              </a:lnSpc>
              <a:spcBef>
                <a:spcPts val="665"/>
              </a:spcBef>
              <a:tabLst>
                <a:tab pos="3851910" algn="l"/>
              </a:tabLst>
            </a:pPr>
            <a:r>
              <a:rPr sz="1000" b="1" i="1" dirty="0">
                <a:solidFill>
                  <a:srgbClr val="74C054"/>
                </a:solidFill>
                <a:latin typeface="Arial" panose="020B0604020202020204" pitchFamily="34" charset="0"/>
                <a:cs typeface="Arial" panose="020B0604020202020204" pitchFamily="34" charset="0"/>
              </a:rPr>
              <a:t>Fieldwork B   - Individual work	2 - 5 hours total</a:t>
            </a:r>
            <a:endParaRPr sz="1000" dirty="0">
              <a:latin typeface="Arial" panose="020B0604020202020204" pitchFamily="34" charset="0"/>
              <a:cs typeface="Arial" panose="020B0604020202020204" pitchFamily="34" charset="0"/>
            </a:endParaRPr>
          </a:p>
          <a:p>
            <a:pPr marL="12700" marR="92710">
              <a:lnSpc>
                <a:spcPct val="100000"/>
              </a:lnSpc>
              <a:spcBef>
                <a:spcPts val="565"/>
              </a:spcBef>
            </a:pPr>
            <a:r>
              <a:rPr sz="10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They can arrange this work independently and on their own timeline.</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1 - 2 hours for testing prototypes</a:t>
            </a:r>
            <a:endParaRPr sz="1000" dirty="0">
              <a:latin typeface="Arial" panose="020B0604020202020204" pitchFamily="34" charset="0"/>
              <a:cs typeface="Arial" panose="020B0604020202020204" pitchFamily="34" charset="0"/>
            </a:endParaRPr>
          </a:p>
          <a:p>
            <a:pPr marL="120650" marR="256730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1.5 - 2.25 hours for testing reflection  #2 Testing a Prototype Reflection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#3 Reflection Grid</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1517" y="2069998"/>
            <a:ext cx="5769610" cy="4486275"/>
            <a:chOff x="901517" y="2069998"/>
            <a:chExt cx="5769610" cy="4486275"/>
          </a:xfrm>
        </p:grpSpPr>
        <p:sp>
          <p:nvSpPr>
            <p:cNvPr id="7" name="object 7"/>
            <p:cNvSpPr/>
            <p:nvPr/>
          </p:nvSpPr>
          <p:spPr>
            <a:xfrm>
              <a:off x="908790" y="2081314"/>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07867" y="2166620"/>
              <a:ext cx="0" cy="4305935"/>
            </a:xfrm>
            <a:custGeom>
              <a:avLst/>
              <a:gdLst/>
              <a:ahLst/>
              <a:cxnLst/>
              <a:rect l="l" t="t" r="r" b="b"/>
              <a:pathLst>
                <a:path h="4305935">
                  <a:moveTo>
                    <a:pt x="0" y="0"/>
                  </a:moveTo>
                  <a:lnTo>
                    <a:pt x="0" y="430540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2826" y="650985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98084" y="6549593"/>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24574" y="6497548"/>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64312" y="2153920"/>
              <a:ext cx="0" cy="4305935"/>
            </a:xfrm>
            <a:custGeom>
              <a:avLst/>
              <a:gdLst/>
              <a:ahLst/>
              <a:cxnLst/>
              <a:rect l="l" t="t" r="r" b="b"/>
              <a:pathLst>
                <a:path h="4305935">
                  <a:moveTo>
                    <a:pt x="0" y="430540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12255" y="2077275"/>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85418" y="2076348"/>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07867" y="2076348"/>
              <a:ext cx="5756910" cy="4473575"/>
            </a:xfrm>
            <a:custGeom>
              <a:avLst/>
              <a:gdLst/>
              <a:ahLst/>
              <a:cxnLst/>
              <a:rect l="l" t="t" r="r" b="b"/>
              <a:pathLst>
                <a:path w="5756909" h="4473575">
                  <a:moveTo>
                    <a:pt x="0" y="64871"/>
                  </a:moveTo>
                  <a:lnTo>
                    <a:pt x="0" y="64871"/>
                  </a:lnTo>
                </a:path>
                <a:path w="5756909" h="4473575">
                  <a:moveTo>
                    <a:pt x="0" y="4408373"/>
                  </a:moveTo>
                  <a:lnTo>
                    <a:pt x="0" y="4408373"/>
                  </a:lnTo>
                </a:path>
                <a:path w="5756909" h="4473575">
                  <a:moveTo>
                    <a:pt x="64871" y="4473244"/>
                  </a:moveTo>
                  <a:lnTo>
                    <a:pt x="64871" y="4473244"/>
                  </a:lnTo>
                </a:path>
                <a:path w="5756909" h="4473575">
                  <a:moveTo>
                    <a:pt x="5691568" y="4473244"/>
                  </a:moveTo>
                  <a:lnTo>
                    <a:pt x="5691568" y="4473244"/>
                  </a:lnTo>
                </a:path>
                <a:path w="5756909" h="4473575">
                  <a:moveTo>
                    <a:pt x="5756440" y="4408373"/>
                  </a:moveTo>
                  <a:lnTo>
                    <a:pt x="5756440" y="4408373"/>
                  </a:lnTo>
                </a:path>
                <a:path w="5756909" h="4473575">
                  <a:moveTo>
                    <a:pt x="5756440" y="64871"/>
                  </a:moveTo>
                  <a:lnTo>
                    <a:pt x="5756440" y="64871"/>
                  </a:lnTo>
                </a:path>
                <a:path w="5756909" h="4473575">
                  <a:moveTo>
                    <a:pt x="5691568" y="0"/>
                  </a:moveTo>
                  <a:lnTo>
                    <a:pt x="5691568" y="0"/>
                  </a:lnTo>
                </a:path>
                <a:path w="5756909" h="447357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901517" y="6773062"/>
            <a:ext cx="5769610" cy="2457450"/>
            <a:chOff x="901517" y="6773062"/>
            <a:chExt cx="5769610" cy="2457450"/>
          </a:xfrm>
        </p:grpSpPr>
        <p:sp>
          <p:nvSpPr>
            <p:cNvPr id="17" name="object 17"/>
            <p:cNvSpPr/>
            <p:nvPr/>
          </p:nvSpPr>
          <p:spPr>
            <a:xfrm>
              <a:off x="907867" y="6779412"/>
              <a:ext cx="5756910" cy="2444750"/>
            </a:xfrm>
            <a:custGeom>
              <a:avLst/>
              <a:gdLst/>
              <a:ahLst/>
              <a:cxnLst/>
              <a:rect l="l" t="t" r="r" b="b"/>
              <a:pathLst>
                <a:path w="5756909" h="2444750">
                  <a:moveTo>
                    <a:pt x="5691568" y="0"/>
                  </a:moveTo>
                  <a:lnTo>
                    <a:pt x="64871" y="0"/>
                  </a:lnTo>
                  <a:lnTo>
                    <a:pt x="27367" y="1013"/>
                  </a:lnTo>
                  <a:lnTo>
                    <a:pt x="8108" y="8108"/>
                  </a:lnTo>
                  <a:lnTo>
                    <a:pt x="1013" y="27367"/>
                  </a:lnTo>
                  <a:lnTo>
                    <a:pt x="0" y="64871"/>
                  </a:lnTo>
                  <a:lnTo>
                    <a:pt x="0" y="2379624"/>
                  </a:lnTo>
                  <a:lnTo>
                    <a:pt x="1013" y="2417120"/>
                  </a:lnTo>
                  <a:lnTo>
                    <a:pt x="8108" y="2436375"/>
                  </a:lnTo>
                  <a:lnTo>
                    <a:pt x="27367" y="2443469"/>
                  </a:lnTo>
                  <a:lnTo>
                    <a:pt x="64871" y="2444483"/>
                  </a:lnTo>
                  <a:lnTo>
                    <a:pt x="5691568" y="2444483"/>
                  </a:lnTo>
                  <a:lnTo>
                    <a:pt x="5729072" y="2443469"/>
                  </a:lnTo>
                  <a:lnTo>
                    <a:pt x="5748331" y="2436375"/>
                  </a:lnTo>
                  <a:lnTo>
                    <a:pt x="5755426" y="2417120"/>
                  </a:lnTo>
                  <a:lnTo>
                    <a:pt x="5756440" y="2379624"/>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8790" y="6784378"/>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7867" y="6869734"/>
              <a:ext cx="0" cy="2277110"/>
            </a:xfrm>
            <a:custGeom>
              <a:avLst/>
              <a:gdLst/>
              <a:ahLst/>
              <a:cxnLst/>
              <a:rect l="l" t="t" r="r" b="b"/>
              <a:pathLst>
                <a:path h="2277109">
                  <a:moveTo>
                    <a:pt x="0" y="0"/>
                  </a:moveTo>
                  <a:lnTo>
                    <a:pt x="0" y="2276589"/>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12826" y="9184170"/>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98084" y="9223908"/>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24574" y="9171863"/>
              <a:ext cx="39370" cy="47625"/>
            </a:xfrm>
            <a:custGeom>
              <a:avLst/>
              <a:gdLst/>
              <a:ahLst/>
              <a:cxnLst/>
              <a:rect l="l" t="t" r="r" b="b"/>
              <a:pathLst>
                <a:path w="39370" h="47625">
                  <a:moveTo>
                    <a:pt x="0" y="47091"/>
                  </a:moveTo>
                  <a:lnTo>
                    <a:pt x="12209" y="41219"/>
                  </a:lnTo>
                  <a:lnTo>
                    <a:pt x="23791" y="31937"/>
                  </a:lnTo>
                  <a:lnTo>
                    <a:pt x="33180" y="18459"/>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64312" y="6857009"/>
              <a:ext cx="0" cy="2277110"/>
            </a:xfrm>
            <a:custGeom>
              <a:avLst/>
              <a:gdLst/>
              <a:ahLst/>
              <a:cxnLst/>
              <a:rect l="l" t="t" r="r" b="b"/>
              <a:pathLst>
                <a:path h="2277109">
                  <a:moveTo>
                    <a:pt x="0" y="2276589"/>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12255" y="6780339"/>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85418" y="6779412"/>
              <a:ext cx="5589270" cy="0"/>
            </a:xfrm>
            <a:custGeom>
              <a:avLst/>
              <a:gdLst/>
              <a:ahLst/>
              <a:cxnLst/>
              <a:rect l="l" t="t" r="r" b="b"/>
              <a:pathLst>
                <a:path w="5589270">
                  <a:moveTo>
                    <a:pt x="5588673"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907867" y="6779425"/>
              <a:ext cx="5756910" cy="2444750"/>
            </a:xfrm>
            <a:custGeom>
              <a:avLst/>
              <a:gdLst/>
              <a:ahLst/>
              <a:cxnLst/>
              <a:rect l="l" t="t" r="r" b="b"/>
              <a:pathLst>
                <a:path w="5756909" h="2444750">
                  <a:moveTo>
                    <a:pt x="0" y="64871"/>
                  </a:moveTo>
                  <a:lnTo>
                    <a:pt x="0" y="64871"/>
                  </a:lnTo>
                </a:path>
                <a:path w="5756909" h="2444750">
                  <a:moveTo>
                    <a:pt x="0" y="2379611"/>
                  </a:moveTo>
                  <a:lnTo>
                    <a:pt x="0" y="2379611"/>
                  </a:lnTo>
                </a:path>
                <a:path w="5756909" h="2444750">
                  <a:moveTo>
                    <a:pt x="64871" y="2444483"/>
                  </a:moveTo>
                  <a:lnTo>
                    <a:pt x="64871" y="2444483"/>
                  </a:lnTo>
                </a:path>
                <a:path w="5756909" h="2444750">
                  <a:moveTo>
                    <a:pt x="5691568" y="2444483"/>
                  </a:moveTo>
                  <a:lnTo>
                    <a:pt x="5691568" y="2444483"/>
                  </a:lnTo>
                </a:path>
                <a:path w="5756909" h="2444750">
                  <a:moveTo>
                    <a:pt x="5756440" y="2379611"/>
                  </a:moveTo>
                  <a:lnTo>
                    <a:pt x="5756440" y="2379611"/>
                  </a:lnTo>
                </a:path>
                <a:path w="5756909" h="2444750">
                  <a:moveTo>
                    <a:pt x="5756440" y="64871"/>
                  </a:moveTo>
                  <a:lnTo>
                    <a:pt x="5756440" y="64871"/>
                  </a:lnTo>
                </a:path>
                <a:path w="5756909" h="2444750">
                  <a:moveTo>
                    <a:pt x="5691568" y="0"/>
                  </a:moveTo>
                  <a:lnTo>
                    <a:pt x="5691568" y="0"/>
                  </a:lnTo>
                </a:path>
                <a:path w="5756909" h="244475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25132" y="2287180"/>
            <a:ext cx="5146675" cy="4086375"/>
          </a:xfrm>
          <a:prstGeom prst="rect">
            <a:avLst/>
          </a:prstGeom>
        </p:spPr>
        <p:txBody>
          <a:bodyPr vert="horz" wrap="square" lIns="0" tIns="84455" rIns="0" bIns="0" rtlCol="0">
            <a:spAutoFit/>
          </a:bodyPr>
          <a:lstStyle/>
          <a:p>
            <a:pPr marL="12700">
              <a:lnSpc>
                <a:spcPct val="100000"/>
              </a:lnSpc>
              <a:spcBef>
                <a:spcPts val="665"/>
              </a:spcBef>
              <a:tabLst>
                <a:tab pos="3923665" algn="l"/>
              </a:tabLst>
            </a:pPr>
            <a:r>
              <a:rPr sz="1000" b="1" i="1" dirty="0">
                <a:solidFill>
                  <a:srgbClr val="74C054"/>
                </a:solidFill>
                <a:latin typeface="Arial" panose="020B0604020202020204" pitchFamily="34" charset="0"/>
                <a:cs typeface="Arial" panose="020B0604020202020204" pitchFamily="34" charset="0"/>
              </a:rPr>
              <a:t>Workshop 3	7.5 - 12 hours total</a:t>
            </a:r>
            <a:endParaRPr sz="1000" dirty="0">
              <a:latin typeface="Arial" panose="020B0604020202020204" pitchFamily="34" charset="0"/>
              <a:cs typeface="Arial" panose="020B0604020202020204" pitchFamily="34" charset="0"/>
            </a:endParaRPr>
          </a:p>
          <a:p>
            <a:pPr marL="127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Ideally, this workshop would be conducted as one experience.</a:t>
            </a:r>
            <a:endParaRPr sz="1000" dirty="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This workshop should take place four to six weeks after the last workshop.</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i="1" dirty="0">
                <a:solidFill>
                  <a:srgbClr val="414042"/>
                </a:solidFill>
                <a:latin typeface="Arial" panose="020B0604020202020204" pitchFamily="34" charset="0"/>
                <a:cs typeface="Arial" panose="020B0604020202020204" pitchFamily="34" charset="0"/>
              </a:rPr>
              <a:t>This may be a moment when teams want to consolidate and focus on a smaller number  </a:t>
            </a:r>
            <a:br>
              <a:rPr lang="pt-PT" sz="1000" i="1" dirty="0">
                <a:solidFill>
                  <a:srgbClr val="414042"/>
                </a:solidFill>
                <a:latin typeface="Arial" panose="020B0604020202020204" pitchFamily="34" charset="0"/>
                <a:cs typeface="Arial" panose="020B0604020202020204" pitchFamily="34" charset="0"/>
              </a:rPr>
            </a:br>
            <a:r>
              <a:rPr sz="1000" i="1" dirty="0">
                <a:solidFill>
                  <a:srgbClr val="414042"/>
                </a:solidFill>
                <a:latin typeface="Arial" panose="020B0604020202020204" pitchFamily="34" charset="0"/>
                <a:cs typeface="Arial" panose="020B0604020202020204" pitchFamily="34" charset="0"/>
              </a:rPr>
              <a:t>of promising ideas. If that is the case, the team who originally designed the idea should  share the idea with the new team members. From there, they will work together to  iterate and create multiple prototypes to test the single idea.</a:t>
            </a:r>
            <a:endParaRPr sz="1000" dirty="0">
              <a:latin typeface="Arial" panose="020B0604020202020204" pitchFamily="34" charset="0"/>
              <a:cs typeface="Arial" panose="020B0604020202020204" pitchFamily="34" charset="0"/>
            </a:endParaRPr>
          </a:p>
          <a:p>
            <a:pPr marL="120650" marR="316865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1.5 - 2.5 hours for Test activities  #4 What Did You Learn?</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Idea Evaluation</a:t>
            </a:r>
            <a:endParaRPr sz="1000" dirty="0">
              <a:latin typeface="Arial" panose="020B0604020202020204" pitchFamily="34" charset="0"/>
              <a:cs typeface="Arial" panose="020B0604020202020204" pitchFamily="34" charset="0"/>
            </a:endParaRPr>
          </a:p>
          <a:p>
            <a:pPr marL="120650" marR="2307590">
              <a:lnSpc>
                <a:spcPct val="100000"/>
              </a:lnSpc>
            </a:pPr>
            <a:r>
              <a:rPr sz="1000" dirty="0">
                <a:solidFill>
                  <a:srgbClr val="414042"/>
                </a:solidFill>
                <a:latin typeface="Arial" panose="020B0604020202020204" pitchFamily="34" charset="0"/>
                <a:cs typeface="Arial" panose="020B0604020202020204" pitchFamily="34" charset="0"/>
              </a:rPr>
              <a:t>#6 Evaluating Prototypes to Get to Next Steps  #7 What’s Next?</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Test reflection</a:t>
            </a:r>
            <a:endParaRPr sz="1000" dirty="0">
              <a:latin typeface="Arial" panose="020B0604020202020204" pitchFamily="34" charset="0"/>
              <a:cs typeface="Arial" panose="020B0604020202020204" pitchFamily="34" charset="0"/>
            </a:endParaRPr>
          </a:p>
          <a:p>
            <a:pPr marL="120650" marR="317627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2 - 3 hours for Iterate activities  #1 Combine Reflection &amp; Ideas  #2 Building to Iterate</a:t>
            </a:r>
            <a:endParaRPr sz="1000" dirty="0">
              <a:latin typeface="Arial" panose="020B0604020202020204" pitchFamily="34" charset="0"/>
              <a:cs typeface="Arial" panose="020B0604020202020204" pitchFamily="34" charset="0"/>
            </a:endParaRPr>
          </a:p>
          <a:p>
            <a:pPr marL="120650" marR="3293110">
              <a:lnSpc>
                <a:spcPct val="100000"/>
              </a:lnSpc>
            </a:pPr>
            <a:r>
              <a:rPr sz="1000" dirty="0">
                <a:solidFill>
                  <a:srgbClr val="414042"/>
                </a:solidFill>
                <a:latin typeface="Arial" panose="020B0604020202020204" pitchFamily="34" charset="0"/>
                <a:cs typeface="Arial" panose="020B0604020202020204" pitchFamily="34" charset="0"/>
              </a:rPr>
              <a:t>#3 Storyboard Your Iteration  #4 Design Another Prototype</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Iterate reflection</a:t>
            </a:r>
            <a:endParaRPr sz="1000" dirty="0">
              <a:latin typeface="Arial" panose="020B0604020202020204" pitchFamily="34" charset="0"/>
              <a:cs typeface="Arial" panose="020B0604020202020204" pitchFamily="34" charset="0"/>
            </a:endParaRPr>
          </a:p>
          <a:p>
            <a:pPr marL="120650" marR="246888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hours for Test Another Prototype activities  #1 Test a Prototype</a:t>
            </a:r>
            <a:endParaRPr sz="1000" dirty="0">
              <a:latin typeface="Arial" panose="020B0604020202020204" pitchFamily="34" charset="0"/>
              <a:cs typeface="Arial" panose="020B0604020202020204" pitchFamily="34" charset="0"/>
            </a:endParaRPr>
          </a:p>
        </p:txBody>
      </p:sp>
      <p:sp>
        <p:nvSpPr>
          <p:cNvPr id="29" name="object 2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53</a:t>
            </a:fld>
            <a:endParaRPr dirty="0">
              <a:latin typeface="Arial" panose="020B0604020202020204" pitchFamily="34" charset="0"/>
              <a:cs typeface="Arial" panose="020B0604020202020204" pitchFamily="34" charset="0"/>
            </a:endParaRPr>
          </a:p>
        </p:txBody>
      </p:sp>
      <p:sp>
        <p:nvSpPr>
          <p:cNvPr id="28" name="object 28"/>
          <p:cNvSpPr txBox="1"/>
          <p:nvPr/>
        </p:nvSpPr>
        <p:spPr>
          <a:xfrm>
            <a:off x="1225132" y="6926999"/>
            <a:ext cx="4763135" cy="1931939"/>
          </a:xfrm>
          <a:prstGeom prst="rect">
            <a:avLst/>
          </a:prstGeom>
        </p:spPr>
        <p:txBody>
          <a:bodyPr vert="horz" wrap="square" lIns="0" tIns="84455" rIns="0" bIns="0" rtlCol="0">
            <a:spAutoFit/>
          </a:bodyPr>
          <a:lstStyle/>
          <a:p>
            <a:pPr marL="12700">
              <a:lnSpc>
                <a:spcPct val="100000"/>
              </a:lnSpc>
              <a:spcBef>
                <a:spcPts val="665"/>
              </a:spcBef>
              <a:tabLst>
                <a:tab pos="3580129" algn="l"/>
              </a:tabLst>
            </a:pPr>
            <a:r>
              <a:rPr sz="1000" b="1" i="1" dirty="0">
                <a:solidFill>
                  <a:srgbClr val="74C054"/>
                </a:solidFill>
                <a:latin typeface="Arial" panose="020B0604020202020204" pitchFamily="34" charset="0"/>
                <a:cs typeface="Arial" panose="020B0604020202020204" pitchFamily="34" charset="0"/>
              </a:rPr>
              <a:t>Fieldwork C	2 - 5 hours total</a:t>
            </a:r>
            <a:endParaRPr sz="1000" dirty="0">
              <a:latin typeface="Arial" panose="020B0604020202020204" pitchFamily="34" charset="0"/>
              <a:cs typeface="Arial" panose="020B0604020202020204" pitchFamily="34" charset="0"/>
            </a:endParaRPr>
          </a:p>
          <a:p>
            <a:pPr marL="12700" marR="5080">
              <a:lnSpc>
                <a:spcPct val="100000"/>
              </a:lnSpc>
              <a:spcBef>
                <a:spcPts val="565"/>
              </a:spcBef>
            </a:pPr>
            <a:r>
              <a:rPr sz="10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They can arrange this work independently and on their own timeline.  There is also an opportunity during this phase of the project for schools to choose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add additional rounds of testing prototypes and analyzing the results in order to iterate on their ideas.</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1 - 2 hours for testing prototypes</a:t>
            </a:r>
            <a:endParaRPr sz="1000" dirty="0">
              <a:latin typeface="Arial" panose="020B0604020202020204" pitchFamily="34" charset="0"/>
              <a:cs typeface="Arial" panose="020B0604020202020204" pitchFamily="34" charset="0"/>
            </a:endParaRPr>
          </a:p>
          <a:p>
            <a:pPr marL="120650" marR="249809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1.5 - 2.25 hours for testing reflection  #2 Testing a Prototype Reflection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#3 Reflection Grid</a:t>
            </a:r>
            <a:endParaRPr sz="1000" dirty="0">
              <a:latin typeface="Arial" panose="020B0604020202020204" pitchFamily="34" charset="0"/>
              <a:cs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0859" y="2040394"/>
            <a:ext cx="5769610" cy="4486275"/>
            <a:chOff x="890859" y="2040394"/>
            <a:chExt cx="5769610" cy="4486275"/>
          </a:xfrm>
        </p:grpSpPr>
        <p:sp>
          <p:nvSpPr>
            <p:cNvPr id="7" name="object 7"/>
            <p:cNvSpPr/>
            <p:nvPr/>
          </p:nvSpPr>
          <p:spPr>
            <a:xfrm>
              <a:off x="898133" y="2051710"/>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897209" y="2137029"/>
              <a:ext cx="0" cy="4305935"/>
            </a:xfrm>
            <a:custGeom>
              <a:avLst/>
              <a:gdLst/>
              <a:ahLst/>
              <a:cxnLst/>
              <a:rect l="l" t="t" r="r" b="b"/>
              <a:pathLst>
                <a:path h="4305935">
                  <a:moveTo>
                    <a:pt x="0" y="0"/>
                  </a:moveTo>
                  <a:lnTo>
                    <a:pt x="0" y="430540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02168" y="6480264"/>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87426" y="6520002"/>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13918" y="6467945"/>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53644" y="2124329"/>
              <a:ext cx="0" cy="4305935"/>
            </a:xfrm>
            <a:custGeom>
              <a:avLst/>
              <a:gdLst/>
              <a:ahLst/>
              <a:cxnLst/>
              <a:rect l="l" t="t" r="r" b="b"/>
              <a:pathLst>
                <a:path h="4305935">
                  <a:moveTo>
                    <a:pt x="0" y="430540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01599" y="2047671"/>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74750" y="2046744"/>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897209" y="2046757"/>
              <a:ext cx="5756910" cy="4473575"/>
            </a:xfrm>
            <a:custGeom>
              <a:avLst/>
              <a:gdLst/>
              <a:ahLst/>
              <a:cxnLst/>
              <a:rect l="l" t="t" r="r" b="b"/>
              <a:pathLst>
                <a:path w="5756909" h="4473575">
                  <a:moveTo>
                    <a:pt x="0" y="64871"/>
                  </a:moveTo>
                  <a:lnTo>
                    <a:pt x="0" y="64871"/>
                  </a:lnTo>
                </a:path>
                <a:path w="5756909" h="4473575">
                  <a:moveTo>
                    <a:pt x="0" y="4408373"/>
                  </a:moveTo>
                  <a:lnTo>
                    <a:pt x="0" y="4408373"/>
                  </a:lnTo>
                </a:path>
                <a:path w="5756909" h="4473575">
                  <a:moveTo>
                    <a:pt x="64871" y="4473244"/>
                  </a:moveTo>
                  <a:lnTo>
                    <a:pt x="64871" y="4473244"/>
                  </a:lnTo>
                </a:path>
                <a:path w="5756909" h="4473575">
                  <a:moveTo>
                    <a:pt x="5691568" y="4473244"/>
                  </a:moveTo>
                  <a:lnTo>
                    <a:pt x="5691568" y="4473244"/>
                  </a:lnTo>
                </a:path>
                <a:path w="5756909" h="4473575">
                  <a:moveTo>
                    <a:pt x="5756440" y="4408373"/>
                  </a:moveTo>
                  <a:lnTo>
                    <a:pt x="5756440" y="4408373"/>
                  </a:lnTo>
                </a:path>
                <a:path w="5756909" h="4473575">
                  <a:moveTo>
                    <a:pt x="5756440" y="64871"/>
                  </a:moveTo>
                  <a:lnTo>
                    <a:pt x="5756440" y="64871"/>
                  </a:lnTo>
                </a:path>
                <a:path w="5756909" h="4473575">
                  <a:moveTo>
                    <a:pt x="5691568" y="0"/>
                  </a:moveTo>
                  <a:lnTo>
                    <a:pt x="5691568" y="0"/>
                  </a:lnTo>
                </a:path>
                <a:path w="5756909" h="447357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890859" y="6730758"/>
            <a:ext cx="5769610" cy="2237740"/>
            <a:chOff x="890859" y="6730758"/>
            <a:chExt cx="5769610" cy="2237740"/>
          </a:xfrm>
        </p:grpSpPr>
        <p:sp>
          <p:nvSpPr>
            <p:cNvPr id="17" name="object 17"/>
            <p:cNvSpPr/>
            <p:nvPr/>
          </p:nvSpPr>
          <p:spPr>
            <a:xfrm>
              <a:off x="897209" y="6737108"/>
              <a:ext cx="5756910" cy="2225040"/>
            </a:xfrm>
            <a:custGeom>
              <a:avLst/>
              <a:gdLst/>
              <a:ahLst/>
              <a:cxnLst/>
              <a:rect l="l" t="t" r="r" b="b"/>
              <a:pathLst>
                <a:path w="5756909" h="2225040">
                  <a:moveTo>
                    <a:pt x="5691568" y="0"/>
                  </a:moveTo>
                  <a:lnTo>
                    <a:pt x="64871" y="0"/>
                  </a:lnTo>
                  <a:lnTo>
                    <a:pt x="27367" y="1013"/>
                  </a:lnTo>
                  <a:lnTo>
                    <a:pt x="8108" y="8108"/>
                  </a:lnTo>
                  <a:lnTo>
                    <a:pt x="1013" y="27367"/>
                  </a:lnTo>
                  <a:lnTo>
                    <a:pt x="0" y="64871"/>
                  </a:lnTo>
                  <a:lnTo>
                    <a:pt x="0" y="2160016"/>
                  </a:lnTo>
                  <a:lnTo>
                    <a:pt x="1013" y="2197512"/>
                  </a:lnTo>
                  <a:lnTo>
                    <a:pt x="8108" y="2216767"/>
                  </a:lnTo>
                  <a:lnTo>
                    <a:pt x="27367" y="2223861"/>
                  </a:lnTo>
                  <a:lnTo>
                    <a:pt x="64871" y="2224874"/>
                  </a:lnTo>
                  <a:lnTo>
                    <a:pt x="5691568" y="2224874"/>
                  </a:lnTo>
                  <a:lnTo>
                    <a:pt x="5729072" y="2223861"/>
                  </a:lnTo>
                  <a:lnTo>
                    <a:pt x="5748331" y="2216767"/>
                  </a:lnTo>
                  <a:lnTo>
                    <a:pt x="5755426" y="2197512"/>
                  </a:lnTo>
                  <a:lnTo>
                    <a:pt x="5756440" y="2160016"/>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98133" y="6742074"/>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97209" y="6827532"/>
              <a:ext cx="0" cy="2057400"/>
            </a:xfrm>
            <a:custGeom>
              <a:avLst/>
              <a:gdLst/>
              <a:ahLst/>
              <a:cxnLst/>
              <a:rect l="l" t="t" r="r" b="b"/>
              <a:pathLst>
                <a:path h="2057400">
                  <a:moveTo>
                    <a:pt x="0" y="0"/>
                  </a:moveTo>
                  <a:lnTo>
                    <a:pt x="0" y="2056815"/>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2168" y="8922258"/>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87426" y="8961996"/>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13918" y="8909939"/>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53644" y="6814769"/>
              <a:ext cx="0" cy="2057400"/>
            </a:xfrm>
            <a:custGeom>
              <a:avLst/>
              <a:gdLst/>
              <a:ahLst/>
              <a:cxnLst/>
              <a:rect l="l" t="t" r="r" b="b"/>
              <a:pathLst>
                <a:path h="2057400">
                  <a:moveTo>
                    <a:pt x="0" y="2056803"/>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01599" y="6738036"/>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74750" y="6737108"/>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897209" y="6737121"/>
              <a:ext cx="5756910" cy="2225040"/>
            </a:xfrm>
            <a:custGeom>
              <a:avLst/>
              <a:gdLst/>
              <a:ahLst/>
              <a:cxnLst/>
              <a:rect l="l" t="t" r="r" b="b"/>
              <a:pathLst>
                <a:path w="5756909" h="2225040">
                  <a:moveTo>
                    <a:pt x="0" y="64871"/>
                  </a:moveTo>
                  <a:lnTo>
                    <a:pt x="0" y="64871"/>
                  </a:lnTo>
                </a:path>
                <a:path w="5756909" h="2225040">
                  <a:moveTo>
                    <a:pt x="0" y="2160003"/>
                  </a:moveTo>
                  <a:lnTo>
                    <a:pt x="0" y="2160003"/>
                  </a:lnTo>
                </a:path>
                <a:path w="5756909" h="2225040">
                  <a:moveTo>
                    <a:pt x="64871" y="2224874"/>
                  </a:moveTo>
                  <a:lnTo>
                    <a:pt x="64871" y="2224874"/>
                  </a:lnTo>
                </a:path>
                <a:path w="5756909" h="2225040">
                  <a:moveTo>
                    <a:pt x="5691568" y="2224874"/>
                  </a:moveTo>
                  <a:lnTo>
                    <a:pt x="5691568" y="2224874"/>
                  </a:lnTo>
                </a:path>
                <a:path w="5756909" h="2225040">
                  <a:moveTo>
                    <a:pt x="5756440" y="2160003"/>
                  </a:moveTo>
                  <a:lnTo>
                    <a:pt x="5756440" y="2160003"/>
                  </a:lnTo>
                </a:path>
                <a:path w="5756909" h="2225040">
                  <a:moveTo>
                    <a:pt x="5756440" y="64871"/>
                  </a:moveTo>
                  <a:lnTo>
                    <a:pt x="5756440" y="64871"/>
                  </a:lnTo>
                </a:path>
                <a:path w="5756909" h="2225040">
                  <a:moveTo>
                    <a:pt x="5691568" y="0"/>
                  </a:moveTo>
                  <a:lnTo>
                    <a:pt x="5691568" y="0"/>
                  </a:lnTo>
                </a:path>
                <a:path w="5756909" h="222504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1214474" y="2374861"/>
            <a:ext cx="5119370" cy="3586238"/>
          </a:xfrm>
          <a:prstGeom prst="rect">
            <a:avLst/>
          </a:prstGeom>
        </p:spPr>
        <p:txBody>
          <a:bodyPr vert="horz" wrap="square" lIns="0" tIns="84455" rIns="0" bIns="0" rtlCol="0">
            <a:spAutoFit/>
          </a:bodyPr>
          <a:lstStyle/>
          <a:p>
            <a:pPr marL="12700">
              <a:lnSpc>
                <a:spcPct val="100000"/>
              </a:lnSpc>
              <a:spcBef>
                <a:spcPts val="665"/>
              </a:spcBef>
              <a:tabLst>
                <a:tab pos="3745865" algn="l"/>
              </a:tabLst>
            </a:pPr>
            <a:r>
              <a:rPr sz="1000" b="1" i="1" dirty="0">
                <a:solidFill>
                  <a:srgbClr val="74C054"/>
                </a:solidFill>
                <a:latin typeface="Arial" panose="020B0604020202020204" pitchFamily="34" charset="0"/>
                <a:cs typeface="Arial" panose="020B0604020202020204" pitchFamily="34" charset="0"/>
              </a:rPr>
              <a:t>Workshop 4 - Working as a School-Based Team	7.75 - 9.25 hours total</a:t>
            </a:r>
            <a:endParaRPr sz="1000">
              <a:latin typeface="Arial" panose="020B0604020202020204" pitchFamily="34" charset="0"/>
              <a:cs typeface="Arial" panose="020B0604020202020204" pitchFamily="34" charset="0"/>
            </a:endParaRPr>
          </a:p>
          <a:p>
            <a:pPr marL="12700" marR="55245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This workshop ideally will take place four to six weeks after the last workshop.  This workshop should be conducted in school-based groups, so that teams  can focus on their own school context.</a:t>
            </a:r>
            <a:endParaRPr sz="1000">
              <a:latin typeface="Arial" panose="020B0604020202020204" pitchFamily="34" charset="0"/>
              <a:cs typeface="Arial" panose="020B0604020202020204" pitchFamily="34" charset="0"/>
            </a:endParaRPr>
          </a:p>
          <a:p>
            <a:pPr marL="120650" marR="202692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.75 hours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activities  #4 What Did You Learn?</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Idea Evaluation</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74447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2.25 - 3 hours for </a:t>
            </a:r>
            <a:r>
              <a:rPr sz="1000" b="1" dirty="0">
                <a:solidFill>
                  <a:srgbClr val="414042"/>
                </a:solidFill>
                <a:latin typeface="Arial" panose="020B0604020202020204" pitchFamily="34" charset="0"/>
                <a:cs typeface="Arial" panose="020B0604020202020204" pitchFamily="34" charset="0"/>
              </a:rPr>
              <a:t>Implement </a:t>
            </a:r>
            <a:r>
              <a:rPr sz="1000" dirty="0">
                <a:solidFill>
                  <a:srgbClr val="414042"/>
                </a:solidFill>
                <a:latin typeface="Arial" panose="020B0604020202020204" pitchFamily="34" charset="0"/>
                <a:cs typeface="Arial" panose="020B0604020202020204" pitchFamily="34" charset="0"/>
              </a:rPr>
              <a:t>activities  #1 Refine Your Idea</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Project Planning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Implement reflection</a:t>
            </a:r>
            <a:endParaRPr sz="1000">
              <a:latin typeface="Arial" panose="020B0604020202020204" pitchFamily="34" charset="0"/>
              <a:cs typeface="Arial" panose="020B0604020202020204" pitchFamily="34" charset="0"/>
            </a:endParaRPr>
          </a:p>
          <a:p>
            <a:pPr marL="120650" marR="3262629"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1 - 1.5 hours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activities  #1 Storytelling</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Pitching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Design Challenge wrap-up and reflection</a:t>
            </a:r>
            <a:endParaRPr sz="1000">
              <a:latin typeface="Arial" panose="020B0604020202020204" pitchFamily="34" charset="0"/>
              <a:cs typeface="Arial" panose="020B0604020202020204" pitchFamily="34" charset="0"/>
            </a:endParaRPr>
          </a:p>
        </p:txBody>
      </p:sp>
      <p:sp>
        <p:nvSpPr>
          <p:cNvPr id="28" name="object 28"/>
          <p:cNvSpPr txBox="1"/>
          <p:nvPr/>
        </p:nvSpPr>
        <p:spPr>
          <a:xfrm>
            <a:off x="1214474" y="7094055"/>
            <a:ext cx="5121275" cy="138874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Regional Pitch Night &amp; Celebration</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event would ideally take place four to six weeks after the last workshop.</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This is an opportunity for schools to come together, learn from each other and share  ideas. This is also an opportunity for schools to work together to steward the funding  they receive and ensure that implementation of their ideas is having the desired  impact. If schools choose to partner, they can work together in preparing to implement  an idea and then meet periodically to share what they are learning and how they  might improve on the process of implementing their idea.</a:t>
            </a:r>
            <a:endParaRPr sz="1000">
              <a:latin typeface="Arial" panose="020B0604020202020204" pitchFamily="34" charset="0"/>
              <a:cs typeface="Arial" panose="020B0604020202020204" pitchFamily="34" charset="0"/>
            </a:endParaRPr>
          </a:p>
        </p:txBody>
      </p:sp>
      <p:grpSp>
        <p:nvGrpSpPr>
          <p:cNvPr id="29" name="object 29"/>
          <p:cNvGrpSpPr/>
          <p:nvPr/>
        </p:nvGrpSpPr>
        <p:grpSpPr>
          <a:xfrm>
            <a:off x="899998" y="1371511"/>
            <a:ext cx="5760085" cy="36195"/>
            <a:chOff x="899998" y="1371511"/>
            <a:chExt cx="5760085" cy="36195"/>
          </a:xfrm>
        </p:grpSpPr>
        <p:sp>
          <p:nvSpPr>
            <p:cNvPr id="30" name="object 30"/>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2" name="object 3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54</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95167" y="1804899"/>
            <a:ext cx="3423285"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MAKING A PLAN: OPTION 3 - 20 MEETINGS</a:t>
            </a:r>
            <a:endParaRPr sz="1200" dirty="0">
              <a:latin typeface="Arial" panose="020B0604020202020204" pitchFamily="34" charset="0"/>
              <a:cs typeface="Arial" panose="020B0604020202020204" pitchFamily="34" charset="0"/>
            </a:endParaRPr>
          </a:p>
        </p:txBody>
      </p:sp>
      <p:sp>
        <p:nvSpPr>
          <p:cNvPr id="7" name="object 7"/>
          <p:cNvSpPr/>
          <p:nvPr/>
        </p:nvSpPr>
        <p:spPr>
          <a:xfrm>
            <a:off x="911042" y="2253399"/>
            <a:ext cx="5756910" cy="6423025"/>
          </a:xfrm>
          <a:custGeom>
            <a:avLst/>
            <a:gdLst/>
            <a:ahLst/>
            <a:cxnLst/>
            <a:rect l="l" t="t" r="r" b="b"/>
            <a:pathLst>
              <a:path w="5756909" h="6423025">
                <a:moveTo>
                  <a:pt x="64871" y="0"/>
                </a:moveTo>
                <a:lnTo>
                  <a:pt x="27367" y="1013"/>
                </a:lnTo>
                <a:lnTo>
                  <a:pt x="8108" y="8108"/>
                </a:lnTo>
                <a:lnTo>
                  <a:pt x="1013" y="27367"/>
                </a:lnTo>
                <a:lnTo>
                  <a:pt x="0" y="64871"/>
                </a:lnTo>
                <a:lnTo>
                  <a:pt x="0" y="6357759"/>
                </a:lnTo>
                <a:lnTo>
                  <a:pt x="1013" y="6395263"/>
                </a:lnTo>
                <a:lnTo>
                  <a:pt x="8108" y="6414522"/>
                </a:lnTo>
                <a:lnTo>
                  <a:pt x="27367" y="6421617"/>
                </a:lnTo>
                <a:lnTo>
                  <a:pt x="64871" y="6422631"/>
                </a:lnTo>
                <a:lnTo>
                  <a:pt x="5691568" y="6422631"/>
                </a:lnTo>
                <a:lnTo>
                  <a:pt x="5729072" y="6421617"/>
                </a:lnTo>
                <a:lnTo>
                  <a:pt x="5748331" y="6414522"/>
                </a:lnTo>
                <a:lnTo>
                  <a:pt x="5755426" y="6395263"/>
                </a:lnTo>
                <a:lnTo>
                  <a:pt x="5756440" y="6357759"/>
                </a:lnTo>
                <a:lnTo>
                  <a:pt x="5756440" y="64871"/>
                </a:lnTo>
                <a:lnTo>
                  <a:pt x="5755426" y="27367"/>
                </a:lnTo>
                <a:lnTo>
                  <a:pt x="5748331" y="8108"/>
                </a:lnTo>
                <a:lnTo>
                  <a:pt x="5729072" y="1013"/>
                </a:lnTo>
                <a:lnTo>
                  <a:pt x="5691568" y="0"/>
                </a:lnTo>
                <a:lnTo>
                  <a:pt x="64871" y="0"/>
                </a:lnTo>
                <a:close/>
              </a:path>
            </a:pathLst>
          </a:custGeom>
          <a:ln w="635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132017" y="2467394"/>
            <a:ext cx="5374640" cy="4317207"/>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Option 3: School-Based Teams - 20 Meetings</a:t>
            </a:r>
            <a:endParaRPr sz="1000" dirty="0">
              <a:latin typeface="Arial" panose="020B0604020202020204" pitchFamily="34" charset="0"/>
              <a:cs typeface="Arial" panose="020B0604020202020204" pitchFamily="34" charset="0"/>
            </a:endParaRPr>
          </a:p>
          <a:p>
            <a:pPr marL="12700" marR="5080">
              <a:lnSpc>
                <a:spcPct val="100000"/>
              </a:lnSpc>
              <a:spcBef>
                <a:spcPts val="565"/>
              </a:spcBef>
            </a:pPr>
            <a:r>
              <a:rPr sz="1000" i="1" dirty="0">
                <a:solidFill>
                  <a:srgbClr val="414042"/>
                </a:solidFill>
                <a:latin typeface="Arial" panose="020B0604020202020204" pitchFamily="34" charset="0"/>
                <a:cs typeface="Arial" panose="020B0604020202020204" pitchFamily="34" charset="0"/>
              </a:rPr>
              <a:t>Twenty before- or after-school meetings working in school-based teams. Four phases </a:t>
            </a:r>
            <a:br>
              <a:rPr lang="pt-PT" sz="1000" i="1" dirty="0">
                <a:solidFill>
                  <a:srgbClr val="414042"/>
                </a:solidFill>
                <a:latin typeface="Arial" panose="020B0604020202020204" pitchFamily="34" charset="0"/>
                <a:cs typeface="Arial" panose="020B0604020202020204" pitchFamily="34" charset="0"/>
              </a:rPr>
            </a:br>
            <a:r>
              <a:rPr sz="1000" i="1" dirty="0">
                <a:solidFill>
                  <a:srgbClr val="414042"/>
                </a:solidFill>
                <a:latin typeface="Arial" panose="020B0604020202020204" pitchFamily="34" charset="0"/>
                <a:cs typeface="Arial" panose="020B0604020202020204" pitchFamily="34" charset="0"/>
              </a:rPr>
              <a:t>of  individual fieldwork to be completed between workshops as stated below. This model takes  the elements of the four workshops (in Option 1 &amp; 2) and divides the engagement time </a:t>
            </a:r>
            <a:br>
              <a:rPr lang="pt-PT" sz="1000" i="1" dirty="0">
                <a:solidFill>
                  <a:srgbClr val="414042"/>
                </a:solidFill>
                <a:latin typeface="Arial" panose="020B0604020202020204" pitchFamily="34" charset="0"/>
                <a:cs typeface="Arial" panose="020B0604020202020204" pitchFamily="34" charset="0"/>
              </a:rPr>
            </a:br>
            <a:r>
              <a:rPr sz="1000" i="1" dirty="0">
                <a:solidFill>
                  <a:srgbClr val="414042"/>
                </a:solidFill>
                <a:latin typeface="Arial" panose="020B0604020202020204" pitchFamily="34" charset="0"/>
                <a:cs typeface="Arial" panose="020B0604020202020204" pitchFamily="34" charset="0"/>
              </a:rPr>
              <a:t>and  work across twenty shorter meetings.</a:t>
            </a:r>
            <a:endParaRPr sz="1000" dirty="0">
              <a:latin typeface="Arial" panose="020B0604020202020204" pitchFamily="34" charset="0"/>
              <a:cs typeface="Arial" panose="020B0604020202020204" pitchFamily="34" charset="0"/>
            </a:endParaRPr>
          </a:p>
          <a:p>
            <a:pPr marL="12700" marR="156845">
              <a:lnSpc>
                <a:spcPct val="100000"/>
              </a:lnSpc>
              <a:spcBef>
                <a:spcPts val="850"/>
              </a:spcBef>
            </a:pPr>
            <a:r>
              <a:rPr sz="1000" i="1" dirty="0">
                <a:solidFill>
                  <a:srgbClr val="414042"/>
                </a:solidFill>
                <a:latin typeface="Arial" panose="020B0604020202020204" pitchFamily="34" charset="0"/>
                <a:cs typeface="Arial" panose="020B0604020202020204" pitchFamily="34" charset="0"/>
              </a:rPr>
              <a:t>There are more activities in a phase than a design team can complete in a short meeting  (approximately 90 minutes). So multiple meetings are clustered into this model to help  outline your work plan. For example, the Launch Phase will take approximately two  meetings, and by the end of the Meetings 1 &amp; 2 your design team will have, ideally,  completed #5 Stakeholder Mapping.</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Pros:</a:t>
            </a:r>
            <a:endParaRPr sz="1000" dirty="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Educators get a chance to share ideas and collaborate with their colleagues.</a:t>
            </a:r>
            <a:endParaRPr sz="1000" dirty="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The process is broken into manageable chunks that can be completed over time.</a:t>
            </a:r>
            <a:endParaRPr sz="1000" dirty="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Educators do not have to commit to meetings that take them away from class.</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Cons:</a:t>
            </a:r>
            <a:endParaRPr sz="1000" dirty="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This model does not maximize opportunities for coaching.</a:t>
            </a:r>
            <a:endParaRPr sz="1000" dirty="0">
              <a:latin typeface="Arial" panose="020B0604020202020204" pitchFamily="34" charset="0"/>
              <a:cs typeface="Arial" panose="020B0604020202020204" pitchFamily="34" charset="0"/>
            </a:endParaRPr>
          </a:p>
          <a:p>
            <a:pPr marL="120650" marR="414020" indent="-1079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This model spreads the work over time limiting the potential for the process to gain  and maintain momentum.</a:t>
            </a:r>
            <a:endParaRPr sz="1000" dirty="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This model requires a commitment to meeting before or after school for twenty meetings.</a:t>
            </a:r>
            <a:endParaRPr sz="1000" dirty="0">
              <a:latin typeface="Arial" panose="020B0604020202020204" pitchFamily="34" charset="0"/>
              <a:cs typeface="Arial" panose="020B0604020202020204" pitchFamily="34" charset="0"/>
            </a:endParaRPr>
          </a:p>
          <a:p>
            <a:pPr marL="12700" algn="just">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Who Should Consider This Model:</a:t>
            </a:r>
            <a:endParaRPr sz="1000" dirty="0">
              <a:latin typeface="Arial" panose="020B0604020202020204" pitchFamily="34" charset="0"/>
              <a:cs typeface="Arial" panose="020B0604020202020204" pitchFamily="34" charset="0"/>
            </a:endParaRPr>
          </a:p>
          <a:p>
            <a:pPr marL="12700" marR="126364" algn="just">
              <a:lnSpc>
                <a:spcPct val="100000"/>
              </a:lnSpc>
            </a:pPr>
            <a:r>
              <a:rPr sz="1000" dirty="0">
                <a:solidFill>
                  <a:srgbClr val="414042"/>
                </a:solidFill>
                <a:latin typeface="Arial" panose="020B0604020202020204" pitchFamily="34" charset="0"/>
                <a:cs typeface="Arial" panose="020B0604020202020204" pitchFamily="34" charset="0"/>
              </a:rPr>
              <a:t>If you live in a region where schools cannot gather with ease, this model may prove to be  beneficial. If it is not possible for educators to be away from their classrooms for the day,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this model may prove to be beneficial.</a:t>
            </a:r>
            <a:endParaRPr sz="1000" dirty="0">
              <a:latin typeface="Arial" panose="020B0604020202020204" pitchFamily="34" charset="0"/>
              <a:cs typeface="Arial" panose="020B0604020202020204" pitchFamily="34" charset="0"/>
            </a:endParaRPr>
          </a:p>
        </p:txBody>
      </p:sp>
      <p:grpSp>
        <p:nvGrpSpPr>
          <p:cNvPr id="9" name="object 9"/>
          <p:cNvGrpSpPr/>
          <p:nvPr/>
        </p:nvGrpSpPr>
        <p:grpSpPr>
          <a:xfrm>
            <a:off x="1548130" y="8539468"/>
            <a:ext cx="4292600" cy="941705"/>
            <a:chOff x="1548130" y="8539468"/>
            <a:chExt cx="4292600" cy="941705"/>
          </a:xfrm>
        </p:grpSpPr>
        <p:sp>
          <p:nvSpPr>
            <p:cNvPr id="10" name="object 10"/>
            <p:cNvSpPr/>
            <p:nvPr/>
          </p:nvSpPr>
          <p:spPr>
            <a:xfrm>
              <a:off x="1548130" y="8640114"/>
              <a:ext cx="4292600" cy="78740"/>
            </a:xfrm>
            <a:custGeom>
              <a:avLst/>
              <a:gdLst/>
              <a:ahLst/>
              <a:cxnLst/>
              <a:rect l="l" t="t" r="r" b="b"/>
              <a:pathLst>
                <a:path w="4292600" h="78740">
                  <a:moveTo>
                    <a:pt x="4292587" y="0"/>
                  </a:moveTo>
                  <a:lnTo>
                    <a:pt x="0" y="0"/>
                  </a:lnTo>
                  <a:lnTo>
                    <a:pt x="0" y="78143"/>
                  </a:lnTo>
                  <a:lnTo>
                    <a:pt x="4292587" y="78143"/>
                  </a:lnTo>
                  <a:lnTo>
                    <a:pt x="4292587" y="0"/>
                  </a:lnTo>
                  <a:close/>
                </a:path>
              </a:pathLst>
            </a:custGeom>
            <a:solidFill>
              <a:srgbClr val="FFFFF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208335" y="8541374"/>
              <a:ext cx="415925" cy="937894"/>
            </a:xfrm>
            <a:custGeom>
              <a:avLst/>
              <a:gdLst/>
              <a:ahLst/>
              <a:cxnLst/>
              <a:rect l="l" t="t" r="r" b="b"/>
              <a:pathLst>
                <a:path w="415925" h="937895">
                  <a:moveTo>
                    <a:pt x="415569" y="900747"/>
                  </a:moveTo>
                  <a:lnTo>
                    <a:pt x="394261" y="932953"/>
                  </a:lnTo>
                  <a:lnTo>
                    <a:pt x="34836" y="937679"/>
                  </a:lnTo>
                  <a:lnTo>
                    <a:pt x="21308" y="935008"/>
                  </a:lnTo>
                  <a:lnTo>
                    <a:pt x="10231" y="927585"/>
                  </a:lnTo>
                  <a:lnTo>
                    <a:pt x="2748" y="916547"/>
                  </a:lnTo>
                  <a:lnTo>
                    <a:pt x="0" y="903033"/>
                  </a:lnTo>
                  <a:lnTo>
                    <a:pt x="0" y="34848"/>
                  </a:lnTo>
                  <a:lnTo>
                    <a:pt x="2748" y="21313"/>
                  </a:lnTo>
                  <a:lnTo>
                    <a:pt x="10231" y="10233"/>
                  </a:lnTo>
                  <a:lnTo>
                    <a:pt x="21308" y="2748"/>
                  </a:lnTo>
                  <a:lnTo>
                    <a:pt x="34836" y="0"/>
                  </a:lnTo>
                  <a:lnTo>
                    <a:pt x="380733" y="0"/>
                  </a:lnTo>
                  <a:lnTo>
                    <a:pt x="394256" y="2748"/>
                  </a:lnTo>
                  <a:lnTo>
                    <a:pt x="405333" y="10233"/>
                  </a:lnTo>
                  <a:lnTo>
                    <a:pt x="412819" y="21313"/>
                  </a:lnTo>
                  <a:lnTo>
                    <a:pt x="415569" y="34848"/>
                  </a:lnTo>
                  <a:lnTo>
                    <a:pt x="415569" y="900747"/>
                  </a:lnTo>
                  <a:close/>
                </a:path>
              </a:pathLst>
            </a:custGeom>
            <a:ln w="3682">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014506" y="8541373"/>
              <a:ext cx="800100" cy="937894"/>
            </a:xfrm>
            <a:custGeom>
              <a:avLst/>
              <a:gdLst/>
              <a:ahLst/>
              <a:cxnLst/>
              <a:rect l="l" t="t" r="r" b="b"/>
              <a:pathLst>
                <a:path w="800100" h="937895">
                  <a:moveTo>
                    <a:pt x="800023" y="903033"/>
                  </a:moveTo>
                  <a:lnTo>
                    <a:pt x="797273" y="916561"/>
                  </a:lnTo>
                  <a:lnTo>
                    <a:pt x="789787" y="927638"/>
                  </a:lnTo>
                  <a:lnTo>
                    <a:pt x="778710" y="935121"/>
                  </a:lnTo>
                  <a:lnTo>
                    <a:pt x="765187" y="937869"/>
                  </a:lnTo>
                  <a:lnTo>
                    <a:pt x="34848" y="937869"/>
                  </a:lnTo>
                  <a:lnTo>
                    <a:pt x="21318" y="935121"/>
                  </a:lnTo>
                  <a:lnTo>
                    <a:pt x="10237" y="927638"/>
                  </a:lnTo>
                  <a:lnTo>
                    <a:pt x="2750" y="916561"/>
                  </a:lnTo>
                  <a:lnTo>
                    <a:pt x="0" y="903033"/>
                  </a:lnTo>
                  <a:lnTo>
                    <a:pt x="0" y="34848"/>
                  </a:lnTo>
                  <a:lnTo>
                    <a:pt x="2750" y="21318"/>
                  </a:lnTo>
                  <a:lnTo>
                    <a:pt x="10237" y="10237"/>
                  </a:lnTo>
                  <a:lnTo>
                    <a:pt x="21318" y="2750"/>
                  </a:lnTo>
                  <a:lnTo>
                    <a:pt x="34848" y="0"/>
                  </a:lnTo>
                  <a:lnTo>
                    <a:pt x="765187" y="0"/>
                  </a:lnTo>
                  <a:lnTo>
                    <a:pt x="778710" y="2750"/>
                  </a:lnTo>
                  <a:lnTo>
                    <a:pt x="789787" y="10237"/>
                  </a:lnTo>
                  <a:lnTo>
                    <a:pt x="797273" y="21318"/>
                  </a:lnTo>
                  <a:lnTo>
                    <a:pt x="800023" y="34848"/>
                  </a:lnTo>
                  <a:lnTo>
                    <a:pt x="800023" y="903033"/>
                  </a:lnTo>
                  <a:close/>
                </a:path>
              </a:pathLst>
            </a:custGeom>
            <a:ln w="3682">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1681518" y="8541385"/>
              <a:ext cx="475615" cy="935990"/>
            </a:xfrm>
            <a:custGeom>
              <a:avLst/>
              <a:gdLst/>
              <a:ahLst/>
              <a:cxnLst/>
              <a:rect l="l" t="t" r="r" b="b"/>
              <a:pathLst>
                <a:path w="475614" h="935990">
                  <a:moveTo>
                    <a:pt x="475589" y="900569"/>
                  </a:moveTo>
                  <a:lnTo>
                    <a:pt x="472839" y="914097"/>
                  </a:lnTo>
                  <a:lnTo>
                    <a:pt x="465353" y="925174"/>
                  </a:lnTo>
                  <a:lnTo>
                    <a:pt x="454276" y="932657"/>
                  </a:lnTo>
                  <a:lnTo>
                    <a:pt x="440753" y="935405"/>
                  </a:lnTo>
                  <a:lnTo>
                    <a:pt x="34848" y="935405"/>
                  </a:lnTo>
                  <a:lnTo>
                    <a:pt x="21313" y="932657"/>
                  </a:lnTo>
                  <a:lnTo>
                    <a:pt x="10233" y="925174"/>
                  </a:lnTo>
                  <a:lnTo>
                    <a:pt x="2748" y="914097"/>
                  </a:lnTo>
                  <a:lnTo>
                    <a:pt x="0" y="900569"/>
                  </a:lnTo>
                  <a:lnTo>
                    <a:pt x="0" y="34836"/>
                  </a:lnTo>
                  <a:lnTo>
                    <a:pt x="2748" y="21308"/>
                  </a:lnTo>
                  <a:lnTo>
                    <a:pt x="10233" y="10231"/>
                  </a:lnTo>
                  <a:lnTo>
                    <a:pt x="21313" y="2748"/>
                  </a:lnTo>
                  <a:lnTo>
                    <a:pt x="34848" y="0"/>
                  </a:lnTo>
                  <a:lnTo>
                    <a:pt x="440753" y="0"/>
                  </a:lnTo>
                  <a:lnTo>
                    <a:pt x="454276" y="2748"/>
                  </a:lnTo>
                  <a:lnTo>
                    <a:pt x="465353" y="10231"/>
                  </a:lnTo>
                  <a:lnTo>
                    <a:pt x="472839" y="21308"/>
                  </a:lnTo>
                  <a:lnTo>
                    <a:pt x="475589" y="34836"/>
                  </a:lnTo>
                  <a:lnTo>
                    <a:pt x="475589" y="900569"/>
                  </a:lnTo>
                  <a:close/>
                </a:path>
              </a:pathLst>
            </a:custGeom>
            <a:ln w="3682">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540914" y="8541385"/>
              <a:ext cx="1279525" cy="935990"/>
            </a:xfrm>
            <a:custGeom>
              <a:avLst/>
              <a:gdLst/>
              <a:ahLst/>
              <a:cxnLst/>
              <a:rect l="l" t="t" r="r" b="b"/>
              <a:pathLst>
                <a:path w="1279525" h="935990">
                  <a:moveTo>
                    <a:pt x="1279029" y="900569"/>
                  </a:moveTo>
                  <a:lnTo>
                    <a:pt x="1276279" y="914097"/>
                  </a:lnTo>
                  <a:lnTo>
                    <a:pt x="1268793" y="925174"/>
                  </a:lnTo>
                  <a:lnTo>
                    <a:pt x="1257716" y="932657"/>
                  </a:lnTo>
                  <a:lnTo>
                    <a:pt x="1244193" y="935405"/>
                  </a:lnTo>
                  <a:lnTo>
                    <a:pt x="34836" y="935405"/>
                  </a:lnTo>
                  <a:lnTo>
                    <a:pt x="21308" y="932657"/>
                  </a:lnTo>
                  <a:lnTo>
                    <a:pt x="10231" y="925174"/>
                  </a:lnTo>
                  <a:lnTo>
                    <a:pt x="2748" y="914097"/>
                  </a:lnTo>
                  <a:lnTo>
                    <a:pt x="0" y="900569"/>
                  </a:lnTo>
                  <a:lnTo>
                    <a:pt x="0" y="34836"/>
                  </a:lnTo>
                  <a:lnTo>
                    <a:pt x="2748" y="21308"/>
                  </a:lnTo>
                  <a:lnTo>
                    <a:pt x="10231" y="10231"/>
                  </a:lnTo>
                  <a:lnTo>
                    <a:pt x="21308" y="2748"/>
                  </a:lnTo>
                  <a:lnTo>
                    <a:pt x="34836" y="0"/>
                  </a:lnTo>
                  <a:lnTo>
                    <a:pt x="1244193" y="0"/>
                  </a:lnTo>
                  <a:lnTo>
                    <a:pt x="1257716" y="2748"/>
                  </a:lnTo>
                  <a:lnTo>
                    <a:pt x="1268793" y="10231"/>
                  </a:lnTo>
                  <a:lnTo>
                    <a:pt x="1276279" y="21308"/>
                  </a:lnTo>
                  <a:lnTo>
                    <a:pt x="1279029" y="34836"/>
                  </a:lnTo>
                  <a:lnTo>
                    <a:pt x="1279029" y="900569"/>
                  </a:lnTo>
                  <a:close/>
                </a:path>
              </a:pathLst>
            </a:custGeom>
            <a:ln w="3682">
              <a:solidFill>
                <a:srgbClr val="999B9E"/>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txBox="1"/>
          <p:nvPr/>
        </p:nvSpPr>
        <p:spPr>
          <a:xfrm>
            <a:off x="3001289" y="9390806"/>
            <a:ext cx="273050" cy="103875"/>
          </a:xfrm>
          <a:prstGeom prst="rect">
            <a:avLst/>
          </a:prstGeom>
        </p:spPr>
        <p:txBody>
          <a:bodyPr vert="horz" wrap="square" lIns="0" tIns="11430" rIns="0" bIns="0" rtlCol="0">
            <a:spAutoFit/>
          </a:bodyPr>
          <a:lstStyle/>
          <a:p>
            <a:pPr marL="71120" marR="5080" indent="-59055">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16" name="object 16"/>
          <p:cNvSpPr txBox="1"/>
          <p:nvPr/>
        </p:nvSpPr>
        <p:spPr>
          <a:xfrm>
            <a:off x="4244923" y="9390806"/>
            <a:ext cx="273050" cy="103875"/>
          </a:xfrm>
          <a:prstGeom prst="rect">
            <a:avLst/>
          </a:prstGeom>
        </p:spPr>
        <p:txBody>
          <a:bodyPr vert="horz" wrap="square" lIns="0" tIns="11430" rIns="0" bIns="0" rtlCol="0">
            <a:spAutoFit/>
          </a:bodyPr>
          <a:lstStyle/>
          <a:p>
            <a:pPr marL="71120" marR="5080" indent="-59055">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17" name="object 17"/>
          <p:cNvSpPr txBox="1"/>
          <p:nvPr/>
        </p:nvSpPr>
        <p:spPr>
          <a:xfrm>
            <a:off x="5178380" y="9390806"/>
            <a:ext cx="409575"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18" name="object 18"/>
          <p:cNvSpPr txBox="1"/>
          <p:nvPr/>
        </p:nvSpPr>
        <p:spPr>
          <a:xfrm>
            <a:off x="2166873" y="9462439"/>
            <a:ext cx="255904" cy="103875"/>
          </a:xfrm>
          <a:prstGeom prst="rect">
            <a:avLst/>
          </a:prstGeom>
        </p:spPr>
        <p:txBody>
          <a:bodyPr vert="horz" wrap="square" lIns="0" tIns="11430" rIns="0" bIns="0" rtlCol="0">
            <a:spAutoFit/>
          </a:bodyPr>
          <a:lstStyle/>
          <a:p>
            <a:pPr marL="12700" marR="5080" indent="33655">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19" name="object 19"/>
          <p:cNvSpPr txBox="1"/>
          <p:nvPr/>
        </p:nvSpPr>
        <p:spPr>
          <a:xfrm>
            <a:off x="3861368" y="9462439"/>
            <a:ext cx="255904" cy="103875"/>
          </a:xfrm>
          <a:prstGeom prst="rect">
            <a:avLst/>
          </a:prstGeom>
        </p:spPr>
        <p:txBody>
          <a:bodyPr vert="horz" wrap="square" lIns="0" tIns="11430" rIns="0" bIns="0" rtlCol="0">
            <a:spAutoFit/>
          </a:bodyPr>
          <a:lstStyle/>
          <a:p>
            <a:pPr marL="12700" marR="5080" indent="33655">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0" name="object 20"/>
          <p:cNvSpPr txBox="1"/>
          <p:nvPr/>
        </p:nvSpPr>
        <p:spPr>
          <a:xfrm>
            <a:off x="4682362" y="9462439"/>
            <a:ext cx="255904" cy="103875"/>
          </a:xfrm>
          <a:prstGeom prst="rect">
            <a:avLst/>
          </a:prstGeom>
        </p:spPr>
        <p:txBody>
          <a:bodyPr vert="horz" wrap="square" lIns="0" tIns="11430" rIns="0" bIns="0" rtlCol="0">
            <a:spAutoFit/>
          </a:bodyPr>
          <a:lstStyle/>
          <a:p>
            <a:pPr marL="12700" marR="5080" indent="33655">
              <a:lnSpc>
                <a:spcPct val="100000"/>
              </a:lnSpc>
              <a:spcBef>
                <a:spcPts val="90"/>
              </a:spcBef>
            </a:pPr>
            <a:r>
              <a:rPr sz="200" dirty="0">
                <a:solidFill>
                  <a:srgbClr val="808285"/>
                </a:solidFill>
                <a:latin typeface="Arial" panose="020B0604020202020204" pitchFamily="34" charset="0"/>
                <a:cs typeface="Arial" panose="020B0604020202020204" pitchFamily="34" charset="0"/>
              </a:rPr>
              <a:t>TRABALHO DE  CAMPO INDIVIDUAL</a:t>
            </a:r>
            <a:endParaRPr sz="200">
              <a:latin typeface="Arial" panose="020B0604020202020204" pitchFamily="34" charset="0"/>
              <a:cs typeface="Arial" panose="020B0604020202020204" pitchFamily="34" charset="0"/>
            </a:endParaRPr>
          </a:p>
        </p:txBody>
      </p:sp>
      <p:sp>
        <p:nvSpPr>
          <p:cNvPr id="21" name="object 21"/>
          <p:cNvSpPr txBox="1"/>
          <p:nvPr/>
        </p:nvSpPr>
        <p:spPr>
          <a:xfrm>
            <a:off x="1742340" y="9396755"/>
            <a:ext cx="304165" cy="73097"/>
          </a:xfrm>
          <a:prstGeom prst="rect">
            <a:avLst/>
          </a:prstGeom>
        </p:spPr>
        <p:txBody>
          <a:bodyPr vert="horz" wrap="square" lIns="0" tIns="11430" rIns="0" bIns="0" rtlCol="0">
            <a:spAutoFit/>
          </a:bodyPr>
          <a:lstStyle/>
          <a:p>
            <a:pPr marL="12700">
              <a:lnSpc>
                <a:spcPct val="100000"/>
              </a:lnSpc>
              <a:spcBef>
                <a:spcPts val="90"/>
              </a:spcBef>
            </a:pPr>
            <a:r>
              <a:rPr sz="200" dirty="0">
                <a:solidFill>
                  <a:srgbClr val="808285"/>
                </a:solidFill>
                <a:latin typeface="Arial" panose="020B0604020202020204" pitchFamily="34" charset="0"/>
                <a:cs typeface="Arial" panose="020B0604020202020204" pitchFamily="34" charset="0"/>
              </a:rPr>
              <a:t>WORKSHOP PRESENCIAL</a:t>
            </a:r>
            <a:endParaRPr sz="200">
              <a:latin typeface="Arial" panose="020B0604020202020204" pitchFamily="34" charset="0"/>
              <a:cs typeface="Arial" panose="020B0604020202020204" pitchFamily="34" charset="0"/>
            </a:endParaRPr>
          </a:p>
        </p:txBody>
      </p:sp>
      <p:grpSp>
        <p:nvGrpSpPr>
          <p:cNvPr id="22" name="object 22"/>
          <p:cNvGrpSpPr/>
          <p:nvPr/>
        </p:nvGrpSpPr>
        <p:grpSpPr>
          <a:xfrm>
            <a:off x="1519383" y="7178592"/>
            <a:ext cx="4540250" cy="2564130"/>
            <a:chOff x="1519383" y="7178592"/>
            <a:chExt cx="4540250" cy="2564130"/>
          </a:xfrm>
        </p:grpSpPr>
        <p:sp>
          <p:nvSpPr>
            <p:cNvPr id="23" name="object 23"/>
            <p:cNvSpPr/>
            <p:nvPr/>
          </p:nvSpPr>
          <p:spPr>
            <a:xfrm>
              <a:off x="1595246" y="8918156"/>
              <a:ext cx="4219575" cy="2540"/>
            </a:xfrm>
            <a:custGeom>
              <a:avLst/>
              <a:gdLst/>
              <a:ahLst/>
              <a:cxnLst/>
              <a:rect l="l" t="t" r="r" b="b"/>
              <a:pathLst>
                <a:path w="4219575" h="2540">
                  <a:moveTo>
                    <a:pt x="4219282" y="0"/>
                  </a:moveTo>
                  <a:lnTo>
                    <a:pt x="0" y="2540"/>
                  </a:lnTo>
                </a:path>
              </a:pathLst>
            </a:custGeom>
            <a:ln w="4914">
              <a:solidFill>
                <a:srgbClr val="D1D3D4"/>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1519383" y="7178592"/>
              <a:ext cx="4539754" cy="2563710"/>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25"/>
          <p:cNvSpPr txBox="1"/>
          <p:nvPr/>
        </p:nvSpPr>
        <p:spPr>
          <a:xfrm>
            <a:off x="2178804" y="9240594"/>
            <a:ext cx="283845" cy="141577"/>
          </a:xfrm>
          <a:prstGeom prst="rect">
            <a:avLst/>
          </a:prstGeom>
        </p:spPr>
        <p:txBody>
          <a:bodyPr vert="horz" wrap="square" lIns="0" tIns="12065" rIns="0" bIns="0" rtlCol="0">
            <a:spAutoFit/>
          </a:bodyPr>
          <a:lstStyle/>
          <a:p>
            <a:pPr marL="12700" marR="5080" indent="-8255" algn="ctr">
              <a:lnSpc>
                <a:spcPct val="1065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  (ALUNOS, FAMÍLIAS)</a:t>
            </a:r>
            <a:endParaRPr sz="200">
              <a:latin typeface="Arial" panose="020B0604020202020204" pitchFamily="34" charset="0"/>
              <a:cs typeface="Arial" panose="020B0604020202020204" pitchFamily="34" charset="0"/>
            </a:endParaRPr>
          </a:p>
        </p:txBody>
      </p:sp>
      <p:sp>
        <p:nvSpPr>
          <p:cNvPr id="69" name="object 6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55</a:t>
            </a:fld>
            <a:endParaRPr dirty="0">
              <a:latin typeface="Arial" panose="020B0604020202020204" pitchFamily="34" charset="0"/>
              <a:cs typeface="Arial" panose="020B0604020202020204" pitchFamily="34" charset="0"/>
            </a:endParaRPr>
          </a:p>
        </p:txBody>
      </p:sp>
      <p:sp>
        <p:nvSpPr>
          <p:cNvPr id="26" name="object 26"/>
          <p:cNvSpPr txBox="1"/>
          <p:nvPr/>
        </p:nvSpPr>
        <p:spPr>
          <a:xfrm>
            <a:off x="2955850" y="9240594"/>
            <a:ext cx="367665" cy="141834"/>
          </a:xfrm>
          <a:prstGeom prst="rect">
            <a:avLst/>
          </a:prstGeom>
        </p:spPr>
        <p:txBody>
          <a:bodyPr vert="horz" wrap="square" lIns="0" tIns="12065" rIns="0" bIns="0" rtlCol="0">
            <a:spAutoFit/>
          </a:bodyPr>
          <a:lstStyle/>
          <a:p>
            <a:pPr marL="12700" marR="5080" indent="127000">
              <a:lnSpc>
                <a:spcPct val="106500"/>
              </a:lnSpc>
              <a:spcBef>
                <a:spcPts val="95"/>
              </a:spcBef>
            </a:pPr>
            <a:r>
              <a:rPr sz="200" dirty="0">
                <a:solidFill>
                  <a:srgbClr val="F79428"/>
                </a:solidFill>
                <a:latin typeface="Arial" panose="020B0604020202020204" pitchFamily="34" charset="0"/>
                <a:cs typeface="Arial" panose="020B0604020202020204" pitchFamily="34" charset="0"/>
              </a:rPr>
              <a:t>PARTES  INTERESSADAS ADICIONAIS</a:t>
            </a:r>
            <a:endParaRPr sz="200">
              <a:latin typeface="Arial" panose="020B0604020202020204" pitchFamily="34" charset="0"/>
              <a:cs typeface="Arial" panose="020B0604020202020204" pitchFamily="34" charset="0"/>
            </a:endParaRPr>
          </a:p>
          <a:p>
            <a:pPr marL="58419">
              <a:lnSpc>
                <a:spcPct val="100000"/>
              </a:lnSpc>
              <a:spcBef>
                <a:spcPts val="15"/>
              </a:spcBef>
            </a:pPr>
            <a:r>
              <a:rPr sz="200" dirty="0">
                <a:solidFill>
                  <a:srgbClr val="F79428"/>
                </a:solidFill>
                <a:latin typeface="Arial" panose="020B0604020202020204" pitchFamily="34" charset="0"/>
                <a:cs typeface="Arial" panose="020B0604020202020204" pitchFamily="34" charset="0"/>
              </a:rPr>
              <a:t>(ALUNOS, FAMÍLIAS)</a:t>
            </a:r>
            <a:endParaRPr sz="200">
              <a:latin typeface="Arial" panose="020B0604020202020204" pitchFamily="34" charset="0"/>
              <a:cs typeface="Arial" panose="020B0604020202020204" pitchFamily="34" charset="0"/>
            </a:endParaRPr>
          </a:p>
        </p:txBody>
      </p:sp>
      <p:sp>
        <p:nvSpPr>
          <p:cNvPr id="27" name="object 27"/>
          <p:cNvSpPr txBox="1"/>
          <p:nvPr/>
        </p:nvSpPr>
        <p:spPr>
          <a:xfrm>
            <a:off x="5919684" y="7771657"/>
            <a:ext cx="53861" cy="1359535"/>
          </a:xfrm>
          <a:prstGeom prst="rect">
            <a:avLst/>
          </a:prstGeom>
        </p:spPr>
        <p:txBody>
          <a:bodyPr vert="vert270" wrap="square" lIns="0" tIns="4445" rIns="0" bIns="0" rtlCol="0">
            <a:spAutoFit/>
          </a:bodyPr>
          <a:lstStyle/>
          <a:p>
            <a:pPr marL="12700">
              <a:lnSpc>
                <a:spcPct val="100000"/>
              </a:lnSpc>
              <a:spcBef>
                <a:spcPts val="35"/>
              </a:spcBef>
            </a:pPr>
            <a:r>
              <a:rPr sz="350" b="1" dirty="0">
                <a:solidFill>
                  <a:srgbClr val="FFFFFF"/>
                </a:solidFill>
                <a:latin typeface="Arial" panose="020B0604020202020204" pitchFamily="34" charset="0"/>
                <a:cs typeface="Arial" panose="020B0604020202020204" pitchFamily="34" charset="0"/>
              </a:rPr>
              <a:t>11 NOITE DA APRESENTAÇÃO REGIONAL E CELEBRAÇÃO</a:t>
            </a:r>
            <a:endParaRPr sz="350">
              <a:latin typeface="Arial" panose="020B0604020202020204" pitchFamily="34" charset="0"/>
              <a:cs typeface="Arial" panose="020B0604020202020204" pitchFamily="34" charset="0"/>
            </a:endParaRPr>
          </a:p>
        </p:txBody>
      </p:sp>
      <p:sp>
        <p:nvSpPr>
          <p:cNvPr id="28" name="object 28"/>
          <p:cNvSpPr txBox="1"/>
          <p:nvPr/>
        </p:nvSpPr>
        <p:spPr>
          <a:xfrm>
            <a:off x="3921861" y="9235913"/>
            <a:ext cx="12446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29" name="object 29"/>
          <p:cNvSpPr txBox="1"/>
          <p:nvPr/>
        </p:nvSpPr>
        <p:spPr>
          <a:xfrm>
            <a:off x="4725188" y="9235913"/>
            <a:ext cx="124460"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911060"/>
                </a:solidFill>
                <a:latin typeface="Arial" panose="020B0604020202020204" pitchFamily="34" charset="0"/>
                <a:cs typeface="Arial" panose="020B0604020202020204" pitchFamily="34" charset="0"/>
              </a:rPr>
              <a:t>ALUNO</a:t>
            </a:r>
            <a:endParaRPr sz="200">
              <a:latin typeface="Arial" panose="020B0604020202020204" pitchFamily="34" charset="0"/>
              <a:cs typeface="Arial" panose="020B0604020202020204" pitchFamily="34" charset="0"/>
            </a:endParaRPr>
          </a:p>
        </p:txBody>
      </p:sp>
      <p:sp>
        <p:nvSpPr>
          <p:cNvPr id="30" name="object 30"/>
          <p:cNvSpPr txBox="1"/>
          <p:nvPr/>
        </p:nvSpPr>
        <p:spPr>
          <a:xfrm>
            <a:off x="1582235" y="8374964"/>
            <a:ext cx="38472" cy="516255"/>
          </a:xfrm>
          <a:prstGeom prst="rect">
            <a:avLst/>
          </a:prstGeom>
        </p:spPr>
        <p:txBody>
          <a:bodyPr vert="vert270" wrap="square" lIns="0" tIns="7620" rIns="0" bIns="0" rtlCol="0">
            <a:spAutoFit/>
          </a:bodyPr>
          <a:lstStyle/>
          <a:p>
            <a:pPr marL="12700">
              <a:lnSpc>
                <a:spcPct val="100000"/>
              </a:lnSpc>
              <a:spcBef>
                <a:spcPts val="60"/>
              </a:spcBef>
            </a:pPr>
            <a:r>
              <a:rPr sz="250" b="1" dirty="0">
                <a:latin typeface="Arial" panose="020B0604020202020204" pitchFamily="34" charset="0"/>
                <a:cs typeface="Arial" panose="020B0604020202020204" pitchFamily="34" charset="0"/>
              </a:rPr>
              <a:t>FACILITADORES/FORMADORES</a:t>
            </a:r>
            <a:endParaRPr sz="250">
              <a:latin typeface="Arial" panose="020B0604020202020204" pitchFamily="34" charset="0"/>
              <a:cs typeface="Arial" panose="020B0604020202020204" pitchFamily="34" charset="0"/>
            </a:endParaRPr>
          </a:p>
        </p:txBody>
      </p:sp>
      <p:sp>
        <p:nvSpPr>
          <p:cNvPr id="31" name="object 31"/>
          <p:cNvSpPr txBox="1"/>
          <p:nvPr/>
        </p:nvSpPr>
        <p:spPr>
          <a:xfrm>
            <a:off x="1582235" y="9083137"/>
            <a:ext cx="38472" cy="292100"/>
          </a:xfrm>
          <a:prstGeom prst="rect">
            <a:avLst/>
          </a:prstGeom>
        </p:spPr>
        <p:txBody>
          <a:bodyPr vert="vert270" wrap="square" lIns="0" tIns="7620" rIns="0" bIns="0" rtlCol="0">
            <a:spAutoFit/>
          </a:bodyPr>
          <a:lstStyle/>
          <a:p>
            <a:pPr marL="12700">
              <a:lnSpc>
                <a:spcPct val="100000"/>
              </a:lnSpc>
              <a:spcBef>
                <a:spcPts val="60"/>
              </a:spcBef>
            </a:pPr>
            <a:r>
              <a:rPr sz="250" b="1" dirty="0">
                <a:latin typeface="Arial" panose="020B0604020202020204" pitchFamily="34" charset="0"/>
                <a:cs typeface="Arial" panose="020B0604020202020204" pitchFamily="34" charset="0"/>
              </a:rPr>
              <a:t>PARTICIPANTES</a:t>
            </a:r>
            <a:endParaRPr sz="250">
              <a:latin typeface="Arial" panose="020B0604020202020204" pitchFamily="34" charset="0"/>
              <a:cs typeface="Arial" panose="020B0604020202020204" pitchFamily="34" charset="0"/>
            </a:endParaRPr>
          </a:p>
        </p:txBody>
      </p:sp>
      <p:sp>
        <p:nvSpPr>
          <p:cNvPr id="32" name="object 32"/>
          <p:cNvSpPr txBox="1"/>
          <p:nvPr/>
        </p:nvSpPr>
        <p:spPr>
          <a:xfrm>
            <a:off x="1757057"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3" name="object 33"/>
          <p:cNvSpPr txBox="1"/>
          <p:nvPr/>
        </p:nvSpPr>
        <p:spPr>
          <a:xfrm>
            <a:off x="2191006"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4" name="object 34"/>
          <p:cNvSpPr txBox="1"/>
          <p:nvPr/>
        </p:nvSpPr>
        <p:spPr>
          <a:xfrm>
            <a:off x="2627758"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5" name="object 35"/>
          <p:cNvSpPr txBox="1"/>
          <p:nvPr/>
        </p:nvSpPr>
        <p:spPr>
          <a:xfrm>
            <a:off x="3014333"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6" name="object 36"/>
          <p:cNvSpPr txBox="1"/>
          <p:nvPr/>
        </p:nvSpPr>
        <p:spPr>
          <a:xfrm>
            <a:off x="3425893"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7" name="object 37"/>
          <p:cNvSpPr txBox="1"/>
          <p:nvPr/>
        </p:nvSpPr>
        <p:spPr>
          <a:xfrm>
            <a:off x="3865448"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8" name="object 38"/>
          <p:cNvSpPr txBox="1"/>
          <p:nvPr/>
        </p:nvSpPr>
        <p:spPr>
          <a:xfrm>
            <a:off x="4266329"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39" name="object 39"/>
          <p:cNvSpPr txBox="1"/>
          <p:nvPr/>
        </p:nvSpPr>
        <p:spPr>
          <a:xfrm>
            <a:off x="4672432"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0" name="object 40"/>
          <p:cNvSpPr txBox="1"/>
          <p:nvPr/>
        </p:nvSpPr>
        <p:spPr>
          <a:xfrm>
            <a:off x="5101220"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1" name="object 41"/>
          <p:cNvSpPr txBox="1"/>
          <p:nvPr/>
        </p:nvSpPr>
        <p:spPr>
          <a:xfrm>
            <a:off x="5498060" y="8735787"/>
            <a:ext cx="234315" cy="47449"/>
          </a:xfrm>
          <a:prstGeom prst="rect">
            <a:avLst/>
          </a:prstGeom>
        </p:spPr>
        <p:txBody>
          <a:bodyPr vert="horz" wrap="square" lIns="0" tIns="16510" rIns="0" bIns="0" rtlCol="0">
            <a:spAutoFit/>
          </a:bodyPr>
          <a:lstStyle/>
          <a:p>
            <a:pPr marL="12700">
              <a:lnSpc>
                <a:spcPct val="100000"/>
              </a:lnSpc>
              <a:spcBef>
                <a:spcPts val="130"/>
              </a:spcBef>
            </a:pPr>
            <a:r>
              <a:rPr sz="200" dirty="0">
                <a:solidFill>
                  <a:srgbClr val="21409A"/>
                </a:solidFill>
                <a:latin typeface="Arial" panose="020B0604020202020204" pitchFamily="34" charset="0"/>
                <a:cs typeface="Arial" panose="020B0604020202020204" pitchFamily="34" charset="0"/>
              </a:rPr>
              <a:t>EQUIPA DA AKF</a:t>
            </a:r>
            <a:endParaRPr sz="200">
              <a:latin typeface="Arial" panose="020B0604020202020204" pitchFamily="34" charset="0"/>
              <a:cs typeface="Arial" panose="020B0604020202020204" pitchFamily="34" charset="0"/>
            </a:endParaRPr>
          </a:p>
        </p:txBody>
      </p:sp>
      <p:sp>
        <p:nvSpPr>
          <p:cNvPr id="42" name="object 42"/>
          <p:cNvSpPr txBox="1"/>
          <p:nvPr/>
        </p:nvSpPr>
        <p:spPr>
          <a:xfrm>
            <a:off x="1708854" y="9050684"/>
            <a:ext cx="339090"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3" name="object 43"/>
          <p:cNvSpPr txBox="1"/>
          <p:nvPr/>
        </p:nvSpPr>
        <p:spPr>
          <a:xfrm>
            <a:off x="2160457" y="9050684"/>
            <a:ext cx="32448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4" name="object 44"/>
          <p:cNvSpPr txBox="1"/>
          <p:nvPr/>
        </p:nvSpPr>
        <p:spPr>
          <a:xfrm>
            <a:off x="2574082"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5" name="object 45"/>
          <p:cNvSpPr txBox="1"/>
          <p:nvPr/>
        </p:nvSpPr>
        <p:spPr>
          <a:xfrm>
            <a:off x="2976704"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6" name="object 46"/>
          <p:cNvSpPr txBox="1"/>
          <p:nvPr/>
        </p:nvSpPr>
        <p:spPr>
          <a:xfrm>
            <a:off x="3400830"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7" name="object 47"/>
          <p:cNvSpPr txBox="1"/>
          <p:nvPr/>
        </p:nvSpPr>
        <p:spPr>
          <a:xfrm>
            <a:off x="3816579"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8" name="object 48"/>
          <p:cNvSpPr txBox="1"/>
          <p:nvPr/>
        </p:nvSpPr>
        <p:spPr>
          <a:xfrm>
            <a:off x="4213420"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49" name="object 49"/>
          <p:cNvSpPr txBox="1"/>
          <p:nvPr/>
        </p:nvSpPr>
        <p:spPr>
          <a:xfrm>
            <a:off x="4625334"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0" name="object 50"/>
          <p:cNvSpPr txBox="1"/>
          <p:nvPr/>
        </p:nvSpPr>
        <p:spPr>
          <a:xfrm>
            <a:off x="5038221"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1" name="object 51"/>
          <p:cNvSpPr txBox="1"/>
          <p:nvPr/>
        </p:nvSpPr>
        <p:spPr>
          <a:xfrm>
            <a:off x="5443469" y="9050684"/>
            <a:ext cx="334645" cy="79830"/>
          </a:xfrm>
          <a:prstGeom prst="rect">
            <a:avLst/>
          </a:prstGeom>
        </p:spPr>
        <p:txBody>
          <a:bodyPr vert="horz" wrap="square" lIns="0" tIns="11430" rIns="0" bIns="0" rtlCol="0">
            <a:spAutoFit/>
          </a:bodyPr>
          <a:lstStyle/>
          <a:p>
            <a:pPr marL="12700" marR="5080" indent="20955">
              <a:lnSpc>
                <a:spcPct val="116100"/>
              </a:lnSpc>
              <a:spcBef>
                <a:spcPts val="90"/>
              </a:spcBef>
            </a:pPr>
            <a:r>
              <a:rPr sz="200" dirty="0">
                <a:solidFill>
                  <a:srgbClr val="00A796"/>
                </a:solidFill>
                <a:latin typeface="Arial" panose="020B0604020202020204" pitchFamily="34" charset="0"/>
                <a:cs typeface="Arial" panose="020B0604020202020204" pitchFamily="34" charset="0"/>
              </a:rPr>
              <a:t>LÍDER </a:t>
            </a:r>
            <a:r>
              <a:rPr sz="200" dirty="0">
                <a:solidFill>
                  <a:srgbClr val="8DC63F"/>
                </a:solidFill>
                <a:latin typeface="Arial" panose="020B0604020202020204" pitchFamily="34" charset="0"/>
                <a:cs typeface="Arial" panose="020B0604020202020204" pitchFamily="34" charset="0"/>
              </a:rPr>
              <a:t>EDUCADOR  </a:t>
            </a:r>
            <a:r>
              <a:rPr sz="200" dirty="0">
                <a:solidFill>
                  <a:srgbClr val="00A796"/>
                </a:solidFill>
                <a:latin typeface="Arial" panose="020B0604020202020204" pitchFamily="34" charset="0"/>
                <a:cs typeface="Arial" panose="020B0604020202020204" pitchFamily="34" charset="0"/>
              </a:rPr>
              <a:t>ESCOLAR</a:t>
            </a:r>
            <a:endParaRPr sz="200">
              <a:latin typeface="Arial" panose="020B0604020202020204" pitchFamily="34" charset="0"/>
              <a:cs typeface="Arial" panose="020B0604020202020204" pitchFamily="34" charset="0"/>
            </a:endParaRPr>
          </a:p>
        </p:txBody>
      </p:sp>
      <p:sp>
        <p:nvSpPr>
          <p:cNvPr id="52" name="object 52"/>
          <p:cNvSpPr txBox="1"/>
          <p:nvPr/>
        </p:nvSpPr>
        <p:spPr>
          <a:xfrm>
            <a:off x="1760334" y="7221358"/>
            <a:ext cx="1095375" cy="414216"/>
          </a:xfrm>
          <a:prstGeom prst="rect">
            <a:avLst/>
          </a:prstGeom>
        </p:spPr>
        <p:txBody>
          <a:bodyPr vert="horz" wrap="square" lIns="0" tIns="13970" rIns="0" bIns="0" rtlCol="0">
            <a:spAutoFit/>
          </a:bodyPr>
          <a:lstStyle/>
          <a:p>
            <a:pPr marL="12700">
              <a:lnSpc>
                <a:spcPct val="100000"/>
              </a:lnSpc>
              <a:spcBef>
                <a:spcPts val="110"/>
              </a:spcBef>
            </a:pPr>
            <a:r>
              <a:rPr sz="650" b="1" dirty="0">
                <a:latin typeface="Arial" panose="020B0604020202020204" pitchFamily="34" charset="0"/>
                <a:cs typeface="Arial" panose="020B0604020202020204" pitchFamily="34" charset="0"/>
              </a:rPr>
              <a:t>SCHOOLS 2030</a:t>
            </a:r>
            <a:endParaRPr sz="650">
              <a:latin typeface="Arial" panose="020B0604020202020204" pitchFamily="34" charset="0"/>
              <a:cs typeface="Arial" panose="020B0604020202020204" pitchFamily="34" charset="0"/>
            </a:endParaRPr>
          </a:p>
          <a:p>
            <a:pPr marL="12700">
              <a:lnSpc>
                <a:spcPct val="100000"/>
              </a:lnSpc>
              <a:spcBef>
                <a:spcPts val="15"/>
              </a:spcBef>
            </a:pPr>
            <a:r>
              <a:rPr sz="650" dirty="0">
                <a:latin typeface="Arial" panose="020B0604020202020204" pitchFamily="34" charset="0"/>
                <a:cs typeface="Arial" panose="020B0604020202020204" pitchFamily="34" charset="0"/>
              </a:rPr>
              <a:t>JORNADA DO PARTICIPANTE</a:t>
            </a:r>
            <a:endParaRPr sz="650">
              <a:latin typeface="Arial" panose="020B0604020202020204" pitchFamily="34" charset="0"/>
              <a:cs typeface="Arial" panose="020B0604020202020204" pitchFamily="34" charset="0"/>
            </a:endParaRPr>
          </a:p>
          <a:p>
            <a:pPr marL="12700">
              <a:lnSpc>
                <a:spcPct val="100000"/>
              </a:lnSpc>
              <a:spcBef>
                <a:spcPts val="15"/>
              </a:spcBef>
            </a:pPr>
            <a:r>
              <a:rPr sz="650" dirty="0">
                <a:latin typeface="Arial" panose="020B0604020202020204" pitchFamily="34" charset="0"/>
                <a:cs typeface="Arial" panose="020B0604020202020204" pitchFamily="34" charset="0"/>
              </a:rPr>
              <a:t>Opção 1 e 2</a:t>
            </a:r>
            <a:endParaRPr sz="650">
              <a:latin typeface="Arial" panose="020B0604020202020204" pitchFamily="34" charset="0"/>
              <a:cs typeface="Arial" panose="020B0604020202020204" pitchFamily="34" charset="0"/>
            </a:endParaRPr>
          </a:p>
        </p:txBody>
      </p:sp>
      <p:sp>
        <p:nvSpPr>
          <p:cNvPr id="53" name="object 53"/>
          <p:cNvSpPr txBox="1"/>
          <p:nvPr/>
        </p:nvSpPr>
        <p:spPr>
          <a:xfrm>
            <a:off x="1673351" y="9615163"/>
            <a:ext cx="458470" cy="196849"/>
          </a:xfrm>
          <a:prstGeom prst="rect">
            <a:avLst/>
          </a:prstGeom>
        </p:spPr>
        <p:txBody>
          <a:bodyPr vert="horz" wrap="square" lIns="0" tIns="12065" rIns="0" bIns="0" rtlCol="0">
            <a:spAutoFit/>
          </a:bodyPr>
          <a:lstStyle/>
          <a:p>
            <a:pPr marL="12700">
              <a:lnSpc>
                <a:spcPct val="100000"/>
              </a:lnSpc>
              <a:spcBef>
                <a:spcPts val="95"/>
              </a:spcBef>
            </a:pPr>
            <a:r>
              <a:rPr sz="600" b="1" dirty="0">
                <a:solidFill>
                  <a:srgbClr val="D2232A"/>
                </a:solidFill>
                <a:latin typeface="Arial" panose="020B0604020202020204" pitchFamily="34" charset="0"/>
                <a:cs typeface="Arial" panose="020B0604020202020204" pitchFamily="34" charset="0"/>
              </a:rPr>
              <a:t>Reuniões 1-3</a:t>
            </a:r>
            <a:endParaRPr sz="600">
              <a:latin typeface="Arial" panose="020B0604020202020204" pitchFamily="34" charset="0"/>
              <a:cs typeface="Arial" panose="020B0604020202020204" pitchFamily="34" charset="0"/>
            </a:endParaRPr>
          </a:p>
        </p:txBody>
      </p:sp>
      <p:sp>
        <p:nvSpPr>
          <p:cNvPr id="54" name="object 54"/>
          <p:cNvSpPr txBox="1"/>
          <p:nvPr/>
        </p:nvSpPr>
        <p:spPr>
          <a:xfrm>
            <a:off x="2953896" y="9615163"/>
            <a:ext cx="506730" cy="196849"/>
          </a:xfrm>
          <a:prstGeom prst="rect">
            <a:avLst/>
          </a:prstGeom>
        </p:spPr>
        <p:txBody>
          <a:bodyPr vert="horz" wrap="square" lIns="0" tIns="12065" rIns="0" bIns="0" rtlCol="0">
            <a:spAutoFit/>
          </a:bodyPr>
          <a:lstStyle/>
          <a:p>
            <a:pPr marL="12700">
              <a:lnSpc>
                <a:spcPct val="100000"/>
              </a:lnSpc>
              <a:spcBef>
                <a:spcPts val="95"/>
              </a:spcBef>
            </a:pPr>
            <a:r>
              <a:rPr sz="600" b="1" dirty="0">
                <a:solidFill>
                  <a:srgbClr val="D2232A"/>
                </a:solidFill>
                <a:latin typeface="Arial" panose="020B0604020202020204" pitchFamily="34" charset="0"/>
                <a:cs typeface="Arial" panose="020B0604020202020204" pitchFamily="34" charset="0"/>
              </a:rPr>
              <a:t>Reuniões 4-10</a:t>
            </a:r>
            <a:endParaRPr sz="600">
              <a:latin typeface="Arial" panose="020B0604020202020204" pitchFamily="34" charset="0"/>
              <a:cs typeface="Arial" panose="020B0604020202020204" pitchFamily="34" charset="0"/>
            </a:endParaRPr>
          </a:p>
        </p:txBody>
      </p:sp>
      <p:sp>
        <p:nvSpPr>
          <p:cNvPr id="55" name="object 55"/>
          <p:cNvSpPr txBox="1"/>
          <p:nvPr/>
        </p:nvSpPr>
        <p:spPr>
          <a:xfrm>
            <a:off x="4140705" y="9615163"/>
            <a:ext cx="555625" cy="196849"/>
          </a:xfrm>
          <a:prstGeom prst="rect">
            <a:avLst/>
          </a:prstGeom>
        </p:spPr>
        <p:txBody>
          <a:bodyPr vert="horz" wrap="square" lIns="0" tIns="12065" rIns="0" bIns="0" rtlCol="0">
            <a:spAutoFit/>
          </a:bodyPr>
          <a:lstStyle/>
          <a:p>
            <a:pPr marL="12700">
              <a:lnSpc>
                <a:spcPct val="100000"/>
              </a:lnSpc>
              <a:spcBef>
                <a:spcPts val="95"/>
              </a:spcBef>
            </a:pPr>
            <a:r>
              <a:rPr sz="600" b="1" dirty="0">
                <a:solidFill>
                  <a:srgbClr val="D2232A"/>
                </a:solidFill>
                <a:latin typeface="Arial" panose="020B0604020202020204" pitchFamily="34" charset="0"/>
                <a:cs typeface="Arial" panose="020B0604020202020204" pitchFamily="34" charset="0"/>
              </a:rPr>
              <a:t>Reuniões 11-15</a:t>
            </a:r>
            <a:endParaRPr sz="600">
              <a:latin typeface="Arial" panose="020B0604020202020204" pitchFamily="34" charset="0"/>
              <a:cs typeface="Arial" panose="020B0604020202020204" pitchFamily="34" charset="0"/>
            </a:endParaRPr>
          </a:p>
        </p:txBody>
      </p:sp>
      <p:sp>
        <p:nvSpPr>
          <p:cNvPr id="56" name="object 56"/>
          <p:cNvSpPr txBox="1"/>
          <p:nvPr/>
        </p:nvSpPr>
        <p:spPr>
          <a:xfrm>
            <a:off x="5142236" y="9615163"/>
            <a:ext cx="555625" cy="196849"/>
          </a:xfrm>
          <a:prstGeom prst="rect">
            <a:avLst/>
          </a:prstGeom>
        </p:spPr>
        <p:txBody>
          <a:bodyPr vert="horz" wrap="square" lIns="0" tIns="12065" rIns="0" bIns="0" rtlCol="0">
            <a:spAutoFit/>
          </a:bodyPr>
          <a:lstStyle/>
          <a:p>
            <a:pPr marL="12700">
              <a:lnSpc>
                <a:spcPct val="100000"/>
              </a:lnSpc>
              <a:spcBef>
                <a:spcPts val="95"/>
              </a:spcBef>
            </a:pPr>
            <a:r>
              <a:rPr sz="600" b="1" dirty="0">
                <a:solidFill>
                  <a:srgbClr val="D2232A"/>
                </a:solidFill>
                <a:latin typeface="Arial" panose="020B0604020202020204" pitchFamily="34" charset="0"/>
                <a:cs typeface="Arial" panose="020B0604020202020204" pitchFamily="34" charset="0"/>
              </a:rPr>
              <a:t>Reuniões 16-20</a:t>
            </a:r>
            <a:endParaRPr sz="600">
              <a:latin typeface="Arial" panose="020B0604020202020204" pitchFamily="34" charset="0"/>
              <a:cs typeface="Arial" panose="020B0604020202020204" pitchFamily="34" charset="0"/>
            </a:endParaRPr>
          </a:p>
        </p:txBody>
      </p:sp>
      <p:sp>
        <p:nvSpPr>
          <p:cNvPr id="57" name="object 57"/>
          <p:cNvSpPr txBox="1"/>
          <p:nvPr/>
        </p:nvSpPr>
        <p:spPr>
          <a:xfrm>
            <a:off x="1666608" y="8068838"/>
            <a:ext cx="303530" cy="243656"/>
          </a:xfrm>
          <a:prstGeom prst="rect">
            <a:avLst/>
          </a:prstGeom>
        </p:spPr>
        <p:txBody>
          <a:bodyPr vert="horz" wrap="square" lIns="0" tIns="20320" rIns="0" bIns="0" rtlCol="0">
            <a:spAutoFit/>
          </a:bodyPr>
          <a:lstStyle/>
          <a:p>
            <a:pPr marL="36195">
              <a:lnSpc>
                <a:spcPct val="100000"/>
              </a:lnSpc>
              <a:spcBef>
                <a:spcPts val="160"/>
              </a:spcBef>
            </a:pPr>
            <a:r>
              <a:rPr sz="200" dirty="0">
                <a:latin typeface="Arial" panose="020B0604020202020204" pitchFamily="34" charset="0"/>
                <a:cs typeface="Arial" panose="020B0604020202020204" pitchFamily="34" charset="0"/>
              </a:rPr>
              <a:t>quantitativos</a:t>
            </a:r>
            <a:endParaRPr sz="200">
              <a:latin typeface="Arial" panose="020B0604020202020204" pitchFamily="34" charset="0"/>
              <a:cs typeface="Arial" panose="020B0604020202020204" pitchFamily="34" charset="0"/>
            </a:endParaRPr>
          </a:p>
          <a:p>
            <a:pPr marL="36195" marR="5080" indent="-24130">
              <a:lnSpc>
                <a:spcPct val="100000"/>
              </a:lnSpc>
              <a:spcBef>
                <a:spcPts val="55"/>
              </a:spcBef>
            </a:pPr>
            <a:r>
              <a:rPr sz="200" dirty="0">
                <a:latin typeface="Arial" panose="020B0604020202020204" pitchFamily="34" charset="0"/>
                <a:cs typeface="Arial" panose="020B0604020202020204" pitchFamily="34" charset="0"/>
              </a:rPr>
              <a:t>+ Identiﬁcar o problema   a explorar</a:t>
            </a:r>
            <a:endParaRPr sz="200">
              <a:latin typeface="Arial" panose="020B0604020202020204" pitchFamily="34" charset="0"/>
              <a:cs typeface="Arial" panose="020B0604020202020204" pitchFamily="34" charset="0"/>
            </a:endParaRPr>
          </a:p>
          <a:p>
            <a:pPr marL="12700">
              <a:lnSpc>
                <a:spcPct val="100000"/>
              </a:lnSpc>
              <a:spcBef>
                <a:spcPts val="50"/>
              </a:spcBef>
            </a:pPr>
            <a:r>
              <a:rPr sz="200" dirty="0">
                <a:latin typeface="Arial" panose="020B0604020202020204" pitchFamily="34" charset="0"/>
                <a:cs typeface="Arial" panose="020B0604020202020204" pitchFamily="34" charset="0"/>
              </a:rPr>
              <a:t>+ Pesquisa secundária</a:t>
            </a:r>
            <a:endParaRPr sz="200">
              <a:latin typeface="Arial" panose="020B0604020202020204" pitchFamily="34" charset="0"/>
              <a:cs typeface="Arial" panose="020B0604020202020204" pitchFamily="34" charset="0"/>
            </a:endParaRPr>
          </a:p>
          <a:p>
            <a:pPr marL="36195" marR="38735" indent="-24130">
              <a:lnSpc>
                <a:spcPct val="100000"/>
              </a:lnSpc>
              <a:spcBef>
                <a:spcPts val="60"/>
              </a:spcBef>
            </a:pPr>
            <a:r>
              <a:rPr sz="200" dirty="0">
                <a:latin typeface="Arial" panose="020B0604020202020204" pitchFamily="34" charset="0"/>
                <a:cs typeface="Arial" panose="020B0604020202020204" pitchFamily="34" charset="0"/>
              </a:rPr>
              <a:t>+ Mapeamento das  partes Interessadas</a:t>
            </a:r>
            <a:endParaRPr sz="200">
              <a:latin typeface="Arial" panose="020B0604020202020204" pitchFamily="34" charset="0"/>
              <a:cs typeface="Arial" panose="020B0604020202020204" pitchFamily="34" charset="0"/>
            </a:endParaRPr>
          </a:p>
        </p:txBody>
      </p:sp>
      <p:sp>
        <p:nvSpPr>
          <p:cNvPr id="58" name="object 58"/>
          <p:cNvSpPr txBox="1"/>
          <p:nvPr/>
        </p:nvSpPr>
        <p:spPr>
          <a:xfrm>
            <a:off x="2112429" y="8060480"/>
            <a:ext cx="355600" cy="456535"/>
          </a:xfrm>
          <a:prstGeom prst="rect">
            <a:avLst/>
          </a:prstGeom>
        </p:spPr>
        <p:txBody>
          <a:bodyPr vert="horz" wrap="square" lIns="0" tIns="20320" rIns="0" bIns="0" rtlCol="0">
            <a:spAutoFit/>
          </a:bodyPr>
          <a:lstStyle/>
          <a:p>
            <a:pPr marL="12700">
              <a:lnSpc>
                <a:spcPct val="100000"/>
              </a:lnSpc>
              <a:spcBef>
                <a:spcPts val="160"/>
              </a:spcBef>
            </a:pPr>
            <a:r>
              <a:rPr sz="200" b="1" dirty="0">
                <a:latin typeface="Arial" panose="020B0604020202020204" pitchFamily="34" charset="0"/>
                <a:cs typeface="Arial" panose="020B0604020202020204" pitchFamily="34" charset="0"/>
              </a:rPr>
              <a:t>Trabalho de campo A:</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Questões para a entrevista</a:t>
            </a:r>
            <a:endParaRPr sz="200">
              <a:latin typeface="Arial" panose="020B0604020202020204" pitchFamily="34" charset="0"/>
              <a:cs typeface="Arial" panose="020B0604020202020204" pitchFamily="34" charset="0"/>
            </a:endParaRPr>
          </a:p>
          <a:p>
            <a:pPr marL="36195" marR="95885" indent="-24130">
              <a:lnSpc>
                <a:spcPct val="100000"/>
              </a:lnSpc>
              <a:spcBef>
                <a:spcPts val="60"/>
              </a:spcBef>
            </a:pPr>
            <a:r>
              <a:rPr sz="200" dirty="0">
                <a:latin typeface="Arial" panose="020B0604020202020204" pitchFamily="34" charset="0"/>
                <a:cs typeface="Arial" panose="020B0604020202020204" pitchFamily="34" charset="0"/>
              </a:rPr>
              <a:t>+ Técnicas adicionais  de entrevista</a:t>
            </a:r>
            <a:endParaRPr sz="200">
              <a:latin typeface="Arial" panose="020B0604020202020204" pitchFamily="34" charset="0"/>
              <a:cs typeface="Arial" panose="020B0604020202020204" pitchFamily="34" charset="0"/>
            </a:endParaRPr>
          </a:p>
          <a:p>
            <a:pPr marL="36195" marR="90805" indent="-24130">
              <a:lnSpc>
                <a:spcPct val="100000"/>
              </a:lnSpc>
              <a:spcBef>
                <a:spcPts val="50"/>
              </a:spcBef>
            </a:pPr>
            <a:r>
              <a:rPr sz="200" dirty="0">
                <a:latin typeface="Arial" panose="020B0604020202020204" pitchFamily="34" charset="0"/>
                <a:cs typeface="Arial" panose="020B0604020202020204" pitchFamily="34" charset="0"/>
              </a:rPr>
              <a:t>+ Notas da entrevista   e reﬂexões</a:t>
            </a:r>
            <a:endParaRPr sz="200">
              <a:latin typeface="Arial" panose="020B0604020202020204" pitchFamily="34" charset="0"/>
              <a:cs typeface="Arial" panose="020B0604020202020204" pitchFamily="34" charset="0"/>
            </a:endParaRPr>
          </a:p>
          <a:p>
            <a:pPr marL="36195" marR="21590" indent="-24130">
              <a:lnSpc>
                <a:spcPct val="100000"/>
              </a:lnSpc>
              <a:spcBef>
                <a:spcPts val="50"/>
              </a:spcBef>
            </a:pPr>
            <a:r>
              <a:rPr sz="200" dirty="0">
                <a:latin typeface="Arial" panose="020B0604020202020204" pitchFamily="34" charset="0"/>
                <a:cs typeface="Arial" panose="020B0604020202020204" pitchFamily="34" charset="0"/>
              </a:rPr>
              <a:t>+ Observação e  mapeamento da jornada</a:t>
            </a:r>
            <a:endParaRPr sz="200">
              <a:latin typeface="Arial" panose="020B0604020202020204" pitchFamily="34" charset="0"/>
              <a:cs typeface="Arial" panose="020B0604020202020204" pitchFamily="34" charset="0"/>
            </a:endParaRPr>
          </a:p>
          <a:p>
            <a:pPr marL="12700">
              <a:lnSpc>
                <a:spcPts val="235"/>
              </a:lnSpc>
              <a:spcBef>
                <a:spcPts val="50"/>
              </a:spcBef>
            </a:pPr>
            <a:r>
              <a:rPr sz="200" dirty="0">
                <a:latin typeface="Arial" panose="020B0604020202020204" pitchFamily="34" charset="0"/>
                <a:cs typeface="Arial" panose="020B0604020202020204" pitchFamily="34" charset="0"/>
              </a:rPr>
              <a:t>+ Preparação para</a:t>
            </a:r>
            <a:endParaRPr sz="200">
              <a:latin typeface="Arial" panose="020B0604020202020204" pitchFamily="34" charset="0"/>
              <a:cs typeface="Arial" panose="020B0604020202020204" pitchFamily="34" charset="0"/>
            </a:endParaRPr>
          </a:p>
          <a:p>
            <a:pPr marL="36195">
              <a:lnSpc>
                <a:spcPts val="235"/>
              </a:lnSpc>
            </a:pPr>
            <a:r>
              <a:rPr sz="200" dirty="0">
                <a:latin typeface="Arial" panose="020B0604020202020204" pitchFamily="34" charset="0"/>
                <a:cs typeface="Arial" panose="020B0604020202020204" pitchFamily="34" charset="0"/>
              </a:rPr>
              <a:t>a observação - opcional</a:t>
            </a:r>
            <a:endParaRPr sz="200">
              <a:latin typeface="Arial" panose="020B0604020202020204" pitchFamily="34" charset="0"/>
              <a:cs typeface="Arial" panose="020B0604020202020204" pitchFamily="34" charset="0"/>
            </a:endParaRPr>
          </a:p>
          <a:p>
            <a:pPr marL="36195" marR="62230" indent="-24130">
              <a:lnSpc>
                <a:spcPct val="100000"/>
              </a:lnSpc>
              <a:spcBef>
                <a:spcPts val="60"/>
              </a:spcBef>
            </a:pPr>
            <a:r>
              <a:rPr sz="200" dirty="0">
                <a:latin typeface="Arial" panose="020B0604020202020204" pitchFamily="34" charset="0"/>
                <a:cs typeface="Arial" panose="020B0604020202020204" pitchFamily="34" charset="0"/>
              </a:rPr>
              <a:t>+ Notas de Observação   e Reﬂexão - opcional</a:t>
            </a:r>
            <a:endParaRPr sz="200">
              <a:latin typeface="Arial" panose="020B0604020202020204" pitchFamily="34" charset="0"/>
              <a:cs typeface="Arial" panose="020B0604020202020204" pitchFamily="34" charset="0"/>
            </a:endParaRPr>
          </a:p>
        </p:txBody>
      </p:sp>
      <p:sp>
        <p:nvSpPr>
          <p:cNvPr id="59" name="object 59"/>
          <p:cNvSpPr txBox="1"/>
          <p:nvPr/>
        </p:nvSpPr>
        <p:spPr>
          <a:xfrm>
            <a:off x="2530694" y="8077368"/>
            <a:ext cx="252095" cy="73097"/>
          </a:xfrm>
          <a:prstGeom prst="rect">
            <a:avLst/>
          </a:prstGeom>
        </p:spPr>
        <p:txBody>
          <a:bodyPr vert="horz" wrap="square" lIns="0" tIns="11430" rIns="0" bIns="0" rtlCol="0">
            <a:spAutoFit/>
          </a:bodyPr>
          <a:lstStyle/>
          <a:p>
            <a:pPr marL="36195" marR="5080" indent="-24130">
              <a:lnSpc>
                <a:spcPct val="100000"/>
              </a:lnSpc>
              <a:spcBef>
                <a:spcPts val="90"/>
              </a:spcBef>
            </a:pPr>
            <a:r>
              <a:rPr sz="200" dirty="0">
                <a:latin typeface="Arial" panose="020B0604020202020204" pitchFamily="34" charset="0"/>
                <a:cs typeface="Arial" panose="020B0604020202020204" pitchFamily="34" charset="0"/>
              </a:rPr>
              <a:t>+ Como poderemos  (How Might We)</a:t>
            </a:r>
            <a:endParaRPr sz="200">
              <a:latin typeface="Arial" panose="020B0604020202020204" pitchFamily="34" charset="0"/>
              <a:cs typeface="Arial" panose="020B0604020202020204" pitchFamily="34" charset="0"/>
            </a:endParaRPr>
          </a:p>
        </p:txBody>
      </p:sp>
      <p:sp>
        <p:nvSpPr>
          <p:cNvPr id="60" name="object 60"/>
          <p:cNvSpPr txBox="1"/>
          <p:nvPr/>
        </p:nvSpPr>
        <p:spPr>
          <a:xfrm>
            <a:off x="2976466" y="8052171"/>
            <a:ext cx="285750" cy="182101"/>
          </a:xfrm>
          <a:prstGeom prst="rect">
            <a:avLst/>
          </a:prstGeom>
        </p:spPr>
        <p:txBody>
          <a:bodyPr vert="horz" wrap="square" lIns="0" tIns="20320" rIns="0" bIns="0" rtlCol="0">
            <a:spAutoFit/>
          </a:bodyPr>
          <a:lstStyle/>
          <a:p>
            <a:pPr marL="36195">
              <a:lnSpc>
                <a:spcPct val="100000"/>
              </a:lnSpc>
              <a:spcBef>
                <a:spcPts val="160"/>
              </a:spcBef>
            </a:pPr>
            <a:r>
              <a:rPr sz="200" dirty="0">
                <a:latin typeface="Arial" panose="020B0604020202020204" pitchFamily="34" charset="0"/>
                <a:cs typeface="Arial" panose="020B0604020202020204" pitchFamily="34" charset="0"/>
              </a:rPr>
              <a:t>de brainstorming</a:t>
            </a:r>
            <a:endParaRPr sz="200">
              <a:latin typeface="Arial" panose="020B0604020202020204" pitchFamily="34" charset="0"/>
              <a:cs typeface="Arial" panose="020B0604020202020204" pitchFamily="34" charset="0"/>
            </a:endParaRPr>
          </a:p>
          <a:p>
            <a:pPr marL="12700">
              <a:lnSpc>
                <a:spcPct val="100000"/>
              </a:lnSpc>
              <a:spcBef>
                <a:spcPts val="55"/>
              </a:spcBef>
            </a:pPr>
            <a:r>
              <a:rPr sz="200" dirty="0">
                <a:latin typeface="Arial" panose="020B0604020202020204" pitchFamily="34" charset="0"/>
                <a:cs typeface="Arial" panose="020B0604020202020204" pitchFamily="34" charset="0"/>
              </a:rPr>
              <a:t>+ Brainstorm individual</a:t>
            </a:r>
            <a:endParaRPr sz="200">
              <a:latin typeface="Arial" panose="020B0604020202020204" pitchFamily="34" charset="0"/>
              <a:cs typeface="Arial" panose="020B0604020202020204" pitchFamily="34" charset="0"/>
            </a:endParaRPr>
          </a:p>
          <a:p>
            <a:pPr marL="12700">
              <a:lnSpc>
                <a:spcPct val="100000"/>
              </a:lnSpc>
              <a:spcBef>
                <a:spcPts val="60"/>
              </a:spcBef>
            </a:pPr>
            <a:r>
              <a:rPr sz="200" dirty="0">
                <a:latin typeface="Arial" panose="020B0604020202020204" pitchFamily="34" charset="0"/>
                <a:cs typeface="Arial" panose="020B0604020202020204" pitchFamily="34" charset="0"/>
              </a:rPr>
              <a:t>+ Brainstorm em grupo</a:t>
            </a:r>
            <a:endParaRPr sz="200">
              <a:latin typeface="Arial" panose="020B0604020202020204" pitchFamily="34" charset="0"/>
              <a:cs typeface="Arial" panose="020B0604020202020204" pitchFamily="34" charset="0"/>
            </a:endParaRPr>
          </a:p>
          <a:p>
            <a:pPr marL="12700">
              <a:lnSpc>
                <a:spcPct val="100000"/>
              </a:lnSpc>
              <a:spcBef>
                <a:spcPts val="60"/>
              </a:spcBef>
            </a:pPr>
            <a:r>
              <a:rPr sz="200" dirty="0">
                <a:latin typeface="Arial" panose="020B0604020202020204" pitchFamily="34" charset="0"/>
                <a:cs typeface="Arial" panose="020B0604020202020204" pitchFamily="34" charset="0"/>
              </a:rPr>
              <a:t>+ Seleção de ideias</a:t>
            </a:r>
            <a:endParaRPr sz="200">
              <a:latin typeface="Arial" panose="020B0604020202020204" pitchFamily="34" charset="0"/>
              <a:cs typeface="Arial" panose="020B0604020202020204" pitchFamily="34" charset="0"/>
            </a:endParaRPr>
          </a:p>
        </p:txBody>
      </p:sp>
      <p:sp>
        <p:nvSpPr>
          <p:cNvPr id="61" name="object 61"/>
          <p:cNvSpPr txBox="1"/>
          <p:nvPr/>
        </p:nvSpPr>
        <p:spPr>
          <a:xfrm>
            <a:off x="3374918" y="8060603"/>
            <a:ext cx="290830" cy="274434"/>
          </a:xfrm>
          <a:prstGeom prst="rect">
            <a:avLst/>
          </a:prstGeom>
        </p:spPr>
        <p:txBody>
          <a:bodyPr vert="horz" wrap="square" lIns="0" tIns="20320" rIns="0" bIns="0" rtlCol="0">
            <a:spAutoFit/>
          </a:bodyPr>
          <a:lstStyle/>
          <a:p>
            <a:pPr marL="36195">
              <a:lnSpc>
                <a:spcPct val="100000"/>
              </a:lnSpc>
              <a:spcBef>
                <a:spcPts val="160"/>
              </a:spcBef>
            </a:pPr>
            <a:r>
              <a:rPr sz="200" dirty="0">
                <a:latin typeface="Arial" panose="020B0604020202020204" pitchFamily="34" charset="0"/>
                <a:cs typeface="Arial" panose="020B0604020202020204" pitchFamily="34" charset="0"/>
              </a:rPr>
              <a:t>os blocos chave</a:t>
            </a:r>
            <a:endParaRPr sz="200">
              <a:latin typeface="Arial" panose="020B0604020202020204" pitchFamily="34" charset="0"/>
              <a:cs typeface="Arial" panose="020B0604020202020204" pitchFamily="34" charset="0"/>
            </a:endParaRPr>
          </a:p>
          <a:p>
            <a:pPr marL="36195" marR="73660" indent="-24130">
              <a:lnSpc>
                <a:spcPct val="100000"/>
              </a:lnSpc>
              <a:spcBef>
                <a:spcPts val="5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97790" indent="-24130">
              <a:lnSpc>
                <a:spcPct val="100000"/>
              </a:lnSpc>
              <a:spcBef>
                <a:spcPts val="50"/>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a:p>
            <a:pPr marL="36195" marR="5080" indent="-24130">
              <a:lnSpc>
                <a:spcPct val="100000"/>
              </a:lnSpc>
              <a:spcBef>
                <a:spcPts val="55"/>
              </a:spcBef>
            </a:pPr>
            <a:r>
              <a:rPr sz="200" dirty="0">
                <a:latin typeface="Arial" panose="020B0604020202020204" pitchFamily="34" charset="0"/>
                <a:cs typeface="Arial" panose="020B0604020202020204" pitchFamily="34" charset="0"/>
              </a:rPr>
              <a:t>+ Dicas para conceber  e testar um protótipo</a:t>
            </a:r>
            <a:endParaRPr sz="200">
              <a:latin typeface="Arial" panose="020B0604020202020204" pitchFamily="34" charset="0"/>
              <a:cs typeface="Arial" panose="020B0604020202020204" pitchFamily="34" charset="0"/>
            </a:endParaRPr>
          </a:p>
        </p:txBody>
      </p:sp>
      <p:sp>
        <p:nvSpPr>
          <p:cNvPr id="62" name="object 62"/>
          <p:cNvSpPr txBox="1"/>
          <p:nvPr/>
        </p:nvSpPr>
        <p:spPr>
          <a:xfrm>
            <a:off x="3828384" y="8085849"/>
            <a:ext cx="215265" cy="103875"/>
          </a:xfrm>
          <a:prstGeom prst="rect">
            <a:avLst/>
          </a:prstGeom>
        </p:spPr>
        <p:txBody>
          <a:bodyPr vert="horz" wrap="square" lIns="0" tIns="11430" rIns="0" bIns="0" rtlCol="0">
            <a:spAutoFit/>
          </a:bodyPr>
          <a:lstStyle/>
          <a:p>
            <a:pPr marL="36195" marR="5080" indent="-24130" algn="just">
              <a:lnSpc>
                <a:spcPct val="100000"/>
              </a:lnSpc>
              <a:spcBef>
                <a:spcPts val="90"/>
              </a:spcBef>
            </a:pPr>
            <a:r>
              <a:rPr sz="200" dirty="0">
                <a:latin typeface="Arial" panose="020B0604020202020204" pitchFamily="34" charset="0"/>
                <a:cs typeface="Arial" panose="020B0604020202020204" pitchFamily="34" charset="0"/>
              </a:rPr>
              <a:t>+ Reﬂexão sobre  os testes feitos  ao protótipo</a:t>
            </a:r>
            <a:endParaRPr sz="200">
              <a:latin typeface="Arial" panose="020B0604020202020204" pitchFamily="34" charset="0"/>
              <a:cs typeface="Arial" panose="020B0604020202020204" pitchFamily="34" charset="0"/>
            </a:endParaRPr>
          </a:p>
        </p:txBody>
      </p:sp>
      <p:sp>
        <p:nvSpPr>
          <p:cNvPr id="63" name="object 63"/>
          <p:cNvSpPr txBox="1"/>
          <p:nvPr/>
        </p:nvSpPr>
        <p:spPr>
          <a:xfrm>
            <a:off x="3828384" y="8174344"/>
            <a:ext cx="285115" cy="296235"/>
          </a:xfrm>
          <a:prstGeom prst="rect">
            <a:avLst/>
          </a:prstGeom>
        </p:spPr>
        <p:txBody>
          <a:bodyPr vert="horz" wrap="square" lIns="0" tIns="6350" rIns="0" bIns="0" rtlCol="0">
            <a:spAutoFit/>
          </a:bodyPr>
          <a:lstStyle/>
          <a:p>
            <a:pPr>
              <a:lnSpc>
                <a:spcPct val="100000"/>
              </a:lnSpc>
              <a:spcBef>
                <a:spcPts val="50"/>
              </a:spcBef>
            </a:pPr>
            <a:endParaRPr sz="150">
              <a:latin typeface="Arial" panose="020B0604020202020204" pitchFamily="34" charset="0"/>
              <a:cs typeface="Arial" panose="020B0604020202020204" pitchFamily="34" charset="0"/>
            </a:endParaRPr>
          </a:p>
          <a:p>
            <a:pPr marL="12700">
              <a:lnSpc>
                <a:spcPct val="100000"/>
              </a:lnSpc>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a:p>
            <a:pPr marL="12700">
              <a:lnSpc>
                <a:spcPct val="100000"/>
              </a:lnSpc>
              <a:spcBef>
                <a:spcPts val="125"/>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a:p>
            <a:pPr marL="12700">
              <a:lnSpc>
                <a:spcPct val="100000"/>
              </a:lnSpc>
              <a:spcBef>
                <a:spcPts val="125"/>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a:p>
            <a:pPr marL="36195" marR="5080" indent="-24130">
              <a:lnSpc>
                <a:spcPct val="100000"/>
              </a:lnSpc>
              <a:spcBef>
                <a:spcPts val="125"/>
              </a:spcBef>
            </a:pPr>
            <a:r>
              <a:rPr sz="200" dirty="0">
                <a:latin typeface="Arial" panose="020B0604020202020204" pitchFamily="34" charset="0"/>
                <a:cs typeface="Arial" panose="020B0604020202020204" pitchFamily="34" charset="0"/>
              </a:rPr>
              <a:t>+ Avaliar protótipos  para passar às fases  seguintes</a:t>
            </a:r>
            <a:endParaRPr sz="200">
              <a:latin typeface="Arial" panose="020B0604020202020204" pitchFamily="34" charset="0"/>
              <a:cs typeface="Arial" panose="020B0604020202020204" pitchFamily="34" charset="0"/>
            </a:endParaRPr>
          </a:p>
          <a:p>
            <a:pPr marL="12700">
              <a:lnSpc>
                <a:spcPct val="100000"/>
              </a:lnSpc>
              <a:spcBef>
                <a:spcPts val="110"/>
              </a:spcBef>
            </a:pPr>
            <a:r>
              <a:rPr sz="200" dirty="0">
                <a:latin typeface="Arial" panose="020B0604020202020204" pitchFamily="34" charset="0"/>
                <a:cs typeface="Arial" panose="020B0604020202020204" pitchFamily="34" charset="0"/>
              </a:rPr>
              <a:t>+ E  agora?</a:t>
            </a:r>
            <a:endParaRPr sz="200">
              <a:latin typeface="Arial" panose="020B0604020202020204" pitchFamily="34" charset="0"/>
              <a:cs typeface="Arial" panose="020B0604020202020204" pitchFamily="34" charset="0"/>
            </a:endParaRPr>
          </a:p>
        </p:txBody>
      </p:sp>
      <p:sp>
        <p:nvSpPr>
          <p:cNvPr id="64" name="object 64"/>
          <p:cNvSpPr txBox="1"/>
          <p:nvPr/>
        </p:nvSpPr>
        <p:spPr>
          <a:xfrm>
            <a:off x="4208104" y="8060628"/>
            <a:ext cx="222250" cy="209032"/>
          </a:xfrm>
          <a:prstGeom prst="rect">
            <a:avLst/>
          </a:prstGeom>
        </p:spPr>
        <p:txBody>
          <a:bodyPr vert="horz" wrap="square" lIns="0" tIns="6350" rIns="0" bIns="0" rtlCol="0">
            <a:spAutoFit/>
          </a:bodyPr>
          <a:lstStyle/>
          <a:p>
            <a:pPr>
              <a:lnSpc>
                <a:spcPct val="100000"/>
              </a:lnSpc>
              <a:spcBef>
                <a:spcPts val="50"/>
              </a:spcBef>
            </a:pPr>
            <a:endParaRPr sz="150">
              <a:latin typeface="Arial" panose="020B0604020202020204" pitchFamily="34" charset="0"/>
              <a:cs typeface="Arial" panose="020B0604020202020204" pitchFamily="34" charset="0"/>
            </a:endParaRPr>
          </a:p>
          <a:p>
            <a:pPr marL="36195">
              <a:lnSpc>
                <a:spcPct val="100000"/>
              </a:lnSpc>
            </a:pPr>
            <a:r>
              <a:rPr sz="200" dirty="0">
                <a:latin typeface="Arial" panose="020B0604020202020204" pitchFamily="34" charset="0"/>
                <a:cs typeface="Arial" panose="020B0604020202020204" pitchFamily="34" charset="0"/>
              </a:rPr>
              <a:t>blocos chave</a:t>
            </a:r>
            <a:endParaRPr sz="200">
              <a:latin typeface="Arial" panose="020B0604020202020204" pitchFamily="34" charset="0"/>
              <a:cs typeface="Arial" panose="020B0604020202020204" pitchFamily="34" charset="0"/>
            </a:endParaRPr>
          </a:p>
          <a:p>
            <a:pPr marL="36195" marR="5080" indent="-24130">
              <a:lnSpc>
                <a:spcPct val="100000"/>
              </a:lnSpc>
              <a:spcBef>
                <a:spcPts val="125"/>
              </a:spcBef>
            </a:pPr>
            <a:r>
              <a:rPr sz="200" dirty="0">
                <a:latin typeface="Arial" panose="020B0604020202020204" pitchFamily="34" charset="0"/>
                <a:cs typeface="Arial" panose="020B0604020202020204" pitchFamily="34" charset="0"/>
              </a:rPr>
              <a:t>+ Fazer um guião  da ideia</a:t>
            </a:r>
            <a:endParaRPr sz="200">
              <a:latin typeface="Arial" panose="020B0604020202020204" pitchFamily="34" charset="0"/>
              <a:cs typeface="Arial" panose="020B0604020202020204" pitchFamily="34" charset="0"/>
            </a:endParaRPr>
          </a:p>
          <a:p>
            <a:pPr marL="36195" marR="29209" indent="-24130">
              <a:lnSpc>
                <a:spcPct val="100000"/>
              </a:lnSpc>
              <a:spcBef>
                <a:spcPts val="120"/>
              </a:spcBef>
            </a:pPr>
            <a:r>
              <a:rPr sz="200" dirty="0">
                <a:latin typeface="Arial" panose="020B0604020202020204" pitchFamily="34" charset="0"/>
                <a:cs typeface="Arial" panose="020B0604020202020204" pitchFamily="34" charset="0"/>
              </a:rPr>
              <a:t>+ Conceber um  protótipo</a:t>
            </a:r>
            <a:endParaRPr sz="200">
              <a:latin typeface="Arial" panose="020B0604020202020204" pitchFamily="34" charset="0"/>
              <a:cs typeface="Arial" panose="020B0604020202020204" pitchFamily="34" charset="0"/>
            </a:endParaRPr>
          </a:p>
        </p:txBody>
      </p:sp>
      <p:sp>
        <p:nvSpPr>
          <p:cNvPr id="65" name="object 65"/>
          <p:cNvSpPr txBox="1"/>
          <p:nvPr/>
        </p:nvSpPr>
        <p:spPr>
          <a:xfrm>
            <a:off x="4601049" y="8085799"/>
            <a:ext cx="215265" cy="103875"/>
          </a:xfrm>
          <a:prstGeom prst="rect">
            <a:avLst/>
          </a:prstGeom>
        </p:spPr>
        <p:txBody>
          <a:bodyPr vert="horz" wrap="square" lIns="0" tIns="11430" rIns="0" bIns="0" rtlCol="0">
            <a:spAutoFit/>
          </a:bodyPr>
          <a:lstStyle/>
          <a:p>
            <a:pPr marL="36195" marR="5080" indent="-24130" algn="just">
              <a:lnSpc>
                <a:spcPct val="100000"/>
              </a:lnSpc>
              <a:spcBef>
                <a:spcPts val="90"/>
              </a:spcBef>
            </a:pPr>
            <a:r>
              <a:rPr sz="200" dirty="0">
                <a:latin typeface="Arial" panose="020B0604020202020204" pitchFamily="34" charset="0"/>
                <a:cs typeface="Arial" panose="020B0604020202020204" pitchFamily="34" charset="0"/>
              </a:rPr>
              <a:t>+ Reﬂexão sobre  os testes feitos  ao protótipo</a:t>
            </a:r>
            <a:endParaRPr sz="200">
              <a:latin typeface="Arial" panose="020B0604020202020204" pitchFamily="34" charset="0"/>
              <a:cs typeface="Arial" panose="020B0604020202020204" pitchFamily="34" charset="0"/>
            </a:endParaRPr>
          </a:p>
        </p:txBody>
      </p:sp>
      <p:sp>
        <p:nvSpPr>
          <p:cNvPr id="66" name="object 66"/>
          <p:cNvSpPr txBox="1"/>
          <p:nvPr/>
        </p:nvSpPr>
        <p:spPr>
          <a:xfrm>
            <a:off x="4601049" y="8174295"/>
            <a:ext cx="272415" cy="147476"/>
          </a:xfrm>
          <a:prstGeom prst="rect">
            <a:avLst/>
          </a:prstGeom>
        </p:spPr>
        <p:txBody>
          <a:bodyPr vert="horz" wrap="square" lIns="0" tIns="6350" rIns="0" bIns="0" rtlCol="0">
            <a:spAutoFit/>
          </a:bodyPr>
          <a:lstStyle/>
          <a:p>
            <a:pPr>
              <a:lnSpc>
                <a:spcPct val="100000"/>
              </a:lnSpc>
              <a:spcBef>
                <a:spcPts val="50"/>
              </a:spcBef>
            </a:pPr>
            <a:endParaRPr sz="150">
              <a:latin typeface="Arial" panose="020B0604020202020204" pitchFamily="34" charset="0"/>
              <a:cs typeface="Arial" panose="020B0604020202020204" pitchFamily="34" charset="0"/>
            </a:endParaRPr>
          </a:p>
          <a:p>
            <a:pPr marL="12700">
              <a:lnSpc>
                <a:spcPct val="100000"/>
              </a:lnSpc>
            </a:pPr>
            <a:r>
              <a:rPr sz="200" dirty="0">
                <a:latin typeface="Arial" panose="020B0604020202020204" pitchFamily="34" charset="0"/>
                <a:cs typeface="Arial" panose="020B0604020202020204" pitchFamily="34" charset="0"/>
              </a:rPr>
              <a:t>+ Grelha de reﬂexão</a:t>
            </a:r>
            <a:endParaRPr sz="200">
              <a:latin typeface="Arial" panose="020B0604020202020204" pitchFamily="34" charset="0"/>
              <a:cs typeface="Arial" panose="020B0604020202020204" pitchFamily="34" charset="0"/>
            </a:endParaRPr>
          </a:p>
          <a:p>
            <a:pPr marL="12700">
              <a:lnSpc>
                <a:spcPct val="100000"/>
              </a:lnSpc>
              <a:spcBef>
                <a:spcPts val="125"/>
              </a:spcBef>
            </a:pPr>
            <a:r>
              <a:rPr sz="200" dirty="0">
                <a:latin typeface="Arial" panose="020B0604020202020204" pitchFamily="34" charset="0"/>
                <a:cs typeface="Arial" panose="020B0604020202020204" pitchFamily="34" charset="0"/>
              </a:rPr>
              <a:t>+ O que aprendeu?</a:t>
            </a:r>
            <a:endParaRPr sz="200">
              <a:latin typeface="Arial" panose="020B0604020202020204" pitchFamily="34" charset="0"/>
              <a:cs typeface="Arial" panose="020B0604020202020204" pitchFamily="34" charset="0"/>
            </a:endParaRPr>
          </a:p>
          <a:p>
            <a:pPr marL="12700">
              <a:lnSpc>
                <a:spcPct val="100000"/>
              </a:lnSpc>
              <a:spcBef>
                <a:spcPts val="125"/>
              </a:spcBef>
            </a:pPr>
            <a:r>
              <a:rPr sz="200" dirty="0">
                <a:latin typeface="Arial" panose="020B0604020202020204" pitchFamily="34" charset="0"/>
                <a:cs typeface="Arial" panose="020B0604020202020204" pitchFamily="34" charset="0"/>
              </a:rPr>
              <a:t>+ Avaliação de ideias</a:t>
            </a:r>
            <a:endParaRPr sz="200">
              <a:latin typeface="Arial" panose="020B0604020202020204" pitchFamily="34" charset="0"/>
              <a:cs typeface="Arial" panose="020B0604020202020204" pitchFamily="34" charset="0"/>
            </a:endParaRPr>
          </a:p>
        </p:txBody>
      </p:sp>
      <p:graphicFrame>
        <p:nvGraphicFramePr>
          <p:cNvPr id="67" name="object 67"/>
          <p:cNvGraphicFramePr>
            <a:graphicFrameLocks noGrp="1"/>
          </p:cNvGraphicFramePr>
          <p:nvPr/>
        </p:nvGraphicFramePr>
        <p:xfrm>
          <a:off x="1661531" y="7685732"/>
          <a:ext cx="4081775" cy="422758"/>
        </p:xfrm>
        <a:graphic>
          <a:graphicData uri="http://schemas.openxmlformats.org/drawingml/2006/table">
            <a:tbl>
              <a:tblPr firstRow="1" bandRow="1">
                <a:tableStyleId>{2D5ABB26-0587-4C30-8999-92F81FD0307C}</a:tableStyleId>
              </a:tblPr>
              <a:tblGrid>
                <a:gridCol w="410845">
                  <a:extLst>
                    <a:ext uri="{9D8B030D-6E8A-4147-A177-3AD203B41FA5}">
                      <a16:colId xmlns:a16="http://schemas.microsoft.com/office/drawing/2014/main" val="20000"/>
                    </a:ext>
                  </a:extLst>
                </a:gridCol>
                <a:gridCol w="37465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372109">
                  <a:extLst>
                    <a:ext uri="{9D8B030D-6E8A-4147-A177-3AD203B41FA5}">
                      <a16:colId xmlns:a16="http://schemas.microsoft.com/office/drawing/2014/main" val="20003"/>
                    </a:ext>
                  </a:extLst>
                </a:gridCol>
                <a:gridCol w="452754">
                  <a:extLst>
                    <a:ext uri="{9D8B030D-6E8A-4147-A177-3AD203B41FA5}">
                      <a16:colId xmlns:a16="http://schemas.microsoft.com/office/drawing/2014/main" val="20004"/>
                    </a:ext>
                  </a:extLst>
                </a:gridCol>
                <a:gridCol w="424180">
                  <a:extLst>
                    <a:ext uri="{9D8B030D-6E8A-4147-A177-3AD203B41FA5}">
                      <a16:colId xmlns:a16="http://schemas.microsoft.com/office/drawing/2014/main" val="20005"/>
                    </a:ext>
                  </a:extLst>
                </a:gridCol>
                <a:gridCol w="361314">
                  <a:extLst>
                    <a:ext uri="{9D8B030D-6E8A-4147-A177-3AD203B41FA5}">
                      <a16:colId xmlns:a16="http://schemas.microsoft.com/office/drawing/2014/main" val="20006"/>
                    </a:ext>
                  </a:extLst>
                </a:gridCol>
                <a:gridCol w="452119">
                  <a:extLst>
                    <a:ext uri="{9D8B030D-6E8A-4147-A177-3AD203B41FA5}">
                      <a16:colId xmlns:a16="http://schemas.microsoft.com/office/drawing/2014/main" val="20007"/>
                    </a:ext>
                  </a:extLst>
                </a:gridCol>
                <a:gridCol w="410845">
                  <a:extLst>
                    <a:ext uri="{9D8B030D-6E8A-4147-A177-3AD203B41FA5}">
                      <a16:colId xmlns:a16="http://schemas.microsoft.com/office/drawing/2014/main" val="20008"/>
                    </a:ext>
                  </a:extLst>
                </a:gridCol>
                <a:gridCol w="360679">
                  <a:extLst>
                    <a:ext uri="{9D8B030D-6E8A-4147-A177-3AD203B41FA5}">
                      <a16:colId xmlns:a16="http://schemas.microsoft.com/office/drawing/2014/main" val="20009"/>
                    </a:ext>
                  </a:extLst>
                </a:gridCol>
              </a:tblGrid>
              <a:tr h="176799">
                <a:tc>
                  <a:txBody>
                    <a:bodyPr/>
                    <a:lstStyle/>
                    <a:p>
                      <a:pPr marL="17780">
                        <a:lnSpc>
                          <a:spcPts val="1230"/>
                        </a:lnSpc>
                      </a:pPr>
                      <a:r>
                        <a:rPr sz="1100" dirty="0">
                          <a:solidFill>
                            <a:srgbClr val="00AEEF"/>
                          </a:solidFill>
                          <a:latin typeface="Noto Sans CJK JP Black"/>
                          <a:cs typeface="Noto Sans CJK JP Black"/>
                        </a:rPr>
                        <a:t>1</a:t>
                      </a:r>
                      <a:endParaRPr sz="1100">
                        <a:latin typeface="Noto Sans CJK JP Black"/>
                        <a:cs typeface="Noto Sans CJK JP Black"/>
                      </a:endParaRPr>
                    </a:p>
                  </a:txBody>
                  <a:tcPr marL="0" marR="0" marT="0" marB="0"/>
                </a:tc>
                <a:tc>
                  <a:txBody>
                    <a:bodyPr/>
                    <a:lstStyle/>
                    <a:p>
                      <a:pPr marL="82550">
                        <a:lnSpc>
                          <a:spcPts val="1270"/>
                        </a:lnSpc>
                      </a:pPr>
                      <a:r>
                        <a:rPr sz="1100" dirty="0">
                          <a:solidFill>
                            <a:srgbClr val="00AEEF"/>
                          </a:solidFill>
                          <a:latin typeface="Noto Sans CJK JP Black"/>
                          <a:cs typeface="Noto Sans CJK JP Black"/>
                        </a:rPr>
                        <a:t>2</a:t>
                      </a:r>
                      <a:endParaRPr sz="1100">
                        <a:latin typeface="Noto Sans CJK JP Black"/>
                        <a:cs typeface="Noto Sans CJK JP Black"/>
                      </a:endParaRPr>
                    </a:p>
                  </a:txBody>
                  <a:tcPr marL="0" marR="0" marT="0" marB="0"/>
                </a:tc>
                <a:tc>
                  <a:txBody>
                    <a:bodyPr/>
                    <a:lstStyle/>
                    <a:p>
                      <a:pPr marL="126364">
                        <a:lnSpc>
                          <a:spcPts val="1290"/>
                        </a:lnSpc>
                      </a:pPr>
                      <a:r>
                        <a:rPr sz="1100" dirty="0">
                          <a:solidFill>
                            <a:srgbClr val="00AEEF"/>
                          </a:solidFill>
                          <a:latin typeface="Noto Sans CJK JP Black"/>
                          <a:cs typeface="Noto Sans CJK JP Black"/>
                        </a:rPr>
                        <a:t>3</a:t>
                      </a:r>
                      <a:endParaRPr sz="1100">
                        <a:latin typeface="Noto Sans CJK JP Black"/>
                        <a:cs typeface="Noto Sans CJK JP Black"/>
                      </a:endParaRPr>
                    </a:p>
                  </a:txBody>
                  <a:tcPr marL="0" marR="0" marT="0" marB="0"/>
                </a:tc>
                <a:tc>
                  <a:txBody>
                    <a:bodyPr/>
                    <a:lstStyle/>
                    <a:p>
                      <a:pPr marL="109220">
                        <a:lnSpc>
                          <a:spcPts val="1270"/>
                        </a:lnSpc>
                      </a:pPr>
                      <a:r>
                        <a:rPr sz="1100" dirty="0">
                          <a:solidFill>
                            <a:srgbClr val="00AEEF"/>
                          </a:solidFill>
                          <a:latin typeface="Noto Sans CJK JP Black"/>
                          <a:cs typeface="Noto Sans CJK JP Black"/>
                        </a:rPr>
                        <a:t>4</a:t>
                      </a:r>
                      <a:endParaRPr sz="1100">
                        <a:latin typeface="Noto Sans CJK JP Black"/>
                        <a:cs typeface="Noto Sans CJK JP Black"/>
                      </a:endParaRPr>
                    </a:p>
                  </a:txBody>
                  <a:tcPr marL="0" marR="0" marT="0" marB="0"/>
                </a:tc>
                <a:tc>
                  <a:txBody>
                    <a:bodyPr/>
                    <a:lstStyle/>
                    <a:p>
                      <a:pPr marL="129539">
                        <a:lnSpc>
                          <a:spcPts val="1270"/>
                        </a:lnSpc>
                      </a:pPr>
                      <a:r>
                        <a:rPr sz="1100" dirty="0">
                          <a:solidFill>
                            <a:srgbClr val="00AEEF"/>
                          </a:solidFill>
                          <a:latin typeface="Noto Sans CJK JP Black"/>
                          <a:cs typeface="Noto Sans CJK JP Black"/>
                        </a:rPr>
                        <a:t>5</a:t>
                      </a:r>
                      <a:endParaRPr sz="1100">
                        <a:latin typeface="Noto Sans CJK JP Black"/>
                        <a:cs typeface="Noto Sans CJK JP Black"/>
                      </a:endParaRPr>
                    </a:p>
                  </a:txBody>
                  <a:tcPr marL="0" marR="0" marT="0" marB="0"/>
                </a:tc>
                <a:tc>
                  <a:txBody>
                    <a:bodyPr/>
                    <a:lstStyle/>
                    <a:p>
                      <a:pPr marL="120014">
                        <a:lnSpc>
                          <a:spcPts val="1270"/>
                        </a:lnSpc>
                      </a:pPr>
                      <a:r>
                        <a:rPr sz="1100" dirty="0">
                          <a:solidFill>
                            <a:srgbClr val="00AEEF"/>
                          </a:solidFill>
                          <a:latin typeface="Noto Sans CJK JP Black"/>
                          <a:cs typeface="Noto Sans CJK JP Black"/>
                        </a:rPr>
                        <a:t>6</a:t>
                      </a:r>
                      <a:endParaRPr sz="1100">
                        <a:latin typeface="Noto Sans CJK JP Black"/>
                        <a:cs typeface="Noto Sans CJK JP Black"/>
                      </a:endParaRPr>
                    </a:p>
                  </a:txBody>
                  <a:tcPr marL="0" marR="0" marT="0" marB="0"/>
                </a:tc>
                <a:tc>
                  <a:txBody>
                    <a:bodyPr/>
                    <a:lstStyle/>
                    <a:p>
                      <a:pPr marL="71755">
                        <a:lnSpc>
                          <a:spcPts val="1270"/>
                        </a:lnSpc>
                      </a:pPr>
                      <a:r>
                        <a:rPr sz="1100" dirty="0">
                          <a:solidFill>
                            <a:srgbClr val="00AEEF"/>
                          </a:solidFill>
                          <a:latin typeface="Noto Sans CJK JP Black"/>
                          <a:cs typeface="Noto Sans CJK JP Black"/>
                        </a:rPr>
                        <a:t>7</a:t>
                      </a:r>
                      <a:endParaRPr sz="1100">
                        <a:latin typeface="Noto Sans CJK JP Black"/>
                        <a:cs typeface="Noto Sans CJK JP Black"/>
                      </a:endParaRPr>
                    </a:p>
                  </a:txBody>
                  <a:tcPr marL="0" marR="0" marT="0" marB="0"/>
                </a:tc>
                <a:tc>
                  <a:txBody>
                    <a:bodyPr/>
                    <a:lstStyle/>
                    <a:p>
                      <a:pPr marL="120650">
                        <a:lnSpc>
                          <a:spcPts val="1270"/>
                        </a:lnSpc>
                      </a:pPr>
                      <a:r>
                        <a:rPr sz="1100" dirty="0">
                          <a:solidFill>
                            <a:srgbClr val="00AEEF"/>
                          </a:solidFill>
                          <a:latin typeface="Noto Sans CJK JP Black"/>
                          <a:cs typeface="Noto Sans CJK JP Black"/>
                        </a:rPr>
                        <a:t>8</a:t>
                      </a:r>
                      <a:endParaRPr sz="1100">
                        <a:latin typeface="Noto Sans CJK JP Black"/>
                        <a:cs typeface="Noto Sans CJK JP Black"/>
                      </a:endParaRPr>
                    </a:p>
                  </a:txBody>
                  <a:tcPr marL="0" marR="0" marT="0" marB="0"/>
                </a:tc>
                <a:tc>
                  <a:txBody>
                    <a:bodyPr/>
                    <a:lstStyle/>
                    <a:p>
                      <a:pPr marL="80645">
                        <a:lnSpc>
                          <a:spcPts val="1290"/>
                        </a:lnSpc>
                      </a:pPr>
                      <a:r>
                        <a:rPr sz="1100" dirty="0">
                          <a:solidFill>
                            <a:srgbClr val="00AEEF"/>
                          </a:solidFill>
                          <a:latin typeface="Noto Sans CJK JP Black"/>
                          <a:cs typeface="Noto Sans CJK JP Black"/>
                        </a:rPr>
                        <a:t>9</a:t>
                      </a:r>
                      <a:endParaRPr sz="1100">
                        <a:latin typeface="Noto Sans CJK JP Black"/>
                        <a:cs typeface="Noto Sans CJK JP Black"/>
                      </a:endParaRPr>
                    </a:p>
                  </a:txBody>
                  <a:tcPr marL="0" marR="0" marT="0" marB="0"/>
                </a:tc>
                <a:tc>
                  <a:txBody>
                    <a:bodyPr/>
                    <a:lstStyle/>
                    <a:p>
                      <a:pPr marL="66675">
                        <a:lnSpc>
                          <a:spcPts val="1270"/>
                        </a:lnSpc>
                      </a:pPr>
                      <a:r>
                        <a:rPr sz="1100" spc="10" dirty="0">
                          <a:solidFill>
                            <a:srgbClr val="00AEEF"/>
                          </a:solidFill>
                          <a:latin typeface="Noto Sans CJK JP Black"/>
                          <a:cs typeface="Noto Sans CJK JP Black"/>
                        </a:rPr>
                        <a:t>10</a:t>
                      </a:r>
                      <a:endParaRPr sz="1100">
                        <a:latin typeface="Noto Sans CJK JP Black"/>
                        <a:cs typeface="Noto Sans CJK JP Black"/>
                      </a:endParaRPr>
                    </a:p>
                  </a:txBody>
                  <a:tcPr marL="0" marR="0" marT="0" marB="0"/>
                </a:tc>
                <a:extLst>
                  <a:ext uri="{0D108BD9-81ED-4DB2-BD59-A6C34878D82A}">
                    <a16:rowId xmlns:a16="http://schemas.microsoft.com/office/drawing/2014/main" val="10000"/>
                  </a:ext>
                </a:extLst>
              </a:tr>
              <a:tr h="49015">
                <a:tc>
                  <a:txBody>
                    <a:bodyPr/>
                    <a:lstStyle/>
                    <a:p>
                      <a:pPr marL="17780">
                        <a:lnSpc>
                          <a:spcPts val="280"/>
                        </a:lnSpc>
                        <a:spcBef>
                          <a:spcPts val="5"/>
                        </a:spcBef>
                      </a:pPr>
                      <a:r>
                        <a:rPr sz="300" b="1" spc="-15" dirty="0">
                          <a:latin typeface="Lato"/>
                          <a:cs typeface="Lato"/>
                        </a:rPr>
                        <a:t>LANÇAR </a:t>
                      </a:r>
                      <a:r>
                        <a:rPr sz="300" b="1" spc="-5" dirty="0">
                          <a:latin typeface="Lato"/>
                          <a:cs typeface="Lato"/>
                        </a:rPr>
                        <a:t>O</a:t>
                      </a:r>
                      <a:r>
                        <a:rPr sz="300" b="1" spc="20" dirty="0">
                          <a:latin typeface="Lato"/>
                          <a:cs typeface="Lato"/>
                        </a:rPr>
                        <a:t> </a:t>
                      </a:r>
                      <a:r>
                        <a:rPr sz="300" b="1" spc="-20" dirty="0">
                          <a:latin typeface="Lato"/>
                          <a:cs typeface="Lato"/>
                        </a:rPr>
                        <a:t>DESAFIO</a:t>
                      </a:r>
                      <a:endParaRPr sz="300">
                        <a:latin typeface="Lato"/>
                        <a:cs typeface="Lato"/>
                      </a:endParaRPr>
                    </a:p>
                  </a:txBody>
                  <a:tcPr marL="0" marR="0" marT="635" marB="0"/>
                </a:tc>
                <a:tc>
                  <a:txBody>
                    <a:bodyPr/>
                    <a:lstStyle/>
                    <a:p>
                      <a:pPr marL="48895">
                        <a:lnSpc>
                          <a:spcPts val="285"/>
                        </a:lnSpc>
                      </a:pPr>
                      <a:r>
                        <a:rPr sz="300" b="1" spc="-20" dirty="0">
                          <a:latin typeface="Lato"/>
                          <a:cs typeface="Lato"/>
                        </a:rPr>
                        <a:t>EXPLORAR</a:t>
                      </a:r>
                      <a:endParaRPr sz="300">
                        <a:latin typeface="Lato"/>
                        <a:cs typeface="Lato"/>
                      </a:endParaRPr>
                    </a:p>
                  </a:txBody>
                  <a:tcPr marL="0" marR="0" marT="0" marB="0"/>
                </a:tc>
                <a:tc>
                  <a:txBody>
                    <a:bodyPr/>
                    <a:lstStyle/>
                    <a:p>
                      <a:pPr marL="93980">
                        <a:lnSpc>
                          <a:spcPts val="280"/>
                        </a:lnSpc>
                        <a:spcBef>
                          <a:spcPts val="5"/>
                        </a:spcBef>
                      </a:pPr>
                      <a:r>
                        <a:rPr sz="300" b="1" spc="-20" dirty="0">
                          <a:latin typeface="Lato"/>
                          <a:cs typeface="Lato"/>
                        </a:rPr>
                        <a:t>DEFINIR</a:t>
                      </a:r>
                      <a:r>
                        <a:rPr sz="300" b="1" spc="5" dirty="0">
                          <a:latin typeface="Lato"/>
                          <a:cs typeface="Lato"/>
                        </a:rPr>
                        <a:t> </a:t>
                      </a:r>
                      <a:r>
                        <a:rPr sz="300" b="1" spc="-5" dirty="0">
                          <a:latin typeface="Lato"/>
                          <a:cs typeface="Lato"/>
                        </a:rPr>
                        <a:t>O</a:t>
                      </a:r>
                      <a:endParaRPr sz="300">
                        <a:latin typeface="Lato"/>
                        <a:cs typeface="Lato"/>
                      </a:endParaRPr>
                    </a:p>
                  </a:txBody>
                  <a:tcPr marL="0" marR="0" marT="635" marB="0"/>
                </a:tc>
                <a:tc>
                  <a:txBody>
                    <a:bodyPr/>
                    <a:lstStyle/>
                    <a:p>
                      <a:pPr marL="76835">
                        <a:lnSpc>
                          <a:spcPts val="280"/>
                        </a:lnSpc>
                        <a:spcBef>
                          <a:spcPts val="5"/>
                        </a:spcBef>
                      </a:pPr>
                      <a:r>
                        <a:rPr sz="300" b="1" spc="-20" dirty="0">
                          <a:latin typeface="Lato"/>
                          <a:cs typeface="Lato"/>
                        </a:rPr>
                        <a:t>GERAR</a:t>
                      </a:r>
                      <a:endParaRPr sz="300">
                        <a:latin typeface="Lato"/>
                        <a:cs typeface="Lato"/>
                      </a:endParaRPr>
                    </a:p>
                  </a:txBody>
                  <a:tcPr marL="0" marR="0" marT="635" marB="0"/>
                </a:tc>
                <a:tc>
                  <a:txBody>
                    <a:bodyPr/>
                    <a:lstStyle/>
                    <a:p>
                      <a:pPr marL="104775">
                        <a:lnSpc>
                          <a:spcPts val="280"/>
                        </a:lnSpc>
                        <a:spcBef>
                          <a:spcPts val="5"/>
                        </a:spcBef>
                      </a:pPr>
                      <a:r>
                        <a:rPr sz="300" b="1" spc="-20" dirty="0">
                          <a:latin typeface="Lato"/>
                          <a:cs typeface="Lato"/>
                        </a:rPr>
                        <a:t>PRODUZIR</a:t>
                      </a:r>
                      <a:endParaRPr sz="300">
                        <a:latin typeface="Lato"/>
                        <a:cs typeface="Lato"/>
                      </a:endParaRPr>
                    </a:p>
                  </a:txBody>
                  <a:tcPr marL="0" marR="0" marT="635" marB="0"/>
                </a:tc>
                <a:tc>
                  <a:txBody>
                    <a:bodyPr/>
                    <a:lstStyle/>
                    <a:p>
                      <a:pPr marL="102870">
                        <a:lnSpc>
                          <a:spcPts val="280"/>
                        </a:lnSpc>
                        <a:spcBef>
                          <a:spcPts val="5"/>
                        </a:spcBef>
                      </a:pPr>
                      <a:r>
                        <a:rPr sz="300" b="1" spc="-25" dirty="0">
                          <a:latin typeface="Lato"/>
                          <a:cs typeface="Lato"/>
                        </a:rPr>
                        <a:t>TESTAR</a:t>
                      </a:r>
                      <a:r>
                        <a:rPr sz="300" b="1" spc="5" dirty="0">
                          <a:latin typeface="Lato"/>
                          <a:cs typeface="Lato"/>
                        </a:rPr>
                        <a:t> </a:t>
                      </a:r>
                      <a:r>
                        <a:rPr sz="300" b="1" spc="-5" dirty="0">
                          <a:latin typeface="Lato"/>
                          <a:cs typeface="Lato"/>
                        </a:rPr>
                        <a:t>O</a:t>
                      </a:r>
                      <a:endParaRPr sz="300">
                        <a:latin typeface="Lato"/>
                        <a:cs typeface="Lato"/>
                      </a:endParaRPr>
                    </a:p>
                  </a:txBody>
                  <a:tcPr marL="0" marR="0" marT="635" marB="0"/>
                </a:tc>
                <a:tc>
                  <a:txBody>
                    <a:bodyPr/>
                    <a:lstStyle/>
                    <a:p>
                      <a:pPr marL="60960">
                        <a:lnSpc>
                          <a:spcPts val="280"/>
                        </a:lnSpc>
                        <a:spcBef>
                          <a:spcPts val="5"/>
                        </a:spcBef>
                      </a:pPr>
                      <a:r>
                        <a:rPr sz="300" b="1" spc="-20" dirty="0">
                          <a:latin typeface="Lato"/>
                          <a:cs typeface="Lato"/>
                        </a:rPr>
                        <a:t>ITERAR</a:t>
                      </a:r>
                      <a:endParaRPr sz="300">
                        <a:latin typeface="Lato"/>
                        <a:cs typeface="Lato"/>
                      </a:endParaRPr>
                    </a:p>
                  </a:txBody>
                  <a:tcPr marL="0" marR="0" marT="635" marB="0"/>
                </a:tc>
                <a:tc>
                  <a:txBody>
                    <a:bodyPr/>
                    <a:lstStyle/>
                    <a:p>
                      <a:pPr marL="90805">
                        <a:lnSpc>
                          <a:spcPts val="280"/>
                        </a:lnSpc>
                        <a:spcBef>
                          <a:spcPts val="5"/>
                        </a:spcBef>
                      </a:pPr>
                      <a:r>
                        <a:rPr sz="300" b="1" spc="-25" dirty="0">
                          <a:latin typeface="Lato"/>
                          <a:cs typeface="Lato"/>
                        </a:rPr>
                        <a:t>TESTAR</a:t>
                      </a:r>
                      <a:r>
                        <a:rPr sz="300" b="1" dirty="0">
                          <a:latin typeface="Lato"/>
                          <a:cs typeface="Lato"/>
                        </a:rPr>
                        <a:t> </a:t>
                      </a:r>
                      <a:r>
                        <a:rPr sz="300" b="1" spc="-15" dirty="0">
                          <a:latin typeface="Lato"/>
                          <a:cs typeface="Lato"/>
                        </a:rPr>
                        <a:t>OUTROS</a:t>
                      </a:r>
                      <a:endParaRPr sz="300">
                        <a:latin typeface="Lato"/>
                        <a:cs typeface="Lato"/>
                      </a:endParaRPr>
                    </a:p>
                  </a:txBody>
                  <a:tcPr marL="0" marR="0" marT="635" marB="0"/>
                </a:tc>
                <a:tc>
                  <a:txBody>
                    <a:bodyPr/>
                    <a:lstStyle/>
                    <a:p>
                      <a:pPr marL="80010">
                        <a:lnSpc>
                          <a:spcPts val="285"/>
                        </a:lnSpc>
                      </a:pPr>
                      <a:r>
                        <a:rPr sz="300" b="1" spc="-35" dirty="0">
                          <a:latin typeface="Lato"/>
                          <a:cs typeface="Lato"/>
                        </a:rPr>
                        <a:t>PREPARAR</a:t>
                      </a:r>
                      <a:r>
                        <a:rPr sz="300" b="1" spc="-10" dirty="0">
                          <a:latin typeface="Lato"/>
                          <a:cs typeface="Lato"/>
                        </a:rPr>
                        <a:t> </a:t>
                      </a:r>
                      <a:r>
                        <a:rPr sz="300" b="1" spc="-35" dirty="0">
                          <a:latin typeface="Lato"/>
                          <a:cs typeface="Lato"/>
                        </a:rPr>
                        <a:t>PARA</a:t>
                      </a:r>
                      <a:endParaRPr sz="300">
                        <a:latin typeface="Lato"/>
                        <a:cs typeface="Lato"/>
                      </a:endParaRPr>
                    </a:p>
                  </a:txBody>
                  <a:tcPr marL="0" marR="0" marT="0" marB="0"/>
                </a:tc>
                <a:tc>
                  <a:txBody>
                    <a:bodyPr/>
                    <a:lstStyle/>
                    <a:p>
                      <a:pPr marR="10795" algn="r">
                        <a:lnSpc>
                          <a:spcPts val="285"/>
                        </a:lnSpc>
                      </a:pPr>
                      <a:r>
                        <a:rPr sz="300" b="1" spc="-25" dirty="0">
                          <a:latin typeface="Lato"/>
                          <a:cs typeface="Lato"/>
                        </a:rPr>
                        <a:t>CONTAR </a:t>
                      </a:r>
                      <a:r>
                        <a:rPr sz="300" b="1" spc="-15" dirty="0">
                          <a:latin typeface="Lato"/>
                          <a:cs typeface="Lato"/>
                        </a:rPr>
                        <a:t>À</a:t>
                      </a:r>
                      <a:r>
                        <a:rPr sz="300" b="1" spc="-50" dirty="0">
                          <a:latin typeface="Lato"/>
                          <a:cs typeface="Lato"/>
                        </a:rPr>
                        <a:t> </a:t>
                      </a:r>
                      <a:r>
                        <a:rPr sz="300" b="1" spc="-30" dirty="0">
                          <a:latin typeface="Lato"/>
                          <a:cs typeface="Lato"/>
                        </a:rPr>
                        <a:t>SUA</a:t>
                      </a:r>
                      <a:endParaRPr sz="300">
                        <a:latin typeface="Lato"/>
                        <a:cs typeface="Lato"/>
                      </a:endParaRPr>
                    </a:p>
                  </a:txBody>
                  <a:tcPr marL="0" marR="0" marT="0" marB="0"/>
                </a:tc>
                <a:extLst>
                  <a:ext uri="{0D108BD9-81ED-4DB2-BD59-A6C34878D82A}">
                    <a16:rowId xmlns:a16="http://schemas.microsoft.com/office/drawing/2014/main" val="10001"/>
                  </a:ext>
                </a:extLst>
              </a:tr>
              <a:tr h="56302">
                <a:tc>
                  <a:txBody>
                    <a:bodyPr/>
                    <a:lstStyle/>
                    <a:p>
                      <a:pPr marL="17780">
                        <a:lnSpc>
                          <a:spcPts val="330"/>
                        </a:lnSpc>
                      </a:pPr>
                      <a:r>
                        <a:rPr sz="300" b="1" spc="-30" dirty="0">
                          <a:latin typeface="Lato"/>
                          <a:cs typeface="Lato"/>
                        </a:rPr>
                        <a:t>DE</a:t>
                      </a:r>
                      <a:r>
                        <a:rPr sz="300" b="1" spc="5" dirty="0">
                          <a:latin typeface="Lato"/>
                          <a:cs typeface="Lato"/>
                        </a:rPr>
                        <a:t> </a:t>
                      </a:r>
                      <a:r>
                        <a:rPr sz="300" b="1" spc="-15" dirty="0">
                          <a:latin typeface="Lato"/>
                          <a:cs typeface="Lato"/>
                        </a:rPr>
                        <a:t>DESIGN</a:t>
                      </a:r>
                      <a:endParaRPr sz="300">
                        <a:latin typeface="Lato"/>
                        <a:cs typeface="Lato"/>
                      </a:endParaRPr>
                    </a:p>
                  </a:txBody>
                  <a:tcPr marL="0" marR="0" marT="0" marB="0"/>
                </a:tc>
                <a:tc>
                  <a:txBody>
                    <a:bodyPr/>
                    <a:lstStyle/>
                    <a:p>
                      <a:pPr marL="48895">
                        <a:lnSpc>
                          <a:spcPts val="300"/>
                        </a:lnSpc>
                      </a:pPr>
                      <a:r>
                        <a:rPr sz="300" b="1" spc="-5" dirty="0">
                          <a:latin typeface="Lato"/>
                          <a:cs typeface="Lato"/>
                        </a:rPr>
                        <a:t>O</a:t>
                      </a:r>
                      <a:r>
                        <a:rPr sz="300" b="1" dirty="0">
                          <a:latin typeface="Lato"/>
                          <a:cs typeface="Lato"/>
                        </a:rPr>
                        <a:t> </a:t>
                      </a:r>
                      <a:r>
                        <a:rPr sz="300" b="1" spc="-20" dirty="0">
                          <a:latin typeface="Lato"/>
                          <a:cs typeface="Lato"/>
                        </a:rPr>
                        <a:t>PROBLEMA</a:t>
                      </a:r>
                      <a:endParaRPr sz="300">
                        <a:latin typeface="Lato"/>
                        <a:cs typeface="Lato"/>
                      </a:endParaRPr>
                    </a:p>
                  </a:txBody>
                  <a:tcPr marL="0" marR="0" marT="0" marB="0"/>
                </a:tc>
                <a:tc>
                  <a:txBody>
                    <a:bodyPr/>
                    <a:lstStyle/>
                    <a:p>
                      <a:pPr marL="93980">
                        <a:lnSpc>
                          <a:spcPts val="330"/>
                        </a:lnSpc>
                      </a:pPr>
                      <a:r>
                        <a:rPr sz="300" b="1" spc="-20" dirty="0">
                          <a:latin typeface="Lato"/>
                          <a:cs typeface="Lato"/>
                        </a:rPr>
                        <a:t>PROBLEMA</a:t>
                      </a:r>
                      <a:endParaRPr sz="300">
                        <a:latin typeface="Lato"/>
                        <a:cs typeface="Lato"/>
                      </a:endParaRPr>
                    </a:p>
                  </a:txBody>
                  <a:tcPr marL="0" marR="0" marT="0" marB="0"/>
                </a:tc>
                <a:tc>
                  <a:txBody>
                    <a:bodyPr/>
                    <a:lstStyle/>
                    <a:p>
                      <a:pPr marL="76835">
                        <a:lnSpc>
                          <a:spcPts val="330"/>
                        </a:lnSpc>
                      </a:pPr>
                      <a:r>
                        <a:rPr sz="300" b="1" spc="-10" dirty="0">
                          <a:latin typeface="Lato"/>
                          <a:cs typeface="Lato"/>
                        </a:rPr>
                        <a:t>SOLUÇÕES</a:t>
                      </a:r>
                      <a:endParaRPr sz="300">
                        <a:latin typeface="Lato"/>
                        <a:cs typeface="Lato"/>
                      </a:endParaRPr>
                    </a:p>
                  </a:txBody>
                  <a:tcPr marL="0" marR="0" marT="0" marB="0"/>
                </a:tc>
                <a:tc>
                  <a:txBody>
                    <a:bodyPr/>
                    <a:lstStyle/>
                    <a:p>
                      <a:pPr marL="104775">
                        <a:lnSpc>
                          <a:spcPts val="330"/>
                        </a:lnSpc>
                      </a:pPr>
                      <a:r>
                        <a:rPr sz="300" b="1" spc="-5" dirty="0">
                          <a:latin typeface="Lato"/>
                          <a:cs typeface="Lato"/>
                        </a:rPr>
                        <a:t>O</a:t>
                      </a:r>
                      <a:r>
                        <a:rPr sz="300" b="1" dirty="0">
                          <a:latin typeface="Lato"/>
                          <a:cs typeface="Lato"/>
                        </a:rPr>
                        <a:t> </a:t>
                      </a:r>
                      <a:r>
                        <a:rPr sz="300" b="1" spc="-20" dirty="0">
                          <a:latin typeface="Lato"/>
                          <a:cs typeface="Lato"/>
                        </a:rPr>
                        <a:t>PROTÓTIPO</a:t>
                      </a:r>
                      <a:endParaRPr sz="300">
                        <a:latin typeface="Lato"/>
                        <a:cs typeface="Lato"/>
                      </a:endParaRPr>
                    </a:p>
                  </a:txBody>
                  <a:tcPr marL="0" marR="0" marT="0" marB="0"/>
                </a:tc>
                <a:tc>
                  <a:txBody>
                    <a:bodyPr/>
                    <a:lstStyle/>
                    <a:p>
                      <a:pPr marL="102870">
                        <a:lnSpc>
                          <a:spcPts val="330"/>
                        </a:lnSpc>
                      </a:pPr>
                      <a:r>
                        <a:rPr sz="300" b="1" spc="-20" dirty="0">
                          <a:latin typeface="Lato"/>
                          <a:cs typeface="Lato"/>
                        </a:rPr>
                        <a:t>PROTÓTIPO</a:t>
                      </a:r>
                      <a:endParaRPr sz="300">
                        <a:latin typeface="Lato"/>
                        <a:cs typeface="Lato"/>
                      </a:endParaRPr>
                    </a:p>
                  </a:txBody>
                  <a:tcPr marL="0" marR="0" marT="0" marB="0"/>
                </a:tc>
                <a:tc>
                  <a:txBody>
                    <a:bodyPr/>
                    <a:lstStyle/>
                    <a:p>
                      <a:pPr>
                        <a:lnSpc>
                          <a:spcPct val="100000"/>
                        </a:lnSpc>
                      </a:pPr>
                      <a:endParaRPr sz="200">
                        <a:latin typeface="Times New Roman"/>
                        <a:cs typeface="Times New Roman"/>
                      </a:endParaRPr>
                    </a:p>
                  </a:txBody>
                  <a:tcPr marL="0" marR="0" marT="0" marB="0"/>
                </a:tc>
                <a:tc>
                  <a:txBody>
                    <a:bodyPr/>
                    <a:lstStyle/>
                    <a:p>
                      <a:pPr marL="90805">
                        <a:lnSpc>
                          <a:spcPts val="330"/>
                        </a:lnSpc>
                      </a:pPr>
                      <a:r>
                        <a:rPr sz="300" b="1" spc="-15" dirty="0">
                          <a:latin typeface="Lato"/>
                          <a:cs typeface="Lato"/>
                        </a:rPr>
                        <a:t>PROTÓTIPOS</a:t>
                      </a:r>
                      <a:endParaRPr sz="300">
                        <a:latin typeface="Lato"/>
                        <a:cs typeface="Lato"/>
                      </a:endParaRPr>
                    </a:p>
                  </a:txBody>
                  <a:tcPr marL="0" marR="0" marT="0" marB="0"/>
                </a:tc>
                <a:tc>
                  <a:txBody>
                    <a:bodyPr/>
                    <a:lstStyle/>
                    <a:p>
                      <a:pPr marL="80010">
                        <a:lnSpc>
                          <a:spcPts val="320"/>
                        </a:lnSpc>
                      </a:pPr>
                      <a:r>
                        <a:rPr sz="300" b="1" spc="-30" dirty="0">
                          <a:latin typeface="Lato"/>
                          <a:cs typeface="Lato"/>
                        </a:rPr>
                        <a:t>IMPLEMENTAR</a:t>
                      </a:r>
                      <a:endParaRPr sz="300">
                        <a:latin typeface="Lato"/>
                        <a:cs typeface="Lato"/>
                      </a:endParaRPr>
                    </a:p>
                  </a:txBody>
                  <a:tcPr marL="0" marR="0" marT="0" marB="0"/>
                </a:tc>
                <a:tc>
                  <a:txBody>
                    <a:bodyPr/>
                    <a:lstStyle/>
                    <a:p>
                      <a:pPr marR="24130" algn="r">
                        <a:lnSpc>
                          <a:spcPts val="300"/>
                        </a:lnSpc>
                      </a:pPr>
                      <a:r>
                        <a:rPr sz="300" b="1" spc="-10" dirty="0">
                          <a:latin typeface="Lato"/>
                          <a:cs typeface="Lato"/>
                        </a:rPr>
                        <a:t>COMUNIDADE</a:t>
                      </a:r>
                      <a:endParaRPr sz="300">
                        <a:latin typeface="Lato"/>
                        <a:cs typeface="Lato"/>
                      </a:endParaRPr>
                    </a:p>
                  </a:txBody>
                  <a:tcPr marL="0" marR="0" marT="0" marB="0"/>
                </a:tc>
                <a:extLst>
                  <a:ext uri="{0D108BD9-81ED-4DB2-BD59-A6C34878D82A}">
                    <a16:rowId xmlns:a16="http://schemas.microsoft.com/office/drawing/2014/main" val="10002"/>
                  </a:ext>
                </a:extLst>
              </a:tr>
              <a:tr h="45248">
                <a:tc>
                  <a:txBody>
                    <a:bodyPr/>
                    <a:lstStyle/>
                    <a:p>
                      <a:pPr marL="1714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7620" marB="0"/>
                </a:tc>
                <a:tc>
                  <a:txBody>
                    <a:bodyPr/>
                    <a:lstStyle/>
                    <a:p>
                      <a:pPr marL="52069">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1:</a:t>
                      </a:r>
                      <a:endParaRPr sz="200">
                        <a:latin typeface="Lato"/>
                        <a:cs typeface="Lato"/>
                      </a:endParaRPr>
                    </a:p>
                  </a:txBody>
                  <a:tcPr marL="0" marR="0" marT="7620" marB="0"/>
                </a:tc>
                <a:tc>
                  <a:txBody>
                    <a:bodyPr/>
                    <a:lstStyle/>
                    <a:p>
                      <a:pPr marL="9588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7620" marB="0"/>
                </a:tc>
                <a:tc>
                  <a:txBody>
                    <a:bodyPr/>
                    <a:lstStyle/>
                    <a:p>
                      <a:pPr marL="7937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7620" marB="0"/>
                </a:tc>
                <a:tc>
                  <a:txBody>
                    <a:bodyPr/>
                    <a:lstStyle/>
                    <a:p>
                      <a:pPr marL="10477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7620" marB="0"/>
                </a:tc>
                <a:tc>
                  <a:txBody>
                    <a:bodyPr/>
                    <a:lstStyle/>
                    <a:p>
                      <a:pPr marL="105410">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2:</a:t>
                      </a:r>
                      <a:endParaRPr sz="200">
                        <a:latin typeface="Lato"/>
                        <a:cs typeface="Lato"/>
                      </a:endParaRPr>
                    </a:p>
                  </a:txBody>
                  <a:tcPr marL="0" marR="0" marT="7620" marB="0"/>
                </a:tc>
                <a:tc>
                  <a:txBody>
                    <a:bodyPr/>
                    <a:lstStyle/>
                    <a:p>
                      <a:pPr marL="6032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7620" marB="0"/>
                </a:tc>
                <a:tc>
                  <a:txBody>
                    <a:bodyPr/>
                    <a:lstStyle/>
                    <a:p>
                      <a:pPr marL="92075">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3:</a:t>
                      </a:r>
                      <a:endParaRPr sz="200">
                        <a:latin typeface="Lato"/>
                        <a:cs typeface="Lato"/>
                      </a:endParaRPr>
                    </a:p>
                  </a:txBody>
                  <a:tcPr marL="0" marR="0" marT="7620" marB="0"/>
                </a:tc>
                <a:tc>
                  <a:txBody>
                    <a:bodyPr/>
                    <a:lstStyle/>
                    <a:p>
                      <a:pPr marL="81280">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7620" marB="0"/>
                </a:tc>
                <a:tc>
                  <a:txBody>
                    <a:bodyPr/>
                    <a:lstStyle/>
                    <a:p>
                      <a:pPr marL="90170">
                        <a:lnSpc>
                          <a:spcPts val="195"/>
                        </a:lnSpc>
                        <a:spcBef>
                          <a:spcPts val="60"/>
                        </a:spcBef>
                      </a:pPr>
                      <a:r>
                        <a:rPr sz="200" b="1" spc="-5" dirty="0">
                          <a:latin typeface="Lato"/>
                          <a:cs typeface="Lato"/>
                        </a:rPr>
                        <a:t>Workshop</a:t>
                      </a:r>
                      <a:r>
                        <a:rPr sz="200" b="1" dirty="0">
                          <a:latin typeface="Lato"/>
                          <a:cs typeface="Lato"/>
                        </a:rPr>
                        <a:t> </a:t>
                      </a:r>
                      <a:r>
                        <a:rPr sz="200" b="1" spc="5" dirty="0">
                          <a:latin typeface="Lato"/>
                          <a:cs typeface="Lato"/>
                        </a:rPr>
                        <a:t>4:</a:t>
                      </a:r>
                      <a:endParaRPr sz="200">
                        <a:latin typeface="Lato"/>
                        <a:cs typeface="Lato"/>
                      </a:endParaRPr>
                    </a:p>
                  </a:txBody>
                  <a:tcPr marL="0" marR="0" marT="7620" marB="0"/>
                </a:tc>
                <a:extLst>
                  <a:ext uri="{0D108BD9-81ED-4DB2-BD59-A6C34878D82A}">
                    <a16:rowId xmlns:a16="http://schemas.microsoft.com/office/drawing/2014/main" val="10003"/>
                  </a:ext>
                </a:extLst>
              </a:tr>
              <a:tr h="37795">
                <a:tc>
                  <a:txBody>
                    <a:bodyPr/>
                    <a:lstStyle/>
                    <a:p>
                      <a:pPr marL="17145">
                        <a:lnSpc>
                          <a:spcPts val="130"/>
                        </a:lnSpc>
                        <a:spcBef>
                          <a:spcPts val="65"/>
                        </a:spcBef>
                      </a:pPr>
                      <a:r>
                        <a:rPr sz="200" dirty="0">
                          <a:latin typeface="Arial"/>
                          <a:cs typeface="Arial"/>
                        </a:rPr>
                        <a:t>+ Navegação</a:t>
                      </a:r>
                      <a:r>
                        <a:rPr sz="200" spc="-5" dirty="0">
                          <a:latin typeface="Arial"/>
                          <a:cs typeface="Arial"/>
                        </a:rPr>
                        <a:t> </a:t>
                      </a:r>
                      <a:r>
                        <a:rPr sz="200" dirty="0">
                          <a:latin typeface="Arial"/>
                          <a:cs typeface="Arial"/>
                        </a:rPr>
                        <a:t>tranquila</a:t>
                      </a:r>
                      <a:endParaRPr sz="200">
                        <a:latin typeface="Arial"/>
                        <a:cs typeface="Arial"/>
                      </a:endParaRPr>
                    </a:p>
                  </a:txBody>
                  <a:tcPr marL="0" marR="0" marT="8255" marB="0"/>
                </a:tc>
                <a:tc>
                  <a:txBody>
                    <a:bodyPr/>
                    <a:lstStyle/>
                    <a:p>
                      <a:pPr marL="52069">
                        <a:lnSpc>
                          <a:spcPts val="195"/>
                        </a:lnSpc>
                      </a:pPr>
                      <a:r>
                        <a:rPr sz="200" dirty="0">
                          <a:latin typeface="Arial"/>
                          <a:cs typeface="Arial"/>
                        </a:rPr>
                        <a:t>+ Preparação</a:t>
                      </a:r>
                      <a:r>
                        <a:rPr sz="200" spc="-10" dirty="0">
                          <a:latin typeface="Arial"/>
                          <a:cs typeface="Arial"/>
                        </a:rPr>
                        <a:t> </a:t>
                      </a:r>
                      <a:r>
                        <a:rPr sz="200" spc="10" dirty="0">
                          <a:latin typeface="Arial"/>
                          <a:cs typeface="Arial"/>
                        </a:rPr>
                        <a:t>para</a:t>
                      </a:r>
                      <a:endParaRPr sz="200">
                        <a:latin typeface="Arial"/>
                        <a:cs typeface="Arial"/>
                      </a:endParaRPr>
                    </a:p>
                  </a:txBody>
                  <a:tcPr marL="0" marR="0" marT="0" marB="0"/>
                </a:tc>
                <a:tc>
                  <a:txBody>
                    <a:bodyPr/>
                    <a:lstStyle/>
                    <a:p>
                      <a:pPr marL="95885">
                        <a:lnSpc>
                          <a:spcPts val="195"/>
                        </a:lnSpc>
                      </a:pPr>
                      <a:r>
                        <a:rPr sz="200" dirty="0">
                          <a:latin typeface="Arial"/>
                          <a:cs typeface="Arial"/>
                        </a:rPr>
                        <a:t>+ </a:t>
                      </a:r>
                      <a:r>
                        <a:rPr sz="200" spc="-5" dirty="0">
                          <a:latin typeface="Arial"/>
                          <a:cs typeface="Arial"/>
                        </a:rPr>
                        <a:t>Observações </a:t>
                      </a:r>
                      <a:r>
                        <a:rPr sz="200" dirty="0">
                          <a:latin typeface="Arial"/>
                          <a:cs typeface="Arial"/>
                        </a:rPr>
                        <a:t>e</a:t>
                      </a:r>
                      <a:r>
                        <a:rPr sz="200" spc="-5" dirty="0">
                          <a:latin typeface="Arial"/>
                          <a:cs typeface="Arial"/>
                        </a:rPr>
                        <a:t> </a:t>
                      </a:r>
                      <a:r>
                        <a:rPr sz="200" dirty="0">
                          <a:latin typeface="Arial"/>
                          <a:cs typeface="Arial"/>
                        </a:rPr>
                        <a:t>palpites</a:t>
                      </a:r>
                      <a:endParaRPr sz="200">
                        <a:latin typeface="Arial"/>
                        <a:cs typeface="Arial"/>
                      </a:endParaRPr>
                    </a:p>
                  </a:txBody>
                  <a:tcPr marL="0" marR="0" marT="0" marB="0"/>
                </a:tc>
                <a:tc>
                  <a:txBody>
                    <a:bodyPr/>
                    <a:lstStyle/>
                    <a:p>
                      <a:pPr marL="79375">
                        <a:lnSpc>
                          <a:spcPts val="195"/>
                        </a:lnSpc>
                      </a:pPr>
                      <a:r>
                        <a:rPr sz="200" dirty="0">
                          <a:latin typeface="Arial"/>
                          <a:cs typeface="Arial"/>
                        </a:rPr>
                        <a:t>+</a:t>
                      </a:r>
                      <a:r>
                        <a:rPr sz="200" spc="-5" dirty="0">
                          <a:latin typeface="Arial"/>
                          <a:cs typeface="Arial"/>
                        </a:rPr>
                        <a:t> </a:t>
                      </a:r>
                      <a:r>
                        <a:rPr sz="200" dirty="0">
                          <a:latin typeface="Arial"/>
                          <a:cs typeface="Arial"/>
                        </a:rPr>
                        <a:t>Preparação</a:t>
                      </a:r>
                      <a:endParaRPr sz="200">
                        <a:latin typeface="Arial"/>
                        <a:cs typeface="Arial"/>
                      </a:endParaRPr>
                    </a:p>
                  </a:txBody>
                  <a:tcPr marL="0" marR="0" marT="0" marB="0"/>
                </a:tc>
                <a:tc>
                  <a:txBody>
                    <a:bodyPr/>
                    <a:lstStyle/>
                    <a:p>
                      <a:pPr marL="104775">
                        <a:lnSpc>
                          <a:spcPts val="195"/>
                        </a:lnSpc>
                      </a:pPr>
                      <a:r>
                        <a:rPr sz="200" dirty="0">
                          <a:latin typeface="Arial"/>
                          <a:cs typeface="Arial"/>
                        </a:rPr>
                        <a:t>+ Combinar</a:t>
                      </a:r>
                      <a:r>
                        <a:rPr sz="200" spc="-10" dirty="0">
                          <a:latin typeface="Arial"/>
                          <a:cs typeface="Arial"/>
                        </a:rPr>
                        <a:t> </a:t>
                      </a:r>
                      <a:r>
                        <a:rPr sz="200" dirty="0">
                          <a:latin typeface="Arial"/>
                          <a:cs typeface="Arial"/>
                        </a:rPr>
                        <a:t>ideias</a:t>
                      </a:r>
                      <a:endParaRPr sz="200">
                        <a:latin typeface="Arial"/>
                        <a:cs typeface="Arial"/>
                      </a:endParaRPr>
                    </a:p>
                  </a:txBody>
                  <a:tcPr marL="0" marR="0" marT="0" marB="0"/>
                </a:tc>
                <a:tc>
                  <a:txBody>
                    <a:bodyPr/>
                    <a:lstStyle/>
                    <a:p>
                      <a:pPr marL="105410">
                        <a:lnSpc>
                          <a:spcPts val="195"/>
                        </a:lnSpc>
                      </a:pPr>
                      <a:r>
                        <a:rPr sz="200" dirty="0">
                          <a:latin typeface="Arial"/>
                          <a:cs typeface="Arial"/>
                        </a:rPr>
                        <a:t>+ </a:t>
                      </a:r>
                      <a:r>
                        <a:rPr sz="200" spc="-10" dirty="0">
                          <a:latin typeface="Arial"/>
                          <a:cs typeface="Arial"/>
                        </a:rPr>
                        <a:t>Testar </a:t>
                      </a:r>
                      <a:r>
                        <a:rPr sz="200" spc="-5" dirty="0">
                          <a:latin typeface="Arial"/>
                          <a:cs typeface="Arial"/>
                        </a:rPr>
                        <a:t>um </a:t>
                      </a:r>
                      <a:r>
                        <a:rPr sz="200" spc="5" dirty="0">
                          <a:latin typeface="Arial"/>
                          <a:cs typeface="Arial"/>
                        </a:rPr>
                        <a:t>protótipo</a:t>
                      </a:r>
                      <a:endParaRPr sz="200">
                        <a:latin typeface="Arial"/>
                        <a:cs typeface="Arial"/>
                      </a:endParaRPr>
                    </a:p>
                  </a:txBody>
                  <a:tcPr marL="0" marR="0" marT="0" marB="0"/>
                </a:tc>
                <a:tc>
                  <a:txBody>
                    <a:bodyPr/>
                    <a:lstStyle/>
                    <a:p>
                      <a:pPr marL="60325">
                        <a:lnSpc>
                          <a:spcPts val="195"/>
                        </a:lnSpc>
                      </a:pPr>
                      <a:r>
                        <a:rPr sz="200" dirty="0">
                          <a:latin typeface="Arial"/>
                          <a:cs typeface="Arial"/>
                        </a:rPr>
                        <a:t>+ Combinar</a:t>
                      </a:r>
                      <a:r>
                        <a:rPr sz="200" spc="-10" dirty="0">
                          <a:latin typeface="Arial"/>
                          <a:cs typeface="Arial"/>
                        </a:rPr>
                        <a:t> </a:t>
                      </a:r>
                      <a:r>
                        <a:rPr sz="200" dirty="0">
                          <a:latin typeface="Arial"/>
                          <a:cs typeface="Arial"/>
                        </a:rPr>
                        <a:t>ideias</a:t>
                      </a:r>
                      <a:endParaRPr sz="200">
                        <a:latin typeface="Arial"/>
                        <a:cs typeface="Arial"/>
                      </a:endParaRPr>
                    </a:p>
                  </a:txBody>
                  <a:tcPr marL="0" marR="0" marT="0" marB="0"/>
                </a:tc>
                <a:tc>
                  <a:txBody>
                    <a:bodyPr/>
                    <a:lstStyle/>
                    <a:p>
                      <a:pPr marL="92075">
                        <a:lnSpc>
                          <a:spcPts val="195"/>
                        </a:lnSpc>
                      </a:pPr>
                      <a:r>
                        <a:rPr sz="200" dirty="0">
                          <a:latin typeface="Arial"/>
                          <a:cs typeface="Arial"/>
                        </a:rPr>
                        <a:t>+ </a:t>
                      </a:r>
                      <a:r>
                        <a:rPr sz="200" spc="-10" dirty="0">
                          <a:latin typeface="Arial"/>
                          <a:cs typeface="Arial"/>
                        </a:rPr>
                        <a:t>Testar </a:t>
                      </a:r>
                      <a:r>
                        <a:rPr sz="200" spc="-5" dirty="0">
                          <a:latin typeface="Arial"/>
                          <a:cs typeface="Arial"/>
                        </a:rPr>
                        <a:t>um</a:t>
                      </a:r>
                      <a:r>
                        <a:rPr sz="200" dirty="0">
                          <a:latin typeface="Arial"/>
                          <a:cs typeface="Arial"/>
                        </a:rPr>
                        <a:t> </a:t>
                      </a:r>
                      <a:r>
                        <a:rPr sz="200" spc="5" dirty="0">
                          <a:latin typeface="Arial"/>
                          <a:cs typeface="Arial"/>
                        </a:rPr>
                        <a:t>protótipo</a:t>
                      </a:r>
                      <a:endParaRPr sz="200">
                        <a:latin typeface="Arial"/>
                        <a:cs typeface="Arial"/>
                      </a:endParaRPr>
                    </a:p>
                  </a:txBody>
                  <a:tcPr marL="0" marR="0" marT="0" marB="0"/>
                </a:tc>
                <a:tc>
                  <a:txBody>
                    <a:bodyPr/>
                    <a:lstStyle/>
                    <a:p>
                      <a:pPr marL="81280">
                        <a:lnSpc>
                          <a:spcPts val="195"/>
                        </a:lnSpc>
                      </a:pPr>
                      <a:r>
                        <a:rPr sz="200" dirty="0">
                          <a:latin typeface="Arial"/>
                          <a:cs typeface="Arial"/>
                        </a:rPr>
                        <a:t>+ </a:t>
                      </a:r>
                      <a:r>
                        <a:rPr sz="200" spc="-5" dirty="0">
                          <a:latin typeface="Arial"/>
                          <a:cs typeface="Arial"/>
                        </a:rPr>
                        <a:t>Reﬁnar </a:t>
                      </a:r>
                      <a:r>
                        <a:rPr sz="200" spc="10" dirty="0">
                          <a:latin typeface="Arial"/>
                          <a:cs typeface="Arial"/>
                        </a:rPr>
                        <a:t>a </a:t>
                      </a:r>
                      <a:r>
                        <a:rPr sz="200" spc="-10" dirty="0">
                          <a:latin typeface="Arial"/>
                          <a:cs typeface="Arial"/>
                        </a:rPr>
                        <a:t>sua</a:t>
                      </a:r>
                      <a:r>
                        <a:rPr sz="200" spc="-25" dirty="0">
                          <a:latin typeface="Arial"/>
                          <a:cs typeface="Arial"/>
                        </a:rPr>
                        <a:t> </a:t>
                      </a:r>
                      <a:r>
                        <a:rPr sz="200" spc="5" dirty="0">
                          <a:latin typeface="Arial"/>
                          <a:cs typeface="Arial"/>
                        </a:rPr>
                        <a:t>ideia</a:t>
                      </a:r>
                      <a:endParaRPr sz="200">
                        <a:latin typeface="Arial"/>
                        <a:cs typeface="Arial"/>
                      </a:endParaRPr>
                    </a:p>
                  </a:txBody>
                  <a:tcPr marL="0" marR="0" marT="0" marB="0"/>
                </a:tc>
                <a:tc>
                  <a:txBody>
                    <a:bodyPr/>
                    <a:lstStyle/>
                    <a:p>
                      <a:pPr marL="90170">
                        <a:lnSpc>
                          <a:spcPts val="195"/>
                        </a:lnSpc>
                      </a:pPr>
                      <a:r>
                        <a:rPr sz="200" dirty="0">
                          <a:latin typeface="Arial"/>
                          <a:cs typeface="Arial"/>
                        </a:rPr>
                        <a:t>+</a:t>
                      </a:r>
                      <a:r>
                        <a:rPr sz="200" spc="-5" dirty="0">
                          <a:latin typeface="Arial"/>
                          <a:cs typeface="Arial"/>
                        </a:rPr>
                        <a:t> Storytelling</a:t>
                      </a:r>
                      <a:endParaRPr sz="200">
                        <a:latin typeface="Arial"/>
                        <a:cs typeface="Arial"/>
                      </a:endParaRPr>
                    </a:p>
                  </a:txBody>
                  <a:tcPr marL="0" marR="0" marT="0" marB="0"/>
                </a:tc>
                <a:extLst>
                  <a:ext uri="{0D108BD9-81ED-4DB2-BD59-A6C34878D82A}">
                    <a16:rowId xmlns:a16="http://schemas.microsoft.com/office/drawing/2014/main" val="10004"/>
                  </a:ext>
                </a:extLst>
              </a:tr>
              <a:tr h="57599">
                <a:tc>
                  <a:txBody>
                    <a:bodyPr/>
                    <a:lstStyle/>
                    <a:p>
                      <a:pPr marL="17145">
                        <a:lnSpc>
                          <a:spcPct val="100000"/>
                        </a:lnSpc>
                        <a:spcBef>
                          <a:spcPts val="65"/>
                        </a:spcBef>
                      </a:pPr>
                      <a:r>
                        <a:rPr sz="200" dirty="0">
                          <a:latin typeface="Arial"/>
                          <a:cs typeface="Arial"/>
                        </a:rPr>
                        <a:t>+ </a:t>
                      </a:r>
                      <a:r>
                        <a:rPr sz="200" spc="-5" dirty="0">
                          <a:latin typeface="Arial"/>
                          <a:cs typeface="Arial"/>
                        </a:rPr>
                        <a:t>Análise dos </a:t>
                      </a:r>
                      <a:r>
                        <a:rPr sz="200" dirty="0">
                          <a:latin typeface="Arial"/>
                          <a:cs typeface="Arial"/>
                        </a:rPr>
                        <a:t>dados</a:t>
                      </a:r>
                      <a:endParaRPr sz="200">
                        <a:latin typeface="Arial"/>
                        <a:cs typeface="Arial"/>
                      </a:endParaRPr>
                    </a:p>
                  </a:txBody>
                  <a:tcPr marL="0" marR="0" marT="8255" marB="0"/>
                </a:tc>
                <a:tc>
                  <a:txBody>
                    <a:bodyPr/>
                    <a:lstStyle/>
                    <a:p>
                      <a:pPr marL="76200">
                        <a:lnSpc>
                          <a:spcPts val="175"/>
                        </a:lnSpc>
                      </a:pPr>
                      <a:r>
                        <a:rPr sz="200" spc="10" dirty="0">
                          <a:latin typeface="Arial"/>
                          <a:cs typeface="Arial"/>
                        </a:rPr>
                        <a:t>a</a:t>
                      </a:r>
                      <a:r>
                        <a:rPr sz="200" spc="-5" dirty="0">
                          <a:latin typeface="Arial"/>
                          <a:cs typeface="Arial"/>
                        </a:rPr>
                        <a:t> entrevista</a:t>
                      </a:r>
                      <a:endParaRPr sz="200">
                        <a:latin typeface="Arial"/>
                        <a:cs typeface="Arial"/>
                      </a:endParaRPr>
                    </a:p>
                  </a:txBody>
                  <a:tcPr marL="0" marR="0" marT="0" marB="0"/>
                </a:tc>
                <a:tc>
                  <a:txBody>
                    <a:bodyPr/>
                    <a:lstStyle/>
                    <a:p>
                      <a:pPr marL="95885">
                        <a:lnSpc>
                          <a:spcPct val="100000"/>
                        </a:lnSpc>
                      </a:pPr>
                      <a:r>
                        <a:rPr sz="200" dirty="0">
                          <a:latin typeface="Arial"/>
                          <a:cs typeface="Arial"/>
                        </a:rPr>
                        <a:t>+ </a:t>
                      </a:r>
                      <a:r>
                        <a:rPr sz="200" spc="-10" dirty="0">
                          <a:latin typeface="Arial"/>
                          <a:cs typeface="Arial"/>
                        </a:rPr>
                        <a:t>Ponto </a:t>
                      </a:r>
                      <a:r>
                        <a:rPr sz="200" spc="5" dirty="0">
                          <a:latin typeface="Arial"/>
                          <a:cs typeface="Arial"/>
                        </a:rPr>
                        <a:t>de</a:t>
                      </a:r>
                      <a:r>
                        <a:rPr sz="200" dirty="0">
                          <a:latin typeface="Arial"/>
                          <a:cs typeface="Arial"/>
                        </a:rPr>
                        <a:t> </a:t>
                      </a:r>
                      <a:r>
                        <a:rPr sz="200" spc="-5" dirty="0">
                          <a:latin typeface="Arial"/>
                          <a:cs typeface="Arial"/>
                        </a:rPr>
                        <a:t>vista</a:t>
                      </a:r>
                      <a:endParaRPr sz="200">
                        <a:latin typeface="Arial"/>
                        <a:cs typeface="Arial"/>
                      </a:endParaRPr>
                    </a:p>
                  </a:txBody>
                  <a:tcPr marL="0" marR="0" marT="0" marB="0"/>
                </a:tc>
                <a:tc>
                  <a:txBody>
                    <a:bodyPr/>
                    <a:lstStyle/>
                    <a:p>
                      <a:pPr marL="102870">
                        <a:lnSpc>
                          <a:spcPts val="180"/>
                        </a:lnSpc>
                      </a:pPr>
                      <a:r>
                        <a:rPr sz="200" spc="10" dirty="0">
                          <a:latin typeface="Arial"/>
                          <a:cs typeface="Arial"/>
                        </a:rPr>
                        <a:t>para a</a:t>
                      </a:r>
                      <a:r>
                        <a:rPr sz="200" spc="-25" dirty="0">
                          <a:latin typeface="Arial"/>
                          <a:cs typeface="Arial"/>
                        </a:rPr>
                        <a:t> </a:t>
                      </a:r>
                      <a:r>
                        <a:rPr sz="200" spc="-10" dirty="0">
                          <a:latin typeface="Arial"/>
                          <a:cs typeface="Arial"/>
                        </a:rPr>
                        <a:t>sessão</a:t>
                      </a:r>
                      <a:endParaRPr sz="200">
                        <a:latin typeface="Arial"/>
                        <a:cs typeface="Arial"/>
                      </a:endParaRPr>
                    </a:p>
                  </a:txBody>
                  <a:tcPr marL="0" marR="0" marT="0" marB="0"/>
                </a:tc>
                <a:tc>
                  <a:txBody>
                    <a:bodyPr/>
                    <a:lstStyle/>
                    <a:p>
                      <a:pPr marL="104775">
                        <a:lnSpc>
                          <a:spcPct val="100000"/>
                        </a:lnSpc>
                      </a:pPr>
                      <a:r>
                        <a:rPr sz="200" dirty="0">
                          <a:latin typeface="Arial"/>
                          <a:cs typeface="Arial"/>
                        </a:rPr>
                        <a:t>+</a:t>
                      </a:r>
                      <a:r>
                        <a:rPr sz="200" spc="-5" dirty="0">
                          <a:latin typeface="Arial"/>
                          <a:cs typeface="Arial"/>
                        </a:rPr>
                        <a:t> Constituir</a:t>
                      </a:r>
                      <a:endParaRPr sz="200">
                        <a:latin typeface="Arial"/>
                        <a:cs typeface="Arial"/>
                      </a:endParaRPr>
                    </a:p>
                  </a:txBody>
                  <a:tcPr marL="0" marR="0" marT="0" marB="0"/>
                </a:tc>
                <a:tc>
                  <a:txBody>
                    <a:bodyPr/>
                    <a:lstStyle/>
                    <a:p>
                      <a:pPr marL="105410">
                        <a:lnSpc>
                          <a:spcPct val="100000"/>
                        </a:lnSpc>
                        <a:spcBef>
                          <a:spcPts val="70"/>
                        </a:spcBef>
                      </a:pPr>
                      <a:r>
                        <a:rPr sz="200" b="1" dirty="0">
                          <a:latin typeface="Lato"/>
                          <a:cs typeface="Lato"/>
                        </a:rPr>
                        <a:t>Trabalho </a:t>
                      </a:r>
                      <a:r>
                        <a:rPr sz="200" b="1" spc="5" dirty="0">
                          <a:latin typeface="Lato"/>
                          <a:cs typeface="Lato"/>
                        </a:rPr>
                        <a:t>de campo</a:t>
                      </a:r>
                      <a:r>
                        <a:rPr sz="200" b="1" spc="-5" dirty="0">
                          <a:latin typeface="Lato"/>
                          <a:cs typeface="Lato"/>
                        </a:rPr>
                        <a:t> </a:t>
                      </a:r>
                      <a:r>
                        <a:rPr sz="200" b="1" spc="-10" dirty="0">
                          <a:latin typeface="Lato"/>
                          <a:cs typeface="Lato"/>
                        </a:rPr>
                        <a:t>B:</a:t>
                      </a:r>
                      <a:endParaRPr sz="200">
                        <a:latin typeface="Lato"/>
                        <a:cs typeface="Lato"/>
                      </a:endParaRPr>
                    </a:p>
                  </a:txBody>
                  <a:tcPr marL="0" marR="0" marT="8890" marB="0"/>
                </a:tc>
                <a:tc>
                  <a:txBody>
                    <a:bodyPr/>
                    <a:lstStyle/>
                    <a:p>
                      <a:pPr marL="60325">
                        <a:lnSpc>
                          <a:spcPct val="100000"/>
                        </a:lnSpc>
                        <a:spcBef>
                          <a:spcPts val="70"/>
                        </a:spcBef>
                      </a:pPr>
                      <a:r>
                        <a:rPr sz="200" dirty="0">
                          <a:latin typeface="Arial"/>
                          <a:cs typeface="Arial"/>
                        </a:rPr>
                        <a:t>+ </a:t>
                      </a:r>
                      <a:r>
                        <a:rPr sz="200" spc="-5" dirty="0">
                          <a:latin typeface="Arial"/>
                          <a:cs typeface="Arial"/>
                        </a:rPr>
                        <a:t>Constituir</a:t>
                      </a:r>
                      <a:r>
                        <a:rPr sz="200" spc="-10" dirty="0">
                          <a:latin typeface="Arial"/>
                          <a:cs typeface="Arial"/>
                        </a:rPr>
                        <a:t> </a:t>
                      </a:r>
                      <a:r>
                        <a:rPr sz="200" spc="-15" dirty="0">
                          <a:latin typeface="Arial"/>
                          <a:cs typeface="Arial"/>
                        </a:rPr>
                        <a:t>os</a:t>
                      </a:r>
                      <a:endParaRPr sz="200">
                        <a:latin typeface="Arial"/>
                        <a:cs typeface="Arial"/>
                      </a:endParaRPr>
                    </a:p>
                  </a:txBody>
                  <a:tcPr marL="0" marR="0" marT="8890" marB="0"/>
                </a:tc>
                <a:tc>
                  <a:txBody>
                    <a:bodyPr/>
                    <a:lstStyle/>
                    <a:p>
                      <a:pPr marL="92075">
                        <a:lnSpc>
                          <a:spcPct val="100000"/>
                        </a:lnSpc>
                        <a:spcBef>
                          <a:spcPts val="70"/>
                        </a:spcBef>
                      </a:pPr>
                      <a:r>
                        <a:rPr sz="200" b="1" dirty="0">
                          <a:latin typeface="Lato"/>
                          <a:cs typeface="Lato"/>
                        </a:rPr>
                        <a:t>Trabalho </a:t>
                      </a:r>
                      <a:r>
                        <a:rPr sz="200" b="1" spc="5" dirty="0">
                          <a:latin typeface="Lato"/>
                          <a:cs typeface="Lato"/>
                        </a:rPr>
                        <a:t>de campo</a:t>
                      </a:r>
                      <a:r>
                        <a:rPr sz="200" b="1" dirty="0">
                          <a:latin typeface="Lato"/>
                          <a:cs typeface="Lato"/>
                        </a:rPr>
                        <a:t> </a:t>
                      </a:r>
                      <a:r>
                        <a:rPr sz="200" b="1" spc="5" dirty="0">
                          <a:latin typeface="Lato"/>
                          <a:cs typeface="Lato"/>
                        </a:rPr>
                        <a:t>C:</a:t>
                      </a:r>
                      <a:endParaRPr sz="200">
                        <a:latin typeface="Lato"/>
                        <a:cs typeface="Lato"/>
                      </a:endParaRPr>
                    </a:p>
                  </a:txBody>
                  <a:tcPr marL="0" marR="0" marT="8890" marB="0"/>
                </a:tc>
                <a:tc>
                  <a:txBody>
                    <a:bodyPr/>
                    <a:lstStyle/>
                    <a:p>
                      <a:pPr marL="81280">
                        <a:lnSpc>
                          <a:spcPct val="100000"/>
                        </a:lnSpc>
                        <a:spcBef>
                          <a:spcPts val="70"/>
                        </a:spcBef>
                      </a:pPr>
                      <a:r>
                        <a:rPr sz="200" dirty="0">
                          <a:latin typeface="Arial"/>
                          <a:cs typeface="Arial"/>
                        </a:rPr>
                        <a:t>+ </a:t>
                      </a:r>
                      <a:r>
                        <a:rPr sz="200" spc="-5" dirty="0">
                          <a:latin typeface="Arial"/>
                          <a:cs typeface="Arial"/>
                        </a:rPr>
                        <a:t>Planear </a:t>
                      </a:r>
                      <a:r>
                        <a:rPr sz="200" dirty="0">
                          <a:latin typeface="Arial"/>
                          <a:cs typeface="Arial"/>
                        </a:rPr>
                        <a:t>o</a:t>
                      </a:r>
                      <a:r>
                        <a:rPr sz="200" spc="-10" dirty="0">
                          <a:latin typeface="Arial"/>
                          <a:cs typeface="Arial"/>
                        </a:rPr>
                        <a:t> </a:t>
                      </a:r>
                      <a:r>
                        <a:rPr sz="200" spc="5" dirty="0">
                          <a:latin typeface="Arial"/>
                          <a:cs typeface="Arial"/>
                        </a:rPr>
                        <a:t>projeto</a:t>
                      </a:r>
                      <a:endParaRPr sz="200">
                        <a:latin typeface="Arial"/>
                        <a:cs typeface="Arial"/>
                      </a:endParaRPr>
                    </a:p>
                  </a:txBody>
                  <a:tcPr marL="0" marR="0" marT="8890" marB="0"/>
                </a:tc>
                <a:tc>
                  <a:txBody>
                    <a:bodyPr/>
                    <a:lstStyle/>
                    <a:p>
                      <a:pPr marL="113664">
                        <a:lnSpc>
                          <a:spcPts val="180"/>
                        </a:lnSpc>
                      </a:pPr>
                      <a:r>
                        <a:rPr sz="200" spc="40" dirty="0">
                          <a:latin typeface="Arial"/>
                          <a:cs typeface="Arial"/>
                        </a:rPr>
                        <a:t>/</a:t>
                      </a:r>
                      <a:r>
                        <a:rPr sz="200" spc="-5" dirty="0">
                          <a:latin typeface="Arial"/>
                          <a:cs typeface="Arial"/>
                        </a:rPr>
                        <a:t> </a:t>
                      </a:r>
                      <a:r>
                        <a:rPr sz="200" dirty="0">
                          <a:latin typeface="Arial"/>
                          <a:cs typeface="Arial"/>
                        </a:rPr>
                        <a:t>Narrativa</a:t>
                      </a:r>
                      <a:endParaRPr sz="200">
                        <a:latin typeface="Arial"/>
                        <a:cs typeface="Arial"/>
                      </a:endParaRPr>
                    </a:p>
                  </a:txBody>
                  <a:tcPr marL="0" marR="0" marT="0" marB="0"/>
                </a:tc>
                <a:extLst>
                  <a:ext uri="{0D108BD9-81ED-4DB2-BD59-A6C34878D82A}">
                    <a16:rowId xmlns:a16="http://schemas.microsoft.com/office/drawing/2014/main" val="10005"/>
                  </a:ext>
                </a:extLst>
              </a:tr>
            </a:tbl>
          </a:graphicData>
        </a:graphic>
      </p:graphicFrame>
      <p:sp>
        <p:nvSpPr>
          <p:cNvPr id="68" name="object 68"/>
          <p:cNvSpPr txBox="1"/>
          <p:nvPr/>
        </p:nvSpPr>
        <p:spPr>
          <a:xfrm>
            <a:off x="5461768" y="8077368"/>
            <a:ext cx="214629" cy="62838"/>
          </a:xfrm>
          <a:prstGeom prst="rect">
            <a:avLst/>
          </a:prstGeom>
        </p:spPr>
        <p:txBody>
          <a:bodyPr vert="horz" wrap="square" lIns="0" tIns="11430" rIns="0" bIns="0" rtlCol="0">
            <a:spAutoFit/>
          </a:bodyPr>
          <a:lstStyle/>
          <a:p>
            <a:pPr marL="12700">
              <a:lnSpc>
                <a:spcPts val="235"/>
              </a:lnSpc>
              <a:spcBef>
                <a:spcPts val="90"/>
              </a:spcBef>
            </a:pPr>
            <a:r>
              <a:rPr sz="200" dirty="0">
                <a:latin typeface="Arial" panose="020B0604020202020204" pitchFamily="34" charset="0"/>
                <a:cs typeface="Arial" panose="020B0604020202020204" pitchFamily="34" charset="0"/>
              </a:rPr>
              <a:t>+ Apresentação</a:t>
            </a:r>
            <a:endParaRPr sz="200">
              <a:latin typeface="Arial" panose="020B0604020202020204" pitchFamily="34" charset="0"/>
              <a:cs typeface="Arial" panose="020B0604020202020204" pitchFamily="34" charset="0"/>
            </a:endParaRPr>
          </a:p>
          <a:p>
            <a:pPr marL="36195">
              <a:lnSpc>
                <a:spcPts val="235"/>
              </a:lnSpc>
            </a:pPr>
            <a:r>
              <a:rPr sz="200" dirty="0">
                <a:latin typeface="Arial" panose="020B0604020202020204" pitchFamily="34" charset="0"/>
                <a:cs typeface="Arial" panose="020B0604020202020204" pitchFamily="34" charset="0"/>
              </a:rPr>
              <a:t>/ pitching ﬁnal</a:t>
            </a:r>
            <a:endParaRPr sz="200">
              <a:latin typeface="Arial" panose="020B0604020202020204" pitchFamily="34" charset="0"/>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0859" y="2247049"/>
            <a:ext cx="5769610" cy="2073275"/>
            <a:chOff x="890859" y="2247049"/>
            <a:chExt cx="5769610" cy="2073275"/>
          </a:xfrm>
        </p:grpSpPr>
        <p:sp>
          <p:nvSpPr>
            <p:cNvPr id="7" name="object 7"/>
            <p:cNvSpPr/>
            <p:nvPr/>
          </p:nvSpPr>
          <p:spPr>
            <a:xfrm>
              <a:off x="898133" y="2258352"/>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p>
          </p:txBody>
        </p:sp>
        <p:sp>
          <p:nvSpPr>
            <p:cNvPr id="8" name="object 8"/>
            <p:cNvSpPr/>
            <p:nvPr/>
          </p:nvSpPr>
          <p:spPr>
            <a:xfrm>
              <a:off x="897209" y="2343670"/>
              <a:ext cx="0" cy="1892935"/>
            </a:xfrm>
            <a:custGeom>
              <a:avLst/>
              <a:gdLst/>
              <a:ahLst/>
              <a:cxnLst/>
              <a:rect l="l" t="t" r="r" b="b"/>
              <a:pathLst>
                <a:path h="1892935">
                  <a:moveTo>
                    <a:pt x="0" y="0"/>
                  </a:moveTo>
                  <a:lnTo>
                    <a:pt x="0" y="1892630"/>
                  </a:lnTo>
                </a:path>
              </a:pathLst>
            </a:custGeom>
            <a:ln w="12700">
              <a:solidFill>
                <a:srgbClr val="62BB46"/>
              </a:solidFill>
              <a:prstDash val="dot"/>
            </a:ln>
          </p:spPr>
          <p:txBody>
            <a:bodyPr wrap="square" lIns="0" tIns="0" rIns="0" bIns="0" rtlCol="0"/>
            <a:lstStyle/>
            <a:p>
              <a:endParaRPr/>
            </a:p>
          </p:txBody>
        </p:sp>
        <p:sp>
          <p:nvSpPr>
            <p:cNvPr id="9" name="object 9"/>
            <p:cNvSpPr/>
            <p:nvPr/>
          </p:nvSpPr>
          <p:spPr>
            <a:xfrm>
              <a:off x="902168" y="4274134"/>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p>
          </p:txBody>
        </p:sp>
        <p:sp>
          <p:nvSpPr>
            <p:cNvPr id="10" name="object 10"/>
            <p:cNvSpPr/>
            <p:nvPr/>
          </p:nvSpPr>
          <p:spPr>
            <a:xfrm>
              <a:off x="987426" y="4313872"/>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p>
          </p:txBody>
        </p:sp>
        <p:sp>
          <p:nvSpPr>
            <p:cNvPr id="11" name="object 11"/>
            <p:cNvSpPr/>
            <p:nvPr/>
          </p:nvSpPr>
          <p:spPr>
            <a:xfrm>
              <a:off x="6613918" y="4261815"/>
              <a:ext cx="39370" cy="47625"/>
            </a:xfrm>
            <a:custGeom>
              <a:avLst/>
              <a:gdLst/>
              <a:ahLst/>
              <a:cxnLst/>
              <a:rect l="l" t="t" r="r" b="b"/>
              <a:pathLst>
                <a:path w="39370" h="47625">
                  <a:moveTo>
                    <a:pt x="0" y="47091"/>
                  </a:moveTo>
                  <a:lnTo>
                    <a:pt x="12209" y="41219"/>
                  </a:lnTo>
                  <a:lnTo>
                    <a:pt x="23791" y="31937"/>
                  </a:lnTo>
                  <a:lnTo>
                    <a:pt x="33180" y="18459"/>
                  </a:lnTo>
                  <a:lnTo>
                    <a:pt x="38811" y="0"/>
                  </a:lnTo>
                </a:path>
              </a:pathLst>
            </a:custGeom>
            <a:ln w="12700">
              <a:solidFill>
                <a:srgbClr val="62BB46"/>
              </a:solidFill>
              <a:prstDash val="dot"/>
            </a:ln>
          </p:spPr>
          <p:txBody>
            <a:bodyPr wrap="square" lIns="0" tIns="0" rIns="0" bIns="0" rtlCol="0"/>
            <a:lstStyle/>
            <a:p>
              <a:endParaRPr/>
            </a:p>
          </p:txBody>
        </p:sp>
        <p:sp>
          <p:nvSpPr>
            <p:cNvPr id="12" name="object 12"/>
            <p:cNvSpPr/>
            <p:nvPr/>
          </p:nvSpPr>
          <p:spPr>
            <a:xfrm>
              <a:off x="6653644" y="2330970"/>
              <a:ext cx="0" cy="1892935"/>
            </a:xfrm>
            <a:custGeom>
              <a:avLst/>
              <a:gdLst/>
              <a:ahLst/>
              <a:cxnLst/>
              <a:rect l="l" t="t" r="r" b="b"/>
              <a:pathLst>
                <a:path h="1892935">
                  <a:moveTo>
                    <a:pt x="0" y="1892630"/>
                  </a:moveTo>
                  <a:lnTo>
                    <a:pt x="0" y="0"/>
                  </a:lnTo>
                </a:path>
              </a:pathLst>
            </a:custGeom>
            <a:ln w="12700">
              <a:solidFill>
                <a:srgbClr val="62BB46"/>
              </a:solidFill>
              <a:prstDash val="dot"/>
            </a:ln>
          </p:spPr>
          <p:txBody>
            <a:bodyPr wrap="square" lIns="0" tIns="0" rIns="0" bIns="0" rtlCol="0"/>
            <a:lstStyle/>
            <a:p>
              <a:endParaRPr/>
            </a:p>
          </p:txBody>
        </p:sp>
        <p:sp>
          <p:nvSpPr>
            <p:cNvPr id="13" name="object 13"/>
            <p:cNvSpPr/>
            <p:nvPr/>
          </p:nvSpPr>
          <p:spPr>
            <a:xfrm>
              <a:off x="6601599" y="2254313"/>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p>
          </p:txBody>
        </p:sp>
        <p:sp>
          <p:nvSpPr>
            <p:cNvPr id="14" name="object 14"/>
            <p:cNvSpPr/>
            <p:nvPr/>
          </p:nvSpPr>
          <p:spPr>
            <a:xfrm>
              <a:off x="974750" y="2253399"/>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p>
          </p:txBody>
        </p:sp>
        <p:sp>
          <p:nvSpPr>
            <p:cNvPr id="15" name="object 15"/>
            <p:cNvSpPr/>
            <p:nvPr/>
          </p:nvSpPr>
          <p:spPr>
            <a:xfrm>
              <a:off x="897209" y="2253399"/>
              <a:ext cx="5756910" cy="2060575"/>
            </a:xfrm>
            <a:custGeom>
              <a:avLst/>
              <a:gdLst/>
              <a:ahLst/>
              <a:cxnLst/>
              <a:rect l="l" t="t" r="r" b="b"/>
              <a:pathLst>
                <a:path w="5756909" h="2060575">
                  <a:moveTo>
                    <a:pt x="0" y="64871"/>
                  </a:moveTo>
                  <a:lnTo>
                    <a:pt x="0" y="64871"/>
                  </a:lnTo>
                </a:path>
                <a:path w="5756909" h="2060575">
                  <a:moveTo>
                    <a:pt x="0" y="1995601"/>
                  </a:moveTo>
                  <a:lnTo>
                    <a:pt x="0" y="1995601"/>
                  </a:lnTo>
                </a:path>
                <a:path w="5756909" h="2060575">
                  <a:moveTo>
                    <a:pt x="64871" y="2060473"/>
                  </a:moveTo>
                  <a:lnTo>
                    <a:pt x="64871" y="2060473"/>
                  </a:lnTo>
                </a:path>
                <a:path w="5756909" h="2060575">
                  <a:moveTo>
                    <a:pt x="5691568" y="2060473"/>
                  </a:moveTo>
                  <a:lnTo>
                    <a:pt x="5691568" y="2060473"/>
                  </a:lnTo>
                </a:path>
                <a:path w="5756909" h="2060575">
                  <a:moveTo>
                    <a:pt x="5756440" y="1995601"/>
                  </a:moveTo>
                  <a:lnTo>
                    <a:pt x="5756440" y="1995601"/>
                  </a:lnTo>
                </a:path>
                <a:path w="5756909" h="2060575">
                  <a:moveTo>
                    <a:pt x="5756440" y="64871"/>
                  </a:moveTo>
                  <a:lnTo>
                    <a:pt x="5756440" y="64871"/>
                  </a:lnTo>
                </a:path>
                <a:path w="5756909" h="2060575">
                  <a:moveTo>
                    <a:pt x="5691568" y="0"/>
                  </a:moveTo>
                  <a:lnTo>
                    <a:pt x="5691568" y="0"/>
                  </a:lnTo>
                </a:path>
                <a:path w="5756909" h="2060575">
                  <a:moveTo>
                    <a:pt x="64871" y="0"/>
                  </a:moveTo>
                  <a:lnTo>
                    <a:pt x="64871" y="0"/>
                  </a:lnTo>
                </a:path>
              </a:pathLst>
            </a:custGeom>
            <a:ln w="12700">
              <a:solidFill>
                <a:srgbClr val="62BB46"/>
              </a:solidFill>
            </a:ln>
          </p:spPr>
          <p:txBody>
            <a:bodyPr wrap="square" lIns="0" tIns="0" rIns="0" bIns="0" rtlCol="0"/>
            <a:lstStyle/>
            <a:p>
              <a:endParaRPr/>
            </a:p>
          </p:txBody>
        </p:sp>
      </p:grpSp>
      <p:grpSp>
        <p:nvGrpSpPr>
          <p:cNvPr id="16" name="object 16"/>
          <p:cNvGrpSpPr/>
          <p:nvPr/>
        </p:nvGrpSpPr>
        <p:grpSpPr>
          <a:xfrm>
            <a:off x="890859" y="4508982"/>
            <a:ext cx="5769610" cy="1728470"/>
            <a:chOff x="890859" y="4508982"/>
            <a:chExt cx="5769610" cy="1728470"/>
          </a:xfrm>
        </p:grpSpPr>
        <p:sp>
          <p:nvSpPr>
            <p:cNvPr id="17" name="object 17"/>
            <p:cNvSpPr/>
            <p:nvPr/>
          </p:nvSpPr>
          <p:spPr>
            <a:xfrm>
              <a:off x="898133" y="4520285"/>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p>
          </p:txBody>
        </p:sp>
        <p:sp>
          <p:nvSpPr>
            <p:cNvPr id="18" name="object 18"/>
            <p:cNvSpPr/>
            <p:nvPr/>
          </p:nvSpPr>
          <p:spPr>
            <a:xfrm>
              <a:off x="897209" y="4605782"/>
              <a:ext cx="0" cy="1547495"/>
            </a:xfrm>
            <a:custGeom>
              <a:avLst/>
              <a:gdLst/>
              <a:ahLst/>
              <a:cxnLst/>
              <a:rect l="l" t="t" r="r" b="b"/>
              <a:pathLst>
                <a:path h="1547495">
                  <a:moveTo>
                    <a:pt x="0" y="0"/>
                  </a:moveTo>
                  <a:lnTo>
                    <a:pt x="0" y="1547431"/>
                  </a:lnTo>
                </a:path>
              </a:pathLst>
            </a:custGeom>
            <a:ln w="12700">
              <a:solidFill>
                <a:srgbClr val="62BB46"/>
              </a:solidFill>
              <a:prstDash val="dot"/>
            </a:ln>
          </p:spPr>
          <p:txBody>
            <a:bodyPr wrap="square" lIns="0" tIns="0" rIns="0" bIns="0" rtlCol="0"/>
            <a:lstStyle/>
            <a:p>
              <a:endParaRPr/>
            </a:p>
          </p:txBody>
        </p:sp>
        <p:sp>
          <p:nvSpPr>
            <p:cNvPr id="19" name="object 19"/>
            <p:cNvSpPr/>
            <p:nvPr/>
          </p:nvSpPr>
          <p:spPr>
            <a:xfrm>
              <a:off x="902168" y="6191136"/>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p>
          </p:txBody>
        </p:sp>
        <p:sp>
          <p:nvSpPr>
            <p:cNvPr id="20" name="object 20"/>
            <p:cNvSpPr/>
            <p:nvPr/>
          </p:nvSpPr>
          <p:spPr>
            <a:xfrm>
              <a:off x="987426" y="6230874"/>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p>
          </p:txBody>
        </p:sp>
        <p:sp>
          <p:nvSpPr>
            <p:cNvPr id="21" name="object 21"/>
            <p:cNvSpPr/>
            <p:nvPr/>
          </p:nvSpPr>
          <p:spPr>
            <a:xfrm>
              <a:off x="6613918" y="6178817"/>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p>
          </p:txBody>
        </p:sp>
        <p:sp>
          <p:nvSpPr>
            <p:cNvPr id="22" name="object 22"/>
            <p:cNvSpPr/>
            <p:nvPr/>
          </p:nvSpPr>
          <p:spPr>
            <a:xfrm>
              <a:off x="6653644" y="4592980"/>
              <a:ext cx="0" cy="1547495"/>
            </a:xfrm>
            <a:custGeom>
              <a:avLst/>
              <a:gdLst/>
              <a:ahLst/>
              <a:cxnLst/>
              <a:rect l="l" t="t" r="r" b="b"/>
              <a:pathLst>
                <a:path h="1547495">
                  <a:moveTo>
                    <a:pt x="0" y="1547431"/>
                  </a:moveTo>
                  <a:lnTo>
                    <a:pt x="0" y="0"/>
                  </a:lnTo>
                </a:path>
              </a:pathLst>
            </a:custGeom>
            <a:ln w="12700">
              <a:solidFill>
                <a:srgbClr val="62BB46"/>
              </a:solidFill>
              <a:prstDash val="dot"/>
            </a:ln>
          </p:spPr>
          <p:txBody>
            <a:bodyPr wrap="square" lIns="0" tIns="0" rIns="0" bIns="0" rtlCol="0"/>
            <a:lstStyle/>
            <a:p>
              <a:endParaRPr/>
            </a:p>
          </p:txBody>
        </p:sp>
        <p:sp>
          <p:nvSpPr>
            <p:cNvPr id="23" name="object 23"/>
            <p:cNvSpPr/>
            <p:nvPr/>
          </p:nvSpPr>
          <p:spPr>
            <a:xfrm>
              <a:off x="6601599" y="4516247"/>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p>
          </p:txBody>
        </p:sp>
        <p:sp>
          <p:nvSpPr>
            <p:cNvPr id="24" name="object 24"/>
            <p:cNvSpPr/>
            <p:nvPr/>
          </p:nvSpPr>
          <p:spPr>
            <a:xfrm>
              <a:off x="974750" y="4515332"/>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p>
          </p:txBody>
        </p:sp>
        <p:sp>
          <p:nvSpPr>
            <p:cNvPr id="25" name="object 25"/>
            <p:cNvSpPr/>
            <p:nvPr/>
          </p:nvSpPr>
          <p:spPr>
            <a:xfrm>
              <a:off x="897209" y="4515332"/>
              <a:ext cx="5756910" cy="1715770"/>
            </a:xfrm>
            <a:custGeom>
              <a:avLst/>
              <a:gdLst/>
              <a:ahLst/>
              <a:cxnLst/>
              <a:rect l="l" t="t" r="r" b="b"/>
              <a:pathLst>
                <a:path w="5756909" h="1715770">
                  <a:moveTo>
                    <a:pt x="0" y="64871"/>
                  </a:moveTo>
                  <a:lnTo>
                    <a:pt x="0" y="64871"/>
                  </a:lnTo>
                </a:path>
                <a:path w="5756909" h="1715770">
                  <a:moveTo>
                    <a:pt x="0" y="1650657"/>
                  </a:moveTo>
                  <a:lnTo>
                    <a:pt x="0" y="1650657"/>
                  </a:lnTo>
                </a:path>
                <a:path w="5756909" h="1715770">
                  <a:moveTo>
                    <a:pt x="64871" y="1715541"/>
                  </a:moveTo>
                  <a:lnTo>
                    <a:pt x="64871" y="1715541"/>
                  </a:lnTo>
                </a:path>
                <a:path w="5756909" h="1715770">
                  <a:moveTo>
                    <a:pt x="5691568" y="1715541"/>
                  </a:moveTo>
                  <a:lnTo>
                    <a:pt x="5691568" y="1715541"/>
                  </a:lnTo>
                </a:path>
                <a:path w="5756909" h="1715770">
                  <a:moveTo>
                    <a:pt x="5756440" y="1650657"/>
                  </a:moveTo>
                  <a:lnTo>
                    <a:pt x="5756440" y="1650657"/>
                  </a:lnTo>
                </a:path>
                <a:path w="5756909" h="1715770">
                  <a:moveTo>
                    <a:pt x="5756440" y="64871"/>
                  </a:moveTo>
                  <a:lnTo>
                    <a:pt x="5756440" y="64871"/>
                  </a:lnTo>
                </a:path>
                <a:path w="5756909" h="1715770">
                  <a:moveTo>
                    <a:pt x="5691568" y="0"/>
                  </a:moveTo>
                  <a:lnTo>
                    <a:pt x="5691568" y="0"/>
                  </a:lnTo>
                </a:path>
                <a:path w="5756909" h="1715770">
                  <a:moveTo>
                    <a:pt x="64871" y="0"/>
                  </a:moveTo>
                  <a:lnTo>
                    <a:pt x="64871" y="0"/>
                  </a:lnTo>
                </a:path>
              </a:pathLst>
            </a:custGeom>
            <a:ln w="12700">
              <a:solidFill>
                <a:srgbClr val="62BB46"/>
              </a:solidFill>
            </a:ln>
          </p:spPr>
          <p:txBody>
            <a:bodyPr wrap="square" lIns="0" tIns="0" rIns="0" bIns="0" rtlCol="0"/>
            <a:lstStyle/>
            <a:p>
              <a:endParaRPr/>
            </a:p>
          </p:txBody>
        </p:sp>
      </p:grpSp>
      <p:grpSp>
        <p:nvGrpSpPr>
          <p:cNvPr id="26" name="object 26"/>
          <p:cNvGrpSpPr/>
          <p:nvPr/>
        </p:nvGrpSpPr>
        <p:grpSpPr>
          <a:xfrm>
            <a:off x="890859" y="6425984"/>
            <a:ext cx="5769610" cy="3360420"/>
            <a:chOff x="890859" y="6425984"/>
            <a:chExt cx="5769610" cy="3360420"/>
          </a:xfrm>
        </p:grpSpPr>
        <p:sp>
          <p:nvSpPr>
            <p:cNvPr id="27" name="object 27"/>
            <p:cNvSpPr/>
            <p:nvPr/>
          </p:nvSpPr>
          <p:spPr>
            <a:xfrm>
              <a:off x="897209" y="6432334"/>
              <a:ext cx="5756910" cy="3347720"/>
            </a:xfrm>
            <a:custGeom>
              <a:avLst/>
              <a:gdLst/>
              <a:ahLst/>
              <a:cxnLst/>
              <a:rect l="l" t="t" r="r" b="b"/>
              <a:pathLst>
                <a:path w="5756909" h="3347720">
                  <a:moveTo>
                    <a:pt x="5691568" y="0"/>
                  </a:moveTo>
                  <a:lnTo>
                    <a:pt x="64871" y="0"/>
                  </a:lnTo>
                  <a:lnTo>
                    <a:pt x="27367" y="1013"/>
                  </a:lnTo>
                  <a:lnTo>
                    <a:pt x="8108" y="8108"/>
                  </a:lnTo>
                  <a:lnTo>
                    <a:pt x="1013" y="27367"/>
                  </a:lnTo>
                  <a:lnTo>
                    <a:pt x="0" y="64871"/>
                  </a:lnTo>
                  <a:lnTo>
                    <a:pt x="0" y="3282480"/>
                  </a:lnTo>
                  <a:lnTo>
                    <a:pt x="1013" y="3319983"/>
                  </a:lnTo>
                  <a:lnTo>
                    <a:pt x="8108" y="3339242"/>
                  </a:lnTo>
                  <a:lnTo>
                    <a:pt x="27367" y="3346338"/>
                  </a:lnTo>
                  <a:lnTo>
                    <a:pt x="64871" y="3347351"/>
                  </a:lnTo>
                  <a:lnTo>
                    <a:pt x="5691568" y="3347351"/>
                  </a:lnTo>
                  <a:lnTo>
                    <a:pt x="5729072" y="3346338"/>
                  </a:lnTo>
                  <a:lnTo>
                    <a:pt x="5748331" y="3339242"/>
                  </a:lnTo>
                  <a:lnTo>
                    <a:pt x="5755426" y="3319983"/>
                  </a:lnTo>
                  <a:lnTo>
                    <a:pt x="5756440" y="3282480"/>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p>
          </p:txBody>
        </p:sp>
        <p:sp>
          <p:nvSpPr>
            <p:cNvPr id="28" name="object 28"/>
            <p:cNvSpPr/>
            <p:nvPr/>
          </p:nvSpPr>
          <p:spPr>
            <a:xfrm>
              <a:off x="898133" y="6437287"/>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p>
          </p:txBody>
        </p:sp>
        <p:sp>
          <p:nvSpPr>
            <p:cNvPr id="29" name="object 29"/>
            <p:cNvSpPr/>
            <p:nvPr/>
          </p:nvSpPr>
          <p:spPr>
            <a:xfrm>
              <a:off x="897209" y="6522542"/>
              <a:ext cx="0" cy="3180080"/>
            </a:xfrm>
            <a:custGeom>
              <a:avLst/>
              <a:gdLst/>
              <a:ahLst/>
              <a:cxnLst/>
              <a:rect l="l" t="t" r="r" b="b"/>
              <a:pathLst>
                <a:path h="3180079">
                  <a:moveTo>
                    <a:pt x="0" y="0"/>
                  </a:moveTo>
                  <a:lnTo>
                    <a:pt x="0" y="3179610"/>
                  </a:lnTo>
                </a:path>
              </a:pathLst>
            </a:custGeom>
            <a:ln w="12700">
              <a:solidFill>
                <a:srgbClr val="62BB46"/>
              </a:solidFill>
              <a:prstDash val="dot"/>
            </a:ln>
          </p:spPr>
          <p:txBody>
            <a:bodyPr wrap="square" lIns="0" tIns="0" rIns="0" bIns="0" rtlCol="0"/>
            <a:lstStyle/>
            <a:p>
              <a:endParaRPr/>
            </a:p>
          </p:txBody>
        </p:sp>
        <p:sp>
          <p:nvSpPr>
            <p:cNvPr id="30" name="object 30"/>
            <p:cNvSpPr/>
            <p:nvPr/>
          </p:nvSpPr>
          <p:spPr>
            <a:xfrm>
              <a:off x="902168" y="9739950"/>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p>
          </p:txBody>
        </p:sp>
        <p:sp>
          <p:nvSpPr>
            <p:cNvPr id="31" name="object 31"/>
            <p:cNvSpPr/>
            <p:nvPr/>
          </p:nvSpPr>
          <p:spPr>
            <a:xfrm>
              <a:off x="987426" y="9779687"/>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p>
          </p:txBody>
        </p:sp>
        <p:sp>
          <p:nvSpPr>
            <p:cNvPr id="32" name="object 32"/>
            <p:cNvSpPr/>
            <p:nvPr/>
          </p:nvSpPr>
          <p:spPr>
            <a:xfrm>
              <a:off x="6613918" y="9727633"/>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p>
          </p:txBody>
        </p:sp>
        <p:sp>
          <p:nvSpPr>
            <p:cNvPr id="33" name="object 33"/>
            <p:cNvSpPr/>
            <p:nvPr/>
          </p:nvSpPr>
          <p:spPr>
            <a:xfrm>
              <a:off x="6653644" y="6509867"/>
              <a:ext cx="0" cy="3180080"/>
            </a:xfrm>
            <a:custGeom>
              <a:avLst/>
              <a:gdLst/>
              <a:ahLst/>
              <a:cxnLst/>
              <a:rect l="l" t="t" r="r" b="b"/>
              <a:pathLst>
                <a:path h="3180079">
                  <a:moveTo>
                    <a:pt x="0" y="3179610"/>
                  </a:moveTo>
                  <a:lnTo>
                    <a:pt x="0" y="0"/>
                  </a:lnTo>
                </a:path>
              </a:pathLst>
            </a:custGeom>
            <a:ln w="12700">
              <a:solidFill>
                <a:srgbClr val="62BB46"/>
              </a:solidFill>
              <a:prstDash val="dot"/>
            </a:ln>
          </p:spPr>
          <p:txBody>
            <a:bodyPr wrap="square" lIns="0" tIns="0" rIns="0" bIns="0" rtlCol="0"/>
            <a:lstStyle/>
            <a:p>
              <a:endParaRPr/>
            </a:p>
          </p:txBody>
        </p:sp>
        <p:sp>
          <p:nvSpPr>
            <p:cNvPr id="34" name="object 34"/>
            <p:cNvSpPr/>
            <p:nvPr/>
          </p:nvSpPr>
          <p:spPr>
            <a:xfrm>
              <a:off x="6601599" y="6433261"/>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p>
          </p:txBody>
        </p:sp>
        <p:sp>
          <p:nvSpPr>
            <p:cNvPr id="35" name="object 35"/>
            <p:cNvSpPr/>
            <p:nvPr/>
          </p:nvSpPr>
          <p:spPr>
            <a:xfrm>
              <a:off x="974750" y="6432334"/>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p>
          </p:txBody>
        </p:sp>
        <p:sp>
          <p:nvSpPr>
            <p:cNvPr id="36" name="object 36"/>
            <p:cNvSpPr/>
            <p:nvPr/>
          </p:nvSpPr>
          <p:spPr>
            <a:xfrm>
              <a:off x="897209" y="6432334"/>
              <a:ext cx="5756910" cy="3347720"/>
            </a:xfrm>
            <a:custGeom>
              <a:avLst/>
              <a:gdLst/>
              <a:ahLst/>
              <a:cxnLst/>
              <a:rect l="l" t="t" r="r" b="b"/>
              <a:pathLst>
                <a:path w="5756909" h="3347720">
                  <a:moveTo>
                    <a:pt x="0" y="64871"/>
                  </a:moveTo>
                  <a:lnTo>
                    <a:pt x="0" y="64871"/>
                  </a:lnTo>
                </a:path>
                <a:path w="5756909" h="3347720">
                  <a:moveTo>
                    <a:pt x="0" y="3282480"/>
                  </a:moveTo>
                  <a:lnTo>
                    <a:pt x="0" y="3282480"/>
                  </a:lnTo>
                </a:path>
                <a:path w="5756909" h="3347720">
                  <a:moveTo>
                    <a:pt x="64871" y="3347351"/>
                  </a:moveTo>
                  <a:lnTo>
                    <a:pt x="64871" y="3347351"/>
                  </a:lnTo>
                </a:path>
                <a:path w="5756909" h="3347720">
                  <a:moveTo>
                    <a:pt x="5691568" y="3347351"/>
                  </a:moveTo>
                  <a:lnTo>
                    <a:pt x="5691568" y="3347351"/>
                  </a:lnTo>
                </a:path>
                <a:path w="5756909" h="3347720">
                  <a:moveTo>
                    <a:pt x="5756440" y="3282480"/>
                  </a:moveTo>
                  <a:lnTo>
                    <a:pt x="5756440" y="3282480"/>
                  </a:lnTo>
                </a:path>
                <a:path w="5756909" h="3347720">
                  <a:moveTo>
                    <a:pt x="5756440" y="64871"/>
                  </a:moveTo>
                  <a:lnTo>
                    <a:pt x="5756440" y="64871"/>
                  </a:lnTo>
                </a:path>
                <a:path w="5756909" h="3347720">
                  <a:moveTo>
                    <a:pt x="5691568" y="0"/>
                  </a:moveTo>
                  <a:lnTo>
                    <a:pt x="5691568" y="0"/>
                  </a:lnTo>
                </a:path>
                <a:path w="5756909" h="3347720">
                  <a:moveTo>
                    <a:pt x="64871" y="0"/>
                  </a:moveTo>
                  <a:lnTo>
                    <a:pt x="64871" y="0"/>
                  </a:lnTo>
                </a:path>
              </a:pathLst>
            </a:custGeom>
            <a:ln w="12700">
              <a:solidFill>
                <a:srgbClr val="62BB46"/>
              </a:solidFill>
            </a:ln>
          </p:spPr>
          <p:txBody>
            <a:bodyPr wrap="square" lIns="0" tIns="0" rIns="0" bIns="0" rtlCol="0"/>
            <a:lstStyle/>
            <a:p>
              <a:endParaRPr/>
            </a:p>
          </p:txBody>
        </p:sp>
      </p:grpSp>
      <p:sp>
        <p:nvSpPr>
          <p:cNvPr id="37" name="object 37"/>
          <p:cNvSpPr txBox="1"/>
          <p:nvPr/>
        </p:nvSpPr>
        <p:spPr>
          <a:xfrm>
            <a:off x="1214474" y="2473211"/>
            <a:ext cx="4650105" cy="1508746"/>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Meetings 1 &amp; 2</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These meetings ideally will take place near the end of the first month of school.</a:t>
            </a:r>
            <a:endParaRPr sz="1000" dirty="0">
              <a:latin typeface="Arial" panose="020B0604020202020204" pitchFamily="34" charset="0"/>
              <a:cs typeface="Arial" panose="020B0604020202020204" pitchFamily="34" charset="0"/>
            </a:endParaRPr>
          </a:p>
          <a:p>
            <a:pPr marL="120650" marR="238125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2.5 - 3.75 hours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activities  #1 Smooth Sailing</a:t>
            </a:r>
            <a:endParaRPr sz="1000" dirty="0">
              <a:latin typeface="Arial" panose="020B0604020202020204" pitchFamily="34" charset="0"/>
              <a:cs typeface="Arial" panose="020B0604020202020204" pitchFamily="34" charset="0"/>
            </a:endParaRPr>
          </a:p>
          <a:p>
            <a:pPr marL="120650" marR="2591435">
              <a:lnSpc>
                <a:spcPct val="100000"/>
              </a:lnSpc>
            </a:pPr>
            <a:r>
              <a:rPr sz="1000" dirty="0">
                <a:solidFill>
                  <a:srgbClr val="414042"/>
                </a:solidFill>
                <a:latin typeface="Arial" panose="020B0604020202020204" pitchFamily="34" charset="0"/>
                <a:cs typeface="Arial" panose="020B0604020202020204" pitchFamily="34" charset="0"/>
              </a:rPr>
              <a:t>#2 Quantitative Data Analysis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#3 Identify a Problem to Explore  #4 Secondary Research</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Stakeholder Mapping</a:t>
            </a:r>
            <a:endParaRPr sz="1000" dirty="0">
              <a:latin typeface="Arial" panose="020B0604020202020204" pitchFamily="34" charset="0"/>
              <a:cs typeface="Arial" panose="020B0604020202020204" pitchFamily="34" charset="0"/>
            </a:endParaRPr>
          </a:p>
        </p:txBody>
      </p:sp>
      <p:sp>
        <p:nvSpPr>
          <p:cNvPr id="38" name="object 38"/>
          <p:cNvSpPr txBox="1"/>
          <p:nvPr/>
        </p:nvSpPr>
        <p:spPr>
          <a:xfrm>
            <a:off x="1214474" y="4735081"/>
            <a:ext cx="4650105" cy="1162498"/>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 3</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These meetings ideally will take place near the end of the first month of school.</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Launch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67843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1.25 hours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activities  #1 Preparing to Interview</a:t>
            </a:r>
            <a:endParaRPr sz="1000">
              <a:latin typeface="Arial" panose="020B0604020202020204" pitchFamily="34" charset="0"/>
              <a:cs typeface="Arial" panose="020B0604020202020204" pitchFamily="34" charset="0"/>
            </a:endParaRPr>
          </a:p>
        </p:txBody>
      </p:sp>
      <p:sp>
        <p:nvSpPr>
          <p:cNvPr id="39" name="object 39"/>
          <p:cNvSpPr txBox="1"/>
          <p:nvPr/>
        </p:nvSpPr>
        <p:spPr>
          <a:xfrm>
            <a:off x="1214474" y="6724028"/>
            <a:ext cx="811171"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Fieldwork A</a:t>
            </a:r>
            <a:endParaRPr sz="1000" dirty="0">
              <a:latin typeface="Arial" panose="020B0604020202020204" pitchFamily="34" charset="0"/>
              <a:cs typeface="Arial" panose="020B0604020202020204" pitchFamily="34" charset="0"/>
            </a:endParaRPr>
          </a:p>
        </p:txBody>
      </p:sp>
      <p:sp>
        <p:nvSpPr>
          <p:cNvPr id="40" name="object 40"/>
          <p:cNvSpPr txBox="1"/>
          <p:nvPr/>
        </p:nvSpPr>
        <p:spPr>
          <a:xfrm>
            <a:off x="4165306" y="6724028"/>
            <a:ext cx="2070100" cy="166712"/>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6 - 7 hours total + 1 day, optional</a:t>
            </a:r>
            <a:endParaRPr sz="1000">
              <a:latin typeface="Arial" panose="020B0604020202020204" pitchFamily="34" charset="0"/>
              <a:cs typeface="Arial" panose="020B0604020202020204" pitchFamily="34" charset="0"/>
            </a:endParaRPr>
          </a:p>
        </p:txBody>
      </p:sp>
      <p:sp>
        <p:nvSpPr>
          <p:cNvPr id="41" name="object 41"/>
          <p:cNvSpPr txBox="1"/>
          <p:nvPr/>
        </p:nvSpPr>
        <p:spPr>
          <a:xfrm>
            <a:off x="1214474" y="7172845"/>
            <a:ext cx="5002530" cy="2398092"/>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414042"/>
                </a:solidFill>
                <a:latin typeface="Arial" panose="020B0604020202020204" pitchFamily="34" charset="0"/>
                <a:cs typeface="Arial" panose="020B0604020202020204" pitchFamily="34" charset="0"/>
              </a:rPr>
              <a:t>Ideally, educators would have two to four weeks to conduct their design research.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They can arrange their design research fieldwork independently, but may need some  assistance if they are going to pursue a site visit at another school.</a:t>
            </a:r>
            <a:endParaRPr sz="1000" dirty="0">
              <a:latin typeface="Arial" panose="020B0604020202020204" pitchFamily="34" charset="0"/>
              <a:cs typeface="Arial" panose="020B0604020202020204" pitchFamily="34" charset="0"/>
            </a:endParaRPr>
          </a:p>
          <a:p>
            <a:pPr marL="120650" marR="235521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2.75 - 3.5 hours for Interviews/Observation  #2 Interview Questions</a:t>
            </a:r>
            <a:endParaRPr sz="1000" dirty="0">
              <a:latin typeface="Arial" panose="020B0604020202020204" pitchFamily="34" charset="0"/>
              <a:cs typeface="Arial" panose="020B0604020202020204" pitchFamily="34" charset="0"/>
            </a:endParaRPr>
          </a:p>
          <a:p>
            <a:pPr marL="120650" marR="2801620">
              <a:lnSpc>
                <a:spcPct val="100000"/>
              </a:lnSpc>
            </a:pPr>
            <a:r>
              <a:rPr sz="1000" dirty="0">
                <a:solidFill>
                  <a:srgbClr val="414042"/>
                </a:solidFill>
                <a:latin typeface="Arial" panose="020B0604020202020204" pitchFamily="34" charset="0"/>
                <a:cs typeface="Arial" panose="020B0604020202020204" pitchFamily="34" charset="0"/>
              </a:rPr>
              <a:t>#3 Additional Interview Techniques  #4 Interview Notes &amp; Reflection</a:t>
            </a:r>
            <a:endParaRPr sz="1000" dirty="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Observation &amp; Journey Mapping</a:t>
            </a:r>
            <a:endParaRPr sz="1000" dirty="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Optional Shadow</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30 minutes to prepare</a:t>
            </a:r>
            <a:endParaRPr sz="1000" dirty="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#6 Preparing to Shadow – </a:t>
            </a:r>
            <a:r>
              <a:rPr sz="1000" b="1" dirty="0">
                <a:solidFill>
                  <a:srgbClr val="414042"/>
                </a:solidFill>
                <a:latin typeface="Arial" panose="020B0604020202020204" pitchFamily="34" charset="0"/>
                <a:cs typeface="Arial" panose="020B0604020202020204" pitchFamily="34" charset="0"/>
              </a:rPr>
              <a:t>optional</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All day shadow</a:t>
            </a:r>
            <a:endParaRPr sz="1000" dirty="0">
              <a:latin typeface="Arial" panose="020B0604020202020204" pitchFamily="34" charset="0"/>
              <a:cs typeface="Arial" panose="020B0604020202020204" pitchFamily="34" charset="0"/>
            </a:endParaRPr>
          </a:p>
          <a:p>
            <a:pPr marL="215265" lvl="1" indent="-95250">
              <a:lnSpc>
                <a:spcPct val="100000"/>
              </a:lnSpc>
              <a:buChar char="•"/>
              <a:tabLst>
                <a:tab pos="215900" algn="l"/>
              </a:tabLst>
            </a:pPr>
            <a:r>
              <a:rPr sz="1000" dirty="0">
                <a:solidFill>
                  <a:srgbClr val="414042"/>
                </a:solidFill>
                <a:latin typeface="Arial" panose="020B0604020202020204" pitchFamily="34" charset="0"/>
                <a:cs typeface="Arial" panose="020B0604020202020204" pitchFamily="34" charset="0"/>
              </a:rPr>
              <a:t>30 minutes to reflect</a:t>
            </a:r>
            <a:endParaRPr sz="1000" dirty="0">
              <a:latin typeface="Arial" panose="020B0604020202020204" pitchFamily="34" charset="0"/>
              <a:cs typeface="Arial" panose="020B0604020202020204" pitchFamily="34" charset="0"/>
            </a:endParaRPr>
          </a:p>
          <a:p>
            <a:pPr marL="228600">
              <a:lnSpc>
                <a:spcPct val="100000"/>
              </a:lnSpc>
            </a:pPr>
            <a:r>
              <a:rPr sz="1000" dirty="0">
                <a:solidFill>
                  <a:srgbClr val="414042"/>
                </a:solidFill>
                <a:latin typeface="Arial" panose="020B0604020202020204" pitchFamily="34" charset="0"/>
                <a:cs typeface="Arial" panose="020B0604020202020204" pitchFamily="34" charset="0"/>
              </a:rPr>
              <a:t>#7 Shadow Notes &amp; Reflection – </a:t>
            </a:r>
            <a:r>
              <a:rPr sz="1000" b="1" dirty="0">
                <a:solidFill>
                  <a:srgbClr val="414042"/>
                </a:solidFill>
                <a:latin typeface="Arial" panose="020B0604020202020204" pitchFamily="34" charset="0"/>
                <a:cs typeface="Arial" panose="020B0604020202020204" pitchFamily="34" charset="0"/>
              </a:rPr>
              <a:t>optional</a:t>
            </a:r>
            <a:endParaRPr sz="1000" dirty="0">
              <a:latin typeface="Arial" panose="020B0604020202020204" pitchFamily="34" charset="0"/>
              <a:cs typeface="Arial" panose="020B0604020202020204" pitchFamily="34" charset="0"/>
            </a:endParaRPr>
          </a:p>
        </p:txBody>
      </p:sp>
      <p:sp>
        <p:nvSpPr>
          <p:cNvPr id="42" name="object 42"/>
          <p:cNvSpPr txBox="1"/>
          <p:nvPr/>
        </p:nvSpPr>
        <p:spPr>
          <a:xfrm>
            <a:off x="878159" y="1804899"/>
            <a:ext cx="3915410"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OPTION 3: SCHOOL-BASED TEAMS - 20 MEETINGS</a:t>
            </a:r>
            <a:endParaRPr sz="1200" dirty="0">
              <a:latin typeface="Arial" panose="020B0604020202020204" pitchFamily="34" charset="0"/>
              <a:cs typeface="Arial" panose="020B0604020202020204" pitchFamily="34" charset="0"/>
            </a:endParaRPr>
          </a:p>
        </p:txBody>
      </p:sp>
      <p:grpSp>
        <p:nvGrpSpPr>
          <p:cNvPr id="43" name="object 43"/>
          <p:cNvGrpSpPr/>
          <p:nvPr/>
        </p:nvGrpSpPr>
        <p:grpSpPr>
          <a:xfrm>
            <a:off x="899998" y="1371511"/>
            <a:ext cx="5760085" cy="36195"/>
            <a:chOff x="899998" y="1371511"/>
            <a:chExt cx="5760085" cy="36195"/>
          </a:xfrm>
        </p:grpSpPr>
        <p:sp>
          <p:nvSpPr>
            <p:cNvPr id="44" name="object 44"/>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p>
          </p:txBody>
        </p:sp>
        <p:sp>
          <p:nvSpPr>
            <p:cNvPr id="45" name="object 45"/>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p>
          </p:txBody>
        </p:sp>
      </p:grpSp>
      <p:sp>
        <p:nvSpPr>
          <p:cNvPr id="46" name="object 4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56</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0859" y="1769872"/>
            <a:ext cx="5769610" cy="2199640"/>
            <a:chOff x="890859" y="1769872"/>
            <a:chExt cx="5769610" cy="2199640"/>
          </a:xfrm>
        </p:grpSpPr>
        <p:sp>
          <p:nvSpPr>
            <p:cNvPr id="7" name="object 7"/>
            <p:cNvSpPr/>
            <p:nvPr/>
          </p:nvSpPr>
          <p:spPr>
            <a:xfrm>
              <a:off x="898133" y="1781175"/>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897209" y="1866493"/>
              <a:ext cx="0" cy="2019300"/>
            </a:xfrm>
            <a:custGeom>
              <a:avLst/>
              <a:gdLst/>
              <a:ahLst/>
              <a:cxnLst/>
              <a:rect l="l" t="t" r="r" b="b"/>
              <a:pathLst>
                <a:path h="2019300">
                  <a:moveTo>
                    <a:pt x="0" y="0"/>
                  </a:moveTo>
                  <a:lnTo>
                    <a:pt x="0" y="2018919"/>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02168" y="3923246"/>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87426" y="3962984"/>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13918" y="3910927"/>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53644" y="1853793"/>
              <a:ext cx="0" cy="2019300"/>
            </a:xfrm>
            <a:custGeom>
              <a:avLst/>
              <a:gdLst/>
              <a:ahLst/>
              <a:cxnLst/>
              <a:rect l="l" t="t" r="r" b="b"/>
              <a:pathLst>
                <a:path h="2019300">
                  <a:moveTo>
                    <a:pt x="0" y="2018919"/>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01599" y="1777149"/>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74750" y="1776222"/>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897209" y="1776222"/>
              <a:ext cx="5756910" cy="2186940"/>
            </a:xfrm>
            <a:custGeom>
              <a:avLst/>
              <a:gdLst/>
              <a:ahLst/>
              <a:cxnLst/>
              <a:rect l="l" t="t" r="r" b="b"/>
              <a:pathLst>
                <a:path w="5756909" h="2186940">
                  <a:moveTo>
                    <a:pt x="0" y="64871"/>
                  </a:moveTo>
                  <a:lnTo>
                    <a:pt x="0" y="64871"/>
                  </a:lnTo>
                </a:path>
                <a:path w="5756909" h="2186940">
                  <a:moveTo>
                    <a:pt x="0" y="2121890"/>
                  </a:moveTo>
                  <a:lnTo>
                    <a:pt x="0" y="2121890"/>
                  </a:lnTo>
                </a:path>
                <a:path w="5756909" h="2186940">
                  <a:moveTo>
                    <a:pt x="64871" y="2186762"/>
                  </a:moveTo>
                  <a:lnTo>
                    <a:pt x="64871" y="2186762"/>
                  </a:lnTo>
                </a:path>
                <a:path w="5756909" h="2186940">
                  <a:moveTo>
                    <a:pt x="5691568" y="2186762"/>
                  </a:moveTo>
                  <a:lnTo>
                    <a:pt x="5691568" y="2186762"/>
                  </a:lnTo>
                </a:path>
                <a:path w="5756909" h="2186940">
                  <a:moveTo>
                    <a:pt x="5756440" y="2121890"/>
                  </a:moveTo>
                  <a:lnTo>
                    <a:pt x="5756440" y="2121890"/>
                  </a:lnTo>
                </a:path>
                <a:path w="5756909" h="2186940">
                  <a:moveTo>
                    <a:pt x="5756440" y="64871"/>
                  </a:moveTo>
                  <a:lnTo>
                    <a:pt x="5756440" y="64871"/>
                  </a:lnTo>
                </a:path>
                <a:path w="5756909" h="2186940">
                  <a:moveTo>
                    <a:pt x="5691568" y="0"/>
                  </a:moveTo>
                  <a:lnTo>
                    <a:pt x="5691568" y="0"/>
                  </a:lnTo>
                </a:path>
                <a:path w="5756909" h="218694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890859" y="4155224"/>
            <a:ext cx="5769610" cy="2151380"/>
            <a:chOff x="890859" y="4155224"/>
            <a:chExt cx="5769610" cy="2151380"/>
          </a:xfrm>
        </p:grpSpPr>
        <p:sp>
          <p:nvSpPr>
            <p:cNvPr id="17" name="object 17"/>
            <p:cNvSpPr/>
            <p:nvPr/>
          </p:nvSpPr>
          <p:spPr>
            <a:xfrm>
              <a:off x="898133" y="4166539"/>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97209" y="4251871"/>
              <a:ext cx="0" cy="1971039"/>
            </a:xfrm>
            <a:custGeom>
              <a:avLst/>
              <a:gdLst/>
              <a:ahLst/>
              <a:cxnLst/>
              <a:rect l="l" t="t" r="r" b="b"/>
              <a:pathLst>
                <a:path h="1971039">
                  <a:moveTo>
                    <a:pt x="0" y="0"/>
                  </a:moveTo>
                  <a:lnTo>
                    <a:pt x="0" y="1970646"/>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2168" y="6260376"/>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87426" y="6300114"/>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6613918" y="6248069"/>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53644" y="4239171"/>
              <a:ext cx="0" cy="1971039"/>
            </a:xfrm>
            <a:custGeom>
              <a:avLst/>
              <a:gdLst/>
              <a:ahLst/>
              <a:cxnLst/>
              <a:rect l="l" t="t" r="r" b="b"/>
              <a:pathLst>
                <a:path h="1971039">
                  <a:moveTo>
                    <a:pt x="0" y="1970646"/>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01599" y="4162501"/>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74750" y="4161574"/>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897209" y="4161574"/>
              <a:ext cx="5756910" cy="2138680"/>
            </a:xfrm>
            <a:custGeom>
              <a:avLst/>
              <a:gdLst/>
              <a:ahLst/>
              <a:cxnLst/>
              <a:rect l="l" t="t" r="r" b="b"/>
              <a:pathLst>
                <a:path w="5756909" h="2138679">
                  <a:moveTo>
                    <a:pt x="0" y="64871"/>
                  </a:moveTo>
                  <a:lnTo>
                    <a:pt x="0" y="64871"/>
                  </a:lnTo>
                </a:path>
                <a:path w="5756909" h="2138679">
                  <a:moveTo>
                    <a:pt x="0" y="2073656"/>
                  </a:moveTo>
                  <a:lnTo>
                    <a:pt x="0" y="2073656"/>
                  </a:lnTo>
                </a:path>
                <a:path w="5756909" h="2138679">
                  <a:moveTo>
                    <a:pt x="64871" y="2138540"/>
                  </a:moveTo>
                  <a:lnTo>
                    <a:pt x="64871" y="2138540"/>
                  </a:lnTo>
                </a:path>
                <a:path w="5756909" h="2138679">
                  <a:moveTo>
                    <a:pt x="5691568" y="2138540"/>
                  </a:moveTo>
                  <a:lnTo>
                    <a:pt x="5691568" y="2138540"/>
                  </a:lnTo>
                </a:path>
                <a:path w="5756909" h="2138679">
                  <a:moveTo>
                    <a:pt x="5756440" y="2073656"/>
                  </a:moveTo>
                  <a:lnTo>
                    <a:pt x="5756440" y="2073656"/>
                  </a:lnTo>
                </a:path>
                <a:path w="5756909" h="2138679">
                  <a:moveTo>
                    <a:pt x="5756440" y="64871"/>
                  </a:moveTo>
                  <a:lnTo>
                    <a:pt x="5756440" y="64871"/>
                  </a:lnTo>
                </a:path>
                <a:path w="5756909" h="2138679">
                  <a:moveTo>
                    <a:pt x="5691568" y="0"/>
                  </a:moveTo>
                  <a:lnTo>
                    <a:pt x="5691568" y="0"/>
                  </a:lnTo>
                </a:path>
                <a:path w="5756909" h="2138679">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6" name="object 26"/>
          <p:cNvGrpSpPr/>
          <p:nvPr/>
        </p:nvGrpSpPr>
        <p:grpSpPr>
          <a:xfrm>
            <a:off x="890859" y="6487985"/>
            <a:ext cx="5769610" cy="3282315"/>
            <a:chOff x="890859" y="6487985"/>
            <a:chExt cx="5769610" cy="3282315"/>
          </a:xfrm>
        </p:grpSpPr>
        <p:sp>
          <p:nvSpPr>
            <p:cNvPr id="27" name="object 27"/>
            <p:cNvSpPr/>
            <p:nvPr/>
          </p:nvSpPr>
          <p:spPr>
            <a:xfrm>
              <a:off x="898133" y="6499288"/>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897209" y="6584531"/>
              <a:ext cx="0" cy="3101975"/>
            </a:xfrm>
            <a:custGeom>
              <a:avLst/>
              <a:gdLst/>
              <a:ahLst/>
              <a:cxnLst/>
              <a:rect l="l" t="t" r="r" b="b"/>
              <a:pathLst>
                <a:path h="3101975">
                  <a:moveTo>
                    <a:pt x="0" y="0"/>
                  </a:moveTo>
                  <a:lnTo>
                    <a:pt x="0" y="310186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02168" y="9724180"/>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87426" y="9763917"/>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6613918" y="9711864"/>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6653644" y="6571860"/>
              <a:ext cx="0" cy="3101975"/>
            </a:xfrm>
            <a:custGeom>
              <a:avLst/>
              <a:gdLst/>
              <a:ahLst/>
              <a:cxnLst/>
              <a:rect l="l" t="t" r="r" b="b"/>
              <a:pathLst>
                <a:path h="3101975">
                  <a:moveTo>
                    <a:pt x="0" y="310186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6601599" y="6495262"/>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74750" y="6494335"/>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897209" y="6494335"/>
              <a:ext cx="5756910" cy="3269615"/>
            </a:xfrm>
            <a:custGeom>
              <a:avLst/>
              <a:gdLst/>
              <a:ahLst/>
              <a:cxnLst/>
              <a:rect l="l" t="t" r="r" b="b"/>
              <a:pathLst>
                <a:path w="5756909" h="3269615">
                  <a:moveTo>
                    <a:pt x="0" y="64871"/>
                  </a:moveTo>
                  <a:lnTo>
                    <a:pt x="0" y="64871"/>
                  </a:lnTo>
                </a:path>
                <a:path w="5756909" h="3269615">
                  <a:moveTo>
                    <a:pt x="0" y="3204705"/>
                  </a:moveTo>
                  <a:lnTo>
                    <a:pt x="0" y="3204705"/>
                  </a:lnTo>
                </a:path>
                <a:path w="5756909" h="3269615">
                  <a:moveTo>
                    <a:pt x="64871" y="3269576"/>
                  </a:moveTo>
                  <a:lnTo>
                    <a:pt x="64871" y="3269576"/>
                  </a:lnTo>
                </a:path>
                <a:path w="5756909" h="3269615">
                  <a:moveTo>
                    <a:pt x="5691568" y="3269576"/>
                  </a:moveTo>
                  <a:lnTo>
                    <a:pt x="5691568" y="3269576"/>
                  </a:lnTo>
                </a:path>
                <a:path w="5756909" h="3269615">
                  <a:moveTo>
                    <a:pt x="5756440" y="3204705"/>
                  </a:moveTo>
                  <a:lnTo>
                    <a:pt x="5756440" y="3204705"/>
                  </a:lnTo>
                </a:path>
                <a:path w="5756909" h="3269615">
                  <a:moveTo>
                    <a:pt x="5756440" y="64871"/>
                  </a:moveTo>
                  <a:lnTo>
                    <a:pt x="5756440" y="64871"/>
                  </a:lnTo>
                </a:path>
                <a:path w="5756909" h="3269615">
                  <a:moveTo>
                    <a:pt x="5691568" y="0"/>
                  </a:moveTo>
                  <a:lnTo>
                    <a:pt x="5691568" y="0"/>
                  </a:lnTo>
                </a:path>
                <a:path w="5756909" h="326961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6" name="object 36"/>
          <p:cNvSpPr txBox="1"/>
          <p:nvPr/>
        </p:nvSpPr>
        <p:spPr>
          <a:xfrm>
            <a:off x="1214474" y="1970213"/>
            <a:ext cx="4584065" cy="1739579"/>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Meetings 4 &amp; 5</a:t>
            </a:r>
            <a:endParaRPr sz="1000">
              <a:latin typeface="Arial" panose="020B0604020202020204" pitchFamily="34" charset="0"/>
              <a:cs typeface="Arial" panose="020B0604020202020204" pitchFamily="34" charset="0"/>
            </a:endParaRPr>
          </a:p>
          <a:p>
            <a:pPr marL="127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These meetings ideally will take place four to six weeks after the first meeting.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Explore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35204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1.75 - 2.5 hours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activities  #1 Observations &amp; Guesses</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Point of View</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How Might We Questions</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Define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p:txBody>
      </p:sp>
      <p:sp>
        <p:nvSpPr>
          <p:cNvPr id="39" name="object 3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57</a:t>
            </a:fld>
            <a:endParaRPr dirty="0">
              <a:latin typeface="Arial" panose="020B0604020202020204" pitchFamily="34" charset="0"/>
              <a:cs typeface="Arial" panose="020B0604020202020204" pitchFamily="34" charset="0"/>
            </a:endParaRPr>
          </a:p>
        </p:txBody>
      </p:sp>
      <p:sp>
        <p:nvSpPr>
          <p:cNvPr id="37" name="object 37"/>
          <p:cNvSpPr txBox="1"/>
          <p:nvPr/>
        </p:nvSpPr>
        <p:spPr>
          <a:xfrm>
            <a:off x="1214474" y="4365816"/>
            <a:ext cx="5154930" cy="164909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Meetings 6 &amp; 7</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These meetings ideally will take place four to six weeks after the first meeting.</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There is an opportunity to bring students and/or families to assist with the brainstorming  process during one of these meetings.</a:t>
            </a:r>
            <a:endParaRPr sz="1000">
              <a:latin typeface="Arial" panose="020B0604020202020204" pitchFamily="34" charset="0"/>
              <a:cs typeface="Arial" panose="020B0604020202020204" pitchFamily="34" charset="0"/>
            </a:endParaRPr>
          </a:p>
          <a:p>
            <a:pPr marL="120650" marR="285432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1.75 - 2 hours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activities  #1 Prepare to Brainstorm</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Solo Brainstorm</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#3 Group Brainstorm</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#4 Idea Selection</a:t>
            </a:r>
            <a:endParaRPr sz="1000">
              <a:latin typeface="Arial" panose="020B0604020202020204" pitchFamily="34" charset="0"/>
              <a:cs typeface="Arial" panose="020B0604020202020204" pitchFamily="34" charset="0"/>
            </a:endParaRPr>
          </a:p>
        </p:txBody>
      </p:sp>
      <p:sp>
        <p:nvSpPr>
          <p:cNvPr id="38" name="object 38"/>
          <p:cNvSpPr txBox="1"/>
          <p:nvPr/>
        </p:nvSpPr>
        <p:spPr>
          <a:xfrm>
            <a:off x="1214474" y="6743255"/>
            <a:ext cx="4584065" cy="2470548"/>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Meetings 8, 9 &amp; 10</a:t>
            </a:r>
            <a:endParaRPr sz="1000">
              <a:latin typeface="Arial" panose="020B0604020202020204" pitchFamily="34" charset="0"/>
              <a:cs typeface="Arial" panose="020B0604020202020204" pitchFamily="34" charset="0"/>
            </a:endParaRPr>
          </a:p>
          <a:p>
            <a:pPr marL="127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These meetings ideally will take place four to six weeks after the first meeting.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07950" marR="239331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2.5 - 3.25 hours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activities  #1 Combine Ideas</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Building Blocks</a:t>
            </a:r>
            <a:endParaRPr sz="1000">
              <a:latin typeface="Arial" panose="020B0604020202020204" pitchFamily="34" charset="0"/>
              <a:cs typeface="Arial" panose="020B0604020202020204" pitchFamily="34" charset="0"/>
            </a:endParaRPr>
          </a:p>
          <a:p>
            <a:pPr marL="120650" marR="2955290">
              <a:lnSpc>
                <a:spcPct val="100000"/>
              </a:lnSpc>
            </a:pPr>
            <a:r>
              <a:rPr sz="1000" dirty="0">
                <a:solidFill>
                  <a:srgbClr val="414042"/>
                </a:solidFill>
                <a:latin typeface="Arial" panose="020B0604020202020204" pitchFamily="34" charset="0"/>
                <a:cs typeface="Arial" panose="020B0604020202020204" pitchFamily="34" charset="0"/>
              </a:rPr>
              <a:t>#3 Storyboard Your Idea  #4 Design a Prototype</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Tips for Designing and Testing a Prototype</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.5 - 1 hour for </a:t>
            </a:r>
            <a:r>
              <a:rPr sz="1000" b="1" dirty="0">
                <a:solidFill>
                  <a:srgbClr val="414042"/>
                </a:solidFill>
                <a:latin typeface="Arial" panose="020B0604020202020204" pitchFamily="34" charset="0"/>
                <a:cs typeface="Arial" panose="020B0604020202020204" pitchFamily="34" charset="0"/>
              </a:rPr>
              <a:t>Make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a:p>
            <a:pPr marL="120650" marR="297751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hours for </a:t>
            </a:r>
            <a:r>
              <a:rPr sz="1000" b="1" dirty="0">
                <a:solidFill>
                  <a:srgbClr val="414042"/>
                </a:solidFill>
                <a:latin typeface="Arial" panose="020B0604020202020204" pitchFamily="34" charset="0"/>
                <a:cs typeface="Arial" panose="020B0604020202020204" pitchFamily="34" charset="0"/>
              </a:rPr>
              <a:t>Test </a:t>
            </a:r>
            <a:r>
              <a:rPr sz="1000" dirty="0">
                <a:solidFill>
                  <a:srgbClr val="414042"/>
                </a:solidFill>
                <a:latin typeface="Arial" panose="020B0604020202020204" pitchFamily="34" charset="0"/>
                <a:cs typeface="Arial" panose="020B0604020202020204" pitchFamily="34" charset="0"/>
              </a:rPr>
              <a:t>activities  #1 Test a Prototype</a:t>
            </a:r>
            <a:endParaRPr sz="1000">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0859" y="1635087"/>
            <a:ext cx="5769610" cy="1596390"/>
            <a:chOff x="890859" y="1635087"/>
            <a:chExt cx="5769610" cy="1596390"/>
          </a:xfrm>
        </p:grpSpPr>
        <p:sp>
          <p:nvSpPr>
            <p:cNvPr id="7" name="object 7"/>
            <p:cNvSpPr/>
            <p:nvPr/>
          </p:nvSpPr>
          <p:spPr>
            <a:xfrm>
              <a:off x="897209" y="1641437"/>
              <a:ext cx="5756910" cy="1583690"/>
            </a:xfrm>
            <a:custGeom>
              <a:avLst/>
              <a:gdLst/>
              <a:ahLst/>
              <a:cxnLst/>
              <a:rect l="l" t="t" r="r" b="b"/>
              <a:pathLst>
                <a:path w="5756909" h="1583689">
                  <a:moveTo>
                    <a:pt x="5691568" y="0"/>
                  </a:moveTo>
                  <a:lnTo>
                    <a:pt x="64871" y="0"/>
                  </a:lnTo>
                  <a:lnTo>
                    <a:pt x="27367" y="1013"/>
                  </a:lnTo>
                  <a:lnTo>
                    <a:pt x="8108" y="8108"/>
                  </a:lnTo>
                  <a:lnTo>
                    <a:pt x="1013" y="27367"/>
                  </a:lnTo>
                  <a:lnTo>
                    <a:pt x="0" y="64871"/>
                  </a:lnTo>
                  <a:lnTo>
                    <a:pt x="0" y="1518462"/>
                  </a:lnTo>
                  <a:lnTo>
                    <a:pt x="1013" y="1555966"/>
                  </a:lnTo>
                  <a:lnTo>
                    <a:pt x="8108" y="1575225"/>
                  </a:lnTo>
                  <a:lnTo>
                    <a:pt x="27367" y="1582320"/>
                  </a:lnTo>
                  <a:lnTo>
                    <a:pt x="64871" y="1583334"/>
                  </a:lnTo>
                  <a:lnTo>
                    <a:pt x="5691568" y="1583334"/>
                  </a:lnTo>
                  <a:lnTo>
                    <a:pt x="5729072" y="1582320"/>
                  </a:lnTo>
                  <a:lnTo>
                    <a:pt x="5748331" y="1575225"/>
                  </a:lnTo>
                  <a:lnTo>
                    <a:pt x="5755426" y="1555966"/>
                  </a:lnTo>
                  <a:lnTo>
                    <a:pt x="5756440" y="1518462"/>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898133" y="1646402"/>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897209" y="1731810"/>
              <a:ext cx="0" cy="1415415"/>
            </a:xfrm>
            <a:custGeom>
              <a:avLst/>
              <a:gdLst/>
              <a:ahLst/>
              <a:cxnLst/>
              <a:rect l="l" t="t" r="r" b="b"/>
              <a:pathLst>
                <a:path h="1415414">
                  <a:moveTo>
                    <a:pt x="0" y="0"/>
                  </a:moveTo>
                  <a:lnTo>
                    <a:pt x="0" y="1415338"/>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02168" y="3185033"/>
              <a:ext cx="47625" cy="39370"/>
            </a:xfrm>
            <a:custGeom>
              <a:avLst/>
              <a:gdLst/>
              <a:ahLst/>
              <a:cxnLst/>
              <a:rect l="l" t="t" r="r" b="b"/>
              <a:pathLst>
                <a:path w="47625" h="39369">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87426" y="3224771"/>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13918" y="3172726"/>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653644" y="1719072"/>
              <a:ext cx="0" cy="1415415"/>
            </a:xfrm>
            <a:custGeom>
              <a:avLst/>
              <a:gdLst/>
              <a:ahLst/>
              <a:cxnLst/>
              <a:rect l="l" t="t" r="r" b="b"/>
              <a:pathLst>
                <a:path h="1415414">
                  <a:moveTo>
                    <a:pt x="0" y="1415338"/>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6601599" y="1642364"/>
              <a:ext cx="47625" cy="39370"/>
            </a:xfrm>
            <a:custGeom>
              <a:avLst/>
              <a:gdLst/>
              <a:ahLst/>
              <a:cxnLst/>
              <a:rect l="l" t="t" r="r" b="b"/>
              <a:pathLst>
                <a:path w="47625" h="39369">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74750" y="1641437"/>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897209" y="1641437"/>
              <a:ext cx="5756910" cy="1583690"/>
            </a:xfrm>
            <a:custGeom>
              <a:avLst/>
              <a:gdLst/>
              <a:ahLst/>
              <a:cxnLst/>
              <a:rect l="l" t="t" r="r" b="b"/>
              <a:pathLst>
                <a:path w="5756909" h="1583689">
                  <a:moveTo>
                    <a:pt x="0" y="64871"/>
                  </a:moveTo>
                  <a:lnTo>
                    <a:pt x="0" y="64871"/>
                  </a:lnTo>
                </a:path>
                <a:path w="5756909" h="1583689">
                  <a:moveTo>
                    <a:pt x="0" y="1518462"/>
                  </a:moveTo>
                  <a:lnTo>
                    <a:pt x="0" y="1518462"/>
                  </a:lnTo>
                </a:path>
                <a:path w="5756909" h="1583689">
                  <a:moveTo>
                    <a:pt x="64871" y="1583334"/>
                  </a:moveTo>
                  <a:lnTo>
                    <a:pt x="64871" y="1583334"/>
                  </a:lnTo>
                </a:path>
                <a:path w="5756909" h="1583689">
                  <a:moveTo>
                    <a:pt x="5691568" y="1583334"/>
                  </a:moveTo>
                  <a:lnTo>
                    <a:pt x="5691568" y="1583334"/>
                  </a:lnTo>
                </a:path>
                <a:path w="5756909" h="1583689">
                  <a:moveTo>
                    <a:pt x="5756440" y="1518462"/>
                  </a:moveTo>
                  <a:lnTo>
                    <a:pt x="5756440" y="1518462"/>
                  </a:lnTo>
                </a:path>
                <a:path w="5756909" h="1583689">
                  <a:moveTo>
                    <a:pt x="5756440" y="64871"/>
                  </a:moveTo>
                  <a:lnTo>
                    <a:pt x="5756440" y="64871"/>
                  </a:lnTo>
                </a:path>
                <a:path w="5756909" h="1583689">
                  <a:moveTo>
                    <a:pt x="5691568" y="0"/>
                  </a:moveTo>
                  <a:lnTo>
                    <a:pt x="5691568" y="0"/>
                  </a:lnTo>
                </a:path>
                <a:path w="5756909" h="1583689">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7" name="object 17"/>
          <p:cNvGrpSpPr/>
          <p:nvPr/>
        </p:nvGrpSpPr>
        <p:grpSpPr>
          <a:xfrm>
            <a:off x="890859" y="3497021"/>
            <a:ext cx="5769610" cy="1682114"/>
            <a:chOff x="890859" y="3497021"/>
            <a:chExt cx="5769610" cy="1682114"/>
          </a:xfrm>
        </p:grpSpPr>
        <p:sp>
          <p:nvSpPr>
            <p:cNvPr id="18" name="object 18"/>
            <p:cNvSpPr/>
            <p:nvPr/>
          </p:nvSpPr>
          <p:spPr>
            <a:xfrm>
              <a:off x="898133" y="3508337"/>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97209" y="3593490"/>
              <a:ext cx="0" cy="1501775"/>
            </a:xfrm>
            <a:custGeom>
              <a:avLst/>
              <a:gdLst/>
              <a:ahLst/>
              <a:cxnLst/>
              <a:rect l="l" t="t" r="r" b="b"/>
              <a:pathLst>
                <a:path h="1501775">
                  <a:moveTo>
                    <a:pt x="0" y="0"/>
                  </a:moveTo>
                  <a:lnTo>
                    <a:pt x="0" y="1501584"/>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2168" y="5132819"/>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87426" y="5172557"/>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13918" y="512050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653644" y="3580866"/>
              <a:ext cx="0" cy="1501775"/>
            </a:xfrm>
            <a:custGeom>
              <a:avLst/>
              <a:gdLst/>
              <a:ahLst/>
              <a:cxnLst/>
              <a:rect l="l" t="t" r="r" b="b"/>
              <a:pathLst>
                <a:path h="1501775">
                  <a:moveTo>
                    <a:pt x="0" y="1501584"/>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6601599" y="3504298"/>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974750" y="3503371"/>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897209" y="3503384"/>
              <a:ext cx="5756910" cy="1669414"/>
            </a:xfrm>
            <a:custGeom>
              <a:avLst/>
              <a:gdLst/>
              <a:ahLst/>
              <a:cxnLst/>
              <a:rect l="l" t="t" r="r" b="b"/>
              <a:pathLst>
                <a:path w="5756909" h="1669414">
                  <a:moveTo>
                    <a:pt x="0" y="64871"/>
                  </a:moveTo>
                  <a:lnTo>
                    <a:pt x="0" y="64871"/>
                  </a:lnTo>
                </a:path>
                <a:path w="5756909" h="1669414">
                  <a:moveTo>
                    <a:pt x="0" y="1604302"/>
                  </a:moveTo>
                  <a:lnTo>
                    <a:pt x="0" y="1604302"/>
                  </a:lnTo>
                </a:path>
                <a:path w="5756909" h="1669414">
                  <a:moveTo>
                    <a:pt x="64871" y="1669173"/>
                  </a:moveTo>
                  <a:lnTo>
                    <a:pt x="64871" y="1669173"/>
                  </a:lnTo>
                </a:path>
                <a:path w="5756909" h="1669414">
                  <a:moveTo>
                    <a:pt x="5691568" y="1669173"/>
                  </a:moveTo>
                  <a:lnTo>
                    <a:pt x="5691568" y="1669173"/>
                  </a:lnTo>
                </a:path>
                <a:path w="5756909" h="1669414">
                  <a:moveTo>
                    <a:pt x="5756440" y="1604302"/>
                  </a:moveTo>
                  <a:lnTo>
                    <a:pt x="5756440" y="1604302"/>
                  </a:lnTo>
                </a:path>
                <a:path w="5756909" h="1669414">
                  <a:moveTo>
                    <a:pt x="5756440" y="64871"/>
                  </a:moveTo>
                  <a:lnTo>
                    <a:pt x="5756440" y="64871"/>
                  </a:lnTo>
                </a:path>
                <a:path w="5756909" h="1669414">
                  <a:moveTo>
                    <a:pt x="5691568" y="0"/>
                  </a:moveTo>
                  <a:lnTo>
                    <a:pt x="5691568" y="0"/>
                  </a:lnTo>
                </a:path>
                <a:path w="5756909" h="166941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7" name="object 27"/>
          <p:cNvGrpSpPr/>
          <p:nvPr/>
        </p:nvGrpSpPr>
        <p:grpSpPr>
          <a:xfrm>
            <a:off x="890859" y="5431802"/>
            <a:ext cx="5769610" cy="2771775"/>
            <a:chOff x="890859" y="5431802"/>
            <a:chExt cx="5769610" cy="2771775"/>
          </a:xfrm>
        </p:grpSpPr>
        <p:sp>
          <p:nvSpPr>
            <p:cNvPr id="28" name="object 28"/>
            <p:cNvSpPr/>
            <p:nvPr/>
          </p:nvSpPr>
          <p:spPr>
            <a:xfrm>
              <a:off x="898133" y="5443118"/>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897209" y="5528310"/>
              <a:ext cx="0" cy="2591435"/>
            </a:xfrm>
            <a:custGeom>
              <a:avLst/>
              <a:gdLst/>
              <a:ahLst/>
              <a:cxnLst/>
              <a:rect l="l" t="t" r="r" b="b"/>
              <a:pathLst>
                <a:path h="2591434">
                  <a:moveTo>
                    <a:pt x="0" y="0"/>
                  </a:moveTo>
                  <a:lnTo>
                    <a:pt x="0" y="2591142"/>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02168" y="8157223"/>
              <a:ext cx="47625" cy="39370"/>
            </a:xfrm>
            <a:custGeom>
              <a:avLst/>
              <a:gdLst/>
              <a:ahLst/>
              <a:cxnLst/>
              <a:rect l="l" t="t" r="r" b="b"/>
              <a:pathLst>
                <a:path w="47625" h="39370">
                  <a:moveTo>
                    <a:pt x="0" y="0"/>
                  </a:moveTo>
                  <a:lnTo>
                    <a:pt x="5866" y="12207"/>
                  </a:lnTo>
                  <a:lnTo>
                    <a:pt x="15149" y="23787"/>
                  </a:lnTo>
                  <a:lnTo>
                    <a:pt x="28630" y="33175"/>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987426" y="8196961"/>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6613918" y="8144904"/>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6653644" y="5515661"/>
              <a:ext cx="0" cy="2591435"/>
            </a:xfrm>
            <a:custGeom>
              <a:avLst/>
              <a:gdLst/>
              <a:ahLst/>
              <a:cxnLst/>
              <a:rect l="l" t="t" r="r" b="b"/>
              <a:pathLst>
                <a:path h="2591434">
                  <a:moveTo>
                    <a:pt x="0" y="2591142"/>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6601599" y="5439080"/>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974750" y="5438152"/>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97209" y="5438152"/>
              <a:ext cx="5756910" cy="2759075"/>
            </a:xfrm>
            <a:custGeom>
              <a:avLst/>
              <a:gdLst/>
              <a:ahLst/>
              <a:cxnLst/>
              <a:rect l="l" t="t" r="r" b="b"/>
              <a:pathLst>
                <a:path w="5756909" h="2759075">
                  <a:moveTo>
                    <a:pt x="0" y="64871"/>
                  </a:moveTo>
                  <a:lnTo>
                    <a:pt x="0" y="64871"/>
                  </a:lnTo>
                </a:path>
                <a:path w="5756909" h="2759075">
                  <a:moveTo>
                    <a:pt x="0" y="2693924"/>
                  </a:moveTo>
                  <a:lnTo>
                    <a:pt x="0" y="2693924"/>
                  </a:lnTo>
                </a:path>
                <a:path w="5756909" h="2759075">
                  <a:moveTo>
                    <a:pt x="64871" y="2758808"/>
                  </a:moveTo>
                  <a:lnTo>
                    <a:pt x="64871" y="2758808"/>
                  </a:lnTo>
                </a:path>
                <a:path w="5756909" h="2759075">
                  <a:moveTo>
                    <a:pt x="5691568" y="2758808"/>
                  </a:moveTo>
                  <a:lnTo>
                    <a:pt x="5691568" y="2758808"/>
                  </a:lnTo>
                </a:path>
                <a:path w="5756909" h="2759075">
                  <a:moveTo>
                    <a:pt x="5756440" y="2693924"/>
                  </a:moveTo>
                  <a:lnTo>
                    <a:pt x="5756440" y="2693924"/>
                  </a:lnTo>
                </a:path>
                <a:path w="5756909" h="2759075">
                  <a:moveTo>
                    <a:pt x="5756440" y="64871"/>
                  </a:moveTo>
                  <a:lnTo>
                    <a:pt x="5756440" y="64871"/>
                  </a:lnTo>
                </a:path>
                <a:path w="5756909" h="2759075">
                  <a:moveTo>
                    <a:pt x="5691568" y="0"/>
                  </a:moveTo>
                  <a:lnTo>
                    <a:pt x="5691568" y="0"/>
                  </a:lnTo>
                </a:path>
                <a:path w="5756909" h="275907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7" name="object 37"/>
          <p:cNvGrpSpPr/>
          <p:nvPr/>
        </p:nvGrpSpPr>
        <p:grpSpPr>
          <a:xfrm>
            <a:off x="890859" y="8472602"/>
            <a:ext cx="5769610" cy="1596390"/>
            <a:chOff x="890859" y="8472602"/>
            <a:chExt cx="5769610" cy="1596390"/>
          </a:xfrm>
        </p:grpSpPr>
        <p:sp>
          <p:nvSpPr>
            <p:cNvPr id="38" name="object 38"/>
            <p:cNvSpPr/>
            <p:nvPr/>
          </p:nvSpPr>
          <p:spPr>
            <a:xfrm>
              <a:off x="897209" y="8478952"/>
              <a:ext cx="5756910" cy="1583690"/>
            </a:xfrm>
            <a:custGeom>
              <a:avLst/>
              <a:gdLst/>
              <a:ahLst/>
              <a:cxnLst/>
              <a:rect l="l" t="t" r="r" b="b"/>
              <a:pathLst>
                <a:path w="5756909" h="1583690">
                  <a:moveTo>
                    <a:pt x="5691568" y="0"/>
                  </a:moveTo>
                  <a:lnTo>
                    <a:pt x="64871" y="0"/>
                  </a:lnTo>
                  <a:lnTo>
                    <a:pt x="27367" y="1013"/>
                  </a:lnTo>
                  <a:lnTo>
                    <a:pt x="8108" y="8108"/>
                  </a:lnTo>
                  <a:lnTo>
                    <a:pt x="1013" y="27367"/>
                  </a:lnTo>
                  <a:lnTo>
                    <a:pt x="0" y="64871"/>
                  </a:lnTo>
                  <a:lnTo>
                    <a:pt x="0" y="1518462"/>
                  </a:lnTo>
                  <a:lnTo>
                    <a:pt x="1013" y="1555966"/>
                  </a:lnTo>
                  <a:lnTo>
                    <a:pt x="8108" y="1575225"/>
                  </a:lnTo>
                  <a:lnTo>
                    <a:pt x="27367" y="1582320"/>
                  </a:lnTo>
                  <a:lnTo>
                    <a:pt x="64871" y="1583334"/>
                  </a:lnTo>
                  <a:lnTo>
                    <a:pt x="5691568" y="1583334"/>
                  </a:lnTo>
                  <a:lnTo>
                    <a:pt x="5729072" y="1582320"/>
                  </a:lnTo>
                  <a:lnTo>
                    <a:pt x="5748331" y="1575225"/>
                  </a:lnTo>
                  <a:lnTo>
                    <a:pt x="5755426" y="1555966"/>
                  </a:lnTo>
                  <a:lnTo>
                    <a:pt x="5756440" y="1518462"/>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898133" y="8483917"/>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897209" y="8569325"/>
              <a:ext cx="0" cy="1415415"/>
            </a:xfrm>
            <a:custGeom>
              <a:avLst/>
              <a:gdLst/>
              <a:ahLst/>
              <a:cxnLst/>
              <a:rect l="l" t="t" r="r" b="b"/>
              <a:pathLst>
                <a:path h="1415415">
                  <a:moveTo>
                    <a:pt x="0" y="0"/>
                  </a:moveTo>
                  <a:lnTo>
                    <a:pt x="0" y="1415338"/>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902168" y="1002255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2"/>
            <p:cNvSpPr/>
            <p:nvPr/>
          </p:nvSpPr>
          <p:spPr>
            <a:xfrm>
              <a:off x="987426" y="10062292"/>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3" name="object 43"/>
            <p:cNvSpPr/>
            <p:nvPr/>
          </p:nvSpPr>
          <p:spPr>
            <a:xfrm>
              <a:off x="6613918" y="1001024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4" name="object 44"/>
            <p:cNvSpPr/>
            <p:nvPr/>
          </p:nvSpPr>
          <p:spPr>
            <a:xfrm>
              <a:off x="6653644" y="8556578"/>
              <a:ext cx="0" cy="1415415"/>
            </a:xfrm>
            <a:custGeom>
              <a:avLst/>
              <a:gdLst/>
              <a:ahLst/>
              <a:cxnLst/>
              <a:rect l="l" t="t" r="r" b="b"/>
              <a:pathLst>
                <a:path h="1415415">
                  <a:moveTo>
                    <a:pt x="0" y="1415338"/>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5"/>
            <p:cNvSpPr/>
            <p:nvPr/>
          </p:nvSpPr>
          <p:spPr>
            <a:xfrm>
              <a:off x="6601599" y="8479879"/>
              <a:ext cx="47625" cy="39370"/>
            </a:xfrm>
            <a:custGeom>
              <a:avLst/>
              <a:gdLst/>
              <a:ahLst/>
              <a:cxnLst/>
              <a:rect l="l" t="t" r="r" b="b"/>
              <a:pathLst>
                <a:path w="47625" h="39370">
                  <a:moveTo>
                    <a:pt x="47091" y="38811"/>
                  </a:moveTo>
                  <a:lnTo>
                    <a:pt x="41223" y="26601"/>
                  </a:lnTo>
                  <a:lnTo>
                    <a:pt x="31937" y="15019"/>
                  </a:lnTo>
                  <a:lnTo>
                    <a:pt x="18455" y="5630"/>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6" name="object 46"/>
            <p:cNvSpPr/>
            <p:nvPr/>
          </p:nvSpPr>
          <p:spPr>
            <a:xfrm>
              <a:off x="974750" y="8478952"/>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7" name="object 47"/>
            <p:cNvSpPr/>
            <p:nvPr/>
          </p:nvSpPr>
          <p:spPr>
            <a:xfrm>
              <a:off x="897209" y="8478952"/>
              <a:ext cx="5756910" cy="1583690"/>
            </a:xfrm>
            <a:custGeom>
              <a:avLst/>
              <a:gdLst/>
              <a:ahLst/>
              <a:cxnLst/>
              <a:rect l="l" t="t" r="r" b="b"/>
              <a:pathLst>
                <a:path w="5756909" h="1583690">
                  <a:moveTo>
                    <a:pt x="0" y="64871"/>
                  </a:moveTo>
                  <a:lnTo>
                    <a:pt x="0" y="64871"/>
                  </a:lnTo>
                </a:path>
                <a:path w="5756909" h="1583690">
                  <a:moveTo>
                    <a:pt x="0" y="1518475"/>
                  </a:moveTo>
                  <a:lnTo>
                    <a:pt x="0" y="1518475"/>
                  </a:lnTo>
                </a:path>
                <a:path w="5756909" h="1583690">
                  <a:moveTo>
                    <a:pt x="64871" y="1583334"/>
                  </a:moveTo>
                  <a:lnTo>
                    <a:pt x="64871" y="1583334"/>
                  </a:lnTo>
                </a:path>
                <a:path w="5756909" h="1583690">
                  <a:moveTo>
                    <a:pt x="5691568" y="1583334"/>
                  </a:moveTo>
                  <a:lnTo>
                    <a:pt x="5691568" y="1583334"/>
                  </a:lnTo>
                </a:path>
                <a:path w="5756909" h="1583690">
                  <a:moveTo>
                    <a:pt x="5756440" y="1518475"/>
                  </a:moveTo>
                  <a:lnTo>
                    <a:pt x="5756440" y="1518475"/>
                  </a:lnTo>
                </a:path>
                <a:path w="5756909" h="1583690">
                  <a:moveTo>
                    <a:pt x="5756440" y="64871"/>
                  </a:moveTo>
                  <a:lnTo>
                    <a:pt x="5756440" y="64871"/>
                  </a:lnTo>
                </a:path>
                <a:path w="5756909" h="1583690">
                  <a:moveTo>
                    <a:pt x="5691568" y="0"/>
                  </a:moveTo>
                  <a:lnTo>
                    <a:pt x="5691568" y="0"/>
                  </a:lnTo>
                </a:path>
                <a:path w="5756909" h="158369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8" name="object 48"/>
          <p:cNvSpPr txBox="1"/>
          <p:nvPr/>
        </p:nvSpPr>
        <p:spPr>
          <a:xfrm>
            <a:off x="1214474" y="1760867"/>
            <a:ext cx="5144770" cy="1310005"/>
          </a:xfrm>
          <a:prstGeom prst="rect">
            <a:avLst/>
          </a:prstGeom>
        </p:spPr>
        <p:txBody>
          <a:bodyPr vert="horz" wrap="square" lIns="0" tIns="12700" rIns="0" bIns="0" rtlCol="0">
            <a:spAutoFit/>
          </a:bodyPr>
          <a:lstStyle/>
          <a:p>
            <a:pPr marL="12700">
              <a:lnSpc>
                <a:spcPct val="100000"/>
              </a:lnSpc>
              <a:spcBef>
                <a:spcPts val="100"/>
              </a:spcBef>
              <a:tabLst>
                <a:tab pos="3650615" algn="l"/>
              </a:tabLst>
            </a:pPr>
            <a:r>
              <a:rPr sz="900" b="1" i="1" dirty="0">
                <a:solidFill>
                  <a:srgbClr val="74C054"/>
                </a:solidFill>
                <a:latin typeface="Arial" panose="020B0604020202020204" pitchFamily="34" charset="0"/>
                <a:cs typeface="Arial" panose="020B0604020202020204" pitchFamily="34" charset="0"/>
              </a:rPr>
              <a:t>Fieldwork B	2 - 5 hours</a:t>
            </a:r>
            <a:endParaRPr sz="900" dirty="0">
              <a:latin typeface="Arial" panose="020B0604020202020204" pitchFamily="34" charset="0"/>
              <a:cs typeface="Arial" panose="020B0604020202020204" pitchFamily="34" charset="0"/>
            </a:endParaRPr>
          </a:p>
          <a:p>
            <a:pPr>
              <a:lnSpc>
                <a:spcPct val="100000"/>
              </a:lnSpc>
              <a:spcBef>
                <a:spcPts val="45"/>
              </a:spcBef>
            </a:pPr>
            <a:endParaRPr sz="700" dirty="0">
              <a:latin typeface="Arial" panose="020B0604020202020204" pitchFamily="34" charset="0"/>
              <a:cs typeface="Arial" panose="020B0604020202020204" pitchFamily="34" charset="0"/>
            </a:endParaRPr>
          </a:p>
          <a:p>
            <a:pPr marL="12700" marR="5080">
              <a:lnSpc>
                <a:spcPct val="100000"/>
              </a:lnSpc>
            </a:pPr>
            <a:r>
              <a:rPr sz="9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a:t>
            </a:r>
            <a:br>
              <a:rPr lang="pt-PT" sz="900" dirty="0">
                <a:solidFill>
                  <a:srgbClr val="414042"/>
                </a:solidFill>
                <a:latin typeface="Arial" panose="020B0604020202020204" pitchFamily="34" charset="0"/>
                <a:cs typeface="Arial" panose="020B0604020202020204" pitchFamily="34" charset="0"/>
              </a:rPr>
            </a:br>
            <a:r>
              <a:rPr sz="900" dirty="0">
                <a:solidFill>
                  <a:srgbClr val="414042"/>
                </a:solidFill>
                <a:latin typeface="Arial" panose="020B0604020202020204" pitchFamily="34" charset="0"/>
                <a:cs typeface="Arial" panose="020B0604020202020204" pitchFamily="34" charset="0"/>
              </a:rPr>
              <a:t>They can arrange this work independently and on their own timeline.</a:t>
            </a:r>
            <a:endParaRPr sz="900" dirty="0">
              <a:latin typeface="Arial" panose="020B0604020202020204" pitchFamily="34" charset="0"/>
              <a:cs typeface="Arial" panose="020B0604020202020204" pitchFamily="34" charset="0"/>
            </a:endParaRPr>
          </a:p>
          <a:p>
            <a:pPr>
              <a:lnSpc>
                <a:spcPct val="100000"/>
              </a:lnSpc>
              <a:spcBef>
                <a:spcPts val="45"/>
              </a:spcBef>
            </a:pPr>
            <a:endParaRPr sz="700" dirty="0">
              <a:latin typeface="Arial" panose="020B0604020202020204" pitchFamily="34" charset="0"/>
              <a:cs typeface="Arial" panose="020B0604020202020204" pitchFamily="34" charset="0"/>
            </a:endParaRPr>
          </a:p>
          <a:p>
            <a:pPr marL="97790" indent="-857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1 - 2 hours for testing prototypes</a:t>
            </a:r>
            <a:endParaRPr sz="900" dirty="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700" dirty="0">
              <a:latin typeface="Arial" panose="020B0604020202020204" pitchFamily="34" charset="0"/>
              <a:cs typeface="Arial" panose="020B0604020202020204" pitchFamily="34" charset="0"/>
            </a:endParaRPr>
          </a:p>
          <a:p>
            <a:pPr marL="98425" marR="3104515" indent="-984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1.5 - 2.25 hours for testing reflection  #2 Testing a Prototype Reflection  </a:t>
            </a:r>
            <a:endParaRPr lang="pt-PT" sz="900" dirty="0">
              <a:solidFill>
                <a:srgbClr val="414042"/>
              </a:solidFill>
              <a:latin typeface="Arial" panose="020B0604020202020204" pitchFamily="34" charset="0"/>
              <a:cs typeface="Arial" panose="020B0604020202020204" pitchFamily="34" charset="0"/>
            </a:endParaRPr>
          </a:p>
          <a:p>
            <a:pPr marL="98425" marR="3104515" indent="-984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#3 Reflection Grid</a:t>
            </a:r>
            <a:endParaRPr sz="900" dirty="0">
              <a:latin typeface="Arial" panose="020B0604020202020204" pitchFamily="34" charset="0"/>
              <a:cs typeface="Arial" panose="020B0604020202020204" pitchFamily="34" charset="0"/>
            </a:endParaRPr>
          </a:p>
        </p:txBody>
      </p:sp>
      <p:sp>
        <p:nvSpPr>
          <p:cNvPr id="49" name="object 49"/>
          <p:cNvSpPr txBox="1"/>
          <p:nvPr/>
        </p:nvSpPr>
        <p:spPr>
          <a:xfrm>
            <a:off x="1214474" y="3528402"/>
            <a:ext cx="4182110" cy="1482725"/>
          </a:xfrm>
          <a:prstGeom prst="rect">
            <a:avLst/>
          </a:prstGeom>
        </p:spPr>
        <p:txBody>
          <a:bodyPr vert="horz" wrap="square" lIns="0" tIns="84455" rIns="0" bIns="0" rtlCol="0">
            <a:spAutoFit/>
          </a:bodyPr>
          <a:lstStyle/>
          <a:p>
            <a:pPr marL="12700">
              <a:lnSpc>
                <a:spcPct val="100000"/>
              </a:lnSpc>
              <a:spcBef>
                <a:spcPts val="665"/>
              </a:spcBef>
            </a:pPr>
            <a:r>
              <a:rPr sz="900" b="1" i="1" dirty="0">
                <a:solidFill>
                  <a:srgbClr val="74C054"/>
                </a:solidFill>
                <a:latin typeface="Arial" panose="020B0604020202020204" pitchFamily="34" charset="0"/>
                <a:cs typeface="Arial" panose="020B0604020202020204" pitchFamily="34" charset="0"/>
              </a:rPr>
              <a:t>Meetings 11 &amp; 12</a:t>
            </a:r>
            <a:endParaRPr sz="900">
              <a:latin typeface="Arial" panose="020B0604020202020204" pitchFamily="34" charset="0"/>
              <a:cs typeface="Arial" panose="020B0604020202020204" pitchFamily="34" charset="0"/>
            </a:endParaRPr>
          </a:p>
          <a:p>
            <a:pPr marL="12700">
              <a:lnSpc>
                <a:spcPct val="100000"/>
              </a:lnSpc>
              <a:spcBef>
                <a:spcPts val="570"/>
              </a:spcBef>
            </a:pPr>
            <a:r>
              <a:rPr sz="900" dirty="0">
                <a:solidFill>
                  <a:srgbClr val="414042"/>
                </a:solidFill>
                <a:latin typeface="Arial" panose="020B0604020202020204" pitchFamily="34" charset="0"/>
                <a:cs typeface="Arial" panose="020B0604020202020204" pitchFamily="34" charset="0"/>
              </a:rPr>
              <a:t>These meetings ideally will take place six to eight weeks after the first meeting.</a:t>
            </a:r>
            <a:endParaRPr sz="9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98425" marR="2378710" indent="-98425">
              <a:lnSpc>
                <a:spcPct val="100000"/>
              </a:lnSpc>
              <a:spcBef>
                <a:spcPts val="5"/>
              </a:spcBef>
              <a:buChar char="•"/>
              <a:tabLst>
                <a:tab pos="98425" algn="l"/>
              </a:tabLst>
            </a:pPr>
            <a:r>
              <a:rPr sz="900" dirty="0">
                <a:solidFill>
                  <a:srgbClr val="414042"/>
                </a:solidFill>
                <a:latin typeface="Arial" panose="020B0604020202020204" pitchFamily="34" charset="0"/>
                <a:cs typeface="Arial" panose="020B0604020202020204" pitchFamily="34" charset="0"/>
              </a:rPr>
              <a:t>1.5 - 2.5 hours for </a:t>
            </a:r>
            <a:r>
              <a:rPr sz="900" b="1" dirty="0">
                <a:solidFill>
                  <a:srgbClr val="414042"/>
                </a:solidFill>
                <a:latin typeface="Arial" panose="020B0604020202020204" pitchFamily="34" charset="0"/>
                <a:cs typeface="Arial" panose="020B0604020202020204" pitchFamily="34" charset="0"/>
              </a:rPr>
              <a:t>Test </a:t>
            </a:r>
            <a:r>
              <a:rPr sz="900" dirty="0">
                <a:solidFill>
                  <a:srgbClr val="414042"/>
                </a:solidFill>
                <a:latin typeface="Arial" panose="020B0604020202020204" pitchFamily="34" charset="0"/>
                <a:cs typeface="Arial" panose="020B0604020202020204" pitchFamily="34" charset="0"/>
              </a:rPr>
              <a:t>activities  #4 What Did You Learn?</a:t>
            </a:r>
            <a:endParaRPr sz="900">
              <a:latin typeface="Arial" panose="020B0604020202020204" pitchFamily="34" charset="0"/>
              <a:cs typeface="Arial" panose="020B0604020202020204" pitchFamily="34" charset="0"/>
            </a:endParaRPr>
          </a:p>
          <a:p>
            <a:pPr marL="120650">
              <a:lnSpc>
                <a:spcPct val="100000"/>
              </a:lnSpc>
            </a:pPr>
            <a:r>
              <a:rPr sz="900" dirty="0">
                <a:solidFill>
                  <a:srgbClr val="414042"/>
                </a:solidFill>
                <a:latin typeface="Arial" panose="020B0604020202020204" pitchFamily="34" charset="0"/>
                <a:cs typeface="Arial" panose="020B0604020202020204" pitchFamily="34" charset="0"/>
              </a:rPr>
              <a:t>#5 Idea Evaluation</a:t>
            </a:r>
            <a:endParaRPr sz="900">
              <a:latin typeface="Arial" panose="020B0604020202020204" pitchFamily="34" charset="0"/>
              <a:cs typeface="Arial" panose="020B0604020202020204" pitchFamily="34" charset="0"/>
            </a:endParaRPr>
          </a:p>
          <a:p>
            <a:pPr marL="120650" marR="1613535">
              <a:lnSpc>
                <a:spcPct val="100000"/>
              </a:lnSpc>
            </a:pPr>
            <a:r>
              <a:rPr sz="900" dirty="0">
                <a:solidFill>
                  <a:srgbClr val="414042"/>
                </a:solidFill>
                <a:latin typeface="Arial" panose="020B0604020202020204" pitchFamily="34" charset="0"/>
                <a:cs typeface="Arial" panose="020B0604020202020204" pitchFamily="34" charset="0"/>
              </a:rPr>
              <a:t>#6 Evaluating Prototypes to Get to Next Steps  #7 What’s Next?</a:t>
            </a:r>
            <a:endParaRPr sz="90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97790" indent="-857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.5 - 1 hour for </a:t>
            </a:r>
            <a:r>
              <a:rPr sz="900" b="1" dirty="0">
                <a:solidFill>
                  <a:srgbClr val="414042"/>
                </a:solidFill>
                <a:latin typeface="Arial" panose="020B0604020202020204" pitchFamily="34" charset="0"/>
                <a:cs typeface="Arial" panose="020B0604020202020204" pitchFamily="34" charset="0"/>
              </a:rPr>
              <a:t>Test </a:t>
            </a:r>
            <a:r>
              <a:rPr sz="900" dirty="0">
                <a:solidFill>
                  <a:srgbClr val="414042"/>
                </a:solidFill>
                <a:latin typeface="Arial" panose="020B0604020202020204" pitchFamily="34" charset="0"/>
                <a:cs typeface="Arial" panose="020B0604020202020204" pitchFamily="34" charset="0"/>
              </a:rPr>
              <a:t>reflection</a:t>
            </a:r>
            <a:endParaRPr sz="900">
              <a:latin typeface="Arial" panose="020B0604020202020204" pitchFamily="34" charset="0"/>
              <a:cs typeface="Arial" panose="020B0604020202020204" pitchFamily="34" charset="0"/>
            </a:endParaRPr>
          </a:p>
        </p:txBody>
      </p:sp>
      <p:sp>
        <p:nvSpPr>
          <p:cNvPr id="50" name="object 50"/>
          <p:cNvSpPr txBox="1"/>
          <p:nvPr/>
        </p:nvSpPr>
        <p:spPr>
          <a:xfrm>
            <a:off x="1214474" y="5510707"/>
            <a:ext cx="5306060" cy="2522220"/>
          </a:xfrm>
          <a:prstGeom prst="rect">
            <a:avLst/>
          </a:prstGeom>
        </p:spPr>
        <p:txBody>
          <a:bodyPr vert="horz" wrap="square" lIns="0" tIns="84455" rIns="0" bIns="0" rtlCol="0">
            <a:spAutoFit/>
          </a:bodyPr>
          <a:lstStyle/>
          <a:p>
            <a:pPr marL="12700">
              <a:lnSpc>
                <a:spcPct val="100000"/>
              </a:lnSpc>
              <a:spcBef>
                <a:spcPts val="665"/>
              </a:spcBef>
            </a:pPr>
            <a:r>
              <a:rPr sz="900" b="1" i="1" dirty="0">
                <a:solidFill>
                  <a:srgbClr val="74C054"/>
                </a:solidFill>
                <a:latin typeface="Arial" panose="020B0604020202020204" pitchFamily="34" charset="0"/>
                <a:cs typeface="Arial" panose="020B0604020202020204" pitchFamily="34" charset="0"/>
              </a:rPr>
              <a:t>Meetings 13, 14 &amp; 15</a:t>
            </a:r>
            <a:endParaRPr sz="900">
              <a:latin typeface="Arial" panose="020B0604020202020204" pitchFamily="34" charset="0"/>
              <a:cs typeface="Arial" panose="020B0604020202020204" pitchFamily="34" charset="0"/>
            </a:endParaRPr>
          </a:p>
          <a:p>
            <a:pPr marL="12700">
              <a:lnSpc>
                <a:spcPct val="100000"/>
              </a:lnSpc>
              <a:spcBef>
                <a:spcPts val="570"/>
              </a:spcBef>
            </a:pPr>
            <a:r>
              <a:rPr sz="900" dirty="0">
                <a:solidFill>
                  <a:srgbClr val="414042"/>
                </a:solidFill>
                <a:latin typeface="Arial" panose="020B0604020202020204" pitchFamily="34" charset="0"/>
                <a:cs typeface="Arial" panose="020B0604020202020204" pitchFamily="34" charset="0"/>
              </a:rPr>
              <a:t>These meetings ideally will take place six to eight weeks after the first meeting.</a:t>
            </a:r>
            <a:endParaRPr sz="9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marR="5080">
              <a:lnSpc>
                <a:spcPct val="100000"/>
              </a:lnSpc>
              <a:spcBef>
                <a:spcPts val="5"/>
              </a:spcBef>
            </a:pPr>
            <a:r>
              <a:rPr sz="900" i="1" dirty="0">
                <a:solidFill>
                  <a:srgbClr val="414042"/>
                </a:solidFill>
                <a:latin typeface="Arial" panose="020B0604020202020204" pitchFamily="34" charset="0"/>
                <a:cs typeface="Arial" panose="020B0604020202020204" pitchFamily="34" charset="0"/>
              </a:rPr>
              <a:t>This may be a moment when teams want to consolidate and focus on a smaller number of promising  ideas. If that is the case, the team who originally designed the idea should share the idea with the  new team members. From there, they will work together to iterate and create multiple prototypes to  test the single idea.</a:t>
            </a:r>
            <a:endParaRPr sz="90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98425" marR="3474720" indent="-984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2 - 3 hours for </a:t>
            </a:r>
            <a:r>
              <a:rPr sz="900" b="1" dirty="0">
                <a:solidFill>
                  <a:srgbClr val="414042"/>
                </a:solidFill>
                <a:latin typeface="Arial" panose="020B0604020202020204" pitchFamily="34" charset="0"/>
                <a:cs typeface="Arial" panose="020B0604020202020204" pitchFamily="34" charset="0"/>
              </a:rPr>
              <a:t>Iterate </a:t>
            </a:r>
            <a:r>
              <a:rPr sz="900" dirty="0">
                <a:solidFill>
                  <a:srgbClr val="414042"/>
                </a:solidFill>
                <a:latin typeface="Arial" panose="020B0604020202020204" pitchFamily="34" charset="0"/>
                <a:cs typeface="Arial" panose="020B0604020202020204" pitchFamily="34" charset="0"/>
              </a:rPr>
              <a:t>activities  #1 Combine Reflections &amp; Ideas  #2 Building to Iterate</a:t>
            </a:r>
            <a:endParaRPr sz="900">
              <a:latin typeface="Arial" panose="020B0604020202020204" pitchFamily="34" charset="0"/>
              <a:cs typeface="Arial" panose="020B0604020202020204" pitchFamily="34" charset="0"/>
            </a:endParaRPr>
          </a:p>
          <a:p>
            <a:pPr marL="120650" marR="3624579">
              <a:lnSpc>
                <a:spcPct val="100000"/>
              </a:lnSpc>
            </a:pPr>
            <a:r>
              <a:rPr sz="900" dirty="0">
                <a:solidFill>
                  <a:srgbClr val="414042"/>
                </a:solidFill>
                <a:latin typeface="Arial" panose="020B0604020202020204" pitchFamily="34" charset="0"/>
                <a:cs typeface="Arial" panose="020B0604020202020204" pitchFamily="34" charset="0"/>
              </a:rPr>
              <a:t>#3 Storyboard Your Iteration  #4 Design Another Prototype</a:t>
            </a:r>
            <a:endParaRPr sz="90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97790" indent="-857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.5 - 1 hour for </a:t>
            </a:r>
            <a:r>
              <a:rPr sz="900" b="1" dirty="0">
                <a:solidFill>
                  <a:srgbClr val="414042"/>
                </a:solidFill>
                <a:latin typeface="Arial" panose="020B0604020202020204" pitchFamily="34" charset="0"/>
                <a:cs typeface="Arial" panose="020B0604020202020204" pitchFamily="34" charset="0"/>
              </a:rPr>
              <a:t>Iterate </a:t>
            </a:r>
            <a:r>
              <a:rPr sz="900" dirty="0">
                <a:solidFill>
                  <a:srgbClr val="414042"/>
                </a:solidFill>
                <a:latin typeface="Arial" panose="020B0604020202020204" pitchFamily="34" charset="0"/>
                <a:cs typeface="Arial" panose="020B0604020202020204" pitchFamily="34" charset="0"/>
              </a:rPr>
              <a:t>reflection</a:t>
            </a:r>
            <a:endParaRPr sz="90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700">
              <a:latin typeface="Arial" panose="020B0604020202020204" pitchFamily="34" charset="0"/>
              <a:cs typeface="Arial" panose="020B0604020202020204" pitchFamily="34" charset="0"/>
            </a:endParaRPr>
          </a:p>
          <a:p>
            <a:pPr marL="98425" marR="2807335" indent="-984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.5 hours for </a:t>
            </a:r>
            <a:r>
              <a:rPr sz="900" b="1" dirty="0">
                <a:solidFill>
                  <a:srgbClr val="414042"/>
                </a:solidFill>
                <a:latin typeface="Arial" panose="020B0604020202020204" pitchFamily="34" charset="0"/>
                <a:cs typeface="Arial" panose="020B0604020202020204" pitchFamily="34" charset="0"/>
              </a:rPr>
              <a:t>Test Another Prototype </a:t>
            </a:r>
            <a:r>
              <a:rPr sz="900" dirty="0">
                <a:solidFill>
                  <a:srgbClr val="414042"/>
                </a:solidFill>
                <a:latin typeface="Arial" panose="020B0604020202020204" pitchFamily="34" charset="0"/>
                <a:cs typeface="Arial" panose="020B0604020202020204" pitchFamily="34" charset="0"/>
              </a:rPr>
              <a:t>activities  #1 Test a Prototype</a:t>
            </a:r>
            <a:endParaRPr sz="900">
              <a:latin typeface="Arial" panose="020B0604020202020204" pitchFamily="34" charset="0"/>
              <a:cs typeface="Arial" panose="020B0604020202020204" pitchFamily="34" charset="0"/>
            </a:endParaRPr>
          </a:p>
        </p:txBody>
      </p:sp>
      <p:sp>
        <p:nvSpPr>
          <p:cNvPr id="51" name="object 51"/>
          <p:cNvSpPr txBox="1"/>
          <p:nvPr/>
        </p:nvSpPr>
        <p:spPr>
          <a:xfrm>
            <a:off x="1193214" y="8533600"/>
            <a:ext cx="5144770" cy="1345565"/>
          </a:xfrm>
          <a:prstGeom prst="rect">
            <a:avLst/>
          </a:prstGeom>
        </p:spPr>
        <p:txBody>
          <a:bodyPr vert="horz" wrap="square" lIns="0" tIns="84455" rIns="0" bIns="0" rtlCol="0">
            <a:spAutoFit/>
          </a:bodyPr>
          <a:lstStyle/>
          <a:p>
            <a:pPr marL="12700">
              <a:lnSpc>
                <a:spcPct val="100000"/>
              </a:lnSpc>
              <a:spcBef>
                <a:spcPts val="665"/>
              </a:spcBef>
              <a:tabLst>
                <a:tab pos="3840479" algn="l"/>
              </a:tabLst>
            </a:pPr>
            <a:r>
              <a:rPr sz="900" b="1" i="1" dirty="0">
                <a:solidFill>
                  <a:srgbClr val="74C054"/>
                </a:solidFill>
                <a:latin typeface="Arial" panose="020B0604020202020204" pitchFamily="34" charset="0"/>
                <a:cs typeface="Arial" panose="020B0604020202020204" pitchFamily="34" charset="0"/>
              </a:rPr>
              <a:t>Fieldwork C	2 - 5 hours</a:t>
            </a:r>
            <a:endParaRPr sz="900" dirty="0">
              <a:latin typeface="Arial" panose="020B0604020202020204" pitchFamily="34" charset="0"/>
              <a:cs typeface="Arial" panose="020B0604020202020204" pitchFamily="34" charset="0"/>
            </a:endParaRPr>
          </a:p>
          <a:p>
            <a:pPr marL="12700" marR="5080">
              <a:lnSpc>
                <a:spcPct val="100000"/>
              </a:lnSpc>
              <a:spcBef>
                <a:spcPts val="570"/>
              </a:spcBef>
            </a:pPr>
            <a:r>
              <a:rPr sz="900" dirty="0">
                <a:solidFill>
                  <a:srgbClr val="414042"/>
                </a:solidFill>
                <a:latin typeface="Arial" panose="020B0604020202020204" pitchFamily="34" charset="0"/>
                <a:cs typeface="Arial" panose="020B0604020202020204" pitchFamily="34" charset="0"/>
              </a:rPr>
              <a:t>Ideally, educators would have two to four weeks to complete the testing of their prototypes. </a:t>
            </a:r>
            <a:br>
              <a:rPr lang="pt-PT" sz="900" dirty="0">
                <a:solidFill>
                  <a:srgbClr val="414042"/>
                </a:solidFill>
                <a:latin typeface="Arial" panose="020B0604020202020204" pitchFamily="34" charset="0"/>
                <a:cs typeface="Arial" panose="020B0604020202020204" pitchFamily="34" charset="0"/>
              </a:rPr>
            </a:br>
            <a:r>
              <a:rPr sz="900" dirty="0">
                <a:solidFill>
                  <a:srgbClr val="414042"/>
                </a:solidFill>
                <a:latin typeface="Arial" panose="020B0604020202020204" pitchFamily="34" charset="0"/>
                <a:cs typeface="Arial" panose="020B0604020202020204" pitchFamily="34" charset="0"/>
              </a:rPr>
              <a:t>They can arrange this work independently and on their own timeline.</a:t>
            </a:r>
            <a:endParaRPr sz="900" dirty="0">
              <a:latin typeface="Arial" panose="020B0604020202020204" pitchFamily="34" charset="0"/>
              <a:cs typeface="Arial" panose="020B0604020202020204" pitchFamily="34" charset="0"/>
            </a:endParaRPr>
          </a:p>
          <a:p>
            <a:pPr>
              <a:lnSpc>
                <a:spcPct val="100000"/>
              </a:lnSpc>
              <a:spcBef>
                <a:spcPts val="40"/>
              </a:spcBef>
            </a:pPr>
            <a:endParaRPr sz="700" dirty="0">
              <a:latin typeface="Arial" panose="020B0604020202020204" pitchFamily="34" charset="0"/>
              <a:cs typeface="Arial" panose="020B0604020202020204" pitchFamily="34" charset="0"/>
            </a:endParaRPr>
          </a:p>
          <a:p>
            <a:pPr marL="97790" indent="-85725">
              <a:lnSpc>
                <a:spcPct val="100000"/>
              </a:lnSpc>
              <a:spcBef>
                <a:spcPts val="5"/>
              </a:spcBef>
              <a:buChar char="•"/>
              <a:tabLst>
                <a:tab pos="98425" algn="l"/>
              </a:tabLst>
            </a:pPr>
            <a:r>
              <a:rPr sz="900" dirty="0">
                <a:solidFill>
                  <a:srgbClr val="414042"/>
                </a:solidFill>
                <a:latin typeface="Arial" panose="020B0604020202020204" pitchFamily="34" charset="0"/>
                <a:cs typeface="Arial" panose="020B0604020202020204" pitchFamily="34" charset="0"/>
              </a:rPr>
              <a:t>1 - 2 hours for testing prototypes</a:t>
            </a:r>
            <a:endParaRPr sz="900" dirty="0">
              <a:latin typeface="Arial" panose="020B0604020202020204" pitchFamily="34" charset="0"/>
              <a:cs typeface="Arial" panose="020B0604020202020204" pitchFamily="34" charset="0"/>
            </a:endParaRPr>
          </a:p>
          <a:p>
            <a:pPr>
              <a:lnSpc>
                <a:spcPct val="100000"/>
              </a:lnSpc>
              <a:spcBef>
                <a:spcPts val="45"/>
              </a:spcBef>
              <a:buClr>
                <a:srgbClr val="414042"/>
              </a:buClr>
              <a:buFont typeface="Arial"/>
              <a:buChar char="•"/>
            </a:pPr>
            <a:endParaRPr sz="700" dirty="0">
              <a:latin typeface="Arial" panose="020B0604020202020204" pitchFamily="34" charset="0"/>
              <a:cs typeface="Arial" panose="020B0604020202020204" pitchFamily="34" charset="0"/>
            </a:endParaRPr>
          </a:p>
          <a:p>
            <a:pPr marL="98425" marR="3104515" indent="-98425">
              <a:lnSpc>
                <a:spcPct val="100000"/>
              </a:lnSpc>
              <a:buChar char="•"/>
              <a:tabLst>
                <a:tab pos="98425" algn="l"/>
              </a:tabLst>
            </a:pPr>
            <a:r>
              <a:rPr sz="900" dirty="0">
                <a:solidFill>
                  <a:srgbClr val="414042"/>
                </a:solidFill>
                <a:latin typeface="Arial" panose="020B0604020202020204" pitchFamily="34" charset="0"/>
                <a:cs typeface="Arial" panose="020B0604020202020204" pitchFamily="34" charset="0"/>
              </a:rPr>
              <a:t>1.5 - 2.25 hours for testing reflection  #2 Testing a Prototype Reflection  #3 Reflection Grid</a:t>
            </a:r>
            <a:endParaRPr sz="900" dirty="0">
              <a:latin typeface="Arial" panose="020B0604020202020204" pitchFamily="34" charset="0"/>
              <a:cs typeface="Arial" panose="020B0604020202020204" pitchFamily="34" charset="0"/>
            </a:endParaRPr>
          </a:p>
        </p:txBody>
      </p:sp>
      <p:grpSp>
        <p:nvGrpSpPr>
          <p:cNvPr id="52" name="object 52"/>
          <p:cNvGrpSpPr/>
          <p:nvPr/>
        </p:nvGrpSpPr>
        <p:grpSpPr>
          <a:xfrm>
            <a:off x="899998" y="1371511"/>
            <a:ext cx="5760085" cy="36195"/>
            <a:chOff x="899998" y="1371511"/>
            <a:chExt cx="5760085" cy="36195"/>
          </a:xfrm>
        </p:grpSpPr>
        <p:sp>
          <p:nvSpPr>
            <p:cNvPr id="53" name="object 53"/>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4" name="object 54"/>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55" name="object 5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58</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0859" y="1734007"/>
            <a:ext cx="5756910" cy="1596390"/>
            <a:chOff x="890859" y="1734007"/>
            <a:chExt cx="5756910" cy="1596390"/>
          </a:xfrm>
        </p:grpSpPr>
        <p:sp>
          <p:nvSpPr>
            <p:cNvPr id="7" name="object 7"/>
            <p:cNvSpPr/>
            <p:nvPr/>
          </p:nvSpPr>
          <p:spPr>
            <a:xfrm>
              <a:off x="898133" y="1745310"/>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897209" y="1830730"/>
              <a:ext cx="0" cy="1415415"/>
            </a:xfrm>
            <a:custGeom>
              <a:avLst/>
              <a:gdLst/>
              <a:ahLst/>
              <a:cxnLst/>
              <a:rect l="l" t="t" r="r" b="b"/>
              <a:pathLst>
                <a:path h="1415414">
                  <a:moveTo>
                    <a:pt x="0" y="0"/>
                  </a:moveTo>
                  <a:lnTo>
                    <a:pt x="0" y="141530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02168" y="328391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87483" y="3323653"/>
              <a:ext cx="5575935" cy="0"/>
            </a:xfrm>
            <a:custGeom>
              <a:avLst/>
              <a:gdLst/>
              <a:ahLst/>
              <a:cxnLst/>
              <a:rect l="l" t="t" r="r" b="b"/>
              <a:pathLst>
                <a:path w="5575934">
                  <a:moveTo>
                    <a:pt x="0" y="0"/>
                  </a:moveTo>
                  <a:lnTo>
                    <a:pt x="5575896"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6601218" y="3271596"/>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6640944" y="1817979"/>
              <a:ext cx="0" cy="1415415"/>
            </a:xfrm>
            <a:custGeom>
              <a:avLst/>
              <a:gdLst/>
              <a:ahLst/>
              <a:cxnLst/>
              <a:rect l="l" t="t" r="r" b="b"/>
              <a:pathLst>
                <a:path h="1415414">
                  <a:moveTo>
                    <a:pt x="0" y="141530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6588899" y="1741271"/>
              <a:ext cx="47625" cy="39370"/>
            </a:xfrm>
            <a:custGeom>
              <a:avLst/>
              <a:gdLst/>
              <a:ahLst/>
              <a:cxnLst/>
              <a:rect l="l" t="t" r="r" b="b"/>
              <a:pathLst>
                <a:path w="47625" h="39369">
                  <a:moveTo>
                    <a:pt x="47091" y="38811"/>
                  </a:moveTo>
                  <a:lnTo>
                    <a:pt x="41224" y="26603"/>
                  </a:lnTo>
                  <a:lnTo>
                    <a:pt x="31942" y="15024"/>
                  </a:lnTo>
                  <a:lnTo>
                    <a:pt x="18461"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74775" y="1740357"/>
              <a:ext cx="5575935" cy="0"/>
            </a:xfrm>
            <a:custGeom>
              <a:avLst/>
              <a:gdLst/>
              <a:ahLst/>
              <a:cxnLst/>
              <a:rect l="l" t="t" r="r" b="b"/>
              <a:pathLst>
                <a:path w="5575934">
                  <a:moveTo>
                    <a:pt x="5575896"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897209" y="1740357"/>
              <a:ext cx="5744210" cy="1583690"/>
            </a:xfrm>
            <a:custGeom>
              <a:avLst/>
              <a:gdLst/>
              <a:ahLst/>
              <a:cxnLst/>
              <a:rect l="l" t="t" r="r" b="b"/>
              <a:pathLst>
                <a:path w="5744209" h="1583689">
                  <a:moveTo>
                    <a:pt x="0" y="64871"/>
                  </a:moveTo>
                  <a:lnTo>
                    <a:pt x="0" y="64871"/>
                  </a:lnTo>
                </a:path>
                <a:path w="5744209" h="1583689">
                  <a:moveTo>
                    <a:pt x="0" y="1518424"/>
                  </a:moveTo>
                  <a:lnTo>
                    <a:pt x="0" y="1518424"/>
                  </a:lnTo>
                </a:path>
                <a:path w="5744209" h="1583689">
                  <a:moveTo>
                    <a:pt x="64871" y="1583296"/>
                  </a:moveTo>
                  <a:lnTo>
                    <a:pt x="64871" y="1583296"/>
                  </a:lnTo>
                </a:path>
                <a:path w="5744209" h="1583689">
                  <a:moveTo>
                    <a:pt x="5678868" y="1583296"/>
                  </a:moveTo>
                  <a:lnTo>
                    <a:pt x="5678868" y="1583296"/>
                  </a:lnTo>
                </a:path>
                <a:path w="5744209" h="1583689">
                  <a:moveTo>
                    <a:pt x="5743740" y="1518424"/>
                  </a:moveTo>
                  <a:lnTo>
                    <a:pt x="5743740" y="1518424"/>
                  </a:lnTo>
                </a:path>
                <a:path w="5744209" h="1583689">
                  <a:moveTo>
                    <a:pt x="5743740" y="64871"/>
                  </a:moveTo>
                  <a:lnTo>
                    <a:pt x="5743740" y="64871"/>
                  </a:lnTo>
                </a:path>
                <a:path w="5744209" h="1583689">
                  <a:moveTo>
                    <a:pt x="5678868" y="0"/>
                  </a:moveTo>
                  <a:lnTo>
                    <a:pt x="5678868" y="0"/>
                  </a:lnTo>
                </a:path>
                <a:path w="5744209" h="1583689">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890859" y="3507880"/>
            <a:ext cx="5756910" cy="1532255"/>
            <a:chOff x="890859" y="3507880"/>
            <a:chExt cx="5756910" cy="1532255"/>
          </a:xfrm>
        </p:grpSpPr>
        <p:sp>
          <p:nvSpPr>
            <p:cNvPr id="17" name="object 17"/>
            <p:cNvSpPr/>
            <p:nvPr/>
          </p:nvSpPr>
          <p:spPr>
            <a:xfrm>
              <a:off x="898133" y="3519183"/>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97209" y="3604361"/>
              <a:ext cx="0" cy="1351915"/>
            </a:xfrm>
            <a:custGeom>
              <a:avLst/>
              <a:gdLst/>
              <a:ahLst/>
              <a:cxnLst/>
              <a:rect l="l" t="t" r="r" b="b"/>
              <a:pathLst>
                <a:path h="1351914">
                  <a:moveTo>
                    <a:pt x="0" y="0"/>
                  </a:moveTo>
                  <a:lnTo>
                    <a:pt x="0" y="1351775"/>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2168" y="4993919"/>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87483" y="5033645"/>
              <a:ext cx="5575935" cy="0"/>
            </a:xfrm>
            <a:custGeom>
              <a:avLst/>
              <a:gdLst/>
              <a:ahLst/>
              <a:cxnLst/>
              <a:rect l="l" t="t" r="r" b="b"/>
              <a:pathLst>
                <a:path w="5575934">
                  <a:moveTo>
                    <a:pt x="0" y="0"/>
                  </a:moveTo>
                  <a:lnTo>
                    <a:pt x="5575896"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6601218" y="4981600"/>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6640944" y="3591738"/>
              <a:ext cx="0" cy="1351915"/>
            </a:xfrm>
            <a:custGeom>
              <a:avLst/>
              <a:gdLst/>
              <a:ahLst/>
              <a:cxnLst/>
              <a:rect l="l" t="t" r="r" b="b"/>
              <a:pathLst>
                <a:path h="1351914">
                  <a:moveTo>
                    <a:pt x="0" y="1351775"/>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6588899" y="3515157"/>
              <a:ext cx="47625" cy="39370"/>
            </a:xfrm>
            <a:custGeom>
              <a:avLst/>
              <a:gdLst/>
              <a:ahLst/>
              <a:cxnLst/>
              <a:rect l="l" t="t" r="r" b="b"/>
              <a:pathLst>
                <a:path w="47625" h="39370">
                  <a:moveTo>
                    <a:pt x="47091" y="38811"/>
                  </a:moveTo>
                  <a:lnTo>
                    <a:pt x="41224" y="26603"/>
                  </a:lnTo>
                  <a:lnTo>
                    <a:pt x="31942" y="15024"/>
                  </a:lnTo>
                  <a:lnTo>
                    <a:pt x="18461"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974775" y="3514230"/>
              <a:ext cx="5575935" cy="0"/>
            </a:xfrm>
            <a:custGeom>
              <a:avLst/>
              <a:gdLst/>
              <a:ahLst/>
              <a:cxnLst/>
              <a:rect l="l" t="t" r="r" b="b"/>
              <a:pathLst>
                <a:path w="5575934">
                  <a:moveTo>
                    <a:pt x="5575896"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897209" y="3514230"/>
              <a:ext cx="5744210" cy="1519555"/>
            </a:xfrm>
            <a:custGeom>
              <a:avLst/>
              <a:gdLst/>
              <a:ahLst/>
              <a:cxnLst/>
              <a:rect l="l" t="t" r="r" b="b"/>
              <a:pathLst>
                <a:path w="5744209" h="1519554">
                  <a:moveTo>
                    <a:pt x="0" y="64871"/>
                  </a:moveTo>
                  <a:lnTo>
                    <a:pt x="0" y="64871"/>
                  </a:lnTo>
                </a:path>
                <a:path w="5744209" h="1519554">
                  <a:moveTo>
                    <a:pt x="0" y="1454543"/>
                  </a:moveTo>
                  <a:lnTo>
                    <a:pt x="0" y="1454543"/>
                  </a:lnTo>
                </a:path>
                <a:path w="5744209" h="1519554">
                  <a:moveTo>
                    <a:pt x="64871" y="1519415"/>
                  </a:moveTo>
                  <a:lnTo>
                    <a:pt x="64871" y="1519415"/>
                  </a:lnTo>
                </a:path>
                <a:path w="5744209" h="1519554">
                  <a:moveTo>
                    <a:pt x="5678868" y="1519415"/>
                  </a:moveTo>
                  <a:lnTo>
                    <a:pt x="5678868" y="1519415"/>
                  </a:lnTo>
                </a:path>
                <a:path w="5744209" h="1519554">
                  <a:moveTo>
                    <a:pt x="5743740" y="1454543"/>
                  </a:moveTo>
                  <a:lnTo>
                    <a:pt x="5743740" y="1454543"/>
                  </a:lnTo>
                </a:path>
                <a:path w="5744209" h="1519554">
                  <a:moveTo>
                    <a:pt x="5743740" y="64871"/>
                  </a:moveTo>
                  <a:lnTo>
                    <a:pt x="5743740" y="64871"/>
                  </a:lnTo>
                </a:path>
                <a:path w="5744209" h="1519554">
                  <a:moveTo>
                    <a:pt x="5678868" y="0"/>
                  </a:moveTo>
                  <a:lnTo>
                    <a:pt x="5678868" y="0"/>
                  </a:lnTo>
                </a:path>
                <a:path w="5744209" h="151955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6" name="object 26"/>
          <p:cNvGrpSpPr/>
          <p:nvPr/>
        </p:nvGrpSpPr>
        <p:grpSpPr>
          <a:xfrm>
            <a:off x="890859" y="5224869"/>
            <a:ext cx="5756910" cy="1532255"/>
            <a:chOff x="890859" y="5224869"/>
            <a:chExt cx="5756910" cy="1532255"/>
          </a:xfrm>
        </p:grpSpPr>
        <p:sp>
          <p:nvSpPr>
            <p:cNvPr id="27" name="object 27"/>
            <p:cNvSpPr/>
            <p:nvPr/>
          </p:nvSpPr>
          <p:spPr>
            <a:xfrm>
              <a:off x="898133" y="5236184"/>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897209" y="5321363"/>
              <a:ext cx="0" cy="1351915"/>
            </a:xfrm>
            <a:custGeom>
              <a:avLst/>
              <a:gdLst/>
              <a:ahLst/>
              <a:cxnLst/>
              <a:rect l="l" t="t" r="r" b="b"/>
              <a:pathLst>
                <a:path h="1351915">
                  <a:moveTo>
                    <a:pt x="0" y="0"/>
                  </a:moveTo>
                  <a:lnTo>
                    <a:pt x="0" y="1351775"/>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02168" y="6710908"/>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87483" y="6750647"/>
              <a:ext cx="5575935" cy="0"/>
            </a:xfrm>
            <a:custGeom>
              <a:avLst/>
              <a:gdLst/>
              <a:ahLst/>
              <a:cxnLst/>
              <a:rect l="l" t="t" r="r" b="b"/>
              <a:pathLst>
                <a:path w="5575934">
                  <a:moveTo>
                    <a:pt x="0" y="0"/>
                  </a:moveTo>
                  <a:lnTo>
                    <a:pt x="5575896"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6601218" y="6698589"/>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6640944" y="5308727"/>
              <a:ext cx="0" cy="1351915"/>
            </a:xfrm>
            <a:custGeom>
              <a:avLst/>
              <a:gdLst/>
              <a:ahLst/>
              <a:cxnLst/>
              <a:rect l="l" t="t" r="r" b="b"/>
              <a:pathLst>
                <a:path h="1351915">
                  <a:moveTo>
                    <a:pt x="0" y="1351775"/>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6588899" y="5232146"/>
              <a:ext cx="47625" cy="39370"/>
            </a:xfrm>
            <a:custGeom>
              <a:avLst/>
              <a:gdLst/>
              <a:ahLst/>
              <a:cxnLst/>
              <a:rect l="l" t="t" r="r" b="b"/>
              <a:pathLst>
                <a:path w="47625" h="39370">
                  <a:moveTo>
                    <a:pt x="47091" y="38811"/>
                  </a:moveTo>
                  <a:lnTo>
                    <a:pt x="41224" y="26603"/>
                  </a:lnTo>
                  <a:lnTo>
                    <a:pt x="31942" y="15024"/>
                  </a:lnTo>
                  <a:lnTo>
                    <a:pt x="18461"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74775" y="5231219"/>
              <a:ext cx="5575935" cy="0"/>
            </a:xfrm>
            <a:custGeom>
              <a:avLst/>
              <a:gdLst/>
              <a:ahLst/>
              <a:cxnLst/>
              <a:rect l="l" t="t" r="r" b="b"/>
              <a:pathLst>
                <a:path w="5575934">
                  <a:moveTo>
                    <a:pt x="5575896"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897209" y="5231219"/>
              <a:ext cx="5744210" cy="1519555"/>
            </a:xfrm>
            <a:custGeom>
              <a:avLst/>
              <a:gdLst/>
              <a:ahLst/>
              <a:cxnLst/>
              <a:rect l="l" t="t" r="r" b="b"/>
              <a:pathLst>
                <a:path w="5744209" h="1519554">
                  <a:moveTo>
                    <a:pt x="0" y="64871"/>
                  </a:moveTo>
                  <a:lnTo>
                    <a:pt x="0" y="64871"/>
                  </a:lnTo>
                </a:path>
                <a:path w="5744209" h="1519554">
                  <a:moveTo>
                    <a:pt x="0" y="1454543"/>
                  </a:moveTo>
                  <a:lnTo>
                    <a:pt x="0" y="1454543"/>
                  </a:lnTo>
                </a:path>
                <a:path w="5744209" h="1519554">
                  <a:moveTo>
                    <a:pt x="64871" y="1519415"/>
                  </a:moveTo>
                  <a:lnTo>
                    <a:pt x="64871" y="1519415"/>
                  </a:lnTo>
                </a:path>
                <a:path w="5744209" h="1519554">
                  <a:moveTo>
                    <a:pt x="5678868" y="1519415"/>
                  </a:moveTo>
                  <a:lnTo>
                    <a:pt x="5678868" y="1519415"/>
                  </a:lnTo>
                </a:path>
                <a:path w="5744209" h="1519554">
                  <a:moveTo>
                    <a:pt x="5743740" y="1454543"/>
                  </a:moveTo>
                  <a:lnTo>
                    <a:pt x="5743740" y="1454543"/>
                  </a:lnTo>
                </a:path>
                <a:path w="5744209" h="1519554">
                  <a:moveTo>
                    <a:pt x="5743740" y="64871"/>
                  </a:moveTo>
                  <a:lnTo>
                    <a:pt x="5743740" y="64871"/>
                  </a:lnTo>
                </a:path>
                <a:path w="5744209" h="1519554">
                  <a:moveTo>
                    <a:pt x="5678868" y="0"/>
                  </a:moveTo>
                  <a:lnTo>
                    <a:pt x="5678868" y="0"/>
                  </a:lnTo>
                </a:path>
                <a:path w="5744209" h="1519554">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6" name="object 36"/>
          <p:cNvGrpSpPr/>
          <p:nvPr/>
        </p:nvGrpSpPr>
        <p:grpSpPr>
          <a:xfrm>
            <a:off x="890859" y="6949884"/>
            <a:ext cx="5756910" cy="996950"/>
            <a:chOff x="890859" y="6949884"/>
            <a:chExt cx="5756910" cy="996950"/>
          </a:xfrm>
        </p:grpSpPr>
        <p:sp>
          <p:nvSpPr>
            <p:cNvPr id="37" name="object 37"/>
            <p:cNvSpPr/>
            <p:nvPr/>
          </p:nvSpPr>
          <p:spPr>
            <a:xfrm>
              <a:off x="898133" y="6961187"/>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897209" y="7046226"/>
              <a:ext cx="0" cy="816610"/>
            </a:xfrm>
            <a:custGeom>
              <a:avLst/>
              <a:gdLst/>
              <a:ahLst/>
              <a:cxnLst/>
              <a:rect l="l" t="t" r="r" b="b"/>
              <a:pathLst>
                <a:path h="816609">
                  <a:moveTo>
                    <a:pt x="0" y="0"/>
                  </a:moveTo>
                  <a:lnTo>
                    <a:pt x="0" y="81638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902168" y="7900301"/>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987483" y="7940039"/>
              <a:ext cx="5575935" cy="0"/>
            </a:xfrm>
            <a:custGeom>
              <a:avLst/>
              <a:gdLst/>
              <a:ahLst/>
              <a:cxnLst/>
              <a:rect l="l" t="t" r="r" b="b"/>
              <a:pathLst>
                <a:path w="5575934">
                  <a:moveTo>
                    <a:pt x="0" y="0"/>
                  </a:moveTo>
                  <a:lnTo>
                    <a:pt x="5575896"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6601218" y="7887982"/>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2"/>
            <p:cNvSpPr/>
            <p:nvPr/>
          </p:nvSpPr>
          <p:spPr>
            <a:xfrm>
              <a:off x="6640944" y="7033666"/>
              <a:ext cx="0" cy="816610"/>
            </a:xfrm>
            <a:custGeom>
              <a:avLst/>
              <a:gdLst/>
              <a:ahLst/>
              <a:cxnLst/>
              <a:rect l="l" t="t" r="r" b="b"/>
              <a:pathLst>
                <a:path h="816609">
                  <a:moveTo>
                    <a:pt x="0" y="816381"/>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3" name="object 43"/>
            <p:cNvSpPr/>
            <p:nvPr/>
          </p:nvSpPr>
          <p:spPr>
            <a:xfrm>
              <a:off x="6588899" y="6957161"/>
              <a:ext cx="47625" cy="39370"/>
            </a:xfrm>
            <a:custGeom>
              <a:avLst/>
              <a:gdLst/>
              <a:ahLst/>
              <a:cxnLst/>
              <a:rect l="l" t="t" r="r" b="b"/>
              <a:pathLst>
                <a:path w="47625" h="39370">
                  <a:moveTo>
                    <a:pt x="47091" y="38811"/>
                  </a:moveTo>
                  <a:lnTo>
                    <a:pt x="41224" y="26603"/>
                  </a:lnTo>
                  <a:lnTo>
                    <a:pt x="31942" y="15024"/>
                  </a:lnTo>
                  <a:lnTo>
                    <a:pt x="18461"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4" name="object 44"/>
            <p:cNvSpPr/>
            <p:nvPr/>
          </p:nvSpPr>
          <p:spPr>
            <a:xfrm>
              <a:off x="974775" y="6956234"/>
              <a:ext cx="5575935" cy="0"/>
            </a:xfrm>
            <a:custGeom>
              <a:avLst/>
              <a:gdLst/>
              <a:ahLst/>
              <a:cxnLst/>
              <a:rect l="l" t="t" r="r" b="b"/>
              <a:pathLst>
                <a:path w="5575934">
                  <a:moveTo>
                    <a:pt x="5575896"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5"/>
            <p:cNvSpPr/>
            <p:nvPr/>
          </p:nvSpPr>
          <p:spPr>
            <a:xfrm>
              <a:off x="897209" y="6956234"/>
              <a:ext cx="5744210" cy="984250"/>
            </a:xfrm>
            <a:custGeom>
              <a:avLst/>
              <a:gdLst/>
              <a:ahLst/>
              <a:cxnLst/>
              <a:rect l="l" t="t" r="r" b="b"/>
              <a:pathLst>
                <a:path w="5744209" h="984250">
                  <a:moveTo>
                    <a:pt x="0" y="64871"/>
                  </a:moveTo>
                  <a:lnTo>
                    <a:pt x="0" y="64871"/>
                  </a:lnTo>
                </a:path>
                <a:path w="5744209" h="984250">
                  <a:moveTo>
                    <a:pt x="0" y="918933"/>
                  </a:moveTo>
                  <a:lnTo>
                    <a:pt x="0" y="918933"/>
                  </a:lnTo>
                </a:path>
                <a:path w="5744209" h="984250">
                  <a:moveTo>
                    <a:pt x="64871" y="983805"/>
                  </a:moveTo>
                  <a:lnTo>
                    <a:pt x="64871" y="983805"/>
                  </a:lnTo>
                </a:path>
                <a:path w="5744209" h="984250">
                  <a:moveTo>
                    <a:pt x="5678868" y="983805"/>
                  </a:moveTo>
                  <a:lnTo>
                    <a:pt x="5678868" y="983805"/>
                  </a:lnTo>
                </a:path>
                <a:path w="5744209" h="984250">
                  <a:moveTo>
                    <a:pt x="5743740" y="918933"/>
                  </a:moveTo>
                  <a:lnTo>
                    <a:pt x="5743740" y="918933"/>
                  </a:lnTo>
                </a:path>
                <a:path w="5744209" h="984250">
                  <a:moveTo>
                    <a:pt x="5743740" y="64871"/>
                  </a:moveTo>
                  <a:lnTo>
                    <a:pt x="5743740" y="64871"/>
                  </a:lnTo>
                </a:path>
                <a:path w="5744209" h="984250">
                  <a:moveTo>
                    <a:pt x="5678868" y="0"/>
                  </a:moveTo>
                  <a:lnTo>
                    <a:pt x="5678868" y="0"/>
                  </a:lnTo>
                </a:path>
                <a:path w="5744209" h="984250">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6" name="object 46"/>
          <p:cNvSpPr txBox="1"/>
          <p:nvPr/>
        </p:nvSpPr>
        <p:spPr>
          <a:xfrm>
            <a:off x="1231220" y="1812747"/>
            <a:ext cx="4687570" cy="1316386"/>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 16</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These meetings ideally will take place eight to ten weeks after the first meeting.</a:t>
            </a:r>
            <a:endParaRPr sz="1000">
              <a:latin typeface="Arial" panose="020B0604020202020204" pitchFamily="34" charset="0"/>
              <a:cs typeface="Arial" panose="020B0604020202020204" pitchFamily="34" charset="0"/>
            </a:endParaRPr>
          </a:p>
          <a:p>
            <a:pPr marL="120650" marR="1595120"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.5 - .75 hours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activities  #4 What Did You Learn?</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#5 Idea Evaluation</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Test Another Prototype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p:txBody>
      </p:sp>
      <p:sp>
        <p:nvSpPr>
          <p:cNvPr id="47" name="object 47"/>
          <p:cNvSpPr txBox="1"/>
          <p:nvPr/>
        </p:nvSpPr>
        <p:spPr>
          <a:xfrm>
            <a:off x="1231220" y="3583507"/>
            <a:ext cx="4687570" cy="1316386"/>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Meetings 17 &amp; 18</a:t>
            </a:r>
            <a:endParaRPr sz="1000">
              <a:latin typeface="Arial" panose="020B0604020202020204" pitchFamily="34" charset="0"/>
              <a:cs typeface="Arial" panose="020B0604020202020204" pitchFamily="34" charset="0"/>
            </a:endParaRPr>
          </a:p>
          <a:p>
            <a:pPr marL="127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These meetings ideally will take place eight to ten weeks after the first meeting.</a:t>
            </a:r>
            <a:endParaRPr sz="1000">
              <a:latin typeface="Arial" panose="020B0604020202020204" pitchFamily="34" charset="0"/>
              <a:cs typeface="Arial" panose="020B0604020202020204" pitchFamily="34" charset="0"/>
            </a:endParaRPr>
          </a:p>
          <a:p>
            <a:pPr marL="120650" marR="231203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2.25 - 3 hours for </a:t>
            </a:r>
            <a:r>
              <a:rPr sz="1000" b="1" dirty="0">
                <a:solidFill>
                  <a:srgbClr val="414042"/>
                </a:solidFill>
                <a:latin typeface="Arial" panose="020B0604020202020204" pitchFamily="34" charset="0"/>
                <a:cs typeface="Arial" panose="020B0604020202020204" pitchFamily="34" charset="0"/>
              </a:rPr>
              <a:t>Implement </a:t>
            </a:r>
            <a:r>
              <a:rPr sz="1000" dirty="0">
                <a:solidFill>
                  <a:srgbClr val="414042"/>
                </a:solidFill>
                <a:latin typeface="Arial" panose="020B0604020202020204" pitchFamily="34" charset="0"/>
                <a:cs typeface="Arial" panose="020B0604020202020204" pitchFamily="34" charset="0"/>
              </a:rPr>
              <a:t>activities  #1 Refine Your Idea</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Project Planning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Implement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p:txBody>
      </p:sp>
      <p:sp>
        <p:nvSpPr>
          <p:cNvPr id="48" name="object 48"/>
          <p:cNvSpPr txBox="1"/>
          <p:nvPr/>
        </p:nvSpPr>
        <p:spPr>
          <a:xfrm>
            <a:off x="1231220" y="5300421"/>
            <a:ext cx="4687570" cy="1316386"/>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 19</a:t>
            </a:r>
            <a:endParaRPr sz="1000">
              <a:latin typeface="Arial" panose="020B0604020202020204" pitchFamily="34" charset="0"/>
              <a:cs typeface="Arial" panose="020B0604020202020204" pitchFamily="34" charset="0"/>
            </a:endParaRPr>
          </a:p>
          <a:p>
            <a:pPr marL="1270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These meetings ideally will take place eight to ten weeks after the first meeting.</a:t>
            </a:r>
            <a:endParaRPr sz="1000">
              <a:latin typeface="Arial" panose="020B0604020202020204" pitchFamily="34" charset="0"/>
              <a:cs typeface="Arial" panose="020B0604020202020204" pitchFamily="34" charset="0"/>
            </a:endParaRPr>
          </a:p>
          <a:p>
            <a:pPr marL="120650" marR="2830195" indent="-1079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1 - 1.5 hours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activities  #1 Storytelling</a:t>
            </a:r>
            <a:endParaRPr sz="1000">
              <a:latin typeface="Arial" panose="020B0604020202020204" pitchFamily="34" charset="0"/>
              <a:cs typeface="Arial" panose="020B0604020202020204" pitchFamily="34" charset="0"/>
            </a:endParaRPr>
          </a:p>
          <a:p>
            <a:pPr marL="120650">
              <a:lnSpc>
                <a:spcPct val="100000"/>
              </a:lnSpc>
            </a:pPr>
            <a:r>
              <a:rPr sz="1000" dirty="0">
                <a:solidFill>
                  <a:srgbClr val="414042"/>
                </a:solidFill>
                <a:latin typeface="Arial" panose="020B0604020202020204" pitchFamily="34" charset="0"/>
                <a:cs typeface="Arial" panose="020B0604020202020204" pitchFamily="34" charset="0"/>
              </a:rPr>
              <a:t>#2 Pitching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Tell </a:t>
            </a:r>
            <a:r>
              <a:rPr sz="1000" dirty="0">
                <a:solidFill>
                  <a:srgbClr val="414042"/>
                </a:solidFill>
                <a:latin typeface="Arial" panose="020B0604020202020204" pitchFamily="34" charset="0"/>
                <a:cs typeface="Arial" panose="020B0604020202020204" pitchFamily="34" charset="0"/>
              </a:rPr>
              <a:t>reflection</a:t>
            </a:r>
            <a:endParaRPr sz="1000">
              <a:latin typeface="Arial" panose="020B0604020202020204" pitchFamily="34" charset="0"/>
              <a:cs typeface="Arial" panose="020B0604020202020204" pitchFamily="34" charset="0"/>
            </a:endParaRPr>
          </a:p>
        </p:txBody>
      </p:sp>
      <p:sp>
        <p:nvSpPr>
          <p:cNvPr id="49" name="object 49"/>
          <p:cNvSpPr txBox="1"/>
          <p:nvPr/>
        </p:nvSpPr>
        <p:spPr>
          <a:xfrm>
            <a:off x="1231220" y="7040194"/>
            <a:ext cx="4687570" cy="73469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Meeting 20</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These meetings ideally will take place eight to ten weeks after the first meeting.</a:t>
            </a:r>
            <a:endParaRPr sz="1000">
              <a:latin typeface="Arial" panose="020B0604020202020204" pitchFamily="34" charset="0"/>
              <a:cs typeface="Arial" panose="020B0604020202020204" pitchFamily="34" charset="0"/>
            </a:endParaRPr>
          </a:p>
          <a:p>
            <a:pPr marL="107314" indent="-95250">
              <a:lnSpc>
                <a:spcPct val="100000"/>
              </a:lnSpc>
              <a:spcBef>
                <a:spcPts val="850"/>
              </a:spcBef>
              <a:buChar char="•"/>
              <a:tabLst>
                <a:tab pos="107950" algn="l"/>
              </a:tabLst>
            </a:pPr>
            <a:r>
              <a:rPr sz="1000" dirty="0">
                <a:solidFill>
                  <a:srgbClr val="414042"/>
                </a:solidFill>
                <a:latin typeface="Arial" panose="020B0604020202020204" pitchFamily="34" charset="0"/>
                <a:cs typeface="Arial" panose="020B0604020202020204" pitchFamily="34" charset="0"/>
              </a:rPr>
              <a:t>1 hour for Design Challenge wrap-up and reflection</a:t>
            </a:r>
            <a:endParaRPr sz="1000">
              <a:latin typeface="Arial" panose="020B0604020202020204" pitchFamily="34" charset="0"/>
              <a:cs typeface="Arial" panose="020B0604020202020204" pitchFamily="34" charset="0"/>
            </a:endParaRPr>
          </a:p>
        </p:txBody>
      </p:sp>
      <p:grpSp>
        <p:nvGrpSpPr>
          <p:cNvPr id="50" name="object 50"/>
          <p:cNvGrpSpPr/>
          <p:nvPr/>
        </p:nvGrpSpPr>
        <p:grpSpPr>
          <a:xfrm>
            <a:off x="890859" y="8124202"/>
            <a:ext cx="5769610" cy="1668145"/>
            <a:chOff x="890859" y="8124202"/>
            <a:chExt cx="5769610" cy="1668145"/>
          </a:xfrm>
        </p:grpSpPr>
        <p:sp>
          <p:nvSpPr>
            <p:cNvPr id="51" name="object 51"/>
            <p:cNvSpPr/>
            <p:nvPr/>
          </p:nvSpPr>
          <p:spPr>
            <a:xfrm>
              <a:off x="897209" y="8130552"/>
              <a:ext cx="5756910" cy="1655445"/>
            </a:xfrm>
            <a:custGeom>
              <a:avLst/>
              <a:gdLst/>
              <a:ahLst/>
              <a:cxnLst/>
              <a:rect l="l" t="t" r="r" b="b"/>
              <a:pathLst>
                <a:path w="5756909" h="1655445">
                  <a:moveTo>
                    <a:pt x="5691568" y="0"/>
                  </a:moveTo>
                  <a:lnTo>
                    <a:pt x="64871" y="0"/>
                  </a:lnTo>
                  <a:lnTo>
                    <a:pt x="27367" y="1013"/>
                  </a:lnTo>
                  <a:lnTo>
                    <a:pt x="8108" y="8108"/>
                  </a:lnTo>
                  <a:lnTo>
                    <a:pt x="1013" y="27367"/>
                  </a:lnTo>
                  <a:lnTo>
                    <a:pt x="0" y="64871"/>
                  </a:lnTo>
                  <a:lnTo>
                    <a:pt x="0" y="1590217"/>
                  </a:lnTo>
                  <a:lnTo>
                    <a:pt x="1013" y="1627721"/>
                  </a:lnTo>
                  <a:lnTo>
                    <a:pt x="8108" y="1646980"/>
                  </a:lnTo>
                  <a:lnTo>
                    <a:pt x="27367" y="1654075"/>
                  </a:lnTo>
                  <a:lnTo>
                    <a:pt x="64871" y="1655089"/>
                  </a:lnTo>
                  <a:lnTo>
                    <a:pt x="5691568" y="1655089"/>
                  </a:lnTo>
                  <a:lnTo>
                    <a:pt x="5729072" y="1654075"/>
                  </a:lnTo>
                  <a:lnTo>
                    <a:pt x="5748331" y="1646980"/>
                  </a:lnTo>
                  <a:lnTo>
                    <a:pt x="5755426" y="1627721"/>
                  </a:lnTo>
                  <a:lnTo>
                    <a:pt x="5756440" y="1590217"/>
                  </a:lnTo>
                  <a:lnTo>
                    <a:pt x="5756440" y="64871"/>
                  </a:lnTo>
                  <a:lnTo>
                    <a:pt x="5755426" y="27367"/>
                  </a:lnTo>
                  <a:lnTo>
                    <a:pt x="5748331" y="8108"/>
                  </a:lnTo>
                  <a:lnTo>
                    <a:pt x="5729072" y="1013"/>
                  </a:lnTo>
                  <a:lnTo>
                    <a:pt x="5691568" y="0"/>
                  </a:lnTo>
                  <a:close/>
                </a:path>
              </a:pathLst>
            </a:custGeom>
            <a:solidFill>
              <a:srgbClr val="F1F8E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2" name="object 52"/>
            <p:cNvSpPr/>
            <p:nvPr/>
          </p:nvSpPr>
          <p:spPr>
            <a:xfrm>
              <a:off x="898133" y="8135518"/>
              <a:ext cx="39370" cy="47625"/>
            </a:xfrm>
            <a:custGeom>
              <a:avLst/>
              <a:gdLst/>
              <a:ahLst/>
              <a:cxnLst/>
              <a:rect l="l" t="t" r="r" b="b"/>
              <a:pathLst>
                <a:path w="39369" h="47625">
                  <a:moveTo>
                    <a:pt x="38811" y="0"/>
                  </a:moveTo>
                  <a:lnTo>
                    <a:pt x="26601" y="5866"/>
                  </a:lnTo>
                  <a:lnTo>
                    <a:pt x="15019" y="15149"/>
                  </a:lnTo>
                  <a:lnTo>
                    <a:pt x="5630" y="28630"/>
                  </a:lnTo>
                  <a:lnTo>
                    <a:pt x="0" y="4709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3" name="object 53"/>
            <p:cNvSpPr/>
            <p:nvPr/>
          </p:nvSpPr>
          <p:spPr>
            <a:xfrm>
              <a:off x="897209" y="8220849"/>
              <a:ext cx="0" cy="1487805"/>
            </a:xfrm>
            <a:custGeom>
              <a:avLst/>
              <a:gdLst/>
              <a:ahLst/>
              <a:cxnLst/>
              <a:rect l="l" t="t" r="r" b="b"/>
              <a:pathLst>
                <a:path h="1487804">
                  <a:moveTo>
                    <a:pt x="0" y="0"/>
                  </a:moveTo>
                  <a:lnTo>
                    <a:pt x="0" y="148722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4" name="object 54"/>
            <p:cNvSpPr/>
            <p:nvPr/>
          </p:nvSpPr>
          <p:spPr>
            <a:xfrm>
              <a:off x="902168" y="9745915"/>
              <a:ext cx="47625" cy="39370"/>
            </a:xfrm>
            <a:custGeom>
              <a:avLst/>
              <a:gdLst/>
              <a:ahLst/>
              <a:cxnLst/>
              <a:rect l="l" t="t" r="r" b="b"/>
              <a:pathLst>
                <a:path w="47625" h="39370">
                  <a:moveTo>
                    <a:pt x="0" y="0"/>
                  </a:moveTo>
                  <a:lnTo>
                    <a:pt x="5866" y="12209"/>
                  </a:lnTo>
                  <a:lnTo>
                    <a:pt x="15149" y="23791"/>
                  </a:lnTo>
                  <a:lnTo>
                    <a:pt x="28630" y="33180"/>
                  </a:lnTo>
                  <a:lnTo>
                    <a:pt x="47091" y="38811"/>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5" name="object 55"/>
            <p:cNvSpPr/>
            <p:nvPr/>
          </p:nvSpPr>
          <p:spPr>
            <a:xfrm>
              <a:off x="987426" y="9785652"/>
              <a:ext cx="5589270" cy="0"/>
            </a:xfrm>
            <a:custGeom>
              <a:avLst/>
              <a:gdLst/>
              <a:ahLst/>
              <a:cxnLst/>
              <a:rect l="l" t="t" r="r" b="b"/>
              <a:pathLst>
                <a:path w="5589270">
                  <a:moveTo>
                    <a:pt x="0" y="0"/>
                  </a:moveTo>
                  <a:lnTo>
                    <a:pt x="5588673"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6" name="object 56"/>
            <p:cNvSpPr/>
            <p:nvPr/>
          </p:nvSpPr>
          <p:spPr>
            <a:xfrm>
              <a:off x="6613918" y="9733599"/>
              <a:ext cx="39370" cy="47625"/>
            </a:xfrm>
            <a:custGeom>
              <a:avLst/>
              <a:gdLst/>
              <a:ahLst/>
              <a:cxnLst/>
              <a:rect l="l" t="t" r="r" b="b"/>
              <a:pathLst>
                <a:path w="39370" h="47625">
                  <a:moveTo>
                    <a:pt x="0" y="47091"/>
                  </a:moveTo>
                  <a:lnTo>
                    <a:pt x="12209" y="41224"/>
                  </a:lnTo>
                  <a:lnTo>
                    <a:pt x="23791" y="31942"/>
                  </a:lnTo>
                  <a:lnTo>
                    <a:pt x="33180" y="18461"/>
                  </a:lnTo>
                  <a:lnTo>
                    <a:pt x="38811"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7" name="object 57"/>
            <p:cNvSpPr/>
            <p:nvPr/>
          </p:nvSpPr>
          <p:spPr>
            <a:xfrm>
              <a:off x="6653644" y="8208135"/>
              <a:ext cx="0" cy="1487805"/>
            </a:xfrm>
            <a:custGeom>
              <a:avLst/>
              <a:gdLst/>
              <a:ahLst/>
              <a:cxnLst/>
              <a:rect l="l" t="t" r="r" b="b"/>
              <a:pathLst>
                <a:path h="1487804">
                  <a:moveTo>
                    <a:pt x="0" y="148722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8" name="object 58"/>
            <p:cNvSpPr/>
            <p:nvPr/>
          </p:nvSpPr>
          <p:spPr>
            <a:xfrm>
              <a:off x="6601599" y="8131479"/>
              <a:ext cx="47625" cy="39370"/>
            </a:xfrm>
            <a:custGeom>
              <a:avLst/>
              <a:gdLst/>
              <a:ahLst/>
              <a:cxnLst/>
              <a:rect l="l" t="t" r="r" b="b"/>
              <a:pathLst>
                <a:path w="47625" h="39370">
                  <a:moveTo>
                    <a:pt x="47091" y="38811"/>
                  </a:moveTo>
                  <a:lnTo>
                    <a:pt x="41223" y="26603"/>
                  </a:lnTo>
                  <a:lnTo>
                    <a:pt x="31937" y="15024"/>
                  </a:lnTo>
                  <a:lnTo>
                    <a:pt x="18455" y="5635"/>
                  </a:ln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9" name="object 59"/>
            <p:cNvSpPr/>
            <p:nvPr/>
          </p:nvSpPr>
          <p:spPr>
            <a:xfrm>
              <a:off x="974750" y="8130552"/>
              <a:ext cx="5589270" cy="0"/>
            </a:xfrm>
            <a:custGeom>
              <a:avLst/>
              <a:gdLst/>
              <a:ahLst/>
              <a:cxnLst/>
              <a:rect l="l" t="t" r="r" b="b"/>
              <a:pathLst>
                <a:path w="5589270">
                  <a:moveTo>
                    <a:pt x="5588685" y="0"/>
                  </a:moveTo>
                  <a:lnTo>
                    <a:pt x="0" y="0"/>
                  </a:lnTo>
                </a:path>
              </a:pathLst>
            </a:custGeom>
            <a:ln w="12700">
              <a:solidFill>
                <a:srgbClr val="62BB46"/>
              </a:solidFill>
              <a:prstDash val="dot"/>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60" name="object 60"/>
            <p:cNvSpPr/>
            <p:nvPr/>
          </p:nvSpPr>
          <p:spPr>
            <a:xfrm>
              <a:off x="897209" y="8130565"/>
              <a:ext cx="5756910" cy="1655445"/>
            </a:xfrm>
            <a:custGeom>
              <a:avLst/>
              <a:gdLst/>
              <a:ahLst/>
              <a:cxnLst/>
              <a:rect l="l" t="t" r="r" b="b"/>
              <a:pathLst>
                <a:path w="5756909" h="1655445">
                  <a:moveTo>
                    <a:pt x="0" y="64871"/>
                  </a:moveTo>
                  <a:lnTo>
                    <a:pt x="0" y="64871"/>
                  </a:lnTo>
                </a:path>
                <a:path w="5756909" h="1655445">
                  <a:moveTo>
                    <a:pt x="0" y="1590217"/>
                  </a:moveTo>
                  <a:lnTo>
                    <a:pt x="0" y="1590217"/>
                  </a:lnTo>
                </a:path>
                <a:path w="5756909" h="1655445">
                  <a:moveTo>
                    <a:pt x="64871" y="1655089"/>
                  </a:moveTo>
                  <a:lnTo>
                    <a:pt x="64871" y="1655089"/>
                  </a:lnTo>
                </a:path>
                <a:path w="5756909" h="1655445">
                  <a:moveTo>
                    <a:pt x="5691568" y="1655089"/>
                  </a:moveTo>
                  <a:lnTo>
                    <a:pt x="5691568" y="1655089"/>
                  </a:lnTo>
                </a:path>
                <a:path w="5756909" h="1655445">
                  <a:moveTo>
                    <a:pt x="5756440" y="1590217"/>
                  </a:moveTo>
                  <a:lnTo>
                    <a:pt x="5756440" y="1590217"/>
                  </a:lnTo>
                </a:path>
                <a:path w="5756909" h="1655445">
                  <a:moveTo>
                    <a:pt x="5756440" y="64871"/>
                  </a:moveTo>
                  <a:lnTo>
                    <a:pt x="5756440" y="64871"/>
                  </a:lnTo>
                </a:path>
                <a:path w="5756909" h="1655445">
                  <a:moveTo>
                    <a:pt x="5691568" y="0"/>
                  </a:moveTo>
                  <a:lnTo>
                    <a:pt x="5691568" y="0"/>
                  </a:lnTo>
                </a:path>
                <a:path w="5756909" h="1655445">
                  <a:moveTo>
                    <a:pt x="64871" y="0"/>
                  </a:moveTo>
                  <a:lnTo>
                    <a:pt x="64871" y="0"/>
                  </a:lnTo>
                </a:path>
              </a:pathLst>
            </a:custGeom>
            <a:ln w="12700">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61" name="object 61"/>
          <p:cNvSpPr txBox="1"/>
          <p:nvPr/>
        </p:nvSpPr>
        <p:spPr>
          <a:xfrm>
            <a:off x="1214474" y="8196402"/>
            <a:ext cx="5121275" cy="138874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Regional Pitch Night &amp; Celebration</a:t>
            </a:r>
            <a:endParaRPr sz="100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This event would ideally take place ten to twelve weeks after the first meeting.</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This is an opportunity for schools to come together, learn from each other and share  ideas. This is also an opportunity for schools to work together to steward the funding  they receive and ensure that implementation of their ideas is having the desired  impact. If schools choose to partner, they can work together in preparing to implement  an idea and then meet periodically to share what they are learning and how they  might improve on the process of implementing their idea.</a:t>
            </a:r>
            <a:endParaRPr sz="1000">
              <a:latin typeface="Arial" panose="020B0604020202020204" pitchFamily="34" charset="0"/>
              <a:cs typeface="Arial" panose="020B0604020202020204" pitchFamily="34" charset="0"/>
            </a:endParaRPr>
          </a:p>
        </p:txBody>
      </p:sp>
      <p:sp>
        <p:nvSpPr>
          <p:cNvPr id="62" name="object 6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59</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63" y="2014588"/>
            <a:ext cx="5785485" cy="7522572"/>
          </a:xfrm>
          <a:prstGeom prst="rect">
            <a:avLst/>
          </a:prstGeom>
        </p:spPr>
        <p:txBody>
          <a:bodyPr vert="horz" wrap="square" lIns="0" tIns="12700" rIns="0" bIns="0" rtlCol="0">
            <a:spAutoFit/>
          </a:bodyPr>
          <a:lstStyle/>
          <a:p>
            <a:pPr marL="12700">
              <a:lnSpc>
                <a:spcPct val="100000"/>
              </a:lnSpc>
              <a:spcBef>
                <a:spcPts val="100"/>
              </a:spcBef>
            </a:pPr>
            <a:r>
              <a:rPr lang="pt-PT" sz="1400" dirty="0">
                <a:solidFill>
                  <a:srgbClr val="62BB46"/>
                </a:solidFill>
                <a:latin typeface="Arial" panose="020B0604020202020204" pitchFamily="34" charset="0"/>
                <a:cs typeface="Arial" panose="020B0604020202020204" pitchFamily="34" charset="0"/>
              </a:rPr>
              <a:t>•</a:t>
            </a:r>
            <a:r>
              <a:rPr sz="14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PREPARING TO COACH A DESIGN CHALLENGE</a:t>
            </a:r>
            <a:endParaRPr sz="1200" dirty="0">
              <a:latin typeface="Arial" panose="020B0604020202020204" pitchFamily="34" charset="0"/>
              <a:cs typeface="Arial" panose="020B0604020202020204" pitchFamily="34" charset="0"/>
            </a:endParaRPr>
          </a:p>
          <a:p>
            <a:pPr marL="12700">
              <a:lnSpc>
                <a:spcPct val="100000"/>
              </a:lnSpc>
              <a:spcBef>
                <a:spcPts val="1050"/>
              </a:spcBef>
            </a:pPr>
            <a:r>
              <a:rPr sz="1000" b="1" i="1" dirty="0">
                <a:solidFill>
                  <a:srgbClr val="74C054"/>
                </a:solidFill>
                <a:latin typeface="Arial" panose="020B0604020202020204" pitchFamily="34" charset="0"/>
                <a:cs typeface="Arial" panose="020B0604020202020204" pitchFamily="34" charset="0"/>
              </a:rPr>
              <a:t>Working with Education Officials</a:t>
            </a:r>
            <a:endParaRPr sz="1000" dirty="0">
              <a:latin typeface="Arial" panose="020B0604020202020204" pitchFamily="34" charset="0"/>
              <a:cs typeface="Arial" panose="020B0604020202020204" pitchFamily="34" charset="0"/>
            </a:endParaRPr>
          </a:p>
          <a:p>
            <a:pPr marL="12700" marR="29209">
              <a:lnSpc>
                <a:spcPct val="100000"/>
              </a:lnSpc>
              <a:spcBef>
                <a:spcPts val="285"/>
              </a:spcBef>
            </a:pPr>
            <a:r>
              <a:rPr sz="1000" dirty="0">
                <a:solidFill>
                  <a:srgbClr val="414042"/>
                </a:solidFill>
                <a:latin typeface="Arial" panose="020B0604020202020204" pitchFamily="34" charset="0"/>
                <a:cs typeface="Arial" panose="020B0604020202020204" pitchFamily="34" charset="0"/>
              </a:rPr>
              <a:t>As the leader of this initiative, you are likely going to have to communicate the value and  potential of the human-centered design process to education officials in the community. Through  the resources listed on page 6 (and in the electronic appendix) and your own experiences with  human-centered design, develop a presentation that explains the process and the potential of the  process to unlock innovation and positive change in communities.</a:t>
            </a:r>
            <a:endParaRPr sz="1000" dirty="0">
              <a:latin typeface="Arial" panose="020B0604020202020204" pitchFamily="34" charset="0"/>
              <a:cs typeface="Arial" panose="020B0604020202020204" pitchFamily="34" charset="0"/>
            </a:endParaRPr>
          </a:p>
          <a:p>
            <a:pPr marL="12700">
              <a:lnSpc>
                <a:spcPct val="100000"/>
              </a:lnSpc>
              <a:spcBef>
                <a:spcPts val="565"/>
              </a:spcBef>
            </a:pPr>
            <a:r>
              <a:rPr sz="1000" dirty="0">
                <a:solidFill>
                  <a:srgbClr val="414042"/>
                </a:solidFill>
                <a:latin typeface="Arial" panose="020B0604020202020204" pitchFamily="34" charset="0"/>
                <a:cs typeface="Arial" panose="020B0604020202020204" pitchFamily="34" charset="0"/>
              </a:rPr>
              <a:t>Here are some helpful talking points to help you build your presentation:</a:t>
            </a:r>
            <a:endParaRPr sz="1000" dirty="0">
              <a:latin typeface="Arial" panose="020B0604020202020204" pitchFamily="34" charset="0"/>
              <a:cs typeface="Arial" panose="020B0604020202020204" pitchFamily="34" charset="0"/>
            </a:endParaRPr>
          </a:p>
          <a:p>
            <a:pPr marL="300355" indent="-108585">
              <a:lnSpc>
                <a:spcPct val="100000"/>
              </a:lnSpc>
              <a:spcBef>
                <a:spcPts val="570"/>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Human-Centered Design is an internationally-recognized innovation process.</a:t>
            </a:r>
            <a:endParaRPr sz="1000" dirty="0">
              <a:latin typeface="Arial" panose="020B0604020202020204" pitchFamily="34" charset="0"/>
              <a:cs typeface="Arial" panose="020B0604020202020204" pitchFamily="34" charset="0"/>
            </a:endParaRPr>
          </a:p>
          <a:p>
            <a:pPr marL="300355" marR="372110" indent="-108585">
              <a:lnSpc>
                <a:spcPct val="100000"/>
              </a:lnSpc>
              <a:spcBef>
                <a:spcPts val="56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HCD is leveraged by corporations, governments, founcations and NGOs to create more  culturally-relevant and effective solutions to some of the most complex problems.</a:t>
            </a:r>
            <a:endParaRPr sz="1000" dirty="0">
              <a:latin typeface="Arial" panose="020B0604020202020204" pitchFamily="34" charset="0"/>
              <a:cs typeface="Arial" panose="020B0604020202020204" pitchFamily="34" charset="0"/>
            </a:endParaRPr>
          </a:p>
          <a:p>
            <a:pPr marL="300355" marR="82550" indent="-108585">
              <a:lnSpc>
                <a:spcPct val="100000"/>
              </a:lnSpc>
              <a:spcBef>
                <a:spcPts val="570"/>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Through investment in the HCD process, the solutions that are generated, tested and  implemented will have a higher success rate and are more likely to create the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outcomes you</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are seeking.</a:t>
            </a:r>
            <a:endParaRPr sz="1000" dirty="0">
              <a:latin typeface="Arial" panose="020B0604020202020204" pitchFamily="34" charset="0"/>
              <a:cs typeface="Arial" panose="020B0604020202020204" pitchFamily="34" charset="0"/>
            </a:endParaRPr>
          </a:p>
          <a:p>
            <a:pPr marL="300355" marR="72390" indent="-108585">
              <a:lnSpc>
                <a:spcPct val="100000"/>
              </a:lnSpc>
              <a:spcBef>
                <a:spcPts val="56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Design teams are particularly successful when using the HCD process to tackle problems that  involve human motivations and behaviors; the process is well-suited to take on seemingly  intractable problems through gaining new perspectives on the issue at hand.</a:t>
            </a:r>
            <a:endParaRPr sz="1000" dirty="0">
              <a:latin typeface="Arial" panose="020B0604020202020204" pitchFamily="34" charset="0"/>
              <a:cs typeface="Arial" panose="020B0604020202020204" pitchFamily="34" charset="0"/>
            </a:endParaRPr>
          </a:p>
          <a:p>
            <a:pPr>
              <a:lnSpc>
                <a:spcPct val="100000"/>
              </a:lnSpc>
              <a:spcBef>
                <a:spcPts val="45"/>
              </a:spcBef>
            </a:pPr>
            <a:endParaRPr sz="115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Working with School Leaders</a:t>
            </a:r>
            <a:endParaRPr sz="1000" dirty="0">
              <a:latin typeface="Arial" panose="020B0604020202020204" pitchFamily="34" charset="0"/>
              <a:cs typeface="Arial" panose="020B0604020202020204" pitchFamily="34" charset="0"/>
            </a:endParaRPr>
          </a:p>
          <a:p>
            <a:pPr marL="12700" marR="52705">
              <a:lnSpc>
                <a:spcPct val="100000"/>
              </a:lnSpc>
              <a:spcBef>
                <a:spcPts val="284"/>
              </a:spcBef>
            </a:pPr>
            <a:r>
              <a:rPr sz="1000" dirty="0">
                <a:solidFill>
                  <a:srgbClr val="414042"/>
                </a:solidFill>
                <a:latin typeface="Arial" panose="020B0604020202020204" pitchFamily="34" charset="0"/>
                <a:cs typeface="Arial" panose="020B0604020202020204" pitchFamily="34" charset="0"/>
              </a:rPr>
              <a:t>As a facilitator, you will be working directly with a School Leader to help her or him initiate a  design challenge on their campus, select and form design teams and guide the teams to progress  through the phases of the design challenge.</a:t>
            </a:r>
            <a:endParaRPr sz="1000" dirty="0">
              <a:latin typeface="Arial" panose="020B0604020202020204" pitchFamily="34" charset="0"/>
              <a:cs typeface="Arial" panose="020B0604020202020204" pitchFamily="34" charset="0"/>
            </a:endParaRPr>
          </a:p>
          <a:p>
            <a:pPr marL="12700" marR="319405">
              <a:lnSpc>
                <a:spcPct val="100000"/>
              </a:lnSpc>
              <a:spcBef>
                <a:spcPts val="565"/>
              </a:spcBef>
            </a:pPr>
            <a:r>
              <a:rPr sz="1000" dirty="0">
                <a:solidFill>
                  <a:srgbClr val="414042"/>
                </a:solidFill>
                <a:latin typeface="Arial" panose="020B0604020202020204" pitchFamily="34" charset="0"/>
                <a:cs typeface="Arial" panose="020B0604020202020204" pitchFamily="34" charset="0"/>
              </a:rPr>
              <a:t>We recommend scheduling a meeting with the School Leader (or a cohort of School Leaders)  as a kick-off to this project. Use the School Leader Guide to help them identify the steps they</a:t>
            </a:r>
            <a:endParaRPr sz="1000" dirty="0">
              <a:latin typeface="Arial" panose="020B0604020202020204" pitchFamily="34" charset="0"/>
              <a:cs typeface="Arial" panose="020B0604020202020204" pitchFamily="34" charset="0"/>
            </a:endParaRPr>
          </a:p>
          <a:p>
            <a:pPr marL="12700" marR="110489">
              <a:lnSpc>
                <a:spcPct val="100000"/>
              </a:lnSpc>
            </a:pPr>
            <a:r>
              <a:rPr sz="1000" dirty="0">
                <a:solidFill>
                  <a:srgbClr val="414042"/>
                </a:solidFill>
                <a:latin typeface="Arial" panose="020B0604020202020204" pitchFamily="34" charset="0"/>
                <a:cs typeface="Arial" panose="020B0604020202020204" pitchFamily="34" charset="0"/>
              </a:rPr>
              <a:t>need to complete and the considerations they need to make before, during and after the design  challenge.</a:t>
            </a:r>
            <a:endParaRPr sz="1000" dirty="0">
              <a:latin typeface="Arial" panose="020B0604020202020204" pitchFamily="34" charset="0"/>
              <a:cs typeface="Arial" panose="020B0604020202020204" pitchFamily="34" charset="0"/>
            </a:endParaRPr>
          </a:p>
          <a:p>
            <a:pPr marL="12700" marR="18415">
              <a:lnSpc>
                <a:spcPct val="100000"/>
              </a:lnSpc>
              <a:spcBef>
                <a:spcPts val="565"/>
              </a:spcBef>
            </a:pPr>
            <a:r>
              <a:rPr sz="1000" dirty="0">
                <a:solidFill>
                  <a:srgbClr val="414042"/>
                </a:solidFill>
                <a:latin typeface="Arial" panose="020B0604020202020204" pitchFamily="34" charset="0"/>
                <a:cs typeface="Arial" panose="020B0604020202020204" pitchFamily="34" charset="0"/>
              </a:rPr>
              <a:t>In terms of working with School Leaders, be aware that they might express nervousness with the  innovation and change process. Coach School Leaders to allow their design teams to continue  their exploratory design work in order for their ideas to fully develop. Be aware of the power and  influence that School Leaders have, especially for certain educators (new teachers or people with  less status) or in hierarchal cultural contexts.</a:t>
            </a:r>
            <a:endParaRPr sz="1000" dirty="0">
              <a:latin typeface="Arial" panose="020B0604020202020204" pitchFamily="34" charset="0"/>
              <a:cs typeface="Arial" panose="020B0604020202020204" pitchFamily="34" charset="0"/>
            </a:endParaRPr>
          </a:p>
          <a:p>
            <a:pPr>
              <a:lnSpc>
                <a:spcPct val="100000"/>
              </a:lnSpc>
              <a:spcBef>
                <a:spcPts val="50"/>
              </a:spcBef>
            </a:pPr>
            <a:endParaRPr sz="1000" dirty="0">
              <a:latin typeface="Arial" panose="020B0604020202020204" pitchFamily="34" charset="0"/>
              <a:cs typeface="Arial" panose="020B0604020202020204" pitchFamily="34" charset="0"/>
            </a:endParaRPr>
          </a:p>
          <a:p>
            <a:pPr marL="12700">
              <a:lnSpc>
                <a:spcPct val="100000"/>
              </a:lnSpc>
            </a:pPr>
            <a:r>
              <a:rPr sz="1000" b="1" i="1" dirty="0">
                <a:solidFill>
                  <a:srgbClr val="74C054"/>
                </a:solidFill>
                <a:latin typeface="Arial" panose="020B0604020202020204" pitchFamily="34" charset="0"/>
                <a:cs typeface="Arial" panose="020B0604020202020204" pitchFamily="34" charset="0"/>
              </a:rPr>
              <a:t>Working with Educators</a:t>
            </a:r>
            <a:endParaRPr sz="1000" dirty="0">
              <a:latin typeface="Arial" panose="020B0604020202020204" pitchFamily="34" charset="0"/>
              <a:cs typeface="Arial" panose="020B0604020202020204" pitchFamily="34" charset="0"/>
            </a:endParaRPr>
          </a:p>
          <a:p>
            <a:pPr marL="12700" marR="342900">
              <a:lnSpc>
                <a:spcPct val="100000"/>
              </a:lnSpc>
              <a:spcBef>
                <a:spcPts val="285"/>
              </a:spcBef>
            </a:pPr>
            <a:r>
              <a:rPr sz="1000" dirty="0">
                <a:solidFill>
                  <a:srgbClr val="414042"/>
                </a:solidFill>
                <a:latin typeface="Arial" panose="020B0604020202020204" pitchFamily="34" charset="0"/>
                <a:cs typeface="Arial" panose="020B0604020202020204" pitchFamily="34" charset="0"/>
              </a:rPr>
              <a:t>Your role as a facilitator and coach is to help empower educators to do the work required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a design challenge. Encourage and support them, both with logistical challenges (arranging</a:t>
            </a:r>
            <a:endParaRPr sz="1000" dirty="0">
              <a:latin typeface="Arial" panose="020B0604020202020204" pitchFamily="34" charset="0"/>
              <a:cs typeface="Arial" panose="020B0604020202020204" pitchFamily="34" charset="0"/>
            </a:endParaRPr>
          </a:p>
          <a:p>
            <a:pPr marL="12700" marR="92075">
              <a:lnSpc>
                <a:spcPct val="100000"/>
              </a:lnSpc>
            </a:pPr>
            <a:r>
              <a:rPr sz="1000" dirty="0">
                <a:solidFill>
                  <a:srgbClr val="414042"/>
                </a:solidFill>
                <a:latin typeface="Arial" panose="020B0604020202020204" pitchFamily="34" charset="0"/>
                <a:cs typeface="Arial" panose="020B0604020202020204" pitchFamily="34" charset="0"/>
              </a:rPr>
              <a:t>interviews, finding time to complete tasks or convene as a group) as well as any nervousness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they  might have with completing each tool in the different phases of the design challenge.</a:t>
            </a:r>
            <a:endParaRPr sz="1000" dirty="0">
              <a:latin typeface="Arial" panose="020B0604020202020204" pitchFamily="34" charset="0"/>
              <a:cs typeface="Arial" panose="020B0604020202020204" pitchFamily="34" charset="0"/>
            </a:endParaRPr>
          </a:p>
          <a:p>
            <a:pPr marL="12700" marR="236220">
              <a:lnSpc>
                <a:spcPct val="100000"/>
              </a:lnSpc>
              <a:spcBef>
                <a:spcPts val="565"/>
              </a:spcBef>
            </a:pPr>
            <a:r>
              <a:rPr sz="1000" dirty="0">
                <a:solidFill>
                  <a:srgbClr val="414042"/>
                </a:solidFill>
                <a:latin typeface="Arial" panose="020B0604020202020204" pitchFamily="34" charset="0"/>
                <a:cs typeface="Arial" panose="020B0604020202020204" pitchFamily="34" charset="0"/>
              </a:rPr>
              <a:t>Help hold design teams accountable through check-ins and convenings and serve as a “critical  friend” or someone who pushes the team to improve through supportive and honest feedback.</a:t>
            </a:r>
            <a:endParaRPr sz="1000" dirty="0">
              <a:latin typeface="Arial" panose="020B0604020202020204" pitchFamily="34" charset="0"/>
              <a:cs typeface="Arial" panose="020B0604020202020204" pitchFamily="34" charset="0"/>
            </a:endParaRPr>
          </a:p>
          <a:p>
            <a:pPr marL="12700" marR="5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This Facilitator’s Guide has coaching tips for each phase of the design challenge as well as specific  tips for each tool in the Educator Toolkit. Use this to guide your coaching and the feedback you</a:t>
            </a:r>
            <a:r>
              <a:rPr lang="pt-PT" sz="1000" dirty="0">
                <a:solidFill>
                  <a:srgbClr val="414042"/>
                </a:solidFill>
                <a:latin typeface="Arial" panose="020B0604020202020204" pitchFamily="34" charset="0"/>
                <a:cs typeface="Arial" panose="020B0604020202020204" pitchFamily="34" charset="0"/>
              </a:rPr>
              <a:t>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give to design teams throughout their design challenge.</a:t>
            </a:r>
            <a:endParaRPr sz="1000" dirty="0">
              <a:latin typeface="Arial" panose="020B0604020202020204" pitchFamily="34" charset="0"/>
              <a:cs typeface="Arial" panose="020B0604020202020204" pitchFamily="34" charset="0"/>
            </a:endParaRPr>
          </a:p>
        </p:txBody>
      </p:sp>
      <p:sp>
        <p:nvSpPr>
          <p:cNvPr id="6" name="object 6"/>
          <p:cNvSpPr txBox="1"/>
          <p:nvPr/>
        </p:nvSpPr>
        <p:spPr>
          <a:xfrm>
            <a:off x="887298" y="825576"/>
            <a:ext cx="502455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6</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sp>
        <p:nvSpPr>
          <p:cNvPr id="6" name="object 6"/>
          <p:cNvSpPr txBox="1"/>
          <p:nvPr/>
        </p:nvSpPr>
        <p:spPr>
          <a:xfrm>
            <a:off x="887299" y="1684693"/>
            <a:ext cx="4507865" cy="197490"/>
          </a:xfrm>
          <a:prstGeom prst="rect">
            <a:avLst/>
          </a:prstGeom>
        </p:spPr>
        <p:txBody>
          <a:bodyPr vert="horz" wrap="square" lIns="0" tIns="12700" rIns="0" bIns="0" rtlCol="0">
            <a:spAutoFit/>
          </a:bodyPr>
          <a:lstStyle/>
          <a:p>
            <a:pPr marL="12700">
              <a:lnSpc>
                <a:spcPct val="100000"/>
              </a:lnSpc>
              <a:spcBef>
                <a:spcPts val="100"/>
              </a:spcBef>
            </a:pPr>
            <a:r>
              <a:rPr lang="pt-PT" sz="1200" dirty="0">
                <a:solidFill>
                  <a:srgbClr val="62BB46"/>
                </a:solidFill>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MAKING A PLAN: OPTION 4 - SOLO OR PARTNERED WORK</a:t>
            </a:r>
            <a:endParaRPr sz="1200" dirty="0">
              <a:latin typeface="Arial" panose="020B0604020202020204" pitchFamily="34" charset="0"/>
              <a:cs typeface="Arial" panose="020B0604020202020204" pitchFamily="34" charset="0"/>
            </a:endParaRPr>
          </a:p>
        </p:txBody>
      </p:sp>
      <p:sp>
        <p:nvSpPr>
          <p:cNvPr id="7" name="object 7"/>
          <p:cNvSpPr/>
          <p:nvPr/>
        </p:nvSpPr>
        <p:spPr>
          <a:xfrm>
            <a:off x="903174" y="2133181"/>
            <a:ext cx="5756910" cy="7211695"/>
          </a:xfrm>
          <a:custGeom>
            <a:avLst/>
            <a:gdLst/>
            <a:ahLst/>
            <a:cxnLst/>
            <a:rect l="l" t="t" r="r" b="b"/>
            <a:pathLst>
              <a:path w="5756909" h="7211695">
                <a:moveTo>
                  <a:pt x="64871" y="0"/>
                </a:moveTo>
                <a:lnTo>
                  <a:pt x="27367" y="1013"/>
                </a:lnTo>
                <a:lnTo>
                  <a:pt x="8108" y="8108"/>
                </a:lnTo>
                <a:lnTo>
                  <a:pt x="1013" y="27367"/>
                </a:lnTo>
                <a:lnTo>
                  <a:pt x="0" y="64871"/>
                </a:lnTo>
                <a:lnTo>
                  <a:pt x="0" y="7146785"/>
                </a:lnTo>
                <a:lnTo>
                  <a:pt x="1013" y="7184289"/>
                </a:lnTo>
                <a:lnTo>
                  <a:pt x="8108" y="7203547"/>
                </a:lnTo>
                <a:lnTo>
                  <a:pt x="27367" y="7210643"/>
                </a:lnTo>
                <a:lnTo>
                  <a:pt x="64871" y="7211656"/>
                </a:lnTo>
                <a:lnTo>
                  <a:pt x="5691568" y="7211656"/>
                </a:lnTo>
                <a:lnTo>
                  <a:pt x="5729072" y="7210643"/>
                </a:lnTo>
                <a:lnTo>
                  <a:pt x="5748331" y="7203547"/>
                </a:lnTo>
                <a:lnTo>
                  <a:pt x="5755426" y="7184289"/>
                </a:lnTo>
                <a:lnTo>
                  <a:pt x="5756440" y="7146785"/>
                </a:lnTo>
                <a:lnTo>
                  <a:pt x="5756440" y="64871"/>
                </a:lnTo>
                <a:lnTo>
                  <a:pt x="5755426" y="27367"/>
                </a:lnTo>
                <a:lnTo>
                  <a:pt x="5748331" y="8108"/>
                </a:lnTo>
                <a:lnTo>
                  <a:pt x="5729072" y="1013"/>
                </a:lnTo>
                <a:lnTo>
                  <a:pt x="5691568" y="0"/>
                </a:lnTo>
                <a:lnTo>
                  <a:pt x="64871" y="0"/>
                </a:lnTo>
                <a:close/>
              </a:path>
            </a:pathLst>
          </a:custGeom>
          <a:ln w="6349">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txBox="1"/>
          <p:nvPr/>
        </p:nvSpPr>
        <p:spPr>
          <a:xfrm>
            <a:off x="1124149" y="2393328"/>
            <a:ext cx="5257800" cy="6656309"/>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Option 4: Solo or Partnered Work</a:t>
            </a:r>
            <a:endParaRPr sz="1000" dirty="0">
              <a:latin typeface="Arial" panose="020B0604020202020204" pitchFamily="34" charset="0"/>
              <a:cs typeface="Arial" panose="020B0604020202020204" pitchFamily="34" charset="0"/>
            </a:endParaRPr>
          </a:p>
          <a:p>
            <a:pPr marL="12700" marR="110489">
              <a:lnSpc>
                <a:spcPct val="100000"/>
              </a:lnSpc>
              <a:spcBef>
                <a:spcPts val="565"/>
              </a:spcBef>
            </a:pPr>
            <a:r>
              <a:rPr sz="1000" dirty="0">
                <a:solidFill>
                  <a:srgbClr val="414042"/>
                </a:solidFill>
                <a:latin typeface="Arial" panose="020B0604020202020204" pitchFamily="34" charset="0"/>
                <a:cs typeface="Arial" panose="020B0604020202020204" pitchFamily="34" charset="0"/>
              </a:rPr>
              <a:t>Solo or partnered work except one meeting to conduct “Generate” activities. Educators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will work individually or with their School Leader to complete all the activities of the  toolkit (except for the Generate phase) – including fieldwork. All tools, including those  designated as workshop tools and fieldwork tools, to be completed according to  individual schedules.</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Pros:</a:t>
            </a:r>
            <a:endParaRPr sz="1000" dirty="0">
              <a:latin typeface="Arial" panose="020B0604020202020204" pitchFamily="34" charset="0"/>
              <a:cs typeface="Arial" panose="020B0604020202020204" pitchFamily="34" charset="0"/>
            </a:endParaRPr>
          </a:p>
          <a:p>
            <a:pPr marL="107314" indent="-952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Educators do not have to commit to meetings that take them away from class.</a:t>
            </a:r>
            <a:endParaRPr sz="1000" dirty="0">
              <a:latin typeface="Arial" panose="020B0604020202020204" pitchFamily="34" charset="0"/>
              <a:cs typeface="Arial" panose="020B0604020202020204" pitchFamily="34" charset="0"/>
            </a:endParaRPr>
          </a:p>
          <a:p>
            <a:pPr marL="107314" indent="-95250">
              <a:lnSpc>
                <a:spcPct val="100000"/>
              </a:lnSpc>
              <a:spcBef>
                <a:spcPts val="285"/>
              </a:spcBef>
              <a:buChar char="•"/>
              <a:tabLst>
                <a:tab pos="107950" algn="l"/>
              </a:tabLst>
            </a:pPr>
            <a:r>
              <a:rPr sz="1000" dirty="0">
                <a:solidFill>
                  <a:srgbClr val="414042"/>
                </a:solidFill>
                <a:latin typeface="Arial" panose="020B0604020202020204" pitchFamily="34" charset="0"/>
                <a:cs typeface="Arial" panose="020B0604020202020204" pitchFamily="34" charset="0"/>
              </a:rPr>
              <a:t>Educators can schedule their work on the design challenge as they see fit.</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Cons:</a:t>
            </a:r>
            <a:endParaRPr sz="1000" dirty="0">
              <a:latin typeface="Arial" panose="020B0604020202020204" pitchFamily="34" charset="0"/>
              <a:cs typeface="Arial" panose="020B0604020202020204" pitchFamily="34" charset="0"/>
            </a:endParaRPr>
          </a:p>
          <a:p>
            <a:pPr marL="120650" marR="874394" indent="-107950">
              <a:lnSpc>
                <a:spcPct val="100000"/>
              </a:lnSpc>
              <a:buChar char="•"/>
              <a:tabLst>
                <a:tab pos="107950" algn="l"/>
              </a:tabLst>
            </a:pPr>
            <a:r>
              <a:rPr sz="1000" dirty="0">
                <a:solidFill>
                  <a:srgbClr val="414042"/>
                </a:solidFill>
                <a:latin typeface="Arial" panose="020B0604020202020204" pitchFamily="34" charset="0"/>
                <a:cs typeface="Arial" panose="020B0604020202020204" pitchFamily="34" charset="0"/>
              </a:rPr>
              <a:t>Educators do not get a chance to share ideas and collaborate with other  local schools or colleagues.</a:t>
            </a:r>
            <a:endParaRPr sz="1000" dirty="0">
              <a:latin typeface="Arial" panose="020B0604020202020204" pitchFamily="34" charset="0"/>
              <a:cs typeface="Arial" panose="020B0604020202020204" pitchFamily="34" charset="0"/>
            </a:endParaRPr>
          </a:p>
          <a:p>
            <a:pPr marL="107314" indent="-95250">
              <a:lnSpc>
                <a:spcPct val="100000"/>
              </a:lnSpc>
              <a:spcBef>
                <a:spcPts val="284"/>
              </a:spcBef>
              <a:buChar char="•"/>
              <a:tabLst>
                <a:tab pos="107950" algn="l"/>
              </a:tabLst>
            </a:pPr>
            <a:r>
              <a:rPr sz="1000" dirty="0">
                <a:solidFill>
                  <a:srgbClr val="414042"/>
                </a:solidFill>
                <a:latin typeface="Arial" panose="020B0604020202020204" pitchFamily="34" charset="0"/>
                <a:cs typeface="Arial" panose="020B0604020202020204" pitchFamily="34" charset="0"/>
              </a:rPr>
              <a:t>This model does not maximize opportunities for coaching.</a:t>
            </a:r>
            <a:endParaRPr sz="1000" dirty="0">
              <a:latin typeface="Arial" panose="020B0604020202020204" pitchFamily="34" charset="0"/>
              <a:cs typeface="Arial" panose="020B0604020202020204" pitchFamily="34" charset="0"/>
            </a:endParaRPr>
          </a:p>
          <a:p>
            <a:pPr marL="120650" marR="1153160" indent="-107950">
              <a:lnSpc>
                <a:spcPct val="100000"/>
              </a:lnSpc>
              <a:spcBef>
                <a:spcPts val="280"/>
              </a:spcBef>
              <a:buChar char="•"/>
              <a:tabLst>
                <a:tab pos="107950" algn="l"/>
              </a:tabLst>
            </a:pPr>
            <a:r>
              <a:rPr sz="1000" dirty="0">
                <a:solidFill>
                  <a:srgbClr val="414042"/>
                </a:solidFill>
                <a:latin typeface="Arial" panose="020B0604020202020204" pitchFamily="34" charset="0"/>
                <a:cs typeface="Arial" panose="020B0604020202020204" pitchFamily="34" charset="0"/>
              </a:rPr>
              <a:t>This model does not create accountability to a team or the deadline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of a workshop to motivate educators to continue the work.</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Additional Guidance for Option 4:</a:t>
            </a:r>
            <a:endParaRPr sz="1000" dirty="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This option should only be picked if you’re the only member of a school with two or fewer  participants. If you have multiple people at your school participating in the School 2030  Initiative and the Design Challenge, use another option for your Design Challenge Model.</a:t>
            </a:r>
            <a:endParaRPr sz="1000" dirty="0">
              <a:latin typeface="Arial" panose="020B0604020202020204" pitchFamily="34" charset="0"/>
              <a:cs typeface="Arial" panose="020B0604020202020204" pitchFamily="34" charset="0"/>
            </a:endParaRPr>
          </a:p>
          <a:p>
            <a:pPr marL="12700">
              <a:lnSpc>
                <a:spcPct val="100000"/>
              </a:lnSpc>
              <a:spcBef>
                <a:spcPts val="850"/>
              </a:spcBef>
            </a:pPr>
            <a:r>
              <a:rPr sz="1000" b="1" dirty="0">
                <a:solidFill>
                  <a:srgbClr val="414042"/>
                </a:solidFill>
                <a:latin typeface="Arial" panose="020B0604020202020204" pitchFamily="34" charset="0"/>
                <a:cs typeface="Arial" panose="020B0604020202020204" pitchFamily="34" charset="0"/>
              </a:rPr>
              <a:t>Who Should Consider This Model:</a:t>
            </a:r>
            <a:endParaRPr sz="1000" dirty="0">
              <a:latin typeface="Arial" panose="020B0604020202020204" pitchFamily="34" charset="0"/>
              <a:cs typeface="Arial" panose="020B0604020202020204" pitchFamily="34" charset="0"/>
            </a:endParaRPr>
          </a:p>
          <a:p>
            <a:pPr marL="12700" marR="83185">
              <a:lnSpc>
                <a:spcPct val="100000"/>
              </a:lnSpc>
            </a:pPr>
            <a:r>
              <a:rPr sz="1000" dirty="0">
                <a:solidFill>
                  <a:srgbClr val="414042"/>
                </a:solidFill>
                <a:latin typeface="Arial" panose="020B0604020202020204" pitchFamily="34" charset="0"/>
                <a:cs typeface="Arial" panose="020B0604020202020204" pitchFamily="34" charset="0"/>
              </a:rPr>
              <a:t>If you live in a region where schools cannot gather with ease, this model may prove to be beneficial. If it is not possible for educators to be away from their classrooms for the day, this model may prove to be beneficial. If you have a small number of educators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or educators who cannot find time to meet, this model may prove to be beneficial.</a:t>
            </a:r>
            <a:endParaRPr sz="1000" dirty="0">
              <a:latin typeface="Arial" panose="020B0604020202020204" pitchFamily="34" charset="0"/>
              <a:cs typeface="Arial" panose="020B0604020202020204" pitchFamily="34" charset="0"/>
            </a:endParaRPr>
          </a:p>
          <a:p>
            <a:pPr marL="300355" marR="770890" lvl="1" indent="-107950">
              <a:lnSpc>
                <a:spcPct val="100000"/>
              </a:lnSpc>
              <a:spcBef>
                <a:spcPts val="285"/>
              </a:spcBef>
              <a:buChar char="•"/>
              <a:tabLst>
                <a:tab pos="287655" algn="l"/>
              </a:tabLst>
            </a:pPr>
            <a:r>
              <a:rPr sz="1000" dirty="0">
                <a:solidFill>
                  <a:srgbClr val="414042"/>
                </a:solidFill>
                <a:latin typeface="Arial" panose="020B0604020202020204" pitchFamily="34" charset="0"/>
                <a:cs typeface="Arial" panose="020B0604020202020204" pitchFamily="34" charset="0"/>
              </a:rPr>
              <a:t>Working individually for an entire design challenge means you will want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to incorporate some other structures for support and accountability.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Who might you ask to support you?</a:t>
            </a:r>
            <a:endParaRPr sz="1000" dirty="0">
              <a:latin typeface="Arial" panose="020B0604020202020204" pitchFamily="34" charset="0"/>
              <a:cs typeface="Arial" panose="020B0604020202020204" pitchFamily="34" charset="0"/>
            </a:endParaRPr>
          </a:p>
          <a:p>
            <a:pPr marL="300355" marR="648970" lvl="1" indent="-107950">
              <a:lnSpc>
                <a:spcPct val="100000"/>
              </a:lnSpc>
              <a:spcBef>
                <a:spcPts val="280"/>
              </a:spcBef>
              <a:buChar char="•"/>
              <a:tabLst>
                <a:tab pos="287655" algn="l"/>
              </a:tabLst>
            </a:pPr>
            <a:r>
              <a:rPr sz="1000" dirty="0">
                <a:solidFill>
                  <a:srgbClr val="414042"/>
                </a:solidFill>
                <a:latin typeface="Arial" panose="020B0604020202020204" pitchFamily="34" charset="0"/>
                <a:cs typeface="Arial" panose="020B0604020202020204" pitchFamily="34" charset="0"/>
              </a:rPr>
              <a:t>You might set up a weekly or monthly call with other designers or leaders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of the Schools2030 Initiatives to share, ask questions, and learn more.</a:t>
            </a:r>
            <a:endParaRPr sz="1000" dirty="0">
              <a:latin typeface="Arial" panose="020B0604020202020204" pitchFamily="34" charset="0"/>
              <a:cs typeface="Arial" panose="020B0604020202020204" pitchFamily="34" charset="0"/>
            </a:endParaRPr>
          </a:p>
          <a:p>
            <a:pPr marL="287655" lvl="1" indent="-95250">
              <a:lnSpc>
                <a:spcPct val="100000"/>
              </a:lnSpc>
              <a:spcBef>
                <a:spcPts val="285"/>
              </a:spcBef>
              <a:buChar char="•"/>
              <a:tabLst>
                <a:tab pos="287655" algn="l"/>
              </a:tabLst>
            </a:pPr>
            <a:r>
              <a:rPr sz="1000" dirty="0">
                <a:solidFill>
                  <a:srgbClr val="414042"/>
                </a:solidFill>
                <a:latin typeface="Arial" panose="020B0604020202020204" pitchFamily="34" charset="0"/>
                <a:cs typeface="Arial" panose="020B0604020202020204" pitchFamily="34" charset="0"/>
              </a:rPr>
              <a:t>You might want to establish who you will call if you need help, support, or guidance.</a:t>
            </a:r>
            <a:endParaRPr sz="1000" dirty="0">
              <a:latin typeface="Arial" panose="020B0604020202020204" pitchFamily="34" charset="0"/>
              <a:cs typeface="Arial" panose="020B0604020202020204" pitchFamily="34" charset="0"/>
            </a:endParaRPr>
          </a:p>
          <a:p>
            <a:pPr lvl="1">
              <a:lnSpc>
                <a:spcPct val="100000"/>
              </a:lnSpc>
              <a:spcBef>
                <a:spcPts val="35"/>
              </a:spcBef>
              <a:buClr>
                <a:srgbClr val="414042"/>
              </a:buClr>
              <a:buFont typeface="Arial"/>
              <a:buChar char="•"/>
            </a:pPr>
            <a:endParaRPr sz="1200" dirty="0">
              <a:latin typeface="Arial" panose="020B0604020202020204" pitchFamily="34" charset="0"/>
              <a:cs typeface="Arial" panose="020B0604020202020204" pitchFamily="34" charset="0"/>
            </a:endParaRPr>
          </a:p>
          <a:p>
            <a:pPr marL="12700">
              <a:lnSpc>
                <a:spcPct val="100000"/>
              </a:lnSpc>
              <a:spcBef>
                <a:spcPts val="5"/>
              </a:spcBef>
            </a:pPr>
            <a:r>
              <a:rPr sz="1000" i="1" dirty="0">
                <a:solidFill>
                  <a:srgbClr val="414042"/>
                </a:solidFill>
                <a:latin typeface="Arial" panose="020B0604020202020204" pitchFamily="34" charset="0"/>
                <a:cs typeface="Arial" panose="020B0604020202020204" pitchFamily="34" charset="0"/>
              </a:rPr>
              <a:t>“Generate” workshop</a:t>
            </a:r>
            <a:endParaRPr sz="1000" dirty="0">
              <a:latin typeface="Arial" panose="020B0604020202020204" pitchFamily="34" charset="0"/>
              <a:cs typeface="Arial" panose="020B0604020202020204" pitchFamily="34" charset="0"/>
            </a:endParaRPr>
          </a:p>
          <a:p>
            <a:pPr marL="12700" marR="106045">
              <a:lnSpc>
                <a:spcPct val="100000"/>
              </a:lnSpc>
            </a:pPr>
            <a:r>
              <a:rPr sz="1000" dirty="0">
                <a:solidFill>
                  <a:srgbClr val="414042"/>
                </a:solidFill>
                <a:latin typeface="Arial" panose="020B0604020202020204" pitchFamily="34" charset="0"/>
                <a:cs typeface="Arial" panose="020B0604020202020204" pitchFamily="34" charset="0"/>
              </a:rPr>
              <a:t>There is an opportunity to bring students and/or families to assist with the brainstorming  process during this meeting.</a:t>
            </a:r>
            <a:endParaRPr sz="1000" dirty="0">
              <a:latin typeface="Arial" panose="020B0604020202020204" pitchFamily="34" charset="0"/>
              <a:cs typeface="Arial" panose="020B0604020202020204" pitchFamily="34" charset="0"/>
            </a:endParaRPr>
          </a:p>
          <a:p>
            <a:pPr marL="287655" lvl="1"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1.75 - 2 hours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activities</a:t>
            </a:r>
            <a:endParaRPr sz="1000" dirty="0">
              <a:latin typeface="Arial" panose="020B0604020202020204" pitchFamily="34" charset="0"/>
              <a:cs typeface="Arial" panose="020B0604020202020204" pitchFamily="34" charset="0"/>
            </a:endParaRPr>
          </a:p>
          <a:p>
            <a:pPr marL="287655" lvl="1"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1 hour for </a:t>
            </a:r>
            <a:r>
              <a:rPr sz="1000" b="1" dirty="0">
                <a:solidFill>
                  <a:srgbClr val="414042"/>
                </a:solidFill>
                <a:latin typeface="Arial" panose="020B0604020202020204" pitchFamily="34" charset="0"/>
                <a:cs typeface="Arial" panose="020B0604020202020204" pitchFamily="34" charset="0"/>
              </a:rPr>
              <a:t>Generate </a:t>
            </a:r>
            <a:r>
              <a:rPr sz="1000" dirty="0">
                <a:solidFill>
                  <a:srgbClr val="414042"/>
                </a:solidFill>
                <a:latin typeface="Arial" panose="020B0604020202020204" pitchFamily="34" charset="0"/>
                <a:cs typeface="Arial" panose="020B0604020202020204" pitchFamily="34" charset="0"/>
              </a:rPr>
              <a:t>reflection</a:t>
            </a:r>
            <a:endParaRPr sz="1000" dirty="0">
              <a:latin typeface="Arial" panose="020B0604020202020204" pitchFamily="34" charset="0"/>
              <a:cs typeface="Arial" panose="020B0604020202020204" pitchFamily="34" charset="0"/>
            </a:endParaRPr>
          </a:p>
        </p:txBody>
      </p:sp>
      <p:grpSp>
        <p:nvGrpSpPr>
          <p:cNvPr id="9" name="object 9"/>
          <p:cNvGrpSpPr/>
          <p:nvPr/>
        </p:nvGrpSpPr>
        <p:grpSpPr>
          <a:xfrm>
            <a:off x="899998" y="1371511"/>
            <a:ext cx="5760085" cy="36195"/>
            <a:chOff x="899998" y="1371511"/>
            <a:chExt cx="5760085" cy="36195"/>
          </a:xfrm>
        </p:grpSpPr>
        <p:sp>
          <p:nvSpPr>
            <p:cNvPr id="10" name="object 10"/>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60</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7299" y="5267197"/>
            <a:ext cx="2694305" cy="184594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Preparing to Launch</a:t>
            </a:r>
            <a:endParaRPr sz="1000" dirty="0">
              <a:latin typeface="Arial" panose="020B0604020202020204" pitchFamily="34" charset="0"/>
              <a:cs typeface="Arial" panose="020B0604020202020204" pitchFamily="34" charset="0"/>
            </a:endParaRPr>
          </a:p>
          <a:p>
            <a:pPr marL="12700" marR="5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After you have identified the design challenge  model your region is going to use, work with  School Leaders to identify their design teams  (see the </a:t>
            </a:r>
            <a:r>
              <a:rPr sz="1000" i="1" dirty="0">
                <a:solidFill>
                  <a:srgbClr val="414042"/>
                </a:solidFill>
                <a:latin typeface="Arial" panose="020B0604020202020204" pitchFamily="34" charset="0"/>
                <a:cs typeface="Arial" panose="020B0604020202020204" pitchFamily="34" charset="0"/>
              </a:rPr>
              <a:t>School Leader’s Guide </a:t>
            </a:r>
            <a:r>
              <a:rPr sz="1000" dirty="0">
                <a:solidFill>
                  <a:srgbClr val="414042"/>
                </a:solidFill>
                <a:latin typeface="Arial" panose="020B0604020202020204" pitchFamily="34" charset="0"/>
                <a:cs typeface="Arial" panose="020B0604020202020204" pitchFamily="34" charset="0"/>
              </a:rPr>
              <a:t>for more  information). From there, work with the School  Leaders to review the calendar of workshops  and meetings, talk about a framework for  checking on progress and giving feedback,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as well as the materials needed (</a:t>
            </a:r>
            <a:r>
              <a:rPr sz="1000" i="1" dirty="0">
                <a:solidFill>
                  <a:srgbClr val="414042"/>
                </a:solidFill>
                <a:latin typeface="Arial" panose="020B0604020202020204" pitchFamily="34" charset="0"/>
                <a:cs typeface="Arial" panose="020B0604020202020204" pitchFamily="34" charset="0"/>
              </a:rPr>
              <a:t>Educator’s  Toolkit, </a:t>
            </a:r>
            <a:r>
              <a:rPr sz="1000" dirty="0">
                <a:solidFill>
                  <a:srgbClr val="414042"/>
                </a:solidFill>
                <a:latin typeface="Arial" panose="020B0604020202020204" pitchFamily="34" charset="0"/>
                <a:cs typeface="Arial" panose="020B0604020202020204" pitchFamily="34" charset="0"/>
              </a:rPr>
              <a:t>printing, etc.).</a:t>
            </a:r>
            <a:endParaRPr sz="1000" dirty="0">
              <a:latin typeface="Arial" panose="020B0604020202020204" pitchFamily="34" charset="0"/>
              <a:cs typeface="Arial" panose="020B0604020202020204" pitchFamily="34" charset="0"/>
            </a:endParaRPr>
          </a:p>
        </p:txBody>
      </p:sp>
      <p:sp>
        <p:nvSpPr>
          <p:cNvPr id="7" name="object 7"/>
          <p:cNvSpPr txBox="1"/>
          <p:nvPr/>
        </p:nvSpPr>
        <p:spPr>
          <a:xfrm>
            <a:off x="887299" y="7195566"/>
            <a:ext cx="2717165" cy="936154"/>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414042"/>
                </a:solidFill>
                <a:latin typeface="Arial" panose="020B0604020202020204" pitchFamily="34" charset="0"/>
                <a:cs typeface="Arial" panose="020B0604020202020204" pitchFamily="34" charset="0"/>
              </a:rPr>
              <a:t>Coach School Leaders to gather their design  team(s) together to share the expectations of  their participation. Ensure that School Leaders  ask for a commitment to the entire process and explain</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the supports that you will put in place for  them.</a:t>
            </a:r>
            <a:endParaRPr sz="1000" dirty="0">
              <a:latin typeface="Arial" panose="020B0604020202020204" pitchFamily="34" charset="0"/>
              <a:cs typeface="Arial" panose="020B0604020202020204" pitchFamily="34" charset="0"/>
            </a:endParaRPr>
          </a:p>
        </p:txBody>
      </p:sp>
      <p:sp>
        <p:nvSpPr>
          <p:cNvPr id="8" name="object 8"/>
          <p:cNvSpPr txBox="1"/>
          <p:nvPr/>
        </p:nvSpPr>
        <p:spPr>
          <a:xfrm>
            <a:off x="887299" y="8370316"/>
            <a:ext cx="2736215" cy="124393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414042"/>
                </a:solidFill>
                <a:latin typeface="Arial" panose="020B0604020202020204" pitchFamily="34" charset="0"/>
                <a:cs typeface="Arial" panose="020B0604020202020204" pitchFamily="34" charset="0"/>
              </a:rPr>
              <a:t>Work with School Leaders to review the tools  </a:t>
            </a:r>
            <a:br>
              <a:rPr lang="pt-PT" sz="1000" dirty="0">
                <a:solidFill>
                  <a:srgbClr val="414042"/>
                </a:solidFill>
                <a:latin typeface="Arial" panose="020B0604020202020204" pitchFamily="34" charset="0"/>
                <a:cs typeface="Arial" panose="020B0604020202020204" pitchFamily="34" charset="0"/>
              </a:rPr>
            </a:br>
            <a:r>
              <a:rPr sz="1000" dirty="0">
                <a:solidFill>
                  <a:srgbClr val="414042"/>
                </a:solidFill>
                <a:latin typeface="Arial" panose="020B0604020202020204" pitchFamily="34" charset="0"/>
                <a:cs typeface="Arial" panose="020B0604020202020204" pitchFamily="34" charset="0"/>
              </a:rPr>
              <a:t>in the Launch phase of the toolkit to help them  gather together the information their design  team(s) will need into order to complete this  phase.</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Ask School Leaders to plan to participate with  the design team(s) during this part of the first  workshop in order to help guide them through  these steps.</a:t>
            </a:r>
            <a:endParaRPr sz="1000" dirty="0">
              <a:latin typeface="Arial" panose="020B0604020202020204" pitchFamily="34" charset="0"/>
              <a:cs typeface="Arial" panose="020B0604020202020204" pitchFamily="34" charset="0"/>
            </a:endParaRPr>
          </a:p>
        </p:txBody>
      </p:sp>
      <p:grpSp>
        <p:nvGrpSpPr>
          <p:cNvPr id="9" name="object 9"/>
          <p:cNvGrpSpPr/>
          <p:nvPr/>
        </p:nvGrpSpPr>
        <p:grpSpPr>
          <a:xfrm>
            <a:off x="899998" y="1770354"/>
            <a:ext cx="5753735" cy="3018155"/>
            <a:chOff x="899998" y="1770354"/>
            <a:chExt cx="5753735" cy="3018155"/>
          </a:xfrm>
        </p:grpSpPr>
        <p:sp>
          <p:nvSpPr>
            <p:cNvPr id="10" name="object 10"/>
            <p:cNvSpPr/>
            <p:nvPr/>
          </p:nvSpPr>
          <p:spPr>
            <a:xfrm>
              <a:off x="899998" y="1770354"/>
              <a:ext cx="5753735" cy="3018155"/>
            </a:xfrm>
            <a:custGeom>
              <a:avLst/>
              <a:gdLst/>
              <a:ahLst/>
              <a:cxnLst/>
              <a:rect l="l" t="t" r="r" b="b"/>
              <a:pathLst>
                <a:path w="5753734" h="3018154">
                  <a:moveTo>
                    <a:pt x="5753646" y="0"/>
                  </a:moveTo>
                  <a:lnTo>
                    <a:pt x="0" y="0"/>
                  </a:lnTo>
                  <a:lnTo>
                    <a:pt x="0" y="3017646"/>
                  </a:lnTo>
                  <a:lnTo>
                    <a:pt x="5753646" y="3017646"/>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1251026" y="2190839"/>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899998" y="1770354"/>
            <a:ext cx="5753735" cy="2573140"/>
          </a:xfrm>
          <a:prstGeom prst="rect">
            <a:avLst/>
          </a:prstGeom>
        </p:spPr>
        <p:txBody>
          <a:bodyPr vert="horz" wrap="square" lIns="0" tIns="460375" rIns="0" bIns="0" rtlCol="0">
            <a:spAutoFit/>
          </a:bodyPr>
          <a:lstStyle/>
          <a:p>
            <a:pPr marL="601980">
              <a:lnSpc>
                <a:spcPct val="100000"/>
              </a:lnSpc>
              <a:spcBef>
                <a:spcPts val="3625"/>
              </a:spcBef>
            </a:pPr>
            <a:r>
              <a:rPr sz="4850" dirty="0">
                <a:solidFill>
                  <a:srgbClr val="FFFFFF"/>
                </a:solidFill>
                <a:latin typeface="Arial" panose="020B0604020202020204" pitchFamily="34" charset="0"/>
                <a:cs typeface="Arial" panose="020B0604020202020204" pitchFamily="34" charset="0"/>
              </a:rPr>
              <a:t>3</a:t>
            </a:r>
            <a:endParaRPr sz="4850" dirty="0">
              <a:latin typeface="Arial" panose="020B0604020202020204" pitchFamily="34" charset="0"/>
              <a:cs typeface="Arial" panose="020B0604020202020204" pitchFamily="34" charset="0"/>
            </a:endParaRPr>
          </a:p>
          <a:p>
            <a:pPr marL="347345">
              <a:lnSpc>
                <a:spcPct val="100000"/>
              </a:lnSpc>
              <a:spcBef>
                <a:spcPts val="1800"/>
              </a:spcBef>
              <a:tabLst>
                <a:tab pos="2555240" algn="l"/>
              </a:tabLst>
            </a:pPr>
            <a:r>
              <a:rPr sz="2400" dirty="0">
                <a:solidFill>
                  <a:srgbClr val="FFFFFF"/>
                </a:solidFill>
                <a:latin typeface="Arial" panose="020B0604020202020204" pitchFamily="34" charset="0"/>
                <a:cs typeface="Arial" panose="020B0604020202020204" pitchFamily="34" charset="0"/>
              </a:rPr>
              <a:t>LAUNCHING</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THE </a:t>
            </a:r>
            <a:endParaRPr sz="2400" dirty="0">
              <a:latin typeface="Arial" panose="020B0604020202020204" pitchFamily="34" charset="0"/>
              <a:cs typeface="Arial" panose="020B0604020202020204" pitchFamily="34" charset="0"/>
            </a:endParaRPr>
          </a:p>
          <a:p>
            <a:pPr marL="347345">
              <a:lnSpc>
                <a:spcPct val="100000"/>
              </a:lnSpc>
              <a:spcBef>
                <a:spcPts val="20"/>
              </a:spcBef>
              <a:tabLst>
                <a:tab pos="1784985" algn="l"/>
              </a:tabLst>
            </a:pPr>
            <a:r>
              <a:rPr sz="2400" dirty="0">
                <a:solidFill>
                  <a:srgbClr val="FFFFFF"/>
                </a:solidFill>
                <a:latin typeface="Arial" panose="020B0604020202020204" pitchFamily="34" charset="0"/>
                <a:cs typeface="Arial" panose="020B0604020202020204" pitchFamily="34" charset="0"/>
              </a:rPr>
              <a:t>DESIGN</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CHALLENGE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spcBef>
                <a:spcPts val="5"/>
              </a:spcBef>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3" name="object 13"/>
          <p:cNvSpPr/>
          <p:nvPr/>
        </p:nvSpPr>
        <p:spPr>
          <a:xfrm>
            <a:off x="1171211" y="4788001"/>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3929303" y="5267197"/>
            <a:ext cx="2658110" cy="1547218"/>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Working with an Equity Lens</a:t>
            </a:r>
            <a:endParaRPr sz="1000" dirty="0">
              <a:latin typeface="Arial" panose="020B0604020202020204" pitchFamily="34" charset="0"/>
              <a:cs typeface="Arial" panose="020B0604020202020204" pitchFamily="34" charset="0"/>
            </a:endParaRPr>
          </a:p>
          <a:p>
            <a:pPr marL="12700" marR="50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When making changes to a school’s structure  and culture, it is important to keep in mind  all of the stakeholders, including those who are typically underrepresented. We have</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embedded an equity lens into the </a:t>
            </a:r>
            <a:r>
              <a:rPr sz="1000" i="1" dirty="0">
                <a:solidFill>
                  <a:srgbClr val="414042"/>
                </a:solidFill>
                <a:latin typeface="Arial" panose="020B0604020202020204" pitchFamily="34" charset="0"/>
                <a:cs typeface="Arial" panose="020B0604020202020204" pitchFamily="34" charset="0"/>
              </a:rPr>
              <a:t>Educator  Toolkit </a:t>
            </a:r>
            <a:r>
              <a:rPr sz="1000" dirty="0">
                <a:solidFill>
                  <a:srgbClr val="414042"/>
                </a:solidFill>
                <a:latin typeface="Arial" panose="020B0604020202020204" pitchFamily="34" charset="0"/>
                <a:cs typeface="Arial" panose="020B0604020202020204" pitchFamily="34" charset="0"/>
              </a:rPr>
              <a:t>to help design teams keep those who  are typically underrepresented</a:t>
            </a:r>
            <a:r>
              <a:rPr lang="pt-PT" sz="1000" dirty="0">
                <a:solidFill>
                  <a:srgbClr val="414042"/>
                </a:solidFill>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in the forefront of the decision-making  process.</a:t>
            </a:r>
            <a:endParaRPr sz="1000" dirty="0">
              <a:latin typeface="Arial" panose="020B0604020202020204" pitchFamily="34" charset="0"/>
              <a:cs typeface="Arial" panose="020B0604020202020204" pitchFamily="34" charset="0"/>
            </a:endParaRPr>
          </a:p>
        </p:txBody>
      </p:sp>
      <p:sp>
        <p:nvSpPr>
          <p:cNvPr id="19" name="object 1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61</a:t>
            </a:fld>
            <a:endParaRPr dirty="0">
              <a:latin typeface="Arial" panose="020B0604020202020204" pitchFamily="34" charset="0"/>
              <a:cs typeface="Arial" panose="020B0604020202020204" pitchFamily="34" charset="0"/>
            </a:endParaRPr>
          </a:p>
        </p:txBody>
      </p:sp>
      <p:sp>
        <p:nvSpPr>
          <p:cNvPr id="15" name="object 15"/>
          <p:cNvSpPr txBox="1"/>
          <p:nvPr/>
        </p:nvSpPr>
        <p:spPr>
          <a:xfrm>
            <a:off x="3929303" y="7043166"/>
            <a:ext cx="2647315" cy="330200"/>
          </a:xfrm>
          <a:prstGeom prst="rect">
            <a:avLst/>
          </a:prstGeom>
        </p:spPr>
        <p:txBody>
          <a:bodyPr vert="horz" wrap="square" lIns="0" tIns="12700" rIns="0" bIns="0" rtlCol="0">
            <a:spAutoFit/>
          </a:bodyPr>
          <a:lstStyle/>
          <a:p>
            <a:pPr marL="12700" marR="5080">
              <a:lnSpc>
                <a:spcPct val="100000"/>
              </a:lnSpc>
              <a:spcBef>
                <a:spcPts val="100"/>
              </a:spcBef>
            </a:pPr>
            <a:r>
              <a:rPr sz="1000" dirty="0">
                <a:solidFill>
                  <a:srgbClr val="414042"/>
                </a:solidFill>
                <a:latin typeface="Arial" panose="020B0604020202020204" pitchFamily="34" charset="0"/>
                <a:cs typeface="Arial" panose="020B0604020202020204" pitchFamily="34" charset="0"/>
              </a:rPr>
              <a:t>Please see below for our definitions of equity  and inequity.</a:t>
            </a:r>
            <a:endParaRPr sz="1000">
              <a:latin typeface="Arial" panose="020B0604020202020204" pitchFamily="34" charset="0"/>
              <a:cs typeface="Arial" panose="020B0604020202020204" pitchFamily="34" charset="0"/>
            </a:endParaRPr>
          </a:p>
        </p:txBody>
      </p:sp>
      <p:sp>
        <p:nvSpPr>
          <p:cNvPr id="16" name="object 16"/>
          <p:cNvSpPr txBox="1"/>
          <p:nvPr/>
        </p:nvSpPr>
        <p:spPr>
          <a:xfrm>
            <a:off x="3929303" y="7455916"/>
            <a:ext cx="2660650" cy="482600"/>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Equity: </a:t>
            </a:r>
            <a:r>
              <a:rPr sz="1000" dirty="0">
                <a:solidFill>
                  <a:srgbClr val="414042"/>
                </a:solidFill>
                <a:latin typeface="Arial" panose="020B0604020202020204" pitchFamily="34" charset="0"/>
                <a:cs typeface="Arial" panose="020B0604020202020204" pitchFamily="34" charset="0"/>
              </a:rPr>
              <a:t>An approach where every person,  regardless of who they are, is given what she  or he needs in order to survive and thrive.</a:t>
            </a:r>
            <a:endParaRPr sz="1000">
              <a:latin typeface="Arial" panose="020B0604020202020204" pitchFamily="34" charset="0"/>
              <a:cs typeface="Arial" panose="020B0604020202020204" pitchFamily="34" charset="0"/>
            </a:endParaRPr>
          </a:p>
        </p:txBody>
      </p:sp>
      <p:sp>
        <p:nvSpPr>
          <p:cNvPr id="17" name="object 17"/>
          <p:cNvSpPr txBox="1"/>
          <p:nvPr/>
        </p:nvSpPr>
        <p:spPr>
          <a:xfrm>
            <a:off x="3929303" y="8021066"/>
            <a:ext cx="2679700" cy="628377"/>
          </a:xfrm>
          <a:prstGeom prst="rect">
            <a:avLst/>
          </a:prstGeom>
        </p:spPr>
        <p:txBody>
          <a:bodyPr vert="horz" wrap="square" lIns="0" tIns="12700" rIns="0" bIns="0" rtlCol="0">
            <a:spAutoFit/>
          </a:bodyPr>
          <a:lstStyle/>
          <a:p>
            <a:pPr marL="12700" marR="5080">
              <a:lnSpc>
                <a:spcPct val="100000"/>
              </a:lnSpc>
              <a:spcBef>
                <a:spcPts val="100"/>
              </a:spcBef>
            </a:pPr>
            <a:r>
              <a:rPr sz="1000" b="1" dirty="0">
                <a:solidFill>
                  <a:srgbClr val="414042"/>
                </a:solidFill>
                <a:latin typeface="Arial" panose="020B0604020202020204" pitchFamily="34" charset="0"/>
                <a:cs typeface="Arial" panose="020B0604020202020204" pitchFamily="34" charset="0"/>
              </a:rPr>
              <a:t>Inequity: </a:t>
            </a:r>
            <a:r>
              <a:rPr sz="1000" dirty="0">
                <a:solidFill>
                  <a:srgbClr val="414042"/>
                </a:solidFill>
                <a:latin typeface="Arial" panose="020B0604020202020204" pitchFamily="34" charset="0"/>
                <a:cs typeface="Arial" panose="020B0604020202020204" pitchFamily="34" charset="0"/>
              </a:rPr>
              <a:t>A circumstance in which some  people get more resources than others; those  with less</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do not have what they need to survive and  thrive.</a:t>
            </a:r>
            <a:endParaRPr sz="1000" dirty="0">
              <a:latin typeface="Arial" panose="020B0604020202020204" pitchFamily="34" charset="0"/>
              <a:cs typeface="Arial" panose="020B0604020202020204" pitchFamily="34" charset="0"/>
            </a:endParaRPr>
          </a:p>
        </p:txBody>
      </p:sp>
      <p:sp>
        <p:nvSpPr>
          <p:cNvPr id="18" name="object 18"/>
          <p:cNvSpPr txBox="1"/>
          <p:nvPr/>
        </p:nvSpPr>
        <p:spPr>
          <a:xfrm>
            <a:off x="3929303" y="8891016"/>
            <a:ext cx="2528570" cy="787400"/>
          </a:xfrm>
          <a:prstGeom prst="rect">
            <a:avLst/>
          </a:prstGeom>
        </p:spPr>
        <p:txBody>
          <a:bodyPr vert="horz" wrap="square" lIns="0" tIns="12700" rIns="0" bIns="0" rtlCol="0">
            <a:spAutoFit/>
          </a:bodyPr>
          <a:lstStyle/>
          <a:p>
            <a:pPr marL="12700" marR="5080" algn="just">
              <a:lnSpc>
                <a:spcPct val="100000"/>
              </a:lnSpc>
              <a:spcBef>
                <a:spcPts val="100"/>
              </a:spcBef>
            </a:pPr>
            <a:r>
              <a:rPr sz="1000" dirty="0">
                <a:solidFill>
                  <a:srgbClr val="414042"/>
                </a:solidFill>
                <a:latin typeface="Arial" panose="020B0604020202020204" pitchFamily="34" charset="0"/>
                <a:cs typeface="Arial" panose="020B0604020202020204" pitchFamily="34" charset="0"/>
              </a:rPr>
              <a:t>How might you coach your School Leaders  and design teams to leverage their design  challenges to overcome inequities at their  schools and ensure that everyone has what  she or he needs to survive and thrive?</a:t>
            </a:r>
            <a:endParaRPr sz="1000">
              <a:latin typeface="Arial" panose="020B0604020202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1970" y="5479262"/>
            <a:ext cx="5104130" cy="2047355"/>
          </a:xfrm>
          <a:prstGeom prst="rect">
            <a:avLst/>
          </a:prstGeom>
        </p:spPr>
        <p:txBody>
          <a:bodyPr vert="horz" wrap="square" lIns="0" tIns="84455" rIns="0" bIns="0" rtlCol="0">
            <a:spAutoFit/>
          </a:bodyPr>
          <a:lstStyle/>
          <a:p>
            <a:pPr marL="12700">
              <a:lnSpc>
                <a:spcPct val="100000"/>
              </a:lnSpc>
              <a:spcBef>
                <a:spcPts val="665"/>
              </a:spcBef>
            </a:pPr>
            <a:r>
              <a:rPr sz="1000" b="1" i="1" dirty="0">
                <a:solidFill>
                  <a:srgbClr val="74C054"/>
                </a:solidFill>
                <a:latin typeface="Arial" panose="020B0604020202020204" pitchFamily="34" charset="0"/>
                <a:cs typeface="Arial" panose="020B0604020202020204" pitchFamily="34" charset="0"/>
              </a:rPr>
              <a:t>Supporting Your Design Teams</a:t>
            </a:r>
            <a:endParaRPr sz="1000">
              <a:latin typeface="Arial" panose="020B0604020202020204" pitchFamily="34" charset="0"/>
              <a:cs typeface="Arial" panose="020B0604020202020204" pitchFamily="34" charset="0"/>
            </a:endParaRPr>
          </a:p>
          <a:p>
            <a:pPr marL="12700" marR="1008380">
              <a:lnSpc>
                <a:spcPct val="100000"/>
              </a:lnSpc>
              <a:spcBef>
                <a:spcPts val="570"/>
              </a:spcBef>
            </a:pPr>
            <a:r>
              <a:rPr sz="1000" dirty="0">
                <a:solidFill>
                  <a:srgbClr val="414042"/>
                </a:solidFill>
                <a:latin typeface="Arial" panose="020B0604020202020204" pitchFamily="34" charset="0"/>
                <a:cs typeface="Arial" panose="020B0604020202020204" pitchFamily="34" charset="0"/>
              </a:rPr>
              <a:t>Remember to continue supporting your design teams as they progress  through the design challenge.</a:t>
            </a:r>
            <a:endParaRPr sz="1000">
              <a:latin typeface="Arial" panose="020B0604020202020204" pitchFamily="34" charset="0"/>
              <a:cs typeface="Arial" panose="020B0604020202020204" pitchFamily="34" charset="0"/>
            </a:endParaRPr>
          </a:p>
          <a:p>
            <a:pPr marL="300355" marR="237490" indent="-1079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Work with the School Leader to ensure that they have what they need (space,  time off, coverage of duties and/or classroom) to complete their design work.</a:t>
            </a:r>
            <a:endParaRPr sz="1000">
              <a:latin typeface="Arial" panose="020B0604020202020204" pitchFamily="34" charset="0"/>
              <a:cs typeface="Arial" panose="020B0604020202020204" pitchFamily="34" charset="0"/>
            </a:endParaRPr>
          </a:p>
          <a:p>
            <a:pPr marL="287655" indent="-95250">
              <a:lnSpc>
                <a:spcPct val="100000"/>
              </a:lnSpc>
              <a:spcBef>
                <a:spcPts val="565"/>
              </a:spcBef>
              <a:buChar char="•"/>
              <a:tabLst>
                <a:tab pos="287655" algn="l"/>
              </a:tabLst>
            </a:pPr>
            <a:r>
              <a:rPr sz="1000" dirty="0">
                <a:solidFill>
                  <a:srgbClr val="414042"/>
                </a:solidFill>
                <a:latin typeface="Arial" panose="020B0604020202020204" pitchFamily="34" charset="0"/>
                <a:cs typeface="Arial" panose="020B0604020202020204" pitchFamily="34" charset="0"/>
              </a:rPr>
              <a:t>Remind teams to make sure that every voice on their team is being heard.</a:t>
            </a:r>
            <a:endParaRPr sz="1000">
              <a:latin typeface="Arial" panose="020B0604020202020204" pitchFamily="34" charset="0"/>
              <a:cs typeface="Arial" panose="020B0604020202020204" pitchFamily="34" charset="0"/>
            </a:endParaRPr>
          </a:p>
          <a:p>
            <a:pPr marL="300355" marR="231140" indent="-107950">
              <a:lnSpc>
                <a:spcPct val="100000"/>
              </a:lnSpc>
              <a:spcBef>
                <a:spcPts val="565"/>
              </a:spcBef>
              <a:buChar char="•"/>
              <a:tabLst>
                <a:tab pos="287655" algn="l"/>
              </a:tabLst>
            </a:pPr>
            <a:r>
              <a:rPr sz="1000" dirty="0">
                <a:solidFill>
                  <a:srgbClr val="414042"/>
                </a:solidFill>
                <a:latin typeface="Arial" panose="020B0604020202020204" pitchFamily="34" charset="0"/>
                <a:cs typeface="Arial" panose="020B0604020202020204" pitchFamily="34" charset="0"/>
              </a:rPr>
              <a:t>Some teams might struggle to keep up the momentum. Remind teams to keep  moving forward. Encourage them to stick to the estimated times for each tool.</a:t>
            </a:r>
            <a:endParaRPr sz="1000">
              <a:latin typeface="Arial" panose="020B0604020202020204" pitchFamily="34" charset="0"/>
              <a:cs typeface="Arial" panose="020B0604020202020204" pitchFamily="34" charset="0"/>
            </a:endParaRPr>
          </a:p>
          <a:p>
            <a:pPr marL="300355" marR="5080" indent="-107950">
              <a:lnSpc>
                <a:spcPct val="100000"/>
              </a:lnSpc>
              <a:spcBef>
                <a:spcPts val="570"/>
              </a:spcBef>
              <a:buChar char="•"/>
              <a:tabLst>
                <a:tab pos="287655" algn="l"/>
              </a:tabLst>
            </a:pPr>
            <a:r>
              <a:rPr sz="1000" dirty="0">
                <a:solidFill>
                  <a:srgbClr val="414042"/>
                </a:solidFill>
                <a:latin typeface="Arial" panose="020B0604020202020204" pitchFamily="34" charset="0"/>
                <a:cs typeface="Arial" panose="020B0604020202020204" pitchFamily="34" charset="0"/>
              </a:rPr>
              <a:t>If teams finish a phase quickly, encourage them to go back and review their work.  Encourage them to deepen their work.</a:t>
            </a:r>
            <a:endParaRPr sz="1000">
              <a:latin typeface="Arial" panose="020B0604020202020204" pitchFamily="34" charset="0"/>
              <a:cs typeface="Arial" panose="020B0604020202020204" pitchFamily="34" charset="0"/>
            </a:endParaRPr>
          </a:p>
        </p:txBody>
      </p:sp>
      <p:grpSp>
        <p:nvGrpSpPr>
          <p:cNvPr id="10" name="object 10"/>
          <p:cNvGrpSpPr/>
          <p:nvPr/>
        </p:nvGrpSpPr>
        <p:grpSpPr>
          <a:xfrm>
            <a:off x="894676" y="1770354"/>
            <a:ext cx="5753735" cy="3018155"/>
            <a:chOff x="894676" y="1770354"/>
            <a:chExt cx="5753735" cy="3018155"/>
          </a:xfrm>
        </p:grpSpPr>
        <p:sp>
          <p:nvSpPr>
            <p:cNvPr id="11" name="object 11"/>
            <p:cNvSpPr/>
            <p:nvPr/>
          </p:nvSpPr>
          <p:spPr>
            <a:xfrm>
              <a:off x="894676" y="1770354"/>
              <a:ext cx="5753735" cy="3018155"/>
            </a:xfrm>
            <a:custGeom>
              <a:avLst/>
              <a:gdLst/>
              <a:ahLst/>
              <a:cxnLst/>
              <a:rect l="l" t="t" r="r" b="b"/>
              <a:pathLst>
                <a:path w="5753734" h="3018154">
                  <a:moveTo>
                    <a:pt x="5753646" y="0"/>
                  </a:moveTo>
                  <a:lnTo>
                    <a:pt x="0" y="0"/>
                  </a:lnTo>
                  <a:lnTo>
                    <a:pt x="0" y="3017646"/>
                  </a:lnTo>
                  <a:lnTo>
                    <a:pt x="5753646" y="3017646"/>
                  </a:lnTo>
                  <a:lnTo>
                    <a:pt x="5753646"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1245704" y="2190839"/>
              <a:ext cx="861060" cy="861060"/>
            </a:xfrm>
            <a:custGeom>
              <a:avLst/>
              <a:gdLst/>
              <a:ahLst/>
              <a:cxnLst/>
              <a:rect l="l" t="t" r="r" b="b"/>
              <a:pathLst>
                <a:path w="861060" h="861060">
                  <a:moveTo>
                    <a:pt x="430352" y="860717"/>
                  </a:moveTo>
                  <a:lnTo>
                    <a:pt x="477244" y="858191"/>
                  </a:lnTo>
                  <a:lnTo>
                    <a:pt x="522673" y="850791"/>
                  </a:lnTo>
                  <a:lnTo>
                    <a:pt x="566378" y="838777"/>
                  </a:lnTo>
                  <a:lnTo>
                    <a:pt x="608094" y="822413"/>
                  </a:lnTo>
                  <a:lnTo>
                    <a:pt x="647560" y="801962"/>
                  </a:lnTo>
                  <a:lnTo>
                    <a:pt x="684514" y="777685"/>
                  </a:lnTo>
                  <a:lnTo>
                    <a:pt x="718692" y="749845"/>
                  </a:lnTo>
                  <a:lnTo>
                    <a:pt x="749832" y="718704"/>
                  </a:lnTo>
                  <a:lnTo>
                    <a:pt x="777672" y="684526"/>
                  </a:lnTo>
                  <a:lnTo>
                    <a:pt x="801949" y="647573"/>
                  </a:lnTo>
                  <a:lnTo>
                    <a:pt x="822401" y="608107"/>
                  </a:lnTo>
                  <a:lnTo>
                    <a:pt x="838765" y="566390"/>
                  </a:lnTo>
                  <a:lnTo>
                    <a:pt x="850778" y="522686"/>
                  </a:lnTo>
                  <a:lnTo>
                    <a:pt x="858179" y="477257"/>
                  </a:lnTo>
                  <a:lnTo>
                    <a:pt x="860704" y="430364"/>
                  </a:lnTo>
                  <a:lnTo>
                    <a:pt x="858179" y="383472"/>
                  </a:lnTo>
                  <a:lnTo>
                    <a:pt x="850778" y="338042"/>
                  </a:lnTo>
                  <a:lnTo>
                    <a:pt x="838765" y="294337"/>
                  </a:lnTo>
                  <a:lnTo>
                    <a:pt x="822401" y="252620"/>
                  </a:lnTo>
                  <a:lnTo>
                    <a:pt x="801949" y="213153"/>
                  </a:lnTo>
                  <a:lnTo>
                    <a:pt x="777672" y="176198"/>
                  </a:lnTo>
                  <a:lnTo>
                    <a:pt x="749832" y="142019"/>
                  </a:lnTo>
                  <a:lnTo>
                    <a:pt x="718692" y="110877"/>
                  </a:lnTo>
                  <a:lnTo>
                    <a:pt x="684514" y="83036"/>
                  </a:lnTo>
                  <a:lnTo>
                    <a:pt x="647560" y="58758"/>
                  </a:lnTo>
                  <a:lnTo>
                    <a:pt x="608094" y="38305"/>
                  </a:lnTo>
                  <a:lnTo>
                    <a:pt x="566378" y="21940"/>
                  </a:lnTo>
                  <a:lnTo>
                    <a:pt x="522673" y="9926"/>
                  </a:lnTo>
                  <a:lnTo>
                    <a:pt x="477244" y="2525"/>
                  </a:lnTo>
                  <a:lnTo>
                    <a:pt x="430352" y="0"/>
                  </a:lnTo>
                  <a:lnTo>
                    <a:pt x="383459" y="2525"/>
                  </a:lnTo>
                  <a:lnTo>
                    <a:pt x="338030" y="9926"/>
                  </a:lnTo>
                  <a:lnTo>
                    <a:pt x="294326" y="21940"/>
                  </a:lnTo>
                  <a:lnTo>
                    <a:pt x="252609" y="38305"/>
                  </a:lnTo>
                  <a:lnTo>
                    <a:pt x="213143" y="58758"/>
                  </a:lnTo>
                  <a:lnTo>
                    <a:pt x="176190" y="83036"/>
                  </a:lnTo>
                  <a:lnTo>
                    <a:pt x="142012" y="110877"/>
                  </a:lnTo>
                  <a:lnTo>
                    <a:pt x="110871" y="142019"/>
                  </a:lnTo>
                  <a:lnTo>
                    <a:pt x="83031" y="176198"/>
                  </a:lnTo>
                  <a:lnTo>
                    <a:pt x="58754" y="213153"/>
                  </a:lnTo>
                  <a:lnTo>
                    <a:pt x="38303" y="252620"/>
                  </a:lnTo>
                  <a:lnTo>
                    <a:pt x="21939" y="294337"/>
                  </a:lnTo>
                  <a:lnTo>
                    <a:pt x="9925" y="338042"/>
                  </a:lnTo>
                  <a:lnTo>
                    <a:pt x="2525" y="383472"/>
                  </a:lnTo>
                  <a:lnTo>
                    <a:pt x="0" y="430364"/>
                  </a:lnTo>
                  <a:lnTo>
                    <a:pt x="2525" y="477257"/>
                  </a:lnTo>
                  <a:lnTo>
                    <a:pt x="9925" y="522686"/>
                  </a:lnTo>
                  <a:lnTo>
                    <a:pt x="21939" y="566390"/>
                  </a:lnTo>
                  <a:lnTo>
                    <a:pt x="38303" y="608107"/>
                  </a:lnTo>
                  <a:lnTo>
                    <a:pt x="58754" y="647573"/>
                  </a:lnTo>
                  <a:lnTo>
                    <a:pt x="83031" y="684526"/>
                  </a:lnTo>
                  <a:lnTo>
                    <a:pt x="110871" y="718704"/>
                  </a:lnTo>
                  <a:lnTo>
                    <a:pt x="142012" y="749845"/>
                  </a:lnTo>
                  <a:lnTo>
                    <a:pt x="176190" y="777685"/>
                  </a:lnTo>
                  <a:lnTo>
                    <a:pt x="213143" y="801962"/>
                  </a:lnTo>
                  <a:lnTo>
                    <a:pt x="252609" y="822413"/>
                  </a:lnTo>
                  <a:lnTo>
                    <a:pt x="294326" y="838777"/>
                  </a:lnTo>
                  <a:lnTo>
                    <a:pt x="338030" y="850791"/>
                  </a:lnTo>
                  <a:lnTo>
                    <a:pt x="383459" y="858191"/>
                  </a:lnTo>
                  <a:lnTo>
                    <a:pt x="430352" y="860717"/>
                  </a:lnTo>
                  <a:close/>
                </a:path>
              </a:pathLst>
            </a:custGeom>
            <a:ln w="6350">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3" name="object 13"/>
          <p:cNvSpPr txBox="1"/>
          <p:nvPr/>
        </p:nvSpPr>
        <p:spPr>
          <a:xfrm>
            <a:off x="894676" y="1770354"/>
            <a:ext cx="5753735" cy="2580578"/>
          </a:xfrm>
          <a:prstGeom prst="rect">
            <a:avLst/>
          </a:prstGeom>
        </p:spPr>
        <p:txBody>
          <a:bodyPr vert="horz" wrap="square" lIns="0" tIns="460375" rIns="0" bIns="0" rtlCol="0">
            <a:spAutoFit/>
          </a:bodyPr>
          <a:lstStyle/>
          <a:p>
            <a:pPr marL="601980">
              <a:lnSpc>
                <a:spcPct val="100000"/>
              </a:lnSpc>
              <a:spcBef>
                <a:spcPts val="3625"/>
              </a:spcBef>
            </a:pPr>
            <a:r>
              <a:rPr sz="4850" dirty="0">
                <a:solidFill>
                  <a:srgbClr val="FFFFFF"/>
                </a:solidFill>
                <a:latin typeface="Arial" panose="020B0604020202020204" pitchFamily="34" charset="0"/>
                <a:cs typeface="Arial" panose="020B0604020202020204" pitchFamily="34" charset="0"/>
              </a:rPr>
              <a:t>4</a:t>
            </a:r>
            <a:endParaRPr sz="4850" dirty="0">
              <a:latin typeface="Arial" panose="020B0604020202020204" pitchFamily="34" charset="0"/>
              <a:cs typeface="Arial" panose="020B0604020202020204" pitchFamily="34" charset="0"/>
            </a:endParaRPr>
          </a:p>
          <a:p>
            <a:pPr marL="347345" marR="501650">
              <a:lnSpc>
                <a:spcPct val="100699"/>
              </a:lnSpc>
              <a:spcBef>
                <a:spcPts val="1780"/>
              </a:spcBef>
              <a:tabLst>
                <a:tab pos="2148840" algn="l"/>
                <a:tab pos="2666365" algn="l"/>
                <a:tab pos="3190240" algn="l"/>
                <a:tab pos="4104004" algn="l"/>
              </a:tabLst>
            </a:pPr>
            <a:r>
              <a:rPr sz="2400" dirty="0">
                <a:solidFill>
                  <a:srgbClr val="FFFFFF"/>
                </a:solidFill>
                <a:latin typeface="Arial" panose="020B0604020202020204" pitchFamily="34" charset="0"/>
                <a:cs typeface="Arial" panose="020B0604020202020204" pitchFamily="34" charset="0"/>
              </a:rPr>
              <a:t>SUPPORTING</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DESIGN</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TEAMS  THROUGH</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EACH</a:t>
            </a:r>
            <a:r>
              <a:rPr lang="pt-PT" sz="2400" dirty="0">
                <a:solidFill>
                  <a:srgbClr val="FFFFFF"/>
                </a:solidFill>
                <a:latin typeface="Arial" panose="020B0604020202020204" pitchFamily="34" charset="0"/>
                <a:cs typeface="Arial" panose="020B0604020202020204" pitchFamily="34" charset="0"/>
              </a:rPr>
              <a:t> </a:t>
            </a:r>
            <a:r>
              <a:rPr sz="2400" dirty="0">
                <a:solidFill>
                  <a:srgbClr val="FFFFFF"/>
                </a:solidFill>
                <a:latin typeface="Arial" panose="020B0604020202020204" pitchFamily="34" charset="0"/>
                <a:cs typeface="Arial" panose="020B0604020202020204" pitchFamily="34" charset="0"/>
              </a:rPr>
              <a:t>PHASE </a:t>
            </a:r>
            <a:endParaRPr sz="2400" dirty="0">
              <a:latin typeface="Arial" panose="020B0604020202020204" pitchFamily="34" charset="0"/>
              <a:cs typeface="Arial" panose="020B0604020202020204" pitchFamily="34" charset="0"/>
            </a:endParaRPr>
          </a:p>
          <a:p>
            <a:pPr>
              <a:lnSpc>
                <a:spcPct val="100000"/>
              </a:lnSpc>
              <a:spcBef>
                <a:spcPts val="25"/>
              </a:spcBef>
            </a:pPr>
            <a:endParaRPr sz="1850" dirty="0">
              <a:latin typeface="Arial" panose="020B0604020202020204" pitchFamily="34" charset="0"/>
              <a:cs typeface="Arial" panose="020B0604020202020204" pitchFamily="34" charset="0"/>
            </a:endParaRPr>
          </a:p>
          <a:p>
            <a:pPr marL="347345">
              <a:lnSpc>
                <a:spcPct val="100000"/>
              </a:lnSpc>
            </a:pPr>
            <a:r>
              <a:rPr sz="700" b="1" dirty="0">
                <a:solidFill>
                  <a:srgbClr val="FFFFFF"/>
                </a:solidFill>
                <a:latin typeface="Arial" panose="020B0604020202020204" pitchFamily="34" charset="0"/>
                <a:cs typeface="Arial" panose="020B0604020202020204" pitchFamily="34" charset="0"/>
              </a:rPr>
              <a:t>SCHOOLS 2030 </a:t>
            </a:r>
            <a:r>
              <a:rPr sz="700" dirty="0">
                <a:solidFill>
                  <a:srgbClr val="FFFFFF"/>
                </a:solidFill>
                <a:latin typeface="Arial" panose="020B0604020202020204" pitchFamily="34" charset="0"/>
                <a:cs typeface="Arial" panose="020B0604020202020204" pitchFamily="34" charset="0"/>
              </a:rPr>
              <a:t>HUMAN-CENTERED DESIGN </a:t>
            </a:r>
            <a:r>
              <a:rPr sz="700" b="1" dirty="0">
                <a:solidFill>
                  <a:srgbClr val="FFFFFF"/>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14" name="object 14"/>
          <p:cNvSpPr/>
          <p:nvPr/>
        </p:nvSpPr>
        <p:spPr>
          <a:xfrm>
            <a:off x="1165882" y="4788001"/>
            <a:ext cx="322580" cy="161290"/>
          </a:xfrm>
          <a:custGeom>
            <a:avLst/>
            <a:gdLst/>
            <a:ahLst/>
            <a:cxnLst/>
            <a:rect l="l" t="t" r="r" b="b"/>
            <a:pathLst>
              <a:path w="322580" h="161289">
                <a:moveTo>
                  <a:pt x="321970" y="0"/>
                </a:moveTo>
                <a:lnTo>
                  <a:pt x="0" y="0"/>
                </a:lnTo>
                <a:lnTo>
                  <a:pt x="160985" y="160985"/>
                </a:lnTo>
                <a:lnTo>
                  <a:pt x="321970"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887299" y="8342833"/>
            <a:ext cx="5626735" cy="743793"/>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Tips and Coaching Advice for each Phase of the Toolkit</a:t>
            </a:r>
            <a:endParaRPr sz="1000" dirty="0">
              <a:latin typeface="Arial" panose="020B0604020202020204" pitchFamily="34" charset="0"/>
              <a:cs typeface="Arial" panose="020B0604020202020204" pitchFamily="34" charset="0"/>
            </a:endParaRPr>
          </a:p>
          <a:p>
            <a:pPr marL="12700" marR="5080">
              <a:lnSpc>
                <a:spcPct val="100000"/>
              </a:lnSpc>
              <a:spcBef>
                <a:spcPts val="850"/>
              </a:spcBef>
            </a:pPr>
            <a:r>
              <a:rPr sz="1000" dirty="0">
                <a:solidFill>
                  <a:srgbClr val="414042"/>
                </a:solidFill>
                <a:latin typeface="Arial" panose="020B0604020202020204" pitchFamily="34" charset="0"/>
                <a:cs typeface="Arial" panose="020B0604020202020204" pitchFamily="34" charset="0"/>
              </a:rPr>
              <a:t>Use the next section of the </a:t>
            </a:r>
            <a:r>
              <a:rPr sz="1000" i="1" dirty="0">
                <a:solidFill>
                  <a:srgbClr val="414042"/>
                </a:solidFill>
                <a:latin typeface="Arial" panose="020B0604020202020204" pitchFamily="34" charset="0"/>
                <a:cs typeface="Arial" panose="020B0604020202020204" pitchFamily="34" charset="0"/>
              </a:rPr>
              <a:t>Facilitator’s Guide </a:t>
            </a:r>
            <a:r>
              <a:rPr sz="1000" dirty="0">
                <a:solidFill>
                  <a:srgbClr val="414042"/>
                </a:solidFill>
                <a:latin typeface="Arial" panose="020B0604020202020204" pitchFamily="34" charset="0"/>
                <a:cs typeface="Arial" panose="020B0604020202020204" pitchFamily="34" charset="0"/>
              </a:rPr>
              <a:t>as a reference for when you are coaching School  Leaders and design teams. Each phase of the design challenge has overall coaching tips for the  phase. Each tool in the toolkit also has tips for coaching teams</a:t>
            </a:r>
            <a:r>
              <a:rPr lang="pt-PT" sz="1000" dirty="0">
                <a:latin typeface="Arial" panose="020B0604020202020204" pitchFamily="34" charset="0"/>
                <a:cs typeface="Arial" panose="020B0604020202020204" pitchFamily="34" charset="0"/>
              </a:rPr>
              <a:t> </a:t>
            </a:r>
            <a:r>
              <a:rPr sz="1000" dirty="0">
                <a:solidFill>
                  <a:srgbClr val="414042"/>
                </a:solidFill>
                <a:latin typeface="Arial" panose="020B0604020202020204" pitchFamily="34" charset="0"/>
                <a:cs typeface="Arial" panose="020B0604020202020204" pitchFamily="34" charset="0"/>
              </a:rPr>
              <a:t>to get the most out of using the tool.</a:t>
            </a:r>
            <a:endParaRPr sz="1000" dirty="0">
              <a:latin typeface="Arial" panose="020B0604020202020204" pitchFamily="34" charset="0"/>
              <a:cs typeface="Arial" panose="020B0604020202020204" pitchFamily="34" charset="0"/>
            </a:endParaRPr>
          </a:p>
        </p:txBody>
      </p:sp>
      <p:sp>
        <p:nvSpPr>
          <p:cNvPr id="16" name="object 16"/>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62</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63</a:t>
            </a:fld>
            <a:endParaRPr dirty="0">
              <a:latin typeface="Arial" panose="020B0604020202020204" pitchFamily="34" charset="0"/>
              <a:cs typeface="Arial" panose="020B0604020202020204" pitchFamily="34" charset="0"/>
            </a:endParaRPr>
          </a:p>
        </p:txBody>
      </p:sp>
      <p:pic>
        <p:nvPicPr>
          <p:cNvPr id="17" name="Imagem 16" descr="Uma imagem com texto&#10;&#10;Descrição gerada automaticamente">
            <a:extLst>
              <a:ext uri="{FF2B5EF4-FFF2-40B4-BE49-F238E27FC236}">
                <a16:creationId xmlns:a16="http://schemas.microsoft.com/office/drawing/2014/main" id="{41887CF0-B726-1A46-A2DC-36BE91D58C4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5756" y="1334338"/>
            <a:ext cx="5760085" cy="36195"/>
            <a:chOff x="895756" y="1334338"/>
            <a:chExt cx="5760085" cy="36195"/>
          </a:xfrm>
        </p:grpSpPr>
        <p:sp>
          <p:nvSpPr>
            <p:cNvPr id="7" name="object 7"/>
            <p:cNvSpPr/>
            <p:nvPr/>
          </p:nvSpPr>
          <p:spPr>
            <a:xfrm>
              <a:off x="895756" y="1334338"/>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982965" y="1334338"/>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3062" y="825576"/>
            <a:ext cx="55308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EEF"/>
                </a:solidFill>
                <a:latin typeface="Arial" panose="020B0604020202020204" pitchFamily="34" charset="0"/>
                <a:cs typeface="Arial" panose="020B0604020202020204" pitchFamily="34" charset="0"/>
              </a:rPr>
              <a:t>LAUNCH </a:t>
            </a:r>
            <a:r>
              <a:rPr sz="1800" dirty="0">
                <a:solidFill>
                  <a:srgbClr val="00AEE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p:nvPr/>
        </p:nvSpPr>
        <p:spPr>
          <a:xfrm>
            <a:off x="895766" y="1708620"/>
            <a:ext cx="2718435" cy="3252470"/>
          </a:xfrm>
          <a:custGeom>
            <a:avLst/>
            <a:gdLst/>
            <a:ahLst/>
            <a:cxnLst/>
            <a:rect l="l" t="t" r="r" b="b"/>
            <a:pathLst>
              <a:path w="2718435" h="3252470">
                <a:moveTo>
                  <a:pt x="2645994" y="0"/>
                </a:moveTo>
                <a:lnTo>
                  <a:pt x="71996" y="0"/>
                </a:lnTo>
                <a:lnTo>
                  <a:pt x="30373" y="1124"/>
                </a:lnTo>
                <a:lnTo>
                  <a:pt x="8999" y="8999"/>
                </a:lnTo>
                <a:lnTo>
                  <a:pt x="1124" y="30373"/>
                </a:lnTo>
                <a:lnTo>
                  <a:pt x="0" y="71996"/>
                </a:lnTo>
                <a:lnTo>
                  <a:pt x="0" y="3180003"/>
                </a:lnTo>
                <a:lnTo>
                  <a:pt x="1124" y="3221626"/>
                </a:lnTo>
                <a:lnTo>
                  <a:pt x="8999" y="3243000"/>
                </a:lnTo>
                <a:lnTo>
                  <a:pt x="30373" y="3250875"/>
                </a:lnTo>
                <a:lnTo>
                  <a:pt x="71996" y="3252000"/>
                </a:lnTo>
                <a:lnTo>
                  <a:pt x="2645994" y="3252000"/>
                </a:lnTo>
                <a:lnTo>
                  <a:pt x="2687617" y="3250875"/>
                </a:lnTo>
                <a:lnTo>
                  <a:pt x="2708990" y="3243000"/>
                </a:lnTo>
                <a:lnTo>
                  <a:pt x="2716865" y="3221626"/>
                </a:lnTo>
                <a:lnTo>
                  <a:pt x="2717990" y="3180003"/>
                </a:lnTo>
                <a:lnTo>
                  <a:pt x="2717990" y="71996"/>
                </a:lnTo>
                <a:lnTo>
                  <a:pt x="2716865" y="30373"/>
                </a:lnTo>
                <a:lnTo>
                  <a:pt x="2708990" y="8999"/>
                </a:lnTo>
                <a:lnTo>
                  <a:pt x="2687617" y="1124"/>
                </a:lnTo>
                <a:lnTo>
                  <a:pt x="2645994" y="0"/>
                </a:lnTo>
                <a:close/>
              </a:path>
            </a:pathLst>
          </a:custGeom>
          <a:solidFill>
            <a:srgbClr val="E1F4F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895766" y="5128679"/>
            <a:ext cx="2718435" cy="2328545"/>
          </a:xfrm>
          <a:custGeom>
            <a:avLst/>
            <a:gdLst/>
            <a:ahLst/>
            <a:cxnLst/>
            <a:rect l="l" t="t" r="r" b="b"/>
            <a:pathLst>
              <a:path w="2718435" h="2328545">
                <a:moveTo>
                  <a:pt x="2645994" y="0"/>
                </a:moveTo>
                <a:lnTo>
                  <a:pt x="71996" y="0"/>
                </a:lnTo>
                <a:lnTo>
                  <a:pt x="30373" y="1124"/>
                </a:lnTo>
                <a:lnTo>
                  <a:pt x="8999" y="8999"/>
                </a:lnTo>
                <a:lnTo>
                  <a:pt x="1124" y="30373"/>
                </a:lnTo>
                <a:lnTo>
                  <a:pt x="0" y="71996"/>
                </a:lnTo>
                <a:lnTo>
                  <a:pt x="0" y="2256002"/>
                </a:lnTo>
                <a:lnTo>
                  <a:pt x="1124" y="2297625"/>
                </a:lnTo>
                <a:lnTo>
                  <a:pt x="8999" y="2318999"/>
                </a:lnTo>
                <a:lnTo>
                  <a:pt x="30373" y="2326873"/>
                </a:lnTo>
                <a:lnTo>
                  <a:pt x="71996" y="2327998"/>
                </a:lnTo>
                <a:lnTo>
                  <a:pt x="2645994" y="2327998"/>
                </a:lnTo>
                <a:lnTo>
                  <a:pt x="2687617" y="2326873"/>
                </a:lnTo>
                <a:lnTo>
                  <a:pt x="2708990" y="2318999"/>
                </a:lnTo>
                <a:lnTo>
                  <a:pt x="2716865" y="2297625"/>
                </a:lnTo>
                <a:lnTo>
                  <a:pt x="2717990" y="2256002"/>
                </a:lnTo>
                <a:lnTo>
                  <a:pt x="2717990" y="71996"/>
                </a:lnTo>
                <a:lnTo>
                  <a:pt x="2716865" y="30373"/>
                </a:lnTo>
                <a:lnTo>
                  <a:pt x="2708990" y="8999"/>
                </a:lnTo>
                <a:lnTo>
                  <a:pt x="2687617" y="1124"/>
                </a:lnTo>
                <a:lnTo>
                  <a:pt x="2645994" y="0"/>
                </a:lnTo>
                <a:close/>
              </a:path>
            </a:pathLst>
          </a:custGeom>
          <a:solidFill>
            <a:srgbClr val="E1F4F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895766" y="7624750"/>
            <a:ext cx="2718435" cy="2167255"/>
          </a:xfrm>
          <a:custGeom>
            <a:avLst/>
            <a:gdLst/>
            <a:ahLst/>
            <a:cxnLst/>
            <a:rect l="l" t="t" r="r" b="b"/>
            <a:pathLst>
              <a:path w="2718435" h="2167254">
                <a:moveTo>
                  <a:pt x="2645994" y="0"/>
                </a:moveTo>
                <a:lnTo>
                  <a:pt x="71996" y="0"/>
                </a:lnTo>
                <a:lnTo>
                  <a:pt x="30373" y="1124"/>
                </a:lnTo>
                <a:lnTo>
                  <a:pt x="8999" y="8999"/>
                </a:lnTo>
                <a:lnTo>
                  <a:pt x="1124" y="30373"/>
                </a:lnTo>
                <a:lnTo>
                  <a:pt x="0" y="71996"/>
                </a:lnTo>
                <a:lnTo>
                  <a:pt x="0" y="2095245"/>
                </a:lnTo>
                <a:lnTo>
                  <a:pt x="1124" y="2136876"/>
                </a:lnTo>
                <a:lnTo>
                  <a:pt x="8999" y="2158253"/>
                </a:lnTo>
                <a:lnTo>
                  <a:pt x="30373" y="2166129"/>
                </a:lnTo>
                <a:lnTo>
                  <a:pt x="71996" y="2167254"/>
                </a:lnTo>
                <a:lnTo>
                  <a:pt x="2645994" y="2167254"/>
                </a:lnTo>
                <a:lnTo>
                  <a:pt x="2687617" y="2166129"/>
                </a:lnTo>
                <a:lnTo>
                  <a:pt x="2708990" y="2158253"/>
                </a:lnTo>
                <a:lnTo>
                  <a:pt x="2716865" y="2136876"/>
                </a:lnTo>
                <a:lnTo>
                  <a:pt x="2717990" y="2095245"/>
                </a:lnTo>
                <a:lnTo>
                  <a:pt x="2717990" y="71996"/>
                </a:lnTo>
                <a:lnTo>
                  <a:pt x="2716865" y="30373"/>
                </a:lnTo>
                <a:lnTo>
                  <a:pt x="2708990" y="8999"/>
                </a:lnTo>
                <a:lnTo>
                  <a:pt x="2687617" y="1124"/>
                </a:lnTo>
                <a:lnTo>
                  <a:pt x="2645994" y="0"/>
                </a:lnTo>
                <a:close/>
              </a:path>
            </a:pathLst>
          </a:custGeom>
          <a:solidFill>
            <a:srgbClr val="E1F4F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txBox="1"/>
          <p:nvPr/>
        </p:nvSpPr>
        <p:spPr>
          <a:xfrm>
            <a:off x="1039370" y="1936724"/>
            <a:ext cx="2489277" cy="2793072"/>
          </a:xfrm>
          <a:prstGeom prst="rect">
            <a:avLst/>
          </a:prstGeom>
        </p:spPr>
        <p:txBody>
          <a:bodyPr vert="horz" wrap="square" lIns="0" tIns="12700" rIns="0" bIns="0" rtlCol="0">
            <a:spAutoFit/>
          </a:bodyPr>
          <a:lstStyle/>
          <a:p>
            <a:pPr marL="156210" marR="889000" indent="-144145">
              <a:lnSpc>
                <a:spcPct val="100000"/>
              </a:lnSpc>
              <a:spcBef>
                <a:spcPts val="100"/>
              </a:spcBef>
            </a:pPr>
            <a:r>
              <a:rPr lang="pt-PT" sz="1000" dirty="0">
                <a:solidFill>
                  <a:srgbClr val="00AEE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a:t>
            </a:r>
            <a:r>
              <a:rPr lang="pt-PT" sz="100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LAUNCH  THE CHALLENGE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handouts in the </a:t>
            </a:r>
            <a:r>
              <a:rPr sz="800" b="1" dirty="0">
                <a:solidFill>
                  <a:srgbClr val="414042"/>
                </a:solidFill>
                <a:latin typeface="Arial" panose="020B0604020202020204" pitchFamily="34" charset="0"/>
                <a:cs typeface="Arial" panose="020B0604020202020204" pitchFamily="34" charset="0"/>
              </a:rPr>
              <a:t>Launch the Challenge </a:t>
            </a:r>
            <a:r>
              <a:rPr sz="800" dirty="0">
                <a:solidFill>
                  <a:srgbClr val="414042"/>
                </a:solidFill>
                <a:latin typeface="Arial" panose="020B0604020202020204" pitchFamily="34" charset="0"/>
                <a:cs typeface="Arial" panose="020B0604020202020204" pitchFamily="34" charset="0"/>
              </a:rPr>
              <a:t>phase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 are designed to help your team align around a  particular challenge in terms of learning gaps and  outcomes (reference the holistic learning outcomes  on the right side of this page). This part of the design  process should be conducted with site-based teams.  If there are enough participants, educators should  be put into teams based on age level of students.</a:t>
            </a:r>
            <a:endParaRPr sz="800" dirty="0">
              <a:latin typeface="Arial" panose="020B0604020202020204" pitchFamily="34" charset="0"/>
              <a:cs typeface="Arial" panose="020B0604020202020204" pitchFamily="34" charset="0"/>
            </a:endParaRPr>
          </a:p>
          <a:p>
            <a:pPr marL="12700" marR="107314">
              <a:lnSpc>
                <a:spcPct val="100000"/>
              </a:lnSpc>
              <a:spcBef>
                <a:spcPts val="285"/>
              </a:spcBef>
            </a:pPr>
            <a:r>
              <a:rPr sz="800" dirty="0">
                <a:solidFill>
                  <a:srgbClr val="414042"/>
                </a:solidFill>
                <a:latin typeface="Arial" panose="020B0604020202020204" pitchFamily="34" charset="0"/>
                <a:cs typeface="Arial" panose="020B0604020202020204" pitchFamily="34" charset="0"/>
              </a:rPr>
              <a:t>The process in this phase is called scoping a  problem. During the scoping process you prepare  for the design work you will conduct during this  project by exploring the context of the challenge.  This phase of the design process will include:  identifying strengths and analyzing the weaknesses  of the school in terms of learning outcomes,  connecting to quantitative data, framing the  challenge, connecting to secondary research</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and identifying stakeholders.</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1039370" y="5285511"/>
            <a:ext cx="2489277" cy="2092881"/>
          </a:xfrm>
          <a:prstGeom prst="rect">
            <a:avLst/>
          </a:prstGeom>
        </p:spPr>
        <p:txBody>
          <a:bodyPr vert="horz" wrap="square" lIns="0" tIns="12700" rIns="0" bIns="0" rtlCol="0">
            <a:spAutoFit/>
          </a:bodyPr>
          <a:lstStyle/>
          <a:p>
            <a:pPr marL="156210" marR="799465" indent="-144145">
              <a:lnSpc>
                <a:spcPct val="100000"/>
              </a:lnSpc>
              <a:spcBef>
                <a:spcPts val="100"/>
              </a:spcBef>
            </a:pPr>
            <a:r>
              <a:rPr lang="pt-PT" sz="1000" dirty="0">
                <a:solidFill>
                  <a:srgbClr val="00AEE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LAUNCH  THE CHALLENGE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get your design team  aligned around a particular framing of a problem,  so that the design work they conduct in the next  phases is well-defined and connected to the team  and the larger challenges facing your school.</a:t>
            </a:r>
            <a:endParaRPr sz="800" dirty="0">
              <a:latin typeface="Arial" panose="020B0604020202020204" pitchFamily="34" charset="0"/>
              <a:cs typeface="Arial" panose="020B0604020202020204" pitchFamily="34" charset="0"/>
            </a:endParaRPr>
          </a:p>
          <a:p>
            <a:pPr marL="12700" marR="74930">
              <a:lnSpc>
                <a:spcPct val="100000"/>
              </a:lnSpc>
              <a:spcBef>
                <a:spcPts val="285"/>
              </a:spcBef>
            </a:pPr>
            <a:r>
              <a:rPr sz="800" dirty="0">
                <a:solidFill>
                  <a:srgbClr val="414042"/>
                </a:solidFill>
                <a:latin typeface="Arial" panose="020B0604020202020204" pitchFamily="34" charset="0"/>
                <a:cs typeface="Arial" panose="020B0604020202020204" pitchFamily="34" charset="0"/>
              </a:rPr>
              <a:t>The tools will support you to use many different  types of resources to help you frame the problem  you are working to solve.</a:t>
            </a:r>
            <a:endParaRPr sz="800" dirty="0">
              <a:latin typeface="Arial" panose="020B0604020202020204" pitchFamily="34" charset="0"/>
              <a:cs typeface="Arial" panose="020B0604020202020204" pitchFamily="34" charset="0"/>
            </a:endParaRPr>
          </a:p>
          <a:p>
            <a:pPr marL="12700" marR="44450">
              <a:lnSpc>
                <a:spcPct val="100000"/>
              </a:lnSpc>
              <a:spcBef>
                <a:spcPts val="28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and aligned on a common problem you  are working to solve and should have a shared  context for the problem.</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1039370" y="7942478"/>
            <a:ext cx="2179076" cy="507831"/>
          </a:xfrm>
          <a:prstGeom prst="rect">
            <a:avLst/>
          </a:prstGeom>
        </p:spPr>
        <p:txBody>
          <a:bodyPr vert="horz" wrap="square" lIns="0" tIns="12700" rIns="0" bIns="0" rtlCol="0">
            <a:spAutoFit/>
          </a:bodyPr>
          <a:lstStyle/>
          <a:p>
            <a:pPr marL="156210" marR="445134" indent="-144145">
              <a:lnSpc>
                <a:spcPct val="100000"/>
              </a:lnSpc>
              <a:spcBef>
                <a:spcPts val="100"/>
              </a:spcBef>
            </a:pPr>
            <a:r>
              <a:rPr lang="pt-PT" sz="1000" dirty="0">
                <a:solidFill>
                  <a:srgbClr val="00AEEF"/>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LAUNCH  THE CHALLENGE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Work together to understand the context</a:t>
            </a:r>
            <a:endParaRPr sz="800" dirty="0">
              <a:latin typeface="Arial" panose="020B0604020202020204" pitchFamily="34" charset="0"/>
              <a:cs typeface="Arial" panose="020B0604020202020204" pitchFamily="34" charset="0"/>
            </a:endParaRPr>
          </a:p>
        </p:txBody>
      </p:sp>
      <p:sp>
        <p:nvSpPr>
          <p:cNvPr id="16" name="object 16"/>
          <p:cNvSpPr txBox="1"/>
          <p:nvPr/>
        </p:nvSpPr>
        <p:spPr>
          <a:xfrm>
            <a:off x="1039370" y="8508148"/>
            <a:ext cx="225996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Look closely to understand potential problems  and opportunities</a:t>
            </a:r>
            <a:endParaRPr sz="800">
              <a:latin typeface="Arial" panose="020B0604020202020204" pitchFamily="34" charset="0"/>
              <a:cs typeface="Arial" panose="020B0604020202020204" pitchFamily="34" charset="0"/>
            </a:endParaRPr>
          </a:p>
        </p:txBody>
      </p:sp>
      <p:sp>
        <p:nvSpPr>
          <p:cNvPr id="17" name="object 17"/>
          <p:cNvSpPr txBox="1"/>
          <p:nvPr/>
        </p:nvSpPr>
        <p:spPr>
          <a:xfrm>
            <a:off x="1039370" y="8824023"/>
            <a:ext cx="2254885"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a:latin typeface="Arial" panose="020B0604020202020204" pitchFamily="34" charset="0"/>
              <a:cs typeface="Arial" panose="020B0604020202020204" pitchFamily="34" charset="0"/>
            </a:endParaRPr>
          </a:p>
        </p:txBody>
      </p:sp>
      <p:sp>
        <p:nvSpPr>
          <p:cNvPr id="18" name="object 18"/>
          <p:cNvSpPr txBox="1"/>
          <p:nvPr/>
        </p:nvSpPr>
        <p:spPr>
          <a:xfrm>
            <a:off x="1039370" y="9017978"/>
            <a:ext cx="200723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Hold back on solving the problem during  this phase</a:t>
            </a:r>
            <a:endParaRPr sz="800">
              <a:latin typeface="Arial" panose="020B0604020202020204" pitchFamily="34" charset="0"/>
              <a:cs typeface="Arial" panose="020B0604020202020204" pitchFamily="34" charset="0"/>
            </a:endParaRPr>
          </a:p>
        </p:txBody>
      </p:sp>
      <p:grpSp>
        <p:nvGrpSpPr>
          <p:cNvPr id="19" name="object 19"/>
          <p:cNvGrpSpPr/>
          <p:nvPr/>
        </p:nvGrpSpPr>
        <p:grpSpPr>
          <a:xfrm>
            <a:off x="864698" y="10287572"/>
            <a:ext cx="5798820" cy="404495"/>
            <a:chOff x="864698" y="10287572"/>
            <a:chExt cx="5798820" cy="404495"/>
          </a:xfrm>
        </p:grpSpPr>
        <p:sp>
          <p:nvSpPr>
            <p:cNvPr id="20" name="object 20"/>
            <p:cNvSpPr/>
            <p:nvPr/>
          </p:nvSpPr>
          <p:spPr>
            <a:xfrm>
              <a:off x="872070" y="10303103"/>
              <a:ext cx="5784215" cy="389255"/>
            </a:xfrm>
            <a:custGeom>
              <a:avLst/>
              <a:gdLst/>
              <a:ahLst/>
              <a:cxnLst/>
              <a:rect l="l" t="t" r="r" b="b"/>
              <a:pathLst>
                <a:path w="5784215" h="389254">
                  <a:moveTo>
                    <a:pt x="5783681" y="0"/>
                  </a:moveTo>
                  <a:lnTo>
                    <a:pt x="0" y="0"/>
                  </a:lnTo>
                  <a:lnTo>
                    <a:pt x="0" y="186016"/>
                  </a:lnTo>
                  <a:lnTo>
                    <a:pt x="0" y="388899"/>
                  </a:lnTo>
                  <a:lnTo>
                    <a:pt x="5783681" y="388899"/>
                  </a:lnTo>
                  <a:lnTo>
                    <a:pt x="5783681" y="186016"/>
                  </a:lnTo>
                  <a:lnTo>
                    <a:pt x="5783681"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5410504" y="102949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5410504" y="102949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4274057" y="102949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4274057" y="102949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137611" y="102949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137611" y="102949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001151" y="102949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2001151" y="102949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872070" y="102949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872070" y="102949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1" name="object 31"/>
          <p:cNvSpPr txBox="1"/>
          <p:nvPr/>
        </p:nvSpPr>
        <p:spPr>
          <a:xfrm>
            <a:off x="1235899" y="10323169"/>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2" name="object 32"/>
          <p:cNvSpPr txBox="1"/>
          <p:nvPr/>
        </p:nvSpPr>
        <p:spPr>
          <a:xfrm>
            <a:off x="2352867" y="10323169"/>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3" name="object 33"/>
          <p:cNvSpPr txBox="1"/>
          <p:nvPr/>
        </p:nvSpPr>
        <p:spPr>
          <a:xfrm>
            <a:off x="3528647" y="10323169"/>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4" name="object 34"/>
          <p:cNvSpPr txBox="1"/>
          <p:nvPr/>
        </p:nvSpPr>
        <p:spPr>
          <a:xfrm>
            <a:off x="4595383" y="10323169"/>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5" name="object 35"/>
          <p:cNvSpPr txBox="1"/>
          <p:nvPr/>
        </p:nvSpPr>
        <p:spPr>
          <a:xfrm>
            <a:off x="5410504" y="10303103"/>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36" name="object 36"/>
          <p:cNvSpPr txBox="1"/>
          <p:nvPr/>
        </p:nvSpPr>
        <p:spPr>
          <a:xfrm>
            <a:off x="3925061" y="1849295"/>
            <a:ext cx="2737485" cy="222948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32004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Launch the Challenge </a:t>
            </a:r>
            <a:r>
              <a:rPr sz="800" dirty="0">
                <a:solidFill>
                  <a:srgbClr val="414042"/>
                </a:solidFill>
                <a:latin typeface="Arial" panose="020B0604020202020204" pitchFamily="34" charset="0"/>
                <a:cs typeface="Arial" panose="020B0604020202020204" pitchFamily="34" charset="0"/>
              </a:rPr>
              <a:t>phase has many tools  that allow individual members of the team to read,  reflect, and consider the obstacles and constraints</a:t>
            </a:r>
            <a:endParaRPr sz="800">
              <a:latin typeface="Arial" panose="020B0604020202020204" pitchFamily="34" charset="0"/>
              <a:cs typeface="Arial" panose="020B0604020202020204" pitchFamily="34" charset="0"/>
            </a:endParaRPr>
          </a:p>
          <a:p>
            <a:pPr marL="12700" marR="12700">
              <a:lnSpc>
                <a:spcPct val="100000"/>
              </a:lnSpc>
            </a:pPr>
            <a:r>
              <a:rPr sz="800" dirty="0">
                <a:solidFill>
                  <a:srgbClr val="414042"/>
                </a:solidFill>
                <a:latin typeface="Arial" panose="020B0604020202020204" pitchFamily="34" charset="0"/>
                <a:cs typeface="Arial" panose="020B0604020202020204" pitchFamily="34" charset="0"/>
              </a:rPr>
              <a:t>that affect the larger context of the issues at their school.  This is an important part of any design challenge because  it establishes a critical understanding of what you are  trying to solve.</a:t>
            </a:r>
            <a:endParaRPr sz="800">
              <a:latin typeface="Arial" panose="020B0604020202020204" pitchFamily="34" charset="0"/>
              <a:cs typeface="Arial" panose="020B0604020202020204" pitchFamily="34" charset="0"/>
            </a:endParaRPr>
          </a:p>
          <a:p>
            <a:pPr marL="12700" marR="5080">
              <a:lnSpc>
                <a:spcPct val="100000"/>
              </a:lnSpc>
              <a:spcBef>
                <a:spcPts val="280"/>
              </a:spcBef>
            </a:pPr>
            <a:r>
              <a:rPr sz="800" dirty="0">
                <a:solidFill>
                  <a:srgbClr val="414042"/>
                </a:solidFill>
                <a:latin typeface="Arial" panose="020B0604020202020204" pitchFamily="34" charset="0"/>
                <a:cs typeface="Arial" panose="020B0604020202020204" pitchFamily="34" charset="0"/>
              </a:rPr>
              <a:t>A successful completion of this phase will mean the design  team has alignment about the problem and how it relates  to the holistic learning outcomes. The design team will  expand their understanding of the challenge in a future  phase.</a:t>
            </a:r>
            <a:endParaRPr sz="800">
              <a:latin typeface="Arial" panose="020B0604020202020204" pitchFamily="34" charset="0"/>
              <a:cs typeface="Arial" panose="020B0604020202020204" pitchFamily="34" charset="0"/>
            </a:endParaRPr>
          </a:p>
          <a:p>
            <a:pPr marL="12700" marR="100965">
              <a:lnSpc>
                <a:spcPct val="100000"/>
              </a:lnSpc>
              <a:spcBef>
                <a:spcPts val="285"/>
              </a:spcBef>
            </a:pPr>
            <a:r>
              <a:rPr sz="800" dirty="0">
                <a:solidFill>
                  <a:srgbClr val="414042"/>
                </a:solidFill>
                <a:latin typeface="Arial" panose="020B0604020202020204" pitchFamily="34" charset="0"/>
                <a:cs typeface="Arial" panose="020B0604020202020204" pitchFamily="34" charset="0"/>
              </a:rPr>
              <a:t>Allow this initial phase of the design challenge to be  about embracing the process and pushing past any  discomfort that might come from working in a new way.</a:t>
            </a:r>
            <a:endParaRPr sz="800">
              <a:latin typeface="Arial" panose="020B0604020202020204" pitchFamily="34" charset="0"/>
              <a:cs typeface="Arial" panose="020B0604020202020204" pitchFamily="34" charset="0"/>
            </a:endParaRPr>
          </a:p>
        </p:txBody>
      </p:sp>
      <p:sp>
        <p:nvSpPr>
          <p:cNvPr id="37" name="object 37"/>
          <p:cNvSpPr txBox="1"/>
          <p:nvPr/>
        </p:nvSpPr>
        <p:spPr>
          <a:xfrm>
            <a:off x="3925060" y="5203221"/>
            <a:ext cx="2730869" cy="1869101"/>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in this phase of the design challenge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is that the team feels that they need to know the solution  to the problem to move on. The team doesn’t need to  have an answer to select a problem. In fact, NOT having  a solution in mind is the ideal type of problem to solve.</a:t>
            </a:r>
            <a:endParaRPr sz="800" dirty="0">
              <a:latin typeface="Arial" panose="020B0604020202020204" pitchFamily="34" charset="0"/>
              <a:cs typeface="Arial" panose="020B0604020202020204" pitchFamily="34" charset="0"/>
            </a:endParaRPr>
          </a:p>
          <a:p>
            <a:pPr marL="12700" marR="79375">
              <a:lnSpc>
                <a:spcPct val="100000"/>
              </a:lnSpc>
              <a:spcBef>
                <a:spcPts val="280"/>
              </a:spcBef>
            </a:pPr>
            <a:r>
              <a:rPr sz="800" dirty="0">
                <a:solidFill>
                  <a:srgbClr val="414042"/>
                </a:solidFill>
                <a:latin typeface="Arial" panose="020B0604020202020204" pitchFamily="34" charset="0"/>
                <a:cs typeface="Arial" panose="020B0604020202020204" pitchFamily="34" charset="0"/>
              </a:rPr>
              <a:t>Help design teams avoid picking problems that are not  human-centered in the focus. You can ask, “Who does  that problem most affect?” or “Can we focus on one  specific stakeholder for that problem?”</a:t>
            </a:r>
            <a:endParaRPr sz="800" dirty="0">
              <a:latin typeface="Arial" panose="020B0604020202020204" pitchFamily="34" charset="0"/>
              <a:cs typeface="Arial" panose="020B0604020202020204" pitchFamily="34" charset="0"/>
            </a:endParaRPr>
          </a:p>
          <a:p>
            <a:pPr marL="12700" marR="267335">
              <a:lnSpc>
                <a:spcPct val="100000"/>
              </a:lnSpc>
              <a:spcBef>
                <a:spcPts val="285"/>
              </a:spcBef>
            </a:pPr>
            <a:r>
              <a:rPr sz="800" dirty="0">
                <a:solidFill>
                  <a:srgbClr val="414042"/>
                </a:solidFill>
                <a:latin typeface="Arial" panose="020B0604020202020204" pitchFamily="34" charset="0"/>
                <a:cs typeface="Arial" panose="020B0604020202020204" pitchFamily="34" charset="0"/>
              </a:rPr>
              <a:t>Help the design teams avoid problems that are not  connected to a challenge that might improve the  holistic learning outcomes at the school.</a:t>
            </a:r>
            <a:endParaRPr sz="800" dirty="0">
              <a:latin typeface="Arial" panose="020B0604020202020204" pitchFamily="34" charset="0"/>
              <a:cs typeface="Arial" panose="020B0604020202020204" pitchFamily="34" charset="0"/>
            </a:endParaRPr>
          </a:p>
        </p:txBody>
      </p:sp>
      <p:sp>
        <p:nvSpPr>
          <p:cNvPr id="38" name="object 38"/>
          <p:cNvSpPr txBox="1"/>
          <p:nvPr/>
        </p:nvSpPr>
        <p:spPr>
          <a:xfrm>
            <a:off x="3925061" y="7548330"/>
            <a:ext cx="2731770" cy="214376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a:p>
            <a:pPr marL="12700" marR="264160">
              <a:lnSpc>
                <a:spcPct val="100000"/>
              </a:lnSpc>
              <a:spcBef>
                <a:spcPts val="530"/>
              </a:spcBef>
            </a:pPr>
            <a:r>
              <a:rPr sz="800" dirty="0">
                <a:solidFill>
                  <a:srgbClr val="414042"/>
                </a:solidFill>
                <a:latin typeface="Arial" panose="020B0604020202020204" pitchFamily="34" charset="0"/>
                <a:cs typeface="Arial" panose="020B0604020202020204" pitchFamily="34" charset="0"/>
              </a:rPr>
              <a:t>Although many of the worksheets for the </a:t>
            </a:r>
            <a:r>
              <a:rPr sz="800" b="1" dirty="0">
                <a:solidFill>
                  <a:srgbClr val="414042"/>
                </a:solidFill>
                <a:latin typeface="Arial" panose="020B0604020202020204" pitchFamily="34" charset="0"/>
                <a:cs typeface="Arial" panose="020B0604020202020204" pitchFamily="34" charset="0"/>
              </a:rPr>
              <a:t>Launch the  Challenge </a:t>
            </a:r>
            <a:r>
              <a:rPr sz="800" dirty="0">
                <a:solidFill>
                  <a:srgbClr val="414042"/>
                </a:solidFill>
                <a:latin typeface="Arial" panose="020B0604020202020204" pitchFamily="34" charset="0"/>
                <a:cs typeface="Arial" panose="020B0604020202020204" pitchFamily="34" charset="0"/>
              </a:rPr>
              <a:t>are completed individually, reinforce the  mindset of working together throughout this phase.  This will help to build a successful foundation of  collaboration on the design team.</a:t>
            </a:r>
            <a:endParaRPr sz="800">
              <a:latin typeface="Arial" panose="020B0604020202020204" pitchFamily="34" charset="0"/>
              <a:cs typeface="Arial" panose="020B0604020202020204" pitchFamily="34" charset="0"/>
            </a:endParaRPr>
          </a:p>
          <a:p>
            <a:pPr marL="12700" marR="49530">
              <a:lnSpc>
                <a:spcPct val="100000"/>
              </a:lnSpc>
              <a:spcBef>
                <a:spcPts val="280"/>
              </a:spcBef>
            </a:pPr>
            <a:r>
              <a:rPr sz="800" dirty="0">
                <a:solidFill>
                  <a:srgbClr val="414042"/>
                </a:solidFill>
                <a:latin typeface="Arial" panose="020B0604020202020204" pitchFamily="34" charset="0"/>
                <a:cs typeface="Arial" panose="020B0604020202020204" pitchFamily="34" charset="0"/>
              </a:rPr>
              <a:t>Remember that design teams do not have to have all the  answers right now. The team is just collecting information  to guide the work. Help teams stay optimistic that the  process will reveal the challenge and guide their work.</a:t>
            </a:r>
            <a:endParaRPr sz="800">
              <a:latin typeface="Arial" panose="020B0604020202020204" pitchFamily="34" charset="0"/>
              <a:cs typeface="Arial" panose="020B0604020202020204" pitchFamily="34" charset="0"/>
            </a:endParaRPr>
          </a:p>
          <a:p>
            <a:pPr marL="12700" marR="5080">
              <a:lnSpc>
                <a:spcPct val="100000"/>
              </a:lnSpc>
              <a:spcBef>
                <a:spcPts val="285"/>
              </a:spcBef>
            </a:pPr>
            <a:r>
              <a:rPr sz="800" dirty="0">
                <a:solidFill>
                  <a:srgbClr val="414042"/>
                </a:solidFill>
                <a:latin typeface="Arial" panose="020B0604020202020204" pitchFamily="34" charset="0"/>
                <a:cs typeface="Arial" panose="020B0604020202020204" pitchFamily="34" charset="0"/>
              </a:rPr>
              <a:t>Help teams embrace the design process, and avoid trying  to solve the problem right away, even if they think they  have a great idea!</a:t>
            </a:r>
            <a:endParaRPr sz="800">
              <a:latin typeface="Arial" panose="020B0604020202020204" pitchFamily="34" charset="0"/>
              <a:cs typeface="Arial" panose="020B0604020202020204" pitchFamily="34" charset="0"/>
            </a:endParaRPr>
          </a:p>
          <a:p>
            <a:pPr marL="12700" marR="92710">
              <a:lnSpc>
                <a:spcPct val="100000"/>
              </a:lnSpc>
              <a:spcBef>
                <a:spcPts val="285"/>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39" name="object 39"/>
          <p:cNvSpPr txBox="1"/>
          <p:nvPr/>
        </p:nvSpPr>
        <p:spPr>
          <a:xfrm>
            <a:off x="1335353" y="1473517"/>
            <a:ext cx="227884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1236592" y="10300201"/>
            <a:ext cx="5798820" cy="391795"/>
            <a:chOff x="1236592" y="10300201"/>
            <a:chExt cx="5798820" cy="391795"/>
          </a:xfrm>
        </p:grpSpPr>
        <p:sp>
          <p:nvSpPr>
            <p:cNvPr id="7" name="object 7"/>
            <p:cNvSpPr/>
            <p:nvPr/>
          </p:nvSpPr>
          <p:spPr>
            <a:xfrm>
              <a:off x="1243977" y="10315727"/>
              <a:ext cx="5784215" cy="376555"/>
            </a:xfrm>
            <a:custGeom>
              <a:avLst/>
              <a:gdLst/>
              <a:ahLst/>
              <a:cxnLst/>
              <a:rect l="l" t="t" r="r" b="b"/>
              <a:pathLst>
                <a:path w="5784215" h="376554">
                  <a:moveTo>
                    <a:pt x="5783694" y="0"/>
                  </a:moveTo>
                  <a:lnTo>
                    <a:pt x="0" y="0"/>
                  </a:lnTo>
                  <a:lnTo>
                    <a:pt x="0" y="186016"/>
                  </a:lnTo>
                  <a:lnTo>
                    <a:pt x="0" y="376275"/>
                  </a:lnTo>
                  <a:lnTo>
                    <a:pt x="5783694" y="376275"/>
                  </a:lnTo>
                  <a:lnTo>
                    <a:pt x="5783694" y="186016"/>
                  </a:lnTo>
                  <a:lnTo>
                    <a:pt x="5783694"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782411" y="103075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782411" y="103075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645964"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645964"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509505"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509505"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373058"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373058"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243964"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243964"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607794" y="103357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19" name="object 19"/>
          <p:cNvSpPr txBox="1"/>
          <p:nvPr/>
        </p:nvSpPr>
        <p:spPr>
          <a:xfrm>
            <a:off x="2724762" y="103357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0" name="object 20"/>
          <p:cNvSpPr txBox="1"/>
          <p:nvPr/>
        </p:nvSpPr>
        <p:spPr>
          <a:xfrm>
            <a:off x="3900542" y="103357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1" name="object 21"/>
          <p:cNvSpPr txBox="1"/>
          <p:nvPr/>
        </p:nvSpPr>
        <p:spPr>
          <a:xfrm>
            <a:off x="4967278" y="103357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5782411" y="10315727"/>
            <a:ext cx="1245870" cy="140422"/>
          </a:xfrm>
          <a:prstGeom prst="rect">
            <a:avLst/>
          </a:prstGeom>
        </p:spPr>
        <p:txBody>
          <a:bodyPr vert="horz" wrap="square" lIns="0" tIns="32384" rIns="0" bIns="0" rtlCol="0">
            <a:spAutoFit/>
          </a:bodyPr>
          <a:lstStyle/>
          <a:p>
            <a:pPr marL="12065"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99998" y="1371511"/>
            <a:ext cx="5760085" cy="36195"/>
            <a:chOff x="899998" y="1371511"/>
            <a:chExt cx="5760085" cy="36195"/>
          </a:xfrm>
        </p:grpSpPr>
        <p:sp>
          <p:nvSpPr>
            <p:cNvPr id="24" name="object 24"/>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887299" y="825576"/>
            <a:ext cx="55308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EEF"/>
                </a:solidFill>
                <a:latin typeface="Arial" panose="020B0604020202020204" pitchFamily="34" charset="0"/>
                <a:cs typeface="Arial" panose="020B0604020202020204" pitchFamily="34" charset="0"/>
              </a:rPr>
              <a:t>LAUNCH </a:t>
            </a:r>
            <a:r>
              <a:rPr sz="1800" dirty="0">
                <a:solidFill>
                  <a:srgbClr val="00AEE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27" name="object 27"/>
          <p:cNvSpPr txBox="1"/>
          <p:nvPr/>
        </p:nvSpPr>
        <p:spPr>
          <a:xfrm>
            <a:off x="887299" y="1669374"/>
            <a:ext cx="5780405" cy="3315651"/>
          </a:xfrm>
          <a:prstGeom prst="rect">
            <a:avLst/>
          </a:prstGeom>
        </p:spPr>
        <p:txBody>
          <a:bodyPr vert="horz" wrap="square" lIns="0" tIns="95885" rIns="0" bIns="0" rtlCol="0">
            <a:spAutoFit/>
          </a:bodyPr>
          <a:lstStyle/>
          <a:p>
            <a:pPr marL="12700">
              <a:lnSpc>
                <a:spcPct val="100000"/>
              </a:lnSpc>
              <a:spcBef>
                <a:spcPts val="755"/>
              </a:spcBef>
            </a:pPr>
            <a:r>
              <a:rPr sz="1000" b="1" dirty="0">
                <a:solidFill>
                  <a:srgbClr val="2CACE2"/>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a:p>
            <a:pPr marL="12700">
              <a:lnSpc>
                <a:spcPct val="100000"/>
              </a:lnSpc>
              <a:spcBef>
                <a:spcPts val="530"/>
              </a:spcBef>
            </a:pPr>
            <a:r>
              <a:rPr sz="800" b="1" dirty="0">
                <a:solidFill>
                  <a:srgbClr val="414042"/>
                </a:solidFill>
                <a:latin typeface="Arial" panose="020B0604020202020204" pitchFamily="34" charset="0"/>
                <a:cs typeface="Arial" panose="020B0604020202020204" pitchFamily="34" charset="0"/>
              </a:rPr>
              <a:t>Blind Contour Drawing</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Goal</a:t>
            </a:r>
            <a:r>
              <a:rPr sz="800" dirty="0">
                <a:solidFill>
                  <a:srgbClr val="414042"/>
                </a:solidFill>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p>
            <a:pPr marL="12700" marR="73025">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let go of their pursuit of perfection. Because of the constraints of the activity,  they are not able to create a perfect drawing of their partner. This allows them to embrace the process and appreciate  the beauty in the imperfect.</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Instructions</a:t>
            </a:r>
            <a:r>
              <a:rPr sz="800" dirty="0">
                <a:solidFill>
                  <a:srgbClr val="414042"/>
                </a:solidFill>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p>
            <a:pPr marL="12700" marR="38100">
              <a:lnSpc>
                <a:spcPct val="100000"/>
              </a:lnSpc>
            </a:pPr>
            <a:r>
              <a:rPr sz="800" dirty="0">
                <a:solidFill>
                  <a:srgbClr val="414042"/>
                </a:solidFill>
                <a:latin typeface="Arial" panose="020B0604020202020204" pitchFamily="34" charset="0"/>
                <a:cs typeface="Arial" panose="020B0604020202020204" pitchFamily="34" charset="0"/>
              </a:rPr>
              <a:t>Turn to a partner and look them in the eyes. Draw a portrait of them using a Sharpie Marker. You cannot look at the page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or pull your pen from the page until you are finished. When everyone is finished have each partner share their drawing.</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The artist should put the name of the person they drew at the bottom of the page. Hang up the drawings in the space.</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Turn on the Gallery View in Zoom. Find a random person who you are going to draw. When the facilitator says begin, draw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portrait of that person using a Sharpie Marker. You cannot look at the page or pull your pen from the page until you</a:t>
            </a:r>
            <a:endParaRPr sz="800" dirty="0">
              <a:latin typeface="Arial" panose="020B0604020202020204" pitchFamily="34" charset="0"/>
              <a:cs typeface="Arial" panose="020B0604020202020204" pitchFamily="34" charset="0"/>
            </a:endParaRPr>
          </a:p>
          <a:p>
            <a:pPr marL="12700" marR="16510">
              <a:lnSpc>
                <a:spcPct val="100000"/>
              </a:lnSpc>
            </a:pPr>
            <a:r>
              <a:rPr sz="800" dirty="0">
                <a:solidFill>
                  <a:srgbClr val="414042"/>
                </a:solidFill>
                <a:latin typeface="Arial" panose="020B0604020202020204" pitchFamily="34" charset="0"/>
                <a:cs typeface="Arial" panose="020B0604020202020204" pitchFamily="34" charset="0"/>
              </a:rPr>
              <a:t>are finished. The artist should put the name of the person they drew at the bottom of the page. Ask everyone to share their  drawings on their screen using their camera.</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69900" indent="-241300">
              <a:lnSpc>
                <a:spcPct val="100000"/>
              </a:lnSpc>
              <a:spcBef>
                <a:spcPts val="56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was it like to draw in this way?</a:t>
            </a:r>
            <a:endParaRPr sz="800" dirty="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were your expectations for what you might produce?</a:t>
            </a:r>
            <a:endParaRPr sz="800" dirty="0">
              <a:latin typeface="Arial" panose="020B0604020202020204" pitchFamily="34" charset="0"/>
              <a:cs typeface="Arial" panose="020B0604020202020204" pitchFamily="34" charset="0"/>
            </a:endParaRPr>
          </a:p>
          <a:p>
            <a:pPr marL="469900" indent="-241300">
              <a:lnSpc>
                <a:spcPct val="100000"/>
              </a:lnSpc>
              <a:spcBef>
                <a:spcPts val="28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How did doing this activity make you feel?</a:t>
            </a:r>
            <a:endParaRPr sz="800" dirty="0">
              <a:latin typeface="Arial" panose="020B0604020202020204" pitchFamily="34" charset="0"/>
              <a:cs typeface="Arial" panose="020B0604020202020204" pitchFamily="34" charset="0"/>
            </a:endParaRPr>
          </a:p>
          <a:p>
            <a:pPr marL="469900" indent="-241300">
              <a:lnSpc>
                <a:spcPct val="100000"/>
              </a:lnSpc>
              <a:spcBef>
                <a:spcPts val="28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did you learn about yourself in doing this activity?</a:t>
            </a:r>
            <a:endParaRPr sz="800" dirty="0">
              <a:latin typeface="Arial" panose="020B0604020202020204" pitchFamily="34" charset="0"/>
              <a:cs typeface="Arial" panose="020B0604020202020204" pitchFamily="34" charset="0"/>
            </a:endParaRPr>
          </a:p>
          <a:p>
            <a:pPr marL="469900" indent="-241300">
              <a:lnSpc>
                <a:spcPct val="100000"/>
              </a:lnSpc>
              <a:spcBef>
                <a:spcPts val="284"/>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are some positive lessons to takeaway from this activity?</a:t>
            </a:r>
            <a:endParaRPr sz="800" dirty="0">
              <a:latin typeface="Arial" panose="020B0604020202020204" pitchFamily="34" charset="0"/>
              <a:cs typeface="Arial" panose="020B0604020202020204" pitchFamily="34" charset="0"/>
            </a:endParaRPr>
          </a:p>
        </p:txBody>
      </p:sp>
      <p:sp>
        <p:nvSpPr>
          <p:cNvPr id="28" name="object 28"/>
          <p:cNvSpPr txBox="1"/>
          <p:nvPr/>
        </p:nvSpPr>
        <p:spPr>
          <a:xfrm>
            <a:off x="887298" y="5266575"/>
            <a:ext cx="5594985" cy="142113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Team Building Reflection</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get to know with their teammates and share a little about themselves.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This  team-building will help the team to work together more effectively.</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Instructions</a:t>
            </a:r>
            <a:r>
              <a:rPr sz="800" dirty="0">
                <a:solidFill>
                  <a:srgbClr val="414042"/>
                </a:solidFill>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Create time during the workshop to have teams connect with each other and answer the following questions:</a:t>
            </a:r>
            <a:endParaRPr sz="800" dirty="0">
              <a:latin typeface="Arial" panose="020B0604020202020204" pitchFamily="34" charset="0"/>
              <a:cs typeface="Arial" panose="020B0604020202020204" pitchFamily="34" charset="0"/>
            </a:endParaRPr>
          </a:p>
          <a:p>
            <a:pPr marL="469900" indent="-241300">
              <a:lnSpc>
                <a:spcPct val="100000"/>
              </a:lnSpc>
              <a:spcBef>
                <a:spcPts val="28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are your personal strengths?</a:t>
            </a:r>
            <a:endParaRPr sz="800" dirty="0">
              <a:latin typeface="Arial" panose="020B0604020202020204" pitchFamily="34" charset="0"/>
              <a:cs typeface="Arial" panose="020B0604020202020204" pitchFamily="34" charset="0"/>
            </a:endParaRPr>
          </a:p>
          <a:p>
            <a:pPr marL="469900" indent="-241300">
              <a:lnSpc>
                <a:spcPct val="100000"/>
              </a:lnSpc>
              <a:spcBef>
                <a:spcPts val="284"/>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should your teammates know about you? The way you prefer to work?</a:t>
            </a:r>
            <a:endParaRPr sz="800" dirty="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is your team name? What animal could represent your team? Why?</a:t>
            </a:r>
            <a:endParaRPr sz="800" dirty="0">
              <a:latin typeface="Arial" panose="020B0604020202020204" pitchFamily="34" charset="0"/>
              <a:cs typeface="Arial" panose="020B0604020202020204" pitchFamily="34" charset="0"/>
            </a:endParaRPr>
          </a:p>
        </p:txBody>
      </p:sp>
      <p:sp>
        <p:nvSpPr>
          <p:cNvPr id="29" name="object 29"/>
          <p:cNvSpPr txBox="1"/>
          <p:nvPr/>
        </p:nvSpPr>
        <p:spPr>
          <a:xfrm>
            <a:off x="887299" y="7008774"/>
            <a:ext cx="4288155" cy="52959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CACE2"/>
                </a:solidFill>
                <a:latin typeface="Arial" panose="020B0604020202020204" pitchFamily="34" charset="0"/>
                <a:cs typeface="Arial" panose="020B0604020202020204" pitchFamily="34" charset="0"/>
              </a:rPr>
              <a:t>LEARN MORE ABOUT THIS PHASE:</a:t>
            </a:r>
            <a:endParaRPr sz="1000" dirty="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dirty="0">
              <a:latin typeface="Arial" panose="020B0604020202020204" pitchFamily="34" charset="0"/>
              <a:cs typeface="Arial" panose="020B0604020202020204" pitchFamily="34" charset="0"/>
            </a:endParaRPr>
          </a:p>
          <a:p>
            <a:pPr marL="469900" indent="-241300">
              <a:lnSpc>
                <a:spcPct val="100000"/>
              </a:lnSpc>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Human-Centered, Systems-Minded Design</a:t>
            </a:r>
            <a:endParaRPr sz="800" dirty="0">
              <a:latin typeface="Arial" panose="020B0604020202020204" pitchFamily="34" charset="0"/>
              <a:cs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899998" y="1359725"/>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3929303" y="1759877"/>
            <a:ext cx="2725420" cy="1083945"/>
          </a:xfrm>
          <a:prstGeom prst="rect">
            <a:avLst/>
          </a:prstGeom>
        </p:spPr>
        <p:txBody>
          <a:bodyPr vert="horz" wrap="square" lIns="0" tIns="12700" rIns="0" bIns="0" rtlCol="0">
            <a:spAutoFit/>
          </a:bodyPr>
          <a:lstStyle/>
          <a:p>
            <a:pPr marL="12700">
              <a:lnSpc>
                <a:spcPct val="100000"/>
              </a:lnSpc>
              <a:spcBef>
                <a:spcPts val="100"/>
              </a:spcBef>
              <a:tabLst>
                <a:tab pos="2044064" algn="l"/>
              </a:tabLst>
            </a:pPr>
            <a:r>
              <a:rPr sz="800" b="1" i="1" dirty="0">
                <a:solidFill>
                  <a:srgbClr val="00B3F0"/>
                </a:solidFill>
                <a:latin typeface="Arial" panose="020B0604020202020204" pitchFamily="34" charset="0"/>
                <a:cs typeface="Arial" panose="020B0604020202020204" pitchFamily="34" charset="0"/>
              </a:rPr>
              <a:t>#1 Smooth Sailing	</a:t>
            </a:r>
            <a:r>
              <a:rPr sz="800" i="1" dirty="0">
                <a:solidFill>
                  <a:srgbClr val="00AEE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45415">
              <a:lnSpc>
                <a:spcPct val="100000"/>
              </a:lnSpc>
              <a:spcBef>
                <a:spcPts val="285"/>
              </a:spcBef>
            </a:pPr>
            <a:r>
              <a:rPr sz="750" dirty="0">
                <a:solidFill>
                  <a:srgbClr val="414042"/>
                </a:solidFill>
                <a:latin typeface="Arial" panose="020B0604020202020204" pitchFamily="34" charset="0"/>
                <a:cs typeface="Arial" panose="020B0604020202020204" pitchFamily="34" charset="0"/>
              </a:rPr>
              <a:t>The </a:t>
            </a:r>
            <a:r>
              <a:rPr sz="750" b="1" dirty="0">
                <a:solidFill>
                  <a:srgbClr val="414042"/>
                </a:solidFill>
                <a:latin typeface="Arial" panose="020B0604020202020204" pitchFamily="34" charset="0"/>
                <a:cs typeface="Arial" panose="020B0604020202020204" pitchFamily="34" charset="0"/>
              </a:rPr>
              <a:t>Smooth Sailing </a:t>
            </a:r>
            <a:r>
              <a:rPr sz="750" dirty="0">
                <a:solidFill>
                  <a:srgbClr val="414042"/>
                </a:solidFill>
                <a:latin typeface="Arial" panose="020B0604020202020204" pitchFamily="34" charset="0"/>
                <a:cs typeface="Arial" panose="020B0604020202020204" pitchFamily="34" charset="0"/>
              </a:rPr>
              <a:t>handout helps your team identify your  school’s strengths and weaknesses.</a:t>
            </a:r>
            <a:endParaRPr sz="75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05740">
              <a:lnSpc>
                <a:spcPct val="100000"/>
              </a:lnSpc>
              <a:spcBef>
                <a:spcPts val="284"/>
              </a:spcBef>
            </a:pPr>
            <a:r>
              <a:rPr sz="750" dirty="0">
                <a:solidFill>
                  <a:srgbClr val="414042"/>
                </a:solidFill>
                <a:latin typeface="Arial" panose="020B0604020202020204" pitchFamily="34" charset="0"/>
                <a:cs typeface="Arial" panose="020B0604020202020204" pitchFamily="34" charset="0"/>
              </a:rPr>
              <a:t>When you have completed this tool, your team should be  aligned around potential problems and opportunities.</a:t>
            </a:r>
            <a:endParaRPr sz="750">
              <a:latin typeface="Arial" panose="020B0604020202020204" pitchFamily="34" charset="0"/>
              <a:cs typeface="Arial" panose="020B0604020202020204" pitchFamily="34" charset="0"/>
            </a:endParaRPr>
          </a:p>
        </p:txBody>
      </p:sp>
      <p:sp>
        <p:nvSpPr>
          <p:cNvPr id="8" name="object 8"/>
          <p:cNvSpPr txBox="1"/>
          <p:nvPr/>
        </p:nvSpPr>
        <p:spPr>
          <a:xfrm>
            <a:off x="3929303" y="5890526"/>
            <a:ext cx="2740660" cy="1359535"/>
          </a:xfrm>
          <a:prstGeom prst="rect">
            <a:avLst/>
          </a:prstGeom>
        </p:spPr>
        <p:txBody>
          <a:bodyPr vert="horz" wrap="square" lIns="0" tIns="12700" rIns="0" bIns="0" rtlCol="0">
            <a:spAutoFit/>
          </a:bodyPr>
          <a:lstStyle/>
          <a:p>
            <a:pPr marL="12700" algn="just">
              <a:lnSpc>
                <a:spcPct val="100000"/>
              </a:lnSpc>
              <a:spcBef>
                <a:spcPts val="100"/>
              </a:spcBef>
              <a:tabLst>
                <a:tab pos="2044064" algn="l"/>
              </a:tabLst>
            </a:pPr>
            <a:r>
              <a:rPr sz="800" b="1" i="1" dirty="0">
                <a:solidFill>
                  <a:srgbClr val="00B3F0"/>
                </a:solidFill>
                <a:latin typeface="Arial" panose="020B0604020202020204" pitchFamily="34" charset="0"/>
                <a:cs typeface="Arial" panose="020B0604020202020204" pitchFamily="34" charset="0"/>
              </a:rPr>
              <a:t>#2 Quantitative Data Analysis	</a:t>
            </a:r>
            <a:r>
              <a:rPr sz="800" i="1" dirty="0">
                <a:solidFill>
                  <a:srgbClr val="00AEE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a:p>
            <a:pPr marL="12700" algn="just">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gn="just">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Quantitative Data Analysis </a:t>
            </a:r>
            <a:r>
              <a:rPr sz="800" dirty="0">
                <a:solidFill>
                  <a:srgbClr val="414042"/>
                </a:solidFill>
                <a:latin typeface="Arial" panose="020B0604020202020204" pitchFamily="34" charset="0"/>
                <a:cs typeface="Arial" panose="020B0604020202020204" pitchFamily="34" charset="0"/>
              </a:rPr>
              <a:t>handout helps your team  use quantitative data to identify problems and the groups  most affected by those problems.</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gn="just">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65100">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your team should  be aligned around potential problems as well as those  stakeholders who are most affected by this problem.</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2" y="3379291"/>
            <a:ext cx="6109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0" name="object 10"/>
          <p:cNvSpPr txBox="1"/>
          <p:nvPr/>
        </p:nvSpPr>
        <p:spPr>
          <a:xfrm>
            <a:off x="3929303" y="3565601"/>
            <a:ext cx="2577465" cy="59690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4455" algn="l"/>
              </a:tabLst>
            </a:pPr>
            <a:r>
              <a:rPr sz="750" dirty="0">
                <a:solidFill>
                  <a:srgbClr val="414042"/>
                </a:solidFill>
                <a:latin typeface="Arial" panose="020B0604020202020204" pitchFamily="34" charset="0"/>
                <a:cs typeface="Arial" panose="020B0604020202020204" pitchFamily="34" charset="0"/>
              </a:rPr>
              <a:t>It may be easier for teams to generate advantages and  strengths than disadvantages and challenges. Reassure  teams that the goal is to identify and understand the  challenges and disadvantages so they can address them  through their design challenge.</a:t>
            </a:r>
            <a:endParaRPr sz="750">
              <a:latin typeface="Arial" panose="020B0604020202020204" pitchFamily="34" charset="0"/>
              <a:cs typeface="Arial" panose="020B0604020202020204" pitchFamily="34" charset="0"/>
            </a:endParaRPr>
          </a:p>
        </p:txBody>
      </p:sp>
      <p:sp>
        <p:nvSpPr>
          <p:cNvPr id="11" name="object 11"/>
          <p:cNvSpPr txBox="1"/>
          <p:nvPr/>
        </p:nvSpPr>
        <p:spPr>
          <a:xfrm>
            <a:off x="3929303" y="4209110"/>
            <a:ext cx="2743200" cy="669290"/>
          </a:xfrm>
          <a:prstGeom prst="rect">
            <a:avLst/>
          </a:prstGeom>
        </p:spPr>
        <p:txBody>
          <a:bodyPr vert="horz" wrap="square" lIns="0" tIns="12700" rIns="0" bIns="0" rtlCol="0">
            <a:spAutoFit/>
          </a:bodyPr>
          <a:lstStyle/>
          <a:p>
            <a:pPr marL="84455" marR="283210" indent="-72390">
              <a:lnSpc>
                <a:spcPct val="100000"/>
              </a:lnSpc>
              <a:spcBef>
                <a:spcPts val="100"/>
              </a:spcBef>
              <a:buChar char="•"/>
              <a:tabLst>
                <a:tab pos="84455" algn="l"/>
              </a:tabLst>
            </a:pPr>
            <a:r>
              <a:rPr sz="750" dirty="0">
                <a:solidFill>
                  <a:srgbClr val="414042"/>
                </a:solidFill>
                <a:latin typeface="Arial" panose="020B0604020202020204" pitchFamily="34" charset="0"/>
                <a:cs typeface="Arial" panose="020B0604020202020204" pitchFamily="34" charset="0"/>
              </a:rPr>
              <a:t>Encourage teams to come up with at least three ideas  per box.</a:t>
            </a:r>
            <a:endParaRPr sz="75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4455" algn="l"/>
              </a:tabLst>
            </a:pPr>
            <a:r>
              <a:rPr sz="750" dirty="0">
                <a:solidFill>
                  <a:srgbClr val="414042"/>
                </a:solidFill>
                <a:latin typeface="Arial" panose="020B0604020202020204" pitchFamily="34" charset="0"/>
                <a:cs typeface="Arial" panose="020B0604020202020204" pitchFamily="34" charset="0"/>
              </a:rPr>
              <a:t>If teams are struggling to generate any ideas, set aside the  tool and begin with just a conversation about the best things  about the school.</a:t>
            </a:r>
            <a:endParaRPr sz="750">
              <a:latin typeface="Arial" panose="020B0604020202020204" pitchFamily="34" charset="0"/>
              <a:cs typeface="Arial" panose="020B0604020202020204" pitchFamily="34" charset="0"/>
            </a:endParaRPr>
          </a:p>
        </p:txBody>
      </p:sp>
      <p:sp>
        <p:nvSpPr>
          <p:cNvPr id="12" name="object 12"/>
          <p:cNvSpPr txBox="1"/>
          <p:nvPr/>
        </p:nvSpPr>
        <p:spPr>
          <a:xfrm>
            <a:off x="3929303" y="7969389"/>
            <a:ext cx="2736215" cy="1590179"/>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a:p>
            <a:pPr marL="84455" marR="45085"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Ask the School Leader to help facilitate this activity by  orienting the design team to the quantitative data from  the PROMISE app.</a:t>
            </a:r>
            <a:endParaRPr sz="800" dirty="0">
              <a:latin typeface="Arial" panose="020B0604020202020204" pitchFamily="34" charset="0"/>
              <a:cs typeface="Arial" panose="020B0604020202020204" pitchFamily="34" charset="0"/>
            </a:endParaRPr>
          </a:p>
          <a:p>
            <a:pPr marL="84455" marR="4699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If design teams are not able to aggregate data by  demographics, ask them to use their intuition to identify  groups of students more impacted by the data point.</a:t>
            </a:r>
            <a:endParaRPr sz="800" dirty="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teams are struggling to define the problem, ask them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think about all the factors causing the data point they  identified. From there, work to identify what is causing  these factors and how they might be addressed.</a:t>
            </a:r>
            <a:endParaRPr sz="800" dirty="0">
              <a:latin typeface="Arial" panose="020B0604020202020204" pitchFamily="34" charset="0"/>
              <a:cs typeface="Arial" panose="020B0604020202020204" pitchFamily="34" charset="0"/>
            </a:endParaRPr>
          </a:p>
        </p:txBody>
      </p:sp>
      <p:grpSp>
        <p:nvGrpSpPr>
          <p:cNvPr id="13" name="object 13"/>
          <p:cNvGrpSpPr/>
          <p:nvPr/>
        </p:nvGrpSpPr>
        <p:grpSpPr>
          <a:xfrm>
            <a:off x="911745" y="1800009"/>
            <a:ext cx="2706370" cy="1917700"/>
            <a:chOff x="911745" y="1800009"/>
            <a:chExt cx="2706370" cy="1917700"/>
          </a:xfrm>
        </p:grpSpPr>
        <p:sp>
          <p:nvSpPr>
            <p:cNvPr id="14" name="object 14"/>
            <p:cNvSpPr/>
            <p:nvPr/>
          </p:nvSpPr>
          <p:spPr>
            <a:xfrm>
              <a:off x="1016559" y="1803222"/>
              <a:ext cx="2598165" cy="1911184"/>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14920" y="180318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911745" y="5930760"/>
            <a:ext cx="2706370" cy="1917700"/>
            <a:chOff x="911745" y="5930760"/>
            <a:chExt cx="2706370" cy="1917700"/>
          </a:xfrm>
        </p:grpSpPr>
        <p:sp>
          <p:nvSpPr>
            <p:cNvPr id="17" name="object 17"/>
            <p:cNvSpPr/>
            <p:nvPr/>
          </p:nvSpPr>
          <p:spPr>
            <a:xfrm>
              <a:off x="1016320" y="5934799"/>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14920" y="5933935"/>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p:nvPr/>
        </p:nvSpPr>
        <p:spPr>
          <a:xfrm>
            <a:off x="911650" y="5459895"/>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899044" y="3763530"/>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899044" y="7890624"/>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21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2" name="object 22"/>
          <p:cNvGrpSpPr/>
          <p:nvPr/>
        </p:nvGrpSpPr>
        <p:grpSpPr>
          <a:xfrm>
            <a:off x="513822" y="10300201"/>
            <a:ext cx="5774055" cy="391795"/>
            <a:chOff x="513822" y="10300201"/>
            <a:chExt cx="5774055" cy="391795"/>
          </a:xfrm>
        </p:grpSpPr>
        <p:sp>
          <p:nvSpPr>
            <p:cNvPr id="23" name="object 23"/>
            <p:cNvSpPr/>
            <p:nvPr/>
          </p:nvSpPr>
          <p:spPr>
            <a:xfrm>
              <a:off x="521182" y="10315727"/>
              <a:ext cx="5759450" cy="376555"/>
            </a:xfrm>
            <a:custGeom>
              <a:avLst/>
              <a:gdLst/>
              <a:ahLst/>
              <a:cxnLst/>
              <a:rect l="l" t="t" r="r" b="b"/>
              <a:pathLst>
                <a:path w="5759450" h="376554">
                  <a:moveTo>
                    <a:pt x="5758840" y="0"/>
                  </a:moveTo>
                  <a:lnTo>
                    <a:pt x="0" y="0"/>
                  </a:lnTo>
                  <a:lnTo>
                    <a:pt x="0" y="186016"/>
                  </a:lnTo>
                  <a:lnTo>
                    <a:pt x="0" y="376275"/>
                  </a:lnTo>
                  <a:lnTo>
                    <a:pt x="5758840" y="376275"/>
                  </a:lnTo>
                  <a:lnTo>
                    <a:pt x="5758840" y="186016"/>
                  </a:lnTo>
                  <a:lnTo>
                    <a:pt x="5758840"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074386" y="103075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074386" y="103075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930548"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930548"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2793872"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2793872"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1657642"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1657642"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521195" y="103075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521195" y="103075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4" name="object 34"/>
          <p:cNvSpPr txBox="1"/>
          <p:nvPr/>
        </p:nvSpPr>
        <p:spPr>
          <a:xfrm>
            <a:off x="985767" y="103357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2051530" y="103357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6" name="object 36"/>
          <p:cNvSpPr txBox="1"/>
          <p:nvPr/>
        </p:nvSpPr>
        <p:spPr>
          <a:xfrm>
            <a:off x="3258705" y="103357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4227629" y="103357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8" name="object 38"/>
          <p:cNvSpPr txBox="1"/>
          <p:nvPr/>
        </p:nvSpPr>
        <p:spPr>
          <a:xfrm>
            <a:off x="5565957" y="10335798"/>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0476"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55</a:t>
            </a:r>
            <a:endParaRPr sz="600">
              <a:latin typeface="Arial" panose="020B0604020202020204" pitchFamily="34" charset="0"/>
              <a:cs typeface="Arial" panose="020B0604020202020204" pitchFamily="34" charset="0"/>
            </a:endParaRPr>
          </a:p>
        </p:txBody>
      </p:sp>
      <p:sp>
        <p:nvSpPr>
          <p:cNvPr id="3" name="object 3"/>
          <p:cNvSpPr/>
          <p:nvPr/>
        </p:nvSpPr>
        <p:spPr>
          <a:xfrm>
            <a:off x="300925"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54050"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787015"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03054" y="1731124"/>
            <a:ext cx="1589405"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00B3F0"/>
                </a:solidFill>
                <a:latin typeface="Arial" panose="020B0604020202020204" pitchFamily="34" charset="0"/>
                <a:cs typeface="Arial" panose="020B0604020202020204" pitchFamily="34" charset="0"/>
              </a:rPr>
              <a:t>#3 Identify a Problem to Explore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7" name="object 7"/>
          <p:cNvSpPr txBox="1"/>
          <p:nvPr/>
        </p:nvSpPr>
        <p:spPr>
          <a:xfrm>
            <a:off x="5935054" y="1731124"/>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00AEE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8" name="object 8"/>
          <p:cNvSpPr txBox="1"/>
          <p:nvPr/>
        </p:nvSpPr>
        <p:spPr>
          <a:xfrm>
            <a:off x="3903054" y="2075345"/>
            <a:ext cx="2691130" cy="979805"/>
          </a:xfrm>
          <a:prstGeom prst="rect">
            <a:avLst/>
          </a:prstGeom>
        </p:spPr>
        <p:txBody>
          <a:bodyPr vert="horz" wrap="square" lIns="0" tIns="12700" rIns="0" bIns="0" rtlCol="0">
            <a:spAutoFit/>
          </a:bodyPr>
          <a:lstStyle/>
          <a:p>
            <a:pPr marL="12700" marR="11303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Identify a Problem to Explore </a:t>
            </a:r>
            <a:r>
              <a:rPr sz="800" dirty="0">
                <a:solidFill>
                  <a:srgbClr val="414042"/>
                </a:solidFill>
                <a:latin typeface="Arial" panose="020B0604020202020204" pitchFamily="34" charset="0"/>
                <a:cs typeface="Arial" panose="020B0604020202020204" pitchFamily="34" charset="0"/>
              </a:rPr>
              <a:t>handout helps your  team bring together both their reflections and analysis  of data to identify a problem to solve.</a:t>
            </a:r>
            <a:endParaRPr sz="800">
              <a:latin typeface="Arial" panose="020B0604020202020204" pitchFamily="34" charset="0"/>
              <a:cs typeface="Arial" panose="020B0604020202020204" pitchFamily="34" charset="0"/>
            </a:endParaRPr>
          </a:p>
          <a:p>
            <a:pPr marL="12700" algn="just">
              <a:lnSpc>
                <a:spcPct val="100000"/>
              </a:lnSpc>
              <a:spcBef>
                <a:spcPts val="555"/>
              </a:spcBef>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your team should be  aligned around potential problems and opportunities to  address during your design work.</a:t>
            </a:r>
            <a:endParaRPr sz="800">
              <a:latin typeface="Arial" panose="020B0604020202020204" pitchFamily="34" charset="0"/>
              <a:cs typeface="Arial" panose="020B0604020202020204" pitchFamily="34" charset="0"/>
            </a:endParaRPr>
          </a:p>
        </p:txBody>
      </p:sp>
      <p:grpSp>
        <p:nvGrpSpPr>
          <p:cNvPr id="9" name="object 9"/>
          <p:cNvGrpSpPr/>
          <p:nvPr/>
        </p:nvGrpSpPr>
        <p:grpSpPr>
          <a:xfrm>
            <a:off x="885496" y="1771256"/>
            <a:ext cx="2706370" cy="1917700"/>
            <a:chOff x="911745" y="1771256"/>
            <a:chExt cx="2706370" cy="1917700"/>
          </a:xfrm>
        </p:grpSpPr>
        <p:sp>
          <p:nvSpPr>
            <p:cNvPr id="10" name="object 10"/>
            <p:cNvSpPr/>
            <p:nvPr/>
          </p:nvSpPr>
          <p:spPr>
            <a:xfrm>
              <a:off x="1016320" y="1775307"/>
              <a:ext cx="2598404" cy="190950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14920" y="1774431"/>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3903053" y="3650450"/>
            <a:ext cx="6109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3" name="object 13"/>
          <p:cNvSpPr txBox="1"/>
          <p:nvPr/>
        </p:nvSpPr>
        <p:spPr>
          <a:xfrm>
            <a:off x="3903054" y="3838016"/>
            <a:ext cx="2684780" cy="1266825"/>
          </a:xfrm>
          <a:prstGeom prst="rect">
            <a:avLst/>
          </a:prstGeom>
        </p:spPr>
        <p:txBody>
          <a:bodyPr vert="horz" wrap="square" lIns="0" tIns="12700" rIns="0" bIns="0" rtlCol="0">
            <a:spAutoFit/>
          </a:bodyPr>
          <a:lstStyle/>
          <a:p>
            <a:pPr marL="84455" marR="337185"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to use the first two tools to  complete the first two boxes of this tool.</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there is not a problem that emerges from both sets  of data, ask the design team to reflect and think if they  can identify one problem that shows up both in their  reflection and the quantitative data.</a:t>
            </a:r>
            <a:endParaRPr sz="800">
              <a:latin typeface="Arial" panose="020B0604020202020204" pitchFamily="34" charset="0"/>
              <a:cs typeface="Arial" panose="020B0604020202020204" pitchFamily="34" charset="0"/>
            </a:endParaRPr>
          </a:p>
          <a:p>
            <a:pPr marL="84455" marR="16764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If the design team cannot think of one problem that  shows up in both sets of data, ask them to select a  problem identified through the quantitative data.</a:t>
            </a:r>
            <a:endParaRPr sz="800">
              <a:latin typeface="Arial" panose="020B0604020202020204" pitchFamily="34" charset="0"/>
              <a:cs typeface="Arial" panose="020B0604020202020204" pitchFamily="34" charset="0"/>
            </a:endParaRPr>
          </a:p>
        </p:txBody>
      </p:sp>
      <p:sp>
        <p:nvSpPr>
          <p:cNvPr id="14" name="object 14"/>
          <p:cNvSpPr txBox="1"/>
          <p:nvPr/>
        </p:nvSpPr>
        <p:spPr>
          <a:xfrm>
            <a:off x="3903004" y="6189853"/>
            <a:ext cx="1475446"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00B3F0"/>
                </a:solidFill>
                <a:latin typeface="Arial" panose="020B0604020202020204" pitchFamily="34" charset="0"/>
                <a:cs typeface="Arial" panose="020B0604020202020204" pitchFamily="34" charset="0"/>
              </a:rPr>
              <a:t>#4 Secondary Research</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15" name="object 15"/>
          <p:cNvSpPr txBox="1"/>
          <p:nvPr/>
        </p:nvSpPr>
        <p:spPr>
          <a:xfrm>
            <a:off x="5935054" y="6189853"/>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00AEE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6" name="object 16"/>
          <p:cNvSpPr txBox="1"/>
          <p:nvPr/>
        </p:nvSpPr>
        <p:spPr>
          <a:xfrm>
            <a:off x="3903004" y="6672627"/>
            <a:ext cx="2600960" cy="934085"/>
          </a:xfrm>
          <a:prstGeom prst="rect">
            <a:avLst/>
          </a:prstGeom>
        </p:spPr>
        <p:txBody>
          <a:bodyPr vert="horz" wrap="square" lIns="0" tIns="12700" rIns="0" bIns="0" rtlCol="0">
            <a:spAutoFit/>
          </a:bodyPr>
          <a:lstStyle/>
          <a:p>
            <a:pPr marL="12700" marR="29209" algn="just">
              <a:lnSpc>
                <a:spcPct val="100000"/>
              </a:lnSpc>
              <a:spcBef>
                <a:spcPts val="100"/>
              </a:spcBef>
            </a:pPr>
            <a:r>
              <a:rPr sz="750" dirty="0">
                <a:solidFill>
                  <a:srgbClr val="414042"/>
                </a:solidFill>
                <a:latin typeface="Arial" panose="020B0604020202020204" pitchFamily="34" charset="0"/>
                <a:cs typeface="Arial" panose="020B0604020202020204" pitchFamily="34" charset="0"/>
              </a:rPr>
              <a:t>The </a:t>
            </a:r>
            <a:r>
              <a:rPr sz="750" b="1" dirty="0">
                <a:solidFill>
                  <a:srgbClr val="414042"/>
                </a:solidFill>
                <a:latin typeface="Arial" panose="020B0604020202020204" pitchFamily="34" charset="0"/>
                <a:cs typeface="Arial" panose="020B0604020202020204" pitchFamily="34" charset="0"/>
              </a:rPr>
              <a:t>Secondary Research </a:t>
            </a:r>
            <a:r>
              <a:rPr sz="750" dirty="0">
                <a:solidFill>
                  <a:srgbClr val="414042"/>
                </a:solidFill>
                <a:latin typeface="Arial" panose="020B0604020202020204" pitchFamily="34" charset="0"/>
                <a:cs typeface="Arial" panose="020B0604020202020204" pitchFamily="34" charset="0"/>
              </a:rPr>
              <a:t>handout helps your team review  research and examples of solutions that address problems  similar to the problem you are working to solve.</a:t>
            </a:r>
            <a:endParaRPr sz="750" dirty="0">
              <a:latin typeface="Arial" panose="020B0604020202020204" pitchFamily="34" charset="0"/>
              <a:cs typeface="Arial" panose="020B0604020202020204" pitchFamily="34" charset="0"/>
            </a:endParaRPr>
          </a:p>
          <a:p>
            <a:pPr marL="12700" algn="just">
              <a:lnSpc>
                <a:spcPct val="100000"/>
              </a:lnSpc>
              <a:spcBef>
                <a:spcPts val="565"/>
              </a:spcBef>
            </a:pPr>
            <a:r>
              <a:rPr sz="750" b="1" dirty="0">
                <a:latin typeface="Arial" panose="020B0604020202020204" pitchFamily="34" charset="0"/>
                <a:cs typeface="Arial" panose="020B0604020202020204" pitchFamily="34" charset="0"/>
              </a:rPr>
              <a:t>WHAT IS YOUR GOAL?</a:t>
            </a:r>
            <a:endParaRPr sz="750" dirty="0">
              <a:latin typeface="Arial" panose="020B0604020202020204" pitchFamily="34" charset="0"/>
              <a:cs typeface="Arial" panose="020B0604020202020204" pitchFamily="34" charset="0"/>
            </a:endParaRPr>
          </a:p>
          <a:p>
            <a:pPr marL="12700" algn="just">
              <a:lnSpc>
                <a:spcPct val="100000"/>
              </a:lnSpc>
              <a:spcBef>
                <a:spcPts val="285"/>
              </a:spcBef>
            </a:pPr>
            <a:r>
              <a:rPr sz="750" dirty="0">
                <a:solidFill>
                  <a:srgbClr val="414042"/>
                </a:solidFill>
                <a:latin typeface="Arial" panose="020B0604020202020204" pitchFamily="34" charset="0"/>
                <a:cs typeface="Arial" panose="020B0604020202020204" pitchFamily="34" charset="0"/>
              </a:rPr>
              <a:t>When you have completed this tool, your team should</a:t>
            </a:r>
            <a:endParaRPr sz="750" dirty="0">
              <a:latin typeface="Arial" panose="020B0604020202020204" pitchFamily="34" charset="0"/>
              <a:cs typeface="Arial" panose="020B0604020202020204" pitchFamily="34" charset="0"/>
            </a:endParaRPr>
          </a:p>
          <a:p>
            <a:pPr marL="12700" marR="5080" algn="just">
              <a:lnSpc>
                <a:spcPct val="100000"/>
              </a:lnSpc>
            </a:pPr>
            <a:r>
              <a:rPr sz="750" dirty="0">
                <a:solidFill>
                  <a:srgbClr val="414042"/>
                </a:solidFill>
                <a:latin typeface="Arial" panose="020B0604020202020204" pitchFamily="34" charset="0"/>
                <a:cs typeface="Arial" panose="020B0604020202020204" pitchFamily="34" charset="0"/>
              </a:rPr>
              <a:t>be inspired by proven examples and solutions that address  the problem they have identified.</a:t>
            </a:r>
            <a:endParaRPr sz="750" dirty="0">
              <a:latin typeface="Arial" panose="020B0604020202020204" pitchFamily="34" charset="0"/>
              <a:cs typeface="Arial" panose="020B0604020202020204" pitchFamily="34" charset="0"/>
            </a:endParaRPr>
          </a:p>
        </p:txBody>
      </p:sp>
      <p:sp>
        <p:nvSpPr>
          <p:cNvPr id="17" name="object 17"/>
          <p:cNvSpPr txBox="1"/>
          <p:nvPr/>
        </p:nvSpPr>
        <p:spPr>
          <a:xfrm>
            <a:off x="3903004" y="8109128"/>
            <a:ext cx="756666"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8" name="object 18"/>
          <p:cNvSpPr txBox="1"/>
          <p:nvPr/>
        </p:nvSpPr>
        <p:spPr>
          <a:xfrm>
            <a:off x="3903004" y="8328905"/>
            <a:ext cx="2691130" cy="707390"/>
          </a:xfrm>
          <a:prstGeom prst="rect">
            <a:avLst/>
          </a:prstGeom>
        </p:spPr>
        <p:txBody>
          <a:bodyPr vert="horz" wrap="square" lIns="0" tIns="12700" rIns="0" bIns="0" rtlCol="0">
            <a:spAutoFit/>
          </a:bodyPr>
          <a:lstStyle/>
          <a:p>
            <a:pPr marL="84455" marR="191135"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design teams to look at outside resources to  understand what research and educational thought  leaders have shared about this idea.</a:t>
            </a:r>
            <a:endParaRPr sz="800" dirty="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can utilize the materials provided by the  Schools 2030 initiative or they can search for their own.</a:t>
            </a:r>
            <a:endParaRPr sz="800" dirty="0">
              <a:latin typeface="Arial" panose="020B0604020202020204" pitchFamily="34" charset="0"/>
              <a:cs typeface="Arial" panose="020B0604020202020204" pitchFamily="34" charset="0"/>
            </a:endParaRPr>
          </a:p>
        </p:txBody>
      </p:sp>
      <p:grpSp>
        <p:nvGrpSpPr>
          <p:cNvPr id="19" name="object 19"/>
          <p:cNvGrpSpPr/>
          <p:nvPr/>
        </p:nvGrpSpPr>
        <p:grpSpPr>
          <a:xfrm>
            <a:off x="885445" y="6229921"/>
            <a:ext cx="2706370" cy="1917700"/>
            <a:chOff x="911694" y="6229921"/>
            <a:chExt cx="2706370" cy="1917700"/>
          </a:xfrm>
        </p:grpSpPr>
        <p:sp>
          <p:nvSpPr>
            <p:cNvPr id="20" name="object 20"/>
            <p:cNvSpPr/>
            <p:nvPr/>
          </p:nvSpPr>
          <p:spPr>
            <a:xfrm>
              <a:off x="1016273" y="6233960"/>
              <a:ext cx="2598412"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14869" y="6233096"/>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p:nvPr/>
        </p:nvSpPr>
        <p:spPr>
          <a:xfrm>
            <a:off x="885401" y="5615343"/>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878714" y="3731120"/>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23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4" name="object 24"/>
          <p:cNvSpPr txBox="1"/>
          <p:nvPr/>
        </p:nvSpPr>
        <p:spPr>
          <a:xfrm>
            <a:off x="878714" y="8189810"/>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25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5" name="object 25"/>
          <p:cNvGrpSpPr/>
          <p:nvPr/>
        </p:nvGrpSpPr>
        <p:grpSpPr>
          <a:xfrm>
            <a:off x="873749" y="1371511"/>
            <a:ext cx="5760085" cy="36195"/>
            <a:chOff x="899998" y="1371511"/>
            <a:chExt cx="5760085" cy="36195"/>
          </a:xfrm>
        </p:grpSpPr>
        <p:sp>
          <p:nvSpPr>
            <p:cNvPr id="26" name="object 26"/>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861050" y="825576"/>
            <a:ext cx="55308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EEF"/>
                </a:solidFill>
                <a:latin typeface="Arial" panose="020B0604020202020204" pitchFamily="34" charset="0"/>
                <a:cs typeface="Arial" panose="020B0604020202020204" pitchFamily="34" charset="0"/>
              </a:rPr>
              <a:t>LAUNCH </a:t>
            </a:r>
            <a:r>
              <a:rPr sz="1800" dirty="0">
                <a:solidFill>
                  <a:srgbClr val="00AEEF"/>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9" name="object 29"/>
          <p:cNvGrpSpPr/>
          <p:nvPr/>
        </p:nvGrpSpPr>
        <p:grpSpPr>
          <a:xfrm>
            <a:off x="1250297" y="10312901"/>
            <a:ext cx="5798820" cy="379095"/>
            <a:chOff x="1276546" y="10312901"/>
            <a:chExt cx="5798820" cy="379095"/>
          </a:xfrm>
        </p:grpSpPr>
        <p:sp>
          <p:nvSpPr>
            <p:cNvPr id="30" name="object 30"/>
            <p:cNvSpPr/>
            <p:nvPr/>
          </p:nvSpPr>
          <p:spPr>
            <a:xfrm>
              <a:off x="1283919" y="10328427"/>
              <a:ext cx="5784215" cy="363855"/>
            </a:xfrm>
            <a:custGeom>
              <a:avLst/>
              <a:gdLst/>
              <a:ahLst/>
              <a:cxnLst/>
              <a:rect l="l" t="t" r="r" b="b"/>
              <a:pathLst>
                <a:path w="5784215" h="363854">
                  <a:moveTo>
                    <a:pt x="5783694" y="0"/>
                  </a:moveTo>
                  <a:lnTo>
                    <a:pt x="0" y="0"/>
                  </a:lnTo>
                  <a:lnTo>
                    <a:pt x="0" y="186016"/>
                  </a:lnTo>
                  <a:lnTo>
                    <a:pt x="0" y="363575"/>
                  </a:lnTo>
                  <a:lnTo>
                    <a:pt x="5783694" y="363575"/>
                  </a:lnTo>
                  <a:lnTo>
                    <a:pt x="5783694" y="186016"/>
                  </a:lnTo>
                  <a:lnTo>
                    <a:pt x="5783694"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5822365" y="103202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5822365" y="103202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4685919"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4685919"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3549459"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3549459"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413000"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2413000"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1283919"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1283919"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1" name="object 41"/>
          <p:cNvSpPr txBox="1"/>
          <p:nvPr/>
        </p:nvSpPr>
        <p:spPr>
          <a:xfrm>
            <a:off x="1621499" y="103484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42" name="object 42"/>
          <p:cNvSpPr txBox="1"/>
          <p:nvPr/>
        </p:nvSpPr>
        <p:spPr>
          <a:xfrm>
            <a:off x="2738468" y="103484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3" name="object 43"/>
          <p:cNvSpPr txBox="1"/>
          <p:nvPr/>
        </p:nvSpPr>
        <p:spPr>
          <a:xfrm>
            <a:off x="3914247" y="103484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4" name="object 44"/>
          <p:cNvSpPr txBox="1"/>
          <p:nvPr/>
        </p:nvSpPr>
        <p:spPr>
          <a:xfrm>
            <a:off x="4980983" y="103484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5" name="object 45"/>
          <p:cNvSpPr txBox="1"/>
          <p:nvPr/>
        </p:nvSpPr>
        <p:spPr>
          <a:xfrm>
            <a:off x="6272616" y="103484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1731124"/>
            <a:ext cx="1239520"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00B3F0"/>
                </a:solidFill>
                <a:latin typeface="Arial" panose="020B0604020202020204" pitchFamily="34" charset="0"/>
                <a:cs typeface="Arial" panose="020B0604020202020204" pitchFamily="34" charset="0"/>
              </a:rPr>
              <a:t>#5 Stakeholder Mapping</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7" name="object 7"/>
          <p:cNvSpPr txBox="1"/>
          <p:nvPr/>
        </p:nvSpPr>
        <p:spPr>
          <a:xfrm>
            <a:off x="5961303" y="1731124"/>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00AEEF"/>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8" name="object 8"/>
          <p:cNvSpPr txBox="1"/>
          <p:nvPr/>
        </p:nvSpPr>
        <p:spPr>
          <a:xfrm>
            <a:off x="3929303" y="2075345"/>
            <a:ext cx="2734310" cy="9823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Stakeholder Mapping </a:t>
            </a:r>
            <a:r>
              <a:rPr sz="800" dirty="0">
                <a:solidFill>
                  <a:srgbClr val="414042"/>
                </a:solidFill>
                <a:latin typeface="Arial" panose="020B0604020202020204" pitchFamily="34" charset="0"/>
                <a:cs typeface="Arial" panose="020B0604020202020204" pitchFamily="34" charset="0"/>
              </a:rPr>
              <a:t>handout helps your team  identify the different stakeholder groups that relate to the  problem as well as any voices that are underrepresented.</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48260">
              <a:lnSpc>
                <a:spcPct val="100000"/>
              </a:lnSpc>
              <a:spcBef>
                <a:spcPts val="295"/>
              </a:spcBef>
            </a:pPr>
            <a:r>
              <a:rPr sz="800" dirty="0">
                <a:solidFill>
                  <a:srgbClr val="414042"/>
                </a:solidFill>
                <a:latin typeface="Arial" panose="020B0604020202020204" pitchFamily="34" charset="0"/>
                <a:cs typeface="Arial" panose="020B0604020202020204" pitchFamily="34" charset="0"/>
              </a:rPr>
              <a:t>When you have completed this tool, your team should be  aligned around potential stakeholders to engage in the  next phase of the process.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2" y="3650450"/>
            <a:ext cx="7633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0" name="object 10"/>
          <p:cNvSpPr txBox="1"/>
          <p:nvPr/>
        </p:nvSpPr>
        <p:spPr>
          <a:xfrm>
            <a:off x="3929303" y="3838016"/>
            <a:ext cx="2665095" cy="126682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If design teams are struggling to get started,</a:t>
            </a:r>
            <a:endParaRPr sz="800">
              <a:latin typeface="Arial" panose="020B0604020202020204" pitchFamily="34" charset="0"/>
              <a:cs typeface="Arial" panose="020B0604020202020204" pitchFamily="34" charset="0"/>
            </a:endParaRPr>
          </a:p>
          <a:p>
            <a:pPr marL="84455" marR="5080">
              <a:lnSpc>
                <a:spcPct val="100000"/>
              </a:lnSpc>
            </a:pPr>
            <a:r>
              <a:rPr sz="800" dirty="0">
                <a:solidFill>
                  <a:srgbClr val="414042"/>
                </a:solidFill>
                <a:latin typeface="Arial" panose="020B0604020202020204" pitchFamily="34" charset="0"/>
                <a:cs typeface="Arial" panose="020B0604020202020204" pitchFamily="34" charset="0"/>
              </a:rPr>
              <a:t>ask them to begin by thinking about the different types  of stakeholders (students, families, teachers, etc.).</a:t>
            </a:r>
            <a:endParaRPr sz="800">
              <a:latin typeface="Arial" panose="020B0604020202020204" pitchFamily="34" charset="0"/>
              <a:cs typeface="Arial" panose="020B0604020202020204" pitchFamily="34" charset="0"/>
            </a:endParaRPr>
          </a:p>
          <a:p>
            <a:pPr marL="84455" marR="44259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they are still struggling, ask them to think  of specific people from each of those groups.</a:t>
            </a:r>
            <a:endParaRPr sz="800">
              <a:latin typeface="Arial" panose="020B0604020202020204" pitchFamily="34" charset="0"/>
              <a:cs typeface="Arial" panose="020B0604020202020204" pitchFamily="34" charset="0"/>
            </a:endParaRPr>
          </a:p>
          <a:p>
            <a:pPr marL="84455" marR="120014"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If design teams are struggling to identify the least  represented, ask the group to think about those with  whom they frequently interact and those with whom  they do not.</a:t>
            </a:r>
            <a:endParaRPr sz="800">
              <a:latin typeface="Arial" panose="020B0604020202020204" pitchFamily="34" charset="0"/>
              <a:cs typeface="Arial" panose="020B0604020202020204" pitchFamily="34" charset="0"/>
            </a:endParaRPr>
          </a:p>
        </p:txBody>
      </p:sp>
      <p:grpSp>
        <p:nvGrpSpPr>
          <p:cNvPr id="11" name="object 11"/>
          <p:cNvGrpSpPr/>
          <p:nvPr/>
        </p:nvGrpSpPr>
        <p:grpSpPr>
          <a:xfrm>
            <a:off x="899998" y="1771256"/>
            <a:ext cx="2718435" cy="1917700"/>
            <a:chOff x="899998" y="1771256"/>
            <a:chExt cx="2718435" cy="1917700"/>
          </a:xfrm>
        </p:grpSpPr>
        <p:sp>
          <p:nvSpPr>
            <p:cNvPr id="12" name="object 12"/>
            <p:cNvSpPr/>
            <p:nvPr/>
          </p:nvSpPr>
          <p:spPr>
            <a:xfrm>
              <a:off x="1004543" y="1775307"/>
              <a:ext cx="2610282" cy="1909508"/>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903173" y="1774431"/>
              <a:ext cx="2712085" cy="1911350"/>
            </a:xfrm>
            <a:custGeom>
              <a:avLst/>
              <a:gdLst/>
              <a:ahLst/>
              <a:cxnLst/>
              <a:rect l="l" t="t" r="r" b="b"/>
              <a:pathLst>
                <a:path w="2712085" h="1911350">
                  <a:moveTo>
                    <a:pt x="0" y="1911261"/>
                  </a:moveTo>
                  <a:lnTo>
                    <a:pt x="2711653" y="1911261"/>
                  </a:lnTo>
                  <a:lnTo>
                    <a:pt x="2711653" y="0"/>
                  </a:lnTo>
                  <a:lnTo>
                    <a:pt x="0" y="0"/>
                  </a:lnTo>
                  <a:lnTo>
                    <a:pt x="0" y="1911261"/>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4" name="object 14"/>
          <p:cNvSpPr txBox="1"/>
          <p:nvPr/>
        </p:nvSpPr>
        <p:spPr>
          <a:xfrm>
            <a:off x="887299" y="3731120"/>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27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5" name="object 1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6" name="object 16"/>
          <p:cNvGrpSpPr/>
          <p:nvPr/>
        </p:nvGrpSpPr>
        <p:grpSpPr>
          <a:xfrm>
            <a:off x="553764" y="10312901"/>
            <a:ext cx="5774055" cy="379095"/>
            <a:chOff x="553764" y="10312901"/>
            <a:chExt cx="5774055" cy="379095"/>
          </a:xfrm>
        </p:grpSpPr>
        <p:sp>
          <p:nvSpPr>
            <p:cNvPr id="17" name="object 17"/>
            <p:cNvSpPr/>
            <p:nvPr/>
          </p:nvSpPr>
          <p:spPr>
            <a:xfrm>
              <a:off x="561136" y="10328427"/>
              <a:ext cx="5759450" cy="363855"/>
            </a:xfrm>
            <a:custGeom>
              <a:avLst/>
              <a:gdLst/>
              <a:ahLst/>
              <a:cxnLst/>
              <a:rect l="l" t="t" r="r" b="b"/>
              <a:pathLst>
                <a:path w="5759450" h="363854">
                  <a:moveTo>
                    <a:pt x="5758827" y="0"/>
                  </a:moveTo>
                  <a:lnTo>
                    <a:pt x="0" y="0"/>
                  </a:lnTo>
                  <a:lnTo>
                    <a:pt x="0" y="186016"/>
                  </a:lnTo>
                  <a:lnTo>
                    <a:pt x="0" y="363575"/>
                  </a:lnTo>
                  <a:lnTo>
                    <a:pt x="5758827" y="363575"/>
                  </a:lnTo>
                  <a:lnTo>
                    <a:pt x="5758827" y="186016"/>
                  </a:lnTo>
                  <a:lnTo>
                    <a:pt x="5758827"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5114327" y="103202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5114327" y="10320273"/>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3970502"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3970502"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2833814"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2833814"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1697596"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697596"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61136" y="10320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561136" y="10320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8" name="object 28"/>
          <p:cNvSpPr txBox="1"/>
          <p:nvPr/>
        </p:nvSpPr>
        <p:spPr>
          <a:xfrm>
            <a:off x="1025716" y="103484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9" name="object 29"/>
          <p:cNvSpPr txBox="1"/>
          <p:nvPr/>
        </p:nvSpPr>
        <p:spPr>
          <a:xfrm>
            <a:off x="2091479" y="10348498"/>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0" name="object 30"/>
          <p:cNvSpPr txBox="1"/>
          <p:nvPr/>
        </p:nvSpPr>
        <p:spPr>
          <a:xfrm>
            <a:off x="3298654" y="10348498"/>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1" name="object 31"/>
          <p:cNvSpPr txBox="1"/>
          <p:nvPr/>
        </p:nvSpPr>
        <p:spPr>
          <a:xfrm>
            <a:off x="4267578" y="10348498"/>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2" name="object 32"/>
          <p:cNvSpPr txBox="1"/>
          <p:nvPr/>
        </p:nvSpPr>
        <p:spPr>
          <a:xfrm>
            <a:off x="5605906" y="10348498"/>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57</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87299" y="825576"/>
            <a:ext cx="580834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AEEF"/>
                </a:solidFill>
                <a:latin typeface="Arial" panose="020B0604020202020204" pitchFamily="34" charset="0"/>
                <a:cs typeface="Arial" panose="020B0604020202020204" pitchFamily="34" charset="0"/>
              </a:rPr>
              <a:t>LAUNCH </a:t>
            </a:r>
            <a:r>
              <a:rPr sz="1800" dirty="0">
                <a:solidFill>
                  <a:srgbClr val="00AEEF"/>
                </a:solidFill>
                <a:latin typeface="Arial" panose="020B0604020202020204" pitchFamily="34" charset="0"/>
                <a:cs typeface="Arial" panose="020B0604020202020204" pitchFamily="34" charset="0"/>
              </a:rPr>
              <a:t>TRANSITION FACILITATION &amp; COACHING</a:t>
            </a:r>
            <a:endParaRPr sz="1800">
              <a:latin typeface="Arial" panose="020B0604020202020204" pitchFamily="34" charset="0"/>
              <a:cs typeface="Arial" panose="020B0604020202020204" pitchFamily="34" charset="0"/>
            </a:endParaRPr>
          </a:p>
        </p:txBody>
      </p:sp>
      <p:sp>
        <p:nvSpPr>
          <p:cNvPr id="10" name="object 10"/>
          <p:cNvSpPr txBox="1"/>
          <p:nvPr/>
        </p:nvSpPr>
        <p:spPr>
          <a:xfrm>
            <a:off x="3929303" y="1749254"/>
            <a:ext cx="2244090"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the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2490038"/>
            <a:ext cx="264541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In the </a:t>
            </a:r>
            <a:r>
              <a:rPr sz="800" b="1" dirty="0">
                <a:solidFill>
                  <a:srgbClr val="414042"/>
                </a:solidFill>
                <a:latin typeface="Arial" panose="020B0604020202020204" pitchFamily="34" charset="0"/>
                <a:cs typeface="Arial" panose="020B0604020202020204" pitchFamily="34" charset="0"/>
              </a:rPr>
              <a:t>Launch the Challenge </a:t>
            </a:r>
            <a:r>
              <a:rPr sz="800" dirty="0">
                <a:solidFill>
                  <a:srgbClr val="414042"/>
                </a:solidFill>
                <a:latin typeface="Arial" panose="020B0604020202020204" pitchFamily="34" charset="0"/>
                <a:cs typeface="Arial" panose="020B0604020202020204" pitchFamily="34" charset="0"/>
              </a:rPr>
              <a:t>phase, the team will  develop many ideas about problems, challenges,  opportunities, and issues at the school. This can be  difficult to face honestly, but as a facilitator you want to  help the team to feel comfortable sharing those ideas.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3171673"/>
            <a:ext cx="2718434" cy="628377"/>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It is common that there will be disagreement, and the  role as facilitator will be to allow each person to share  without being interrupted. Alignment should not be an  argument. There are no winners in alignment. It is about</a:t>
            </a: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collaboration, compromise, and understanding of the  whole group.</a:t>
            </a:r>
            <a:endParaRPr sz="800" dirty="0">
              <a:latin typeface="Arial" panose="020B0604020202020204" pitchFamily="34" charset="0"/>
              <a:cs typeface="Arial" panose="020B0604020202020204" pitchFamily="34" charset="0"/>
            </a:endParaRPr>
          </a:p>
        </p:txBody>
      </p:sp>
      <p:sp>
        <p:nvSpPr>
          <p:cNvPr id="13" name="object 13"/>
          <p:cNvSpPr txBox="1"/>
          <p:nvPr/>
        </p:nvSpPr>
        <p:spPr>
          <a:xfrm>
            <a:off x="3929303" y="3975227"/>
            <a:ext cx="251650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letting the decision about the problem become  about one person’s idea, and keep the conversation  focused on the group’s ideas and information.</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4598908"/>
            <a:ext cx="2673350"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in this phase of the design challenge  is that the team feels that they need to know the solution  to the problem to move on. The team doesn’t need to  have an answer to select a problem. In fact, NOT having  a solution in mind is the ideal type of problem to solve.</a:t>
            </a:r>
            <a:endParaRPr sz="800">
              <a:latin typeface="Arial" panose="020B0604020202020204" pitchFamily="34" charset="0"/>
              <a:cs typeface="Arial" panose="020B0604020202020204" pitchFamily="34" charset="0"/>
            </a:endParaRPr>
          </a:p>
        </p:txBody>
      </p:sp>
      <p:sp>
        <p:nvSpPr>
          <p:cNvPr id="15" name="object 15"/>
          <p:cNvSpPr txBox="1"/>
          <p:nvPr/>
        </p:nvSpPr>
        <p:spPr>
          <a:xfrm>
            <a:off x="3929303" y="5583504"/>
            <a:ext cx="2660650" cy="951230"/>
          </a:xfrm>
          <a:prstGeom prst="rect">
            <a:avLst/>
          </a:prstGeom>
        </p:spPr>
        <p:txBody>
          <a:bodyPr vert="horz" wrap="square" lIns="0" tIns="12700" rIns="0" bIns="0" rtlCol="0">
            <a:spAutoFit/>
          </a:bodyPr>
          <a:lstStyle/>
          <a:p>
            <a:pPr marL="12700" marR="66040">
              <a:lnSpc>
                <a:spcPct val="100000"/>
              </a:lnSpc>
              <a:spcBef>
                <a:spcPts val="100"/>
              </a:spcBef>
            </a:pPr>
            <a:r>
              <a:rPr sz="800" dirty="0">
                <a:solidFill>
                  <a:srgbClr val="414042"/>
                </a:solidFill>
                <a:latin typeface="Arial" panose="020B0604020202020204" pitchFamily="34" charset="0"/>
                <a:cs typeface="Arial" panose="020B0604020202020204" pitchFamily="34" charset="0"/>
              </a:rPr>
              <a:t>Help design teams avoid picking problems that are not  human-centered in the focus. You can ask, “Who does  that problem most affect?” or “Can we focus on one  specific stakeholder for that problem?”</a:t>
            </a:r>
            <a:endParaRPr sz="80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Help the design teams avoid problems that are not  connected to a challenge that might improve the holistic  learning outcomes at the school.</a:t>
            </a:r>
            <a:endParaRPr sz="800">
              <a:latin typeface="Arial" panose="020B0604020202020204" pitchFamily="34" charset="0"/>
              <a:cs typeface="Arial" panose="020B0604020202020204" pitchFamily="34" charset="0"/>
            </a:endParaRPr>
          </a:p>
        </p:txBody>
      </p:sp>
      <p:sp>
        <p:nvSpPr>
          <p:cNvPr id="16" name="object 16"/>
          <p:cNvSpPr txBox="1"/>
          <p:nvPr/>
        </p:nvSpPr>
        <p:spPr>
          <a:xfrm>
            <a:off x="1339595" y="1648917"/>
            <a:ext cx="2208885"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7" name="object 17"/>
          <p:cNvSpPr/>
          <p:nvPr/>
        </p:nvSpPr>
        <p:spPr>
          <a:xfrm>
            <a:off x="900003" y="1888490"/>
            <a:ext cx="2718435" cy="2520950"/>
          </a:xfrm>
          <a:custGeom>
            <a:avLst/>
            <a:gdLst/>
            <a:ahLst/>
            <a:cxnLst/>
            <a:rect l="l" t="t" r="r" b="b"/>
            <a:pathLst>
              <a:path w="2718435" h="2520950">
                <a:moveTo>
                  <a:pt x="2645994" y="0"/>
                </a:moveTo>
                <a:lnTo>
                  <a:pt x="71996" y="0"/>
                </a:lnTo>
                <a:lnTo>
                  <a:pt x="30373" y="1124"/>
                </a:lnTo>
                <a:lnTo>
                  <a:pt x="8999" y="8999"/>
                </a:lnTo>
                <a:lnTo>
                  <a:pt x="1124" y="30373"/>
                </a:lnTo>
                <a:lnTo>
                  <a:pt x="0" y="71996"/>
                </a:lnTo>
                <a:lnTo>
                  <a:pt x="0" y="2448953"/>
                </a:lnTo>
                <a:lnTo>
                  <a:pt x="1124" y="2490576"/>
                </a:lnTo>
                <a:lnTo>
                  <a:pt x="8999" y="2511950"/>
                </a:lnTo>
                <a:lnTo>
                  <a:pt x="30373" y="2519825"/>
                </a:lnTo>
                <a:lnTo>
                  <a:pt x="71996" y="2520950"/>
                </a:lnTo>
                <a:lnTo>
                  <a:pt x="2645994" y="2520950"/>
                </a:lnTo>
                <a:lnTo>
                  <a:pt x="2687617" y="2519825"/>
                </a:lnTo>
                <a:lnTo>
                  <a:pt x="2708990" y="2511950"/>
                </a:lnTo>
                <a:lnTo>
                  <a:pt x="2716865" y="2490576"/>
                </a:lnTo>
                <a:lnTo>
                  <a:pt x="2717990" y="2448953"/>
                </a:lnTo>
                <a:lnTo>
                  <a:pt x="2717990" y="71996"/>
                </a:lnTo>
                <a:lnTo>
                  <a:pt x="2716865" y="30373"/>
                </a:lnTo>
                <a:lnTo>
                  <a:pt x="2708990" y="8999"/>
                </a:lnTo>
                <a:lnTo>
                  <a:pt x="2687617" y="1124"/>
                </a:lnTo>
                <a:lnTo>
                  <a:pt x="2645994" y="0"/>
                </a:lnTo>
                <a:close/>
              </a:path>
            </a:pathLst>
          </a:custGeom>
          <a:solidFill>
            <a:srgbClr val="E1F4F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1018208" y="1978846"/>
            <a:ext cx="2430145" cy="2157730"/>
          </a:xfrm>
          <a:prstGeom prst="rect">
            <a:avLst/>
          </a:prstGeom>
        </p:spPr>
        <p:txBody>
          <a:bodyPr vert="horz" wrap="square" lIns="0" tIns="95885" rIns="0" bIns="0" rtlCol="0">
            <a:spAutoFit/>
          </a:bodyPr>
          <a:lstStyle/>
          <a:p>
            <a:pPr marL="12700">
              <a:lnSpc>
                <a:spcPct val="100000"/>
              </a:lnSpc>
              <a:spcBef>
                <a:spcPts val="755"/>
              </a:spcBef>
            </a:pPr>
            <a:r>
              <a:rPr sz="1000" dirty="0">
                <a:solidFill>
                  <a:srgbClr val="00AEEF"/>
                </a:solidFill>
                <a:latin typeface="Arial" panose="020B0604020202020204" pitchFamily="34" charset="0"/>
                <a:cs typeface="Arial" panose="020B0604020202020204" pitchFamily="34" charset="0"/>
              </a:rPr>
              <a:t>n </a:t>
            </a:r>
            <a:r>
              <a:rPr sz="1000" dirty="0">
                <a:latin typeface="Arial" panose="020B0604020202020204" pitchFamily="34" charset="0"/>
                <a:cs typeface="Arial" panose="020B0604020202020204" pitchFamily="34" charset="0"/>
              </a:rPr>
              <a:t>TEAM ALIGNMENT</a:t>
            </a:r>
          </a:p>
          <a:p>
            <a:pPr marL="12700" marR="4572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your summary pages and use the questions  below to narrow your team’s focus so that you can  move on to the next phase of the design challenge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 with a shared perspective.</a:t>
            </a:r>
            <a:endParaRPr sz="800" dirty="0">
              <a:latin typeface="Arial" panose="020B0604020202020204" pitchFamily="34" charset="0"/>
              <a:cs typeface="Arial" panose="020B0604020202020204" pitchFamily="34" charset="0"/>
            </a:endParaRPr>
          </a:p>
          <a:p>
            <a:pPr marL="12700" marR="13970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endParaRPr sz="800" dirty="0">
              <a:latin typeface="Arial" panose="020B0604020202020204" pitchFamily="34" charset="0"/>
              <a:cs typeface="Arial" panose="020B0604020202020204" pitchFamily="34" charset="0"/>
            </a:endParaRPr>
          </a:p>
          <a:p>
            <a:pPr marL="12700" marR="5080" algn="just">
              <a:lnSpc>
                <a:spcPct val="100000"/>
              </a:lnSpc>
            </a:pP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“Tell me  more about that...”</a:t>
            </a:r>
            <a:endParaRPr sz="800" dirty="0">
              <a:latin typeface="Arial" panose="020B0604020202020204" pitchFamily="34" charset="0"/>
              <a:cs typeface="Arial" panose="020B0604020202020204" pitchFamily="34" charset="0"/>
            </a:endParaRPr>
          </a:p>
          <a:p>
            <a:pPr marL="12700" marR="205104">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9" name="object 19"/>
          <p:cNvSpPr/>
          <p:nvPr/>
        </p:nvSpPr>
        <p:spPr>
          <a:xfrm>
            <a:off x="903178" y="4582858"/>
            <a:ext cx="2712085" cy="2514600"/>
          </a:xfrm>
          <a:custGeom>
            <a:avLst/>
            <a:gdLst/>
            <a:ahLst/>
            <a:cxnLst/>
            <a:rect l="l" t="t" r="r" b="b"/>
            <a:pathLst>
              <a:path w="2712085" h="2514600">
                <a:moveTo>
                  <a:pt x="71996" y="0"/>
                </a:moveTo>
                <a:lnTo>
                  <a:pt x="30373" y="1124"/>
                </a:lnTo>
                <a:lnTo>
                  <a:pt x="8999" y="8999"/>
                </a:lnTo>
                <a:lnTo>
                  <a:pt x="1124" y="30373"/>
                </a:lnTo>
                <a:lnTo>
                  <a:pt x="0" y="71996"/>
                </a:lnTo>
                <a:lnTo>
                  <a:pt x="0" y="2442603"/>
                </a:lnTo>
                <a:lnTo>
                  <a:pt x="1124" y="2484226"/>
                </a:lnTo>
                <a:lnTo>
                  <a:pt x="8999" y="2505600"/>
                </a:lnTo>
                <a:lnTo>
                  <a:pt x="30373" y="2513475"/>
                </a:lnTo>
                <a:lnTo>
                  <a:pt x="71996" y="2514600"/>
                </a:lnTo>
                <a:lnTo>
                  <a:pt x="2639644" y="2514600"/>
                </a:lnTo>
                <a:lnTo>
                  <a:pt x="2681267" y="2513475"/>
                </a:lnTo>
                <a:lnTo>
                  <a:pt x="2702640" y="2505600"/>
                </a:lnTo>
                <a:lnTo>
                  <a:pt x="2710515" y="2484226"/>
                </a:lnTo>
                <a:lnTo>
                  <a:pt x="2711640" y="2442603"/>
                </a:lnTo>
                <a:lnTo>
                  <a:pt x="2711640" y="71996"/>
                </a:lnTo>
                <a:lnTo>
                  <a:pt x="2710515" y="30373"/>
                </a:lnTo>
                <a:lnTo>
                  <a:pt x="2702640" y="8999"/>
                </a:lnTo>
                <a:lnTo>
                  <a:pt x="2681267" y="1124"/>
                </a:lnTo>
                <a:lnTo>
                  <a:pt x="2639644" y="0"/>
                </a:lnTo>
                <a:lnTo>
                  <a:pt x="71996" y="0"/>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3178" y="7346315"/>
            <a:ext cx="2712085" cy="2514600"/>
          </a:xfrm>
          <a:custGeom>
            <a:avLst/>
            <a:gdLst/>
            <a:ahLst/>
            <a:cxnLst/>
            <a:rect l="l" t="t" r="r" b="b"/>
            <a:pathLst>
              <a:path w="2712085" h="2514600">
                <a:moveTo>
                  <a:pt x="71996" y="0"/>
                </a:moveTo>
                <a:lnTo>
                  <a:pt x="30373" y="1124"/>
                </a:lnTo>
                <a:lnTo>
                  <a:pt x="8999" y="8999"/>
                </a:lnTo>
                <a:lnTo>
                  <a:pt x="1124" y="30373"/>
                </a:lnTo>
                <a:lnTo>
                  <a:pt x="0" y="71996"/>
                </a:lnTo>
                <a:lnTo>
                  <a:pt x="0" y="2442603"/>
                </a:lnTo>
                <a:lnTo>
                  <a:pt x="1124" y="2484226"/>
                </a:lnTo>
                <a:lnTo>
                  <a:pt x="8999" y="2505600"/>
                </a:lnTo>
                <a:lnTo>
                  <a:pt x="30373" y="2513475"/>
                </a:lnTo>
                <a:lnTo>
                  <a:pt x="71996" y="2514600"/>
                </a:lnTo>
                <a:lnTo>
                  <a:pt x="2639644" y="2514600"/>
                </a:lnTo>
                <a:lnTo>
                  <a:pt x="2681267" y="2513475"/>
                </a:lnTo>
                <a:lnTo>
                  <a:pt x="2702640" y="2505600"/>
                </a:lnTo>
                <a:lnTo>
                  <a:pt x="2710515" y="2484226"/>
                </a:lnTo>
                <a:lnTo>
                  <a:pt x="2711640" y="2442603"/>
                </a:lnTo>
                <a:lnTo>
                  <a:pt x="2711640" y="71996"/>
                </a:lnTo>
                <a:lnTo>
                  <a:pt x="2710515" y="30373"/>
                </a:lnTo>
                <a:lnTo>
                  <a:pt x="2702640" y="8999"/>
                </a:lnTo>
                <a:lnTo>
                  <a:pt x="2681267" y="1124"/>
                </a:lnTo>
                <a:lnTo>
                  <a:pt x="2639644" y="0"/>
                </a:lnTo>
                <a:lnTo>
                  <a:pt x="71996" y="0"/>
                </a:lnTo>
                <a:close/>
              </a:path>
            </a:pathLst>
          </a:custGeom>
          <a:ln w="6350">
            <a:solidFill>
              <a:srgbClr val="00AEE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1005508" y="4689411"/>
            <a:ext cx="187134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is the one problem your team will  explore together?</a:t>
            </a:r>
            <a:endParaRPr sz="800">
              <a:latin typeface="Arial" panose="020B0604020202020204" pitchFamily="34" charset="0"/>
              <a:cs typeface="Arial" panose="020B0604020202020204" pitchFamily="34" charset="0"/>
            </a:endParaRPr>
          </a:p>
        </p:txBody>
      </p:sp>
      <p:sp>
        <p:nvSpPr>
          <p:cNvPr id="22" name="object 22"/>
          <p:cNvSpPr txBox="1"/>
          <p:nvPr/>
        </p:nvSpPr>
        <p:spPr>
          <a:xfrm>
            <a:off x="1005508" y="7449375"/>
            <a:ext cx="2263775" cy="26924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this problem relate to improving</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the holistic learning outcomes for your students?</a:t>
            </a:r>
            <a:endParaRPr sz="800">
              <a:latin typeface="Arial" panose="020B0604020202020204" pitchFamily="34" charset="0"/>
              <a:cs typeface="Arial" panose="020B0604020202020204" pitchFamily="34" charset="0"/>
            </a:endParaRPr>
          </a:p>
        </p:txBody>
      </p:sp>
      <p:grpSp>
        <p:nvGrpSpPr>
          <p:cNvPr id="23" name="object 23"/>
          <p:cNvGrpSpPr/>
          <p:nvPr/>
        </p:nvGrpSpPr>
        <p:grpSpPr>
          <a:xfrm>
            <a:off x="1275568" y="10310600"/>
            <a:ext cx="5798820" cy="381635"/>
            <a:chOff x="1275568" y="10310600"/>
            <a:chExt cx="5798820" cy="381635"/>
          </a:xfrm>
        </p:grpSpPr>
        <p:sp>
          <p:nvSpPr>
            <p:cNvPr id="24" name="object 24"/>
            <p:cNvSpPr/>
            <p:nvPr/>
          </p:nvSpPr>
          <p:spPr>
            <a:xfrm>
              <a:off x="1282941" y="10326129"/>
              <a:ext cx="5784215" cy="366395"/>
            </a:xfrm>
            <a:custGeom>
              <a:avLst/>
              <a:gdLst/>
              <a:ahLst/>
              <a:cxnLst/>
              <a:rect l="l" t="t" r="r" b="b"/>
              <a:pathLst>
                <a:path w="5784215" h="366395">
                  <a:moveTo>
                    <a:pt x="5783694" y="0"/>
                  </a:moveTo>
                  <a:lnTo>
                    <a:pt x="0" y="0"/>
                  </a:lnTo>
                  <a:lnTo>
                    <a:pt x="0" y="186016"/>
                  </a:lnTo>
                  <a:lnTo>
                    <a:pt x="0" y="365874"/>
                  </a:lnTo>
                  <a:lnTo>
                    <a:pt x="5783694" y="365874"/>
                  </a:lnTo>
                  <a:lnTo>
                    <a:pt x="5783694" y="186016"/>
                  </a:lnTo>
                  <a:lnTo>
                    <a:pt x="5783694"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821375" y="103179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821375" y="103179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684928" y="103179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684928" y="103179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548481" y="103179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548481" y="103179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412022" y="103179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412022" y="103179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1282941" y="103179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1282941" y="103179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5" name="object 35"/>
          <p:cNvSpPr txBox="1"/>
          <p:nvPr/>
        </p:nvSpPr>
        <p:spPr>
          <a:xfrm>
            <a:off x="1646770" y="10346197"/>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6" name="object 36"/>
          <p:cNvSpPr txBox="1"/>
          <p:nvPr/>
        </p:nvSpPr>
        <p:spPr>
          <a:xfrm>
            <a:off x="2763739" y="10346197"/>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7" name="object 37"/>
          <p:cNvSpPr txBox="1"/>
          <p:nvPr/>
        </p:nvSpPr>
        <p:spPr>
          <a:xfrm>
            <a:off x="3939518" y="10346197"/>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8" name="object 38"/>
          <p:cNvSpPr txBox="1"/>
          <p:nvPr/>
        </p:nvSpPr>
        <p:spPr>
          <a:xfrm>
            <a:off x="5006254" y="10346197"/>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9" name="object 39"/>
          <p:cNvSpPr txBox="1"/>
          <p:nvPr/>
        </p:nvSpPr>
        <p:spPr>
          <a:xfrm>
            <a:off x="5821375" y="10326128"/>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8937" y="7347102"/>
            <a:ext cx="5741035" cy="2282676"/>
          </a:xfrm>
          <a:prstGeom prst="rect">
            <a:avLst/>
          </a:prstGeom>
        </p:spPr>
        <p:txBody>
          <a:bodyPr vert="horz" wrap="square" lIns="0" tIns="12700" rIns="0" bIns="0" rtlCol="0">
            <a:spAutoFit/>
          </a:bodyPr>
          <a:lstStyle/>
          <a:p>
            <a:pPr marL="12700">
              <a:lnSpc>
                <a:spcPct val="100000"/>
              </a:lnSpc>
              <a:spcBef>
                <a:spcPts val="100"/>
              </a:spcBef>
            </a:pPr>
            <a:r>
              <a:rPr sz="1000" b="1" i="1" dirty="0">
                <a:solidFill>
                  <a:srgbClr val="74C054"/>
                </a:solidFill>
                <a:latin typeface="Arial" panose="020B0604020202020204" pitchFamily="34" charset="0"/>
                <a:cs typeface="Arial" panose="020B0604020202020204" pitchFamily="34" charset="0"/>
              </a:rPr>
              <a:t>Selecting and Empowering Design Teams</a:t>
            </a:r>
            <a:endParaRPr sz="1000">
              <a:latin typeface="Arial" panose="020B0604020202020204" pitchFamily="34" charset="0"/>
              <a:cs typeface="Arial" panose="020B0604020202020204" pitchFamily="34" charset="0"/>
            </a:endParaRPr>
          </a:p>
          <a:p>
            <a:pPr marL="287655" indent="-95885">
              <a:lnSpc>
                <a:spcPct val="100000"/>
              </a:lnSpc>
              <a:buChar char="•"/>
              <a:tabLst>
                <a:tab pos="288290" algn="l"/>
              </a:tabLst>
            </a:pPr>
            <a:r>
              <a:rPr sz="1000" dirty="0">
                <a:solidFill>
                  <a:srgbClr val="414042"/>
                </a:solidFill>
                <a:latin typeface="Arial" panose="020B0604020202020204" pitchFamily="34" charset="0"/>
                <a:cs typeface="Arial" panose="020B0604020202020204" pitchFamily="34" charset="0"/>
              </a:rPr>
              <a:t>Ideally, there will be one or two design team(s) per school.</a:t>
            </a:r>
            <a:endParaRPr sz="1000">
              <a:latin typeface="Arial" panose="020B0604020202020204" pitchFamily="34" charset="0"/>
              <a:cs typeface="Arial" panose="020B0604020202020204" pitchFamily="34" charset="0"/>
            </a:endParaRPr>
          </a:p>
          <a:p>
            <a:pPr marL="287655" indent="-95885">
              <a:lnSpc>
                <a:spcPct val="100000"/>
              </a:lnSpc>
              <a:spcBef>
                <a:spcPts val="280"/>
              </a:spcBef>
              <a:buChar char="•"/>
              <a:tabLst>
                <a:tab pos="288290" algn="l"/>
              </a:tabLst>
            </a:pPr>
            <a:r>
              <a:rPr sz="1000" dirty="0">
                <a:solidFill>
                  <a:srgbClr val="414042"/>
                </a:solidFill>
                <a:latin typeface="Arial" panose="020B0604020202020204" pitchFamily="34" charset="0"/>
                <a:cs typeface="Arial" panose="020B0604020202020204" pitchFamily="34" charset="0"/>
              </a:rPr>
              <a:t>Each design team will ideally have four to six participants.</a:t>
            </a:r>
            <a:endParaRPr sz="1000">
              <a:latin typeface="Arial" panose="020B0604020202020204" pitchFamily="34" charset="0"/>
              <a:cs typeface="Arial" panose="020B0604020202020204" pitchFamily="34" charset="0"/>
            </a:endParaRPr>
          </a:p>
          <a:p>
            <a:pPr marL="300355" marR="873760" indent="-107950">
              <a:lnSpc>
                <a:spcPct val="100000"/>
              </a:lnSpc>
              <a:spcBef>
                <a:spcPts val="285"/>
              </a:spcBef>
              <a:buChar char="•"/>
              <a:tabLst>
                <a:tab pos="288290" algn="l"/>
              </a:tabLst>
            </a:pPr>
            <a:r>
              <a:rPr sz="1000" dirty="0">
                <a:solidFill>
                  <a:srgbClr val="414042"/>
                </a:solidFill>
                <a:latin typeface="Arial" panose="020B0604020202020204" pitchFamily="34" charset="0"/>
                <a:cs typeface="Arial" panose="020B0604020202020204" pitchFamily="34" charset="0"/>
              </a:rPr>
              <a:t>Design team(s) should be made of up educators who teach in the same grade  level or similar grade levels.</a:t>
            </a:r>
            <a:endParaRPr sz="1000">
              <a:latin typeface="Arial" panose="020B0604020202020204" pitchFamily="34" charset="0"/>
              <a:cs typeface="Arial" panose="020B0604020202020204" pitchFamily="34" charset="0"/>
            </a:endParaRPr>
          </a:p>
          <a:p>
            <a:pPr marL="287655" indent="-95885">
              <a:lnSpc>
                <a:spcPct val="100000"/>
              </a:lnSpc>
              <a:spcBef>
                <a:spcPts val="284"/>
              </a:spcBef>
              <a:buChar char="•"/>
              <a:tabLst>
                <a:tab pos="288290" algn="l"/>
              </a:tabLst>
            </a:pPr>
            <a:r>
              <a:rPr sz="1000" dirty="0">
                <a:solidFill>
                  <a:srgbClr val="414042"/>
                </a:solidFill>
                <a:latin typeface="Arial" panose="020B0604020202020204" pitchFamily="34" charset="0"/>
                <a:cs typeface="Arial" panose="020B0604020202020204" pitchFamily="34" charset="0"/>
              </a:rPr>
              <a:t>If you are creating regional cohorts, we recommend no more than five schools in a cohort.</a:t>
            </a:r>
            <a:endParaRPr sz="1000">
              <a:latin typeface="Arial" panose="020B0604020202020204" pitchFamily="34" charset="0"/>
              <a:cs typeface="Arial" panose="020B0604020202020204" pitchFamily="34" charset="0"/>
            </a:endParaRPr>
          </a:p>
          <a:p>
            <a:pPr marL="300355" marR="826135" indent="-107950">
              <a:lnSpc>
                <a:spcPct val="100000"/>
              </a:lnSpc>
              <a:spcBef>
                <a:spcPts val="280"/>
              </a:spcBef>
              <a:buChar char="•"/>
              <a:tabLst>
                <a:tab pos="288290" algn="l"/>
              </a:tabLst>
            </a:pPr>
            <a:r>
              <a:rPr sz="1000" dirty="0">
                <a:solidFill>
                  <a:srgbClr val="414042"/>
                </a:solidFill>
                <a:latin typeface="Arial" panose="020B0604020202020204" pitchFamily="34" charset="0"/>
                <a:cs typeface="Arial" panose="020B0604020202020204" pitchFamily="34" charset="0"/>
              </a:rPr>
              <a:t>Educator teams should have a diversity of backgrounds (women, men, grew up  in the community, grew up elsewhere, new teacher, experienced teacher, etc.)</a:t>
            </a:r>
            <a:endParaRPr sz="1000">
              <a:latin typeface="Arial" panose="020B0604020202020204" pitchFamily="34" charset="0"/>
              <a:cs typeface="Arial" panose="020B0604020202020204" pitchFamily="34" charset="0"/>
            </a:endParaRPr>
          </a:p>
          <a:p>
            <a:pPr marL="12700" marR="142875">
              <a:lnSpc>
                <a:spcPct val="100000"/>
              </a:lnSpc>
              <a:spcBef>
                <a:spcPts val="850"/>
              </a:spcBef>
            </a:pPr>
            <a:r>
              <a:rPr sz="1000" dirty="0">
                <a:solidFill>
                  <a:srgbClr val="414042"/>
                </a:solidFill>
                <a:latin typeface="Arial" panose="020B0604020202020204" pitchFamily="34" charset="0"/>
                <a:cs typeface="Arial" panose="020B0604020202020204" pitchFamily="34" charset="0"/>
              </a:rPr>
              <a:t>Using the </a:t>
            </a:r>
            <a:r>
              <a:rPr sz="1000" i="1" dirty="0">
                <a:solidFill>
                  <a:srgbClr val="414042"/>
                </a:solidFill>
                <a:latin typeface="Arial" panose="020B0604020202020204" pitchFamily="34" charset="0"/>
                <a:cs typeface="Arial" panose="020B0604020202020204" pitchFamily="34" charset="0"/>
              </a:rPr>
              <a:t>School Leaders’ Guide</a:t>
            </a:r>
            <a:r>
              <a:rPr sz="1000" dirty="0">
                <a:solidFill>
                  <a:srgbClr val="414042"/>
                </a:solidFill>
                <a:latin typeface="Arial" panose="020B0604020202020204" pitchFamily="34" charset="0"/>
                <a:cs typeface="Arial" panose="020B0604020202020204" pitchFamily="34" charset="0"/>
              </a:rPr>
              <a:t>, work with School Leaders to identify which educators are best  suited for participating on a design team. Ask the School Leader to think about individuals  who are able and willing to engage in projects that require extra effort. Together, think about</a:t>
            </a:r>
            <a:endParaRPr sz="1000">
              <a:latin typeface="Arial" panose="020B0604020202020204" pitchFamily="34" charset="0"/>
              <a:cs typeface="Arial" panose="020B0604020202020204" pitchFamily="34" charset="0"/>
            </a:endParaRPr>
          </a:p>
          <a:p>
            <a:pPr marL="12700" marR="5080">
              <a:lnSpc>
                <a:spcPct val="100000"/>
              </a:lnSpc>
            </a:pPr>
            <a:r>
              <a:rPr sz="1000" dirty="0">
                <a:solidFill>
                  <a:srgbClr val="414042"/>
                </a:solidFill>
                <a:latin typeface="Arial" panose="020B0604020202020204" pitchFamily="34" charset="0"/>
                <a:cs typeface="Arial" panose="020B0604020202020204" pitchFamily="34" charset="0"/>
              </a:rPr>
              <a:t>educators who are open to new ideas, excited to try new things, good at listening, and who value  other people’s perspectives.</a:t>
            </a:r>
            <a:endParaRPr sz="1000">
              <a:latin typeface="Arial" panose="020B0604020202020204" pitchFamily="34" charset="0"/>
              <a:cs typeface="Arial" panose="020B0604020202020204" pitchFamily="34" charset="0"/>
            </a:endParaRPr>
          </a:p>
        </p:txBody>
      </p:sp>
      <p:grpSp>
        <p:nvGrpSpPr>
          <p:cNvPr id="6" name="object 6"/>
          <p:cNvGrpSpPr/>
          <p:nvPr/>
        </p:nvGrpSpPr>
        <p:grpSpPr>
          <a:xfrm>
            <a:off x="1550390" y="2072386"/>
            <a:ext cx="4316095" cy="2053589"/>
            <a:chOff x="1550390" y="2072386"/>
            <a:chExt cx="4316095" cy="2053589"/>
          </a:xfrm>
        </p:grpSpPr>
        <p:sp>
          <p:nvSpPr>
            <p:cNvPr id="7" name="object 7"/>
            <p:cNvSpPr/>
            <p:nvPr/>
          </p:nvSpPr>
          <p:spPr>
            <a:xfrm>
              <a:off x="3069000" y="2827794"/>
              <a:ext cx="149959" cy="165087"/>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2593245" y="2822625"/>
              <a:ext cx="280561" cy="174434"/>
            </a:xfrm>
            <a:prstGeom prst="rect">
              <a:avLst/>
            </a:prstGeom>
            <a:blipFill>
              <a:blip r:embed="rId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069363" y="3426117"/>
              <a:ext cx="149233" cy="164287"/>
            </a:xfrm>
            <a:prstGeom prst="rect">
              <a:avLst/>
            </a:prstGeom>
            <a:blipFill>
              <a:blip r:embed="rId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2851915" y="3953941"/>
              <a:ext cx="155818" cy="171538"/>
            </a:xfrm>
            <a:prstGeom prst="rect">
              <a:avLst/>
            </a:prstGeom>
            <a:blipFill>
              <a:blip r:embed="rId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3584562" y="2835778"/>
              <a:ext cx="224548" cy="149305"/>
            </a:xfrm>
            <a:prstGeom prst="rect">
              <a:avLst/>
            </a:prstGeom>
            <a:blipFill>
              <a:blip r:embed="rId7"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943667" y="2835778"/>
              <a:ext cx="224548" cy="149305"/>
            </a:xfrm>
            <a:prstGeom prst="rect">
              <a:avLst/>
            </a:prstGeom>
            <a:blipFill>
              <a:blip r:embed="rId8"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306646" y="2835778"/>
              <a:ext cx="224548" cy="149305"/>
            </a:xfrm>
            <a:prstGeom prst="rect">
              <a:avLst/>
            </a:prstGeom>
            <a:blipFill>
              <a:blip r:embed="rId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642673" y="3426117"/>
              <a:ext cx="149959" cy="165087"/>
            </a:xfrm>
            <a:prstGeom prst="rect">
              <a:avLst/>
            </a:prstGeom>
            <a:blipFill>
              <a:blip r:embed="rId10"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764686" y="3415203"/>
              <a:ext cx="224548" cy="149305"/>
            </a:xfrm>
            <a:prstGeom prst="rect">
              <a:avLst/>
            </a:prstGeom>
            <a:blipFill>
              <a:blip r:embed="rId11"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4127665" y="3415203"/>
              <a:ext cx="224548" cy="149305"/>
            </a:xfrm>
            <a:prstGeom prst="rect">
              <a:avLst/>
            </a:prstGeom>
            <a:blipFill>
              <a:blip r:embed="rId1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2537411" y="3953941"/>
              <a:ext cx="149233" cy="164287"/>
            </a:xfrm>
            <a:prstGeom prst="rect">
              <a:avLst/>
            </a:prstGeom>
            <a:blipFill>
              <a:blip r:embed="rId1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3172505" y="3953941"/>
              <a:ext cx="149960" cy="165074"/>
            </a:xfrm>
            <a:prstGeom prst="rect">
              <a:avLst/>
            </a:prstGeom>
            <a:blipFill>
              <a:blip r:embed="rId1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3941165" y="3951976"/>
              <a:ext cx="224548" cy="149298"/>
            </a:xfrm>
            <a:prstGeom prst="rect">
              <a:avLst/>
            </a:prstGeom>
            <a:blipFill>
              <a:blip r:embed="rId1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1550390" y="2072386"/>
              <a:ext cx="4316095" cy="395605"/>
            </a:xfrm>
            <a:custGeom>
              <a:avLst/>
              <a:gdLst/>
              <a:ahLst/>
              <a:cxnLst/>
              <a:rect l="l" t="t" r="r" b="b"/>
              <a:pathLst>
                <a:path w="4316095" h="395605">
                  <a:moveTo>
                    <a:pt x="4266996" y="0"/>
                  </a:moveTo>
                  <a:lnTo>
                    <a:pt x="48679" y="0"/>
                  </a:lnTo>
                  <a:lnTo>
                    <a:pt x="20536" y="760"/>
                  </a:lnTo>
                  <a:lnTo>
                    <a:pt x="6084" y="6084"/>
                  </a:lnTo>
                  <a:lnTo>
                    <a:pt x="760" y="20536"/>
                  </a:lnTo>
                  <a:lnTo>
                    <a:pt x="0" y="48679"/>
                  </a:lnTo>
                  <a:lnTo>
                    <a:pt x="0" y="395147"/>
                  </a:lnTo>
                  <a:lnTo>
                    <a:pt x="4315675" y="395147"/>
                  </a:lnTo>
                  <a:lnTo>
                    <a:pt x="4315675" y="48679"/>
                  </a:lnTo>
                  <a:lnTo>
                    <a:pt x="4314915" y="20536"/>
                  </a:lnTo>
                  <a:lnTo>
                    <a:pt x="4309591" y="6084"/>
                  </a:lnTo>
                  <a:lnTo>
                    <a:pt x="4295139" y="760"/>
                  </a:lnTo>
                  <a:lnTo>
                    <a:pt x="4266996" y="0"/>
                  </a:lnTo>
                  <a:close/>
                </a:path>
              </a:pathLst>
            </a:custGeom>
            <a:solidFill>
              <a:srgbClr val="EBEBE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txBox="1"/>
          <p:nvPr/>
        </p:nvSpPr>
        <p:spPr>
          <a:xfrm>
            <a:off x="1777034" y="2161475"/>
            <a:ext cx="988060" cy="201337"/>
          </a:xfrm>
          <a:prstGeom prst="rect">
            <a:avLst/>
          </a:prstGeom>
        </p:spPr>
        <p:txBody>
          <a:bodyPr vert="horz" wrap="square" lIns="0" tIns="16510" rIns="0" bIns="0" rtlCol="0">
            <a:spAutoFit/>
          </a:bodyPr>
          <a:lstStyle/>
          <a:p>
            <a:pPr marL="12700">
              <a:lnSpc>
                <a:spcPct val="100000"/>
              </a:lnSpc>
              <a:spcBef>
                <a:spcPts val="130"/>
              </a:spcBef>
            </a:pPr>
            <a:r>
              <a:rPr sz="600" b="1" dirty="0">
                <a:latin typeface="Arial" panose="020B0604020202020204" pitchFamily="34" charset="0"/>
                <a:cs typeface="Arial" panose="020B0604020202020204" pitchFamily="34" charset="0"/>
              </a:rPr>
              <a:t>AGA KHAN FOUNDATION</a:t>
            </a:r>
            <a:endParaRPr sz="600">
              <a:latin typeface="Arial" panose="020B0604020202020204" pitchFamily="34" charset="0"/>
              <a:cs typeface="Arial" panose="020B0604020202020204" pitchFamily="34" charset="0"/>
            </a:endParaRPr>
          </a:p>
          <a:p>
            <a:pPr marL="12700">
              <a:lnSpc>
                <a:spcPct val="100000"/>
              </a:lnSpc>
              <a:spcBef>
                <a:spcPts val="35"/>
              </a:spcBef>
            </a:pPr>
            <a:r>
              <a:rPr sz="600" dirty="0">
                <a:latin typeface="Arial" panose="020B0604020202020204" pitchFamily="34" charset="0"/>
                <a:cs typeface="Arial" panose="020B0604020202020204" pitchFamily="34" charset="0"/>
              </a:rPr>
              <a:t>IMPLEMENTATION PLAN</a:t>
            </a:r>
            <a:endParaRPr sz="600">
              <a:latin typeface="Arial" panose="020B0604020202020204" pitchFamily="34" charset="0"/>
              <a:cs typeface="Arial" panose="020B0604020202020204" pitchFamily="34" charset="0"/>
            </a:endParaRPr>
          </a:p>
        </p:txBody>
      </p:sp>
      <p:grpSp>
        <p:nvGrpSpPr>
          <p:cNvPr id="22" name="object 22"/>
          <p:cNvGrpSpPr/>
          <p:nvPr/>
        </p:nvGrpSpPr>
        <p:grpSpPr>
          <a:xfrm>
            <a:off x="1548009" y="2070004"/>
            <a:ext cx="4320540" cy="4340225"/>
            <a:chOff x="1548009" y="2070004"/>
            <a:chExt cx="4320540" cy="4340225"/>
          </a:xfrm>
        </p:grpSpPr>
        <p:sp>
          <p:nvSpPr>
            <p:cNvPr id="23" name="object 23"/>
            <p:cNvSpPr/>
            <p:nvPr/>
          </p:nvSpPr>
          <p:spPr>
            <a:xfrm>
              <a:off x="1550390" y="2123902"/>
              <a:ext cx="165214" cy="272750"/>
            </a:xfrm>
            <a:prstGeom prst="rect">
              <a:avLst/>
            </a:prstGeom>
            <a:blipFill>
              <a:blip r:embed="rId1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112343" y="2152692"/>
              <a:ext cx="457076" cy="237906"/>
            </a:xfrm>
            <a:prstGeom prst="rect">
              <a:avLst/>
            </a:prstGeom>
            <a:blipFill>
              <a:blip r:embed="rId17"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550390" y="2072386"/>
              <a:ext cx="4316095" cy="4335780"/>
            </a:xfrm>
            <a:custGeom>
              <a:avLst/>
              <a:gdLst/>
              <a:ahLst/>
              <a:cxnLst/>
              <a:rect l="l" t="t" r="r" b="b"/>
              <a:pathLst>
                <a:path w="4316095" h="4335780">
                  <a:moveTo>
                    <a:pt x="48679" y="0"/>
                  </a:moveTo>
                  <a:lnTo>
                    <a:pt x="20536" y="760"/>
                  </a:lnTo>
                  <a:lnTo>
                    <a:pt x="6084" y="6084"/>
                  </a:lnTo>
                  <a:lnTo>
                    <a:pt x="760" y="20536"/>
                  </a:lnTo>
                  <a:lnTo>
                    <a:pt x="0" y="48679"/>
                  </a:lnTo>
                  <a:lnTo>
                    <a:pt x="0" y="4286618"/>
                  </a:lnTo>
                  <a:lnTo>
                    <a:pt x="760" y="4314760"/>
                  </a:lnTo>
                  <a:lnTo>
                    <a:pt x="6084" y="4329212"/>
                  </a:lnTo>
                  <a:lnTo>
                    <a:pt x="20536" y="4334536"/>
                  </a:lnTo>
                  <a:lnTo>
                    <a:pt x="48679" y="4335297"/>
                  </a:lnTo>
                  <a:lnTo>
                    <a:pt x="4266996" y="4335297"/>
                  </a:lnTo>
                  <a:lnTo>
                    <a:pt x="4295139" y="4334536"/>
                  </a:lnTo>
                  <a:lnTo>
                    <a:pt x="4309591" y="4329212"/>
                  </a:lnTo>
                  <a:lnTo>
                    <a:pt x="4314915" y="4314760"/>
                  </a:lnTo>
                  <a:lnTo>
                    <a:pt x="4315675" y="4286618"/>
                  </a:lnTo>
                  <a:lnTo>
                    <a:pt x="4315675" y="48679"/>
                  </a:lnTo>
                  <a:lnTo>
                    <a:pt x="4314915" y="20536"/>
                  </a:lnTo>
                  <a:lnTo>
                    <a:pt x="4309591" y="6084"/>
                  </a:lnTo>
                  <a:lnTo>
                    <a:pt x="4295139" y="760"/>
                  </a:lnTo>
                  <a:lnTo>
                    <a:pt x="4266996" y="0"/>
                  </a:lnTo>
                  <a:lnTo>
                    <a:pt x="48679" y="0"/>
                  </a:lnTo>
                  <a:close/>
                </a:path>
              </a:pathLst>
            </a:custGeom>
            <a:ln w="4762">
              <a:solidFill>
                <a:srgbClr val="62BB46"/>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p:nvPr/>
        </p:nvSpPr>
        <p:spPr>
          <a:xfrm>
            <a:off x="2678471" y="4513554"/>
            <a:ext cx="155818" cy="171538"/>
          </a:xfrm>
          <a:prstGeom prst="rect">
            <a:avLst/>
          </a:prstGeom>
          <a:blipFill>
            <a:blip r:embed="rId18"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046015" y="4513567"/>
            <a:ext cx="140471" cy="154647"/>
          </a:xfrm>
          <a:prstGeom prst="rect">
            <a:avLst/>
          </a:prstGeom>
          <a:blipFill>
            <a:blip r:embed="rId1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585133" y="4778497"/>
            <a:ext cx="224548" cy="149305"/>
          </a:xfrm>
          <a:prstGeom prst="rect">
            <a:avLst/>
          </a:prstGeom>
          <a:blipFill>
            <a:blip r:embed="rId20"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944239" y="4778497"/>
            <a:ext cx="224548" cy="149305"/>
          </a:xfrm>
          <a:prstGeom prst="rect">
            <a:avLst/>
          </a:prstGeom>
          <a:blipFill>
            <a:blip r:embed="rId21"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307204" y="4778497"/>
            <a:ext cx="224548" cy="149305"/>
          </a:xfrm>
          <a:prstGeom prst="rect">
            <a:avLst/>
          </a:prstGeom>
          <a:blipFill>
            <a:blip r:embed="rId2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31" name="object 31"/>
          <p:cNvGrpSpPr/>
          <p:nvPr/>
        </p:nvGrpSpPr>
        <p:grpSpPr>
          <a:xfrm>
            <a:off x="3736441" y="5637421"/>
            <a:ext cx="262255" cy="174625"/>
            <a:chOff x="3736441" y="5637421"/>
            <a:chExt cx="262255" cy="174625"/>
          </a:xfrm>
        </p:grpSpPr>
        <p:sp>
          <p:nvSpPr>
            <p:cNvPr id="32" name="object 32"/>
            <p:cNvSpPr/>
            <p:nvPr/>
          </p:nvSpPr>
          <p:spPr>
            <a:xfrm>
              <a:off x="3736441" y="5661533"/>
              <a:ext cx="262255" cy="150495"/>
            </a:xfrm>
            <a:custGeom>
              <a:avLst/>
              <a:gdLst/>
              <a:ahLst/>
              <a:cxnLst/>
              <a:rect l="l" t="t" r="r" b="b"/>
              <a:pathLst>
                <a:path w="262254" h="150495">
                  <a:moveTo>
                    <a:pt x="237058" y="0"/>
                  </a:moveTo>
                  <a:lnTo>
                    <a:pt x="221360" y="2667"/>
                  </a:lnTo>
                  <a:lnTo>
                    <a:pt x="247421" y="115912"/>
                  </a:lnTo>
                  <a:lnTo>
                    <a:pt x="211594" y="114799"/>
                  </a:lnTo>
                  <a:lnTo>
                    <a:pt x="177363" y="121673"/>
                  </a:lnTo>
                  <a:lnTo>
                    <a:pt x="151707" y="130341"/>
                  </a:lnTo>
                  <a:lnTo>
                    <a:pt x="141604" y="134607"/>
                  </a:lnTo>
                  <a:lnTo>
                    <a:pt x="130886" y="139839"/>
                  </a:lnTo>
                  <a:lnTo>
                    <a:pt x="120167" y="134594"/>
                  </a:lnTo>
                  <a:lnTo>
                    <a:pt x="84716" y="118414"/>
                  </a:lnTo>
                  <a:lnTo>
                    <a:pt x="61877" y="111075"/>
                  </a:lnTo>
                  <a:lnTo>
                    <a:pt x="41729" y="110825"/>
                  </a:lnTo>
                  <a:lnTo>
                    <a:pt x="14350" y="115912"/>
                  </a:lnTo>
                  <a:lnTo>
                    <a:pt x="40411" y="2654"/>
                  </a:lnTo>
                  <a:lnTo>
                    <a:pt x="24714" y="0"/>
                  </a:lnTo>
                  <a:lnTo>
                    <a:pt x="0" y="126009"/>
                  </a:lnTo>
                  <a:lnTo>
                    <a:pt x="130886" y="149948"/>
                  </a:lnTo>
                  <a:lnTo>
                    <a:pt x="261772" y="126009"/>
                  </a:lnTo>
                  <a:lnTo>
                    <a:pt x="237058" y="0"/>
                  </a:lnTo>
                  <a:close/>
                </a:path>
              </a:pathLst>
            </a:custGeom>
            <a:solidFill>
              <a:srgbClr val="1F449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761155" y="5637421"/>
              <a:ext cx="212343" cy="156648"/>
            </a:xfrm>
            <a:prstGeom prst="rect">
              <a:avLst/>
            </a:prstGeom>
            <a:blipFill>
              <a:blip r:embed="rId2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4" name="object 34"/>
          <p:cNvGrpSpPr/>
          <p:nvPr/>
        </p:nvGrpSpPr>
        <p:grpSpPr>
          <a:xfrm>
            <a:off x="4159580" y="5637421"/>
            <a:ext cx="262255" cy="174625"/>
            <a:chOff x="4159580" y="5637421"/>
            <a:chExt cx="262255" cy="174625"/>
          </a:xfrm>
        </p:grpSpPr>
        <p:sp>
          <p:nvSpPr>
            <p:cNvPr id="35" name="object 35"/>
            <p:cNvSpPr/>
            <p:nvPr/>
          </p:nvSpPr>
          <p:spPr>
            <a:xfrm>
              <a:off x="4159580" y="5661533"/>
              <a:ext cx="262255" cy="150495"/>
            </a:xfrm>
            <a:custGeom>
              <a:avLst/>
              <a:gdLst/>
              <a:ahLst/>
              <a:cxnLst/>
              <a:rect l="l" t="t" r="r" b="b"/>
              <a:pathLst>
                <a:path w="262254" h="150495">
                  <a:moveTo>
                    <a:pt x="237058" y="0"/>
                  </a:moveTo>
                  <a:lnTo>
                    <a:pt x="221360" y="2667"/>
                  </a:lnTo>
                  <a:lnTo>
                    <a:pt x="247421" y="115912"/>
                  </a:lnTo>
                  <a:lnTo>
                    <a:pt x="211594" y="114799"/>
                  </a:lnTo>
                  <a:lnTo>
                    <a:pt x="177363" y="121673"/>
                  </a:lnTo>
                  <a:lnTo>
                    <a:pt x="151707" y="130341"/>
                  </a:lnTo>
                  <a:lnTo>
                    <a:pt x="141604" y="134607"/>
                  </a:lnTo>
                  <a:lnTo>
                    <a:pt x="130886" y="139839"/>
                  </a:lnTo>
                  <a:lnTo>
                    <a:pt x="120167" y="134594"/>
                  </a:lnTo>
                  <a:lnTo>
                    <a:pt x="84716" y="118414"/>
                  </a:lnTo>
                  <a:lnTo>
                    <a:pt x="61877" y="111075"/>
                  </a:lnTo>
                  <a:lnTo>
                    <a:pt x="41729" y="110825"/>
                  </a:lnTo>
                  <a:lnTo>
                    <a:pt x="14350" y="115912"/>
                  </a:lnTo>
                  <a:lnTo>
                    <a:pt x="40411" y="2654"/>
                  </a:lnTo>
                  <a:lnTo>
                    <a:pt x="24714" y="0"/>
                  </a:lnTo>
                  <a:lnTo>
                    <a:pt x="0" y="126009"/>
                  </a:lnTo>
                  <a:lnTo>
                    <a:pt x="130886" y="149948"/>
                  </a:lnTo>
                  <a:lnTo>
                    <a:pt x="261772" y="126009"/>
                  </a:lnTo>
                  <a:lnTo>
                    <a:pt x="237058" y="0"/>
                  </a:lnTo>
                  <a:close/>
                </a:path>
              </a:pathLst>
            </a:custGeom>
            <a:solidFill>
              <a:srgbClr val="00A795"/>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4184294" y="5637421"/>
              <a:ext cx="212344" cy="156648"/>
            </a:xfrm>
            <a:prstGeom prst="rect">
              <a:avLst/>
            </a:prstGeom>
            <a:blipFill>
              <a:blip r:embed="rId24"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p:nvPr/>
        </p:nvSpPr>
        <p:spPr>
          <a:xfrm>
            <a:off x="2652981" y="4933988"/>
            <a:ext cx="149233" cy="164287"/>
          </a:xfrm>
          <a:prstGeom prst="rect">
            <a:avLst/>
          </a:prstGeom>
          <a:blipFill>
            <a:blip r:embed="rId25"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3024524" y="4934001"/>
            <a:ext cx="149954" cy="165074"/>
          </a:xfrm>
          <a:prstGeom prst="rect">
            <a:avLst/>
          </a:prstGeom>
          <a:blipFill>
            <a:blip r:embed="rId26"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2654760" y="5485676"/>
            <a:ext cx="155818" cy="171538"/>
          </a:xfrm>
          <a:prstGeom prst="rect">
            <a:avLst/>
          </a:prstGeom>
          <a:blipFill>
            <a:blip r:embed="rId27"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3022315" y="5485676"/>
            <a:ext cx="140473" cy="154647"/>
          </a:xfrm>
          <a:prstGeom prst="rect">
            <a:avLst/>
          </a:prstGeom>
          <a:blipFill>
            <a:blip r:embed="rId28"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2629270" y="5906109"/>
            <a:ext cx="149233" cy="164274"/>
          </a:xfrm>
          <a:prstGeom prst="rect">
            <a:avLst/>
          </a:prstGeom>
          <a:blipFill>
            <a:blip r:embed="rId29"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2" name="object 42"/>
          <p:cNvSpPr/>
          <p:nvPr/>
        </p:nvSpPr>
        <p:spPr>
          <a:xfrm>
            <a:off x="3000813" y="5906109"/>
            <a:ext cx="149960" cy="165074"/>
          </a:xfrm>
          <a:prstGeom prst="rect">
            <a:avLst/>
          </a:prstGeom>
          <a:blipFill>
            <a:blip r:embed="rId30"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43" name="object 43"/>
          <p:cNvGraphicFramePr>
            <a:graphicFrameLocks noGrp="1"/>
          </p:cNvGraphicFramePr>
          <p:nvPr/>
        </p:nvGraphicFramePr>
        <p:xfrm>
          <a:off x="1640192" y="2503068"/>
          <a:ext cx="4150358" cy="3848847"/>
        </p:xfrm>
        <a:graphic>
          <a:graphicData uri="http://schemas.openxmlformats.org/drawingml/2006/table">
            <a:tbl>
              <a:tblPr firstRow="1" bandRow="1">
                <a:tableStyleId>{2D5ABB26-0587-4C30-8999-92F81FD0307C}</a:tableStyleId>
              </a:tblPr>
              <a:tblGrid>
                <a:gridCol w="80391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1224280">
                  <a:extLst>
                    <a:ext uri="{9D8B030D-6E8A-4147-A177-3AD203B41FA5}">
                      <a16:colId xmlns:a16="http://schemas.microsoft.com/office/drawing/2014/main" val="20002"/>
                    </a:ext>
                  </a:extLst>
                </a:gridCol>
                <a:gridCol w="1127124">
                  <a:extLst>
                    <a:ext uri="{9D8B030D-6E8A-4147-A177-3AD203B41FA5}">
                      <a16:colId xmlns:a16="http://schemas.microsoft.com/office/drawing/2014/main" val="20003"/>
                    </a:ext>
                  </a:extLst>
                </a:gridCol>
              </a:tblGrid>
              <a:tr h="95491">
                <a:tc>
                  <a:txBody>
                    <a:bodyPr/>
                    <a:lstStyle/>
                    <a:p>
                      <a:pPr marL="230504">
                        <a:lnSpc>
                          <a:spcPct val="100000"/>
                        </a:lnSpc>
                        <a:spcBef>
                          <a:spcPts val="75"/>
                        </a:spcBef>
                      </a:pPr>
                      <a:r>
                        <a:rPr sz="350" b="1" dirty="0">
                          <a:latin typeface="Lato"/>
                          <a:cs typeface="Lato"/>
                        </a:rPr>
                        <a:t>ENGAGEMENT</a:t>
                      </a:r>
                      <a:endParaRPr sz="350">
                        <a:latin typeface="Lato"/>
                        <a:cs typeface="Lato"/>
                      </a:endParaRPr>
                    </a:p>
                  </a:txBody>
                  <a:tcPr marL="0" marR="0" marT="9525" marB="0">
                    <a:lnR w="3175">
                      <a:solidFill>
                        <a:srgbClr val="808285"/>
                      </a:solidFill>
                      <a:prstDash val="solid"/>
                    </a:lnR>
                    <a:lnB w="3175">
                      <a:solidFill>
                        <a:srgbClr val="808285"/>
                      </a:solidFill>
                      <a:prstDash val="solid"/>
                    </a:lnB>
                  </a:tcPr>
                </a:tc>
                <a:tc>
                  <a:txBody>
                    <a:bodyPr/>
                    <a:lstStyle/>
                    <a:p>
                      <a:pPr marL="311150">
                        <a:lnSpc>
                          <a:spcPct val="100000"/>
                        </a:lnSpc>
                        <a:spcBef>
                          <a:spcPts val="75"/>
                        </a:spcBef>
                      </a:pPr>
                      <a:r>
                        <a:rPr sz="350" b="1" spc="-5" dirty="0">
                          <a:latin typeface="Lato"/>
                          <a:cs typeface="Lato"/>
                        </a:rPr>
                        <a:t>PARTICIPANTS</a:t>
                      </a:r>
                      <a:endParaRPr sz="350">
                        <a:latin typeface="Lato"/>
                        <a:cs typeface="Lato"/>
                      </a:endParaRPr>
                    </a:p>
                  </a:txBody>
                  <a:tcPr marL="0" marR="0" marT="9525" marB="0">
                    <a:lnL w="3175">
                      <a:solidFill>
                        <a:srgbClr val="808285"/>
                      </a:solidFill>
                      <a:prstDash val="solid"/>
                    </a:lnL>
                    <a:lnR w="3175">
                      <a:solidFill>
                        <a:srgbClr val="808285"/>
                      </a:solidFill>
                      <a:prstDash val="solid"/>
                    </a:lnR>
                    <a:lnB w="3175">
                      <a:solidFill>
                        <a:srgbClr val="808285"/>
                      </a:solidFill>
                      <a:prstDash val="solid"/>
                    </a:lnB>
                  </a:tcPr>
                </a:tc>
                <a:tc>
                  <a:txBody>
                    <a:bodyPr/>
                    <a:lstStyle/>
                    <a:p>
                      <a:pPr marL="27940" algn="ctr">
                        <a:lnSpc>
                          <a:spcPct val="100000"/>
                        </a:lnSpc>
                        <a:spcBef>
                          <a:spcPts val="75"/>
                        </a:spcBef>
                      </a:pPr>
                      <a:r>
                        <a:rPr sz="350" b="1" dirty="0">
                          <a:latin typeface="Lato"/>
                          <a:cs typeface="Lato"/>
                        </a:rPr>
                        <a:t>RESOURCE</a:t>
                      </a:r>
                      <a:endParaRPr sz="350">
                        <a:latin typeface="Lato"/>
                        <a:cs typeface="Lato"/>
                      </a:endParaRPr>
                    </a:p>
                  </a:txBody>
                  <a:tcPr marL="0" marR="0" marT="9525" marB="0">
                    <a:lnL w="3175">
                      <a:solidFill>
                        <a:srgbClr val="808285"/>
                      </a:solidFill>
                      <a:prstDash val="solid"/>
                    </a:lnL>
                    <a:lnR w="3175">
                      <a:solidFill>
                        <a:srgbClr val="808285"/>
                      </a:solidFill>
                      <a:prstDash val="solid"/>
                    </a:lnR>
                    <a:lnB w="3175">
                      <a:solidFill>
                        <a:srgbClr val="808285"/>
                      </a:solidFill>
                      <a:prstDash val="solid"/>
                    </a:lnB>
                  </a:tcPr>
                </a:tc>
                <a:tc>
                  <a:txBody>
                    <a:bodyPr/>
                    <a:lstStyle/>
                    <a:p>
                      <a:pPr marR="146685" algn="ctr">
                        <a:lnSpc>
                          <a:spcPct val="100000"/>
                        </a:lnSpc>
                        <a:spcBef>
                          <a:spcPts val="75"/>
                        </a:spcBef>
                      </a:pPr>
                      <a:r>
                        <a:rPr sz="350" b="1" spc="5" dirty="0">
                          <a:latin typeface="Lato"/>
                          <a:cs typeface="Lato"/>
                        </a:rPr>
                        <a:t>PROCESS</a:t>
                      </a:r>
                      <a:endParaRPr sz="350">
                        <a:latin typeface="Lato"/>
                        <a:cs typeface="Lato"/>
                      </a:endParaRPr>
                    </a:p>
                  </a:txBody>
                  <a:tcPr marL="0" marR="0" marT="9525" marB="0">
                    <a:lnL w="3175">
                      <a:solidFill>
                        <a:srgbClr val="808285"/>
                      </a:solidFill>
                      <a:prstDash val="solid"/>
                    </a:lnL>
                    <a:lnB w="3175">
                      <a:solidFill>
                        <a:srgbClr val="808285"/>
                      </a:solidFill>
                      <a:prstDash val="solid"/>
                    </a:lnB>
                  </a:tcPr>
                </a:tc>
                <a:extLst>
                  <a:ext uri="{0D108BD9-81ED-4DB2-BD59-A6C34878D82A}">
                    <a16:rowId xmlns:a16="http://schemas.microsoft.com/office/drawing/2014/main" val="10000"/>
                  </a:ext>
                </a:extLst>
              </a:tr>
              <a:tr h="703529">
                <a:tc>
                  <a:txBody>
                    <a:bodyPr/>
                    <a:lstStyle/>
                    <a:p>
                      <a:pPr marL="5080">
                        <a:lnSpc>
                          <a:spcPct val="100000"/>
                        </a:lnSpc>
                        <a:spcBef>
                          <a:spcPts val="489"/>
                        </a:spcBef>
                      </a:pPr>
                      <a:r>
                        <a:rPr sz="1050" dirty="0">
                          <a:solidFill>
                            <a:srgbClr val="00AEEF"/>
                          </a:solidFill>
                          <a:latin typeface="Noto Sans CJK JP Black"/>
                          <a:cs typeface="Noto Sans CJK JP Black"/>
                        </a:rPr>
                        <a:t>1</a:t>
                      </a:r>
                      <a:endParaRPr sz="1050">
                        <a:latin typeface="Noto Sans CJK JP Black"/>
                        <a:cs typeface="Noto Sans CJK JP Black"/>
                      </a:endParaRPr>
                    </a:p>
                    <a:p>
                      <a:pPr marL="124460" marR="137160">
                        <a:lnSpc>
                          <a:spcPct val="106800"/>
                        </a:lnSpc>
                        <a:spcBef>
                          <a:spcPts val="340"/>
                        </a:spcBef>
                      </a:pPr>
                      <a:r>
                        <a:rPr sz="500" b="1" spc="25" dirty="0">
                          <a:latin typeface="Lato"/>
                          <a:cs typeface="Lato"/>
                        </a:rPr>
                        <a:t>Train </a:t>
                      </a:r>
                      <a:r>
                        <a:rPr sz="500" b="1" spc="20" dirty="0">
                          <a:latin typeface="Lato"/>
                          <a:cs typeface="Lato"/>
                        </a:rPr>
                        <a:t>the</a:t>
                      </a:r>
                      <a:r>
                        <a:rPr sz="500" b="1" spc="-15" dirty="0">
                          <a:latin typeface="Lato"/>
                          <a:cs typeface="Lato"/>
                        </a:rPr>
                        <a:t> </a:t>
                      </a:r>
                      <a:r>
                        <a:rPr sz="500" b="1" spc="25" dirty="0">
                          <a:latin typeface="Lato"/>
                          <a:cs typeface="Lato"/>
                        </a:rPr>
                        <a:t>Trainer  Workshop</a:t>
                      </a:r>
                      <a:endParaRPr sz="500">
                        <a:latin typeface="Lato"/>
                        <a:cs typeface="Lato"/>
                      </a:endParaRPr>
                    </a:p>
                  </a:txBody>
                  <a:tcPr marL="0" marR="0" marT="62229" marB="0">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5"/>
                        </a:spcBef>
                      </a:pPr>
                      <a:endParaRPr sz="450">
                        <a:latin typeface="Times New Roman"/>
                        <a:cs typeface="Times New Roman"/>
                      </a:endParaRPr>
                    </a:p>
                    <a:p>
                      <a:pPr marL="156845" marR="172085" indent="-45720">
                        <a:lnSpc>
                          <a:spcPts val="390"/>
                        </a:lnSpc>
                      </a:pPr>
                      <a:r>
                        <a:rPr sz="400" spc="-25" dirty="0">
                          <a:solidFill>
                            <a:srgbClr val="00AEEF"/>
                          </a:solidFill>
                          <a:latin typeface="Lato Black"/>
                          <a:cs typeface="Lato Black"/>
                        </a:rPr>
                        <a:t>PROFESSIONAL</a:t>
                      </a:r>
                      <a:r>
                        <a:rPr sz="400" spc="40" dirty="0">
                          <a:solidFill>
                            <a:srgbClr val="00AEEF"/>
                          </a:solidFill>
                          <a:latin typeface="Lato Black"/>
                          <a:cs typeface="Lato Black"/>
                        </a:rPr>
                        <a:t> </a:t>
                      </a:r>
                      <a:r>
                        <a:rPr sz="400" spc="-45" dirty="0">
                          <a:solidFill>
                            <a:srgbClr val="21409A"/>
                          </a:solidFill>
                          <a:latin typeface="Lato Black"/>
                          <a:cs typeface="Lato Black"/>
                        </a:rPr>
                        <a:t>AKF </a:t>
                      </a:r>
                      <a:r>
                        <a:rPr sz="400" spc="-40" dirty="0">
                          <a:solidFill>
                            <a:srgbClr val="21409A"/>
                          </a:solidFill>
                          <a:latin typeface="Lato Black"/>
                          <a:cs typeface="Lato Black"/>
                        </a:rPr>
                        <a:t>STAFF  </a:t>
                      </a:r>
                      <a:r>
                        <a:rPr sz="400" spc="-20" dirty="0">
                          <a:solidFill>
                            <a:srgbClr val="00AEEF"/>
                          </a:solidFill>
                          <a:latin typeface="Lato Black"/>
                          <a:cs typeface="Lato Black"/>
                        </a:rPr>
                        <a:t>DESIGNERS</a:t>
                      </a:r>
                      <a:endParaRPr sz="4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30"/>
                        </a:spcBef>
                      </a:pPr>
                      <a:endParaRPr sz="250">
                        <a:latin typeface="Times New Roman"/>
                        <a:cs typeface="Times New Roman"/>
                      </a:endParaRPr>
                    </a:p>
                    <a:p>
                      <a:pPr marL="184785" marR="75565" indent="-20320">
                        <a:lnSpc>
                          <a:spcPct val="100000"/>
                        </a:lnSpc>
                        <a:tabLst>
                          <a:tab pos="492759" algn="l"/>
                          <a:tab pos="563880" algn="l"/>
                          <a:tab pos="927100" algn="l"/>
                        </a:tabLst>
                      </a:pPr>
                      <a:r>
                        <a:rPr sz="300" spc="-25" dirty="0">
                          <a:solidFill>
                            <a:srgbClr val="8EC640"/>
                          </a:solidFill>
                          <a:latin typeface="Lato Black"/>
                          <a:cs typeface="Lato Black"/>
                        </a:rPr>
                        <a:t>EDUCATOR	</a:t>
                      </a:r>
                      <a:r>
                        <a:rPr sz="300" spc="-15" dirty="0">
                          <a:solidFill>
                            <a:srgbClr val="1F4497"/>
                          </a:solidFill>
                          <a:latin typeface="Lato Black"/>
                          <a:cs typeface="Lato Black"/>
                        </a:rPr>
                        <a:t>FACILITATOR’S</a:t>
                      </a:r>
                      <a:r>
                        <a:rPr sz="300" spc="-10" dirty="0">
                          <a:solidFill>
                            <a:srgbClr val="1F4497"/>
                          </a:solidFill>
                          <a:latin typeface="Lato Black"/>
                          <a:cs typeface="Lato Black"/>
                        </a:rPr>
                        <a:t> </a:t>
                      </a:r>
                      <a:r>
                        <a:rPr sz="300" spc="-10" dirty="0">
                          <a:solidFill>
                            <a:srgbClr val="00A795"/>
                          </a:solidFill>
                          <a:latin typeface="Lato Black"/>
                          <a:cs typeface="Lato Black"/>
                        </a:rPr>
                        <a:t>SCHOOL</a:t>
                      </a:r>
                      <a:r>
                        <a:rPr sz="300" spc="5" dirty="0">
                          <a:solidFill>
                            <a:srgbClr val="00A795"/>
                          </a:solidFill>
                          <a:latin typeface="Lato Black"/>
                          <a:cs typeface="Lato Black"/>
                        </a:rPr>
                        <a:t> </a:t>
                      </a:r>
                      <a:r>
                        <a:rPr sz="300" spc="-20" dirty="0">
                          <a:solidFill>
                            <a:srgbClr val="00A795"/>
                          </a:solidFill>
                          <a:latin typeface="Lato Black"/>
                          <a:cs typeface="Lato Black"/>
                        </a:rPr>
                        <a:t>LEADER’S </a:t>
                      </a:r>
                      <a:r>
                        <a:rPr sz="300" dirty="0">
                          <a:solidFill>
                            <a:srgbClr val="00A795"/>
                          </a:solidFill>
                          <a:latin typeface="Lato Black"/>
                          <a:cs typeface="Lato Black"/>
                        </a:rPr>
                        <a:t> </a:t>
                      </a:r>
                      <a:r>
                        <a:rPr sz="300" spc="-20" dirty="0">
                          <a:solidFill>
                            <a:srgbClr val="8EC640"/>
                          </a:solidFill>
                          <a:latin typeface="Lato Black"/>
                          <a:cs typeface="Lato Black"/>
                        </a:rPr>
                        <a:t>TOOLKIT		</a:t>
                      </a:r>
                      <a:r>
                        <a:rPr sz="300" spc="-15" dirty="0">
                          <a:solidFill>
                            <a:srgbClr val="1F4497"/>
                          </a:solidFill>
                          <a:latin typeface="Lato Black"/>
                          <a:cs typeface="Lato Black"/>
                        </a:rPr>
                        <a:t>GUIDE	</a:t>
                      </a:r>
                      <a:r>
                        <a:rPr sz="300" spc="-15" dirty="0">
                          <a:solidFill>
                            <a:srgbClr val="00A795"/>
                          </a:solidFill>
                          <a:latin typeface="Lato Black"/>
                          <a:cs typeface="Lato Black"/>
                        </a:rPr>
                        <a:t>GUIDE</a:t>
                      </a:r>
                      <a:endParaRPr sz="3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spcBef>
                          <a:spcPts val="45"/>
                        </a:spcBef>
                      </a:pPr>
                      <a:endParaRPr sz="200">
                        <a:latin typeface="Times New Roman"/>
                        <a:cs typeface="Times New Roman"/>
                      </a:endParaRPr>
                    </a:p>
                    <a:p>
                      <a:pPr marL="69850" marR="195580">
                        <a:lnSpc>
                          <a:spcPct val="105200"/>
                        </a:lnSpc>
                        <a:buChar char="•"/>
                        <a:tabLst>
                          <a:tab pos="106045" algn="l"/>
                        </a:tabLst>
                      </a:pPr>
                      <a:r>
                        <a:rPr sz="350" spc="10" dirty="0">
                          <a:latin typeface="Aroania"/>
                          <a:cs typeface="Aroania"/>
                        </a:rPr>
                        <a:t>AKF </a:t>
                      </a:r>
                      <a:r>
                        <a:rPr sz="350" spc="20" dirty="0">
                          <a:latin typeface="Aroania"/>
                          <a:cs typeface="Aroania"/>
                        </a:rPr>
                        <a:t>Staﬀ will </a:t>
                      </a:r>
                      <a:r>
                        <a:rPr sz="350" spc="35" dirty="0">
                          <a:latin typeface="Aroania"/>
                          <a:cs typeface="Aroania"/>
                        </a:rPr>
                        <a:t>gain </a:t>
                      </a:r>
                      <a:r>
                        <a:rPr sz="350" spc="25" dirty="0">
                          <a:latin typeface="Aroania"/>
                          <a:cs typeface="Aroania"/>
                        </a:rPr>
                        <a:t>familiarity </a:t>
                      </a:r>
                      <a:r>
                        <a:rPr sz="350" spc="20" dirty="0">
                          <a:latin typeface="Aroania"/>
                          <a:cs typeface="Aroania"/>
                        </a:rPr>
                        <a:t>with</a:t>
                      </a:r>
                      <a:r>
                        <a:rPr sz="350" spc="-10" dirty="0">
                          <a:latin typeface="Aroania"/>
                          <a:cs typeface="Aroania"/>
                        </a:rPr>
                        <a:t> </a:t>
                      </a:r>
                      <a:r>
                        <a:rPr sz="350" spc="20" dirty="0">
                          <a:latin typeface="Aroania"/>
                          <a:cs typeface="Aroania"/>
                        </a:rPr>
                        <a:t>the  </a:t>
                      </a:r>
                      <a:r>
                        <a:rPr sz="350" spc="30" dirty="0">
                          <a:latin typeface="Aroania"/>
                          <a:cs typeface="Aroania"/>
                        </a:rPr>
                        <a:t>human-centered design</a:t>
                      </a:r>
                      <a:r>
                        <a:rPr sz="350" dirty="0">
                          <a:latin typeface="Aroania"/>
                          <a:cs typeface="Aroania"/>
                        </a:rPr>
                        <a:t> </a:t>
                      </a:r>
                      <a:r>
                        <a:rPr sz="350" spc="20" dirty="0">
                          <a:latin typeface="Aroania"/>
                          <a:cs typeface="Aroania"/>
                        </a:rPr>
                        <a:t>process.</a:t>
                      </a:r>
                      <a:endParaRPr sz="350">
                        <a:latin typeface="Aroania"/>
                        <a:cs typeface="Aroania"/>
                      </a:endParaRPr>
                    </a:p>
                    <a:p>
                      <a:pPr>
                        <a:lnSpc>
                          <a:spcPct val="100000"/>
                        </a:lnSpc>
                        <a:spcBef>
                          <a:spcPts val="40"/>
                        </a:spcBef>
                        <a:buFont typeface="Aroania"/>
                        <a:buChar char="•"/>
                      </a:pPr>
                      <a:endParaRPr sz="350">
                        <a:latin typeface="Times New Roman"/>
                        <a:cs typeface="Times New Roman"/>
                      </a:endParaRPr>
                    </a:p>
                    <a:p>
                      <a:pPr marL="69850" marR="70485">
                        <a:lnSpc>
                          <a:spcPct val="105200"/>
                        </a:lnSpc>
                        <a:buChar char="•"/>
                        <a:tabLst>
                          <a:tab pos="106045" algn="l"/>
                        </a:tabLst>
                      </a:pPr>
                      <a:r>
                        <a:rPr sz="350" spc="10" dirty="0">
                          <a:latin typeface="Aroania"/>
                          <a:cs typeface="Aroania"/>
                        </a:rPr>
                        <a:t>AKF </a:t>
                      </a:r>
                      <a:r>
                        <a:rPr sz="350" spc="20" dirty="0">
                          <a:latin typeface="Aroania"/>
                          <a:cs typeface="Aroania"/>
                        </a:rPr>
                        <a:t>Staﬀ will </a:t>
                      </a:r>
                      <a:r>
                        <a:rPr sz="350" spc="35" dirty="0">
                          <a:latin typeface="Aroania"/>
                          <a:cs typeface="Aroania"/>
                        </a:rPr>
                        <a:t>gain </a:t>
                      </a:r>
                      <a:r>
                        <a:rPr sz="350" spc="25" dirty="0">
                          <a:latin typeface="Aroania"/>
                          <a:cs typeface="Aroania"/>
                        </a:rPr>
                        <a:t>familiarity </a:t>
                      </a:r>
                      <a:r>
                        <a:rPr sz="350" spc="20" dirty="0">
                          <a:latin typeface="Aroania"/>
                          <a:cs typeface="Aroania"/>
                        </a:rPr>
                        <a:t>with the  </a:t>
                      </a:r>
                      <a:r>
                        <a:rPr sz="350" spc="25" dirty="0">
                          <a:latin typeface="Aroania"/>
                          <a:cs typeface="Aroania"/>
                        </a:rPr>
                        <a:t>Educator </a:t>
                      </a:r>
                      <a:r>
                        <a:rPr sz="350" spc="15" dirty="0">
                          <a:latin typeface="Aroania"/>
                          <a:cs typeface="Aroania"/>
                        </a:rPr>
                        <a:t>Toolkit, </a:t>
                      </a:r>
                      <a:r>
                        <a:rPr sz="350" spc="20" dirty="0">
                          <a:latin typeface="Aroania"/>
                          <a:cs typeface="Aroania"/>
                        </a:rPr>
                        <a:t>Facilitator’s </a:t>
                      </a:r>
                      <a:r>
                        <a:rPr sz="350" spc="35" dirty="0">
                          <a:latin typeface="Aroania"/>
                          <a:cs typeface="Aroania"/>
                        </a:rPr>
                        <a:t>Guide </a:t>
                      </a:r>
                      <a:r>
                        <a:rPr sz="350" spc="-15" dirty="0">
                          <a:latin typeface="Aroania"/>
                          <a:cs typeface="Aroania"/>
                        </a:rPr>
                        <a:t>&amp; </a:t>
                      </a:r>
                      <a:r>
                        <a:rPr sz="350" spc="25" dirty="0">
                          <a:latin typeface="Aroania"/>
                          <a:cs typeface="Aroania"/>
                        </a:rPr>
                        <a:t>School  </a:t>
                      </a:r>
                      <a:r>
                        <a:rPr sz="350" spc="30" dirty="0">
                          <a:latin typeface="Aroania"/>
                          <a:cs typeface="Aroania"/>
                        </a:rPr>
                        <a:t>Leader’s</a:t>
                      </a:r>
                      <a:r>
                        <a:rPr sz="350" spc="15" dirty="0">
                          <a:latin typeface="Aroania"/>
                          <a:cs typeface="Aroania"/>
                        </a:rPr>
                        <a:t> </a:t>
                      </a:r>
                      <a:r>
                        <a:rPr sz="350" spc="30" dirty="0">
                          <a:latin typeface="Aroania"/>
                          <a:cs typeface="Aroania"/>
                        </a:rPr>
                        <a:t>Guide.</a:t>
                      </a:r>
                      <a:endParaRPr sz="350">
                        <a:latin typeface="Aroania"/>
                        <a:cs typeface="Aroania"/>
                      </a:endParaRPr>
                    </a:p>
                    <a:p>
                      <a:pPr>
                        <a:lnSpc>
                          <a:spcPct val="100000"/>
                        </a:lnSpc>
                        <a:spcBef>
                          <a:spcPts val="40"/>
                        </a:spcBef>
                        <a:buFont typeface="Aroania"/>
                        <a:buChar char="•"/>
                      </a:pPr>
                      <a:endParaRPr sz="350">
                        <a:latin typeface="Times New Roman"/>
                        <a:cs typeface="Times New Roman"/>
                      </a:endParaRPr>
                    </a:p>
                    <a:p>
                      <a:pPr marL="69850" marR="21590" algn="just">
                        <a:lnSpc>
                          <a:spcPct val="105200"/>
                        </a:lnSpc>
                        <a:buChar char="•"/>
                        <a:tabLst>
                          <a:tab pos="106045" algn="l"/>
                        </a:tabLst>
                      </a:pPr>
                      <a:r>
                        <a:rPr sz="350" spc="10" dirty="0">
                          <a:latin typeface="Aroania"/>
                          <a:cs typeface="Aroania"/>
                        </a:rPr>
                        <a:t>AKF </a:t>
                      </a:r>
                      <a:r>
                        <a:rPr sz="350" spc="20" dirty="0">
                          <a:latin typeface="Aroania"/>
                          <a:cs typeface="Aroania"/>
                        </a:rPr>
                        <a:t>Staﬀ will </a:t>
                      </a:r>
                      <a:r>
                        <a:rPr sz="350" spc="30" dirty="0">
                          <a:latin typeface="Aroania"/>
                          <a:cs typeface="Aroania"/>
                        </a:rPr>
                        <a:t>determine </a:t>
                      </a:r>
                      <a:r>
                        <a:rPr sz="350" spc="20" dirty="0">
                          <a:latin typeface="Aroania"/>
                          <a:cs typeface="Aroania"/>
                        </a:rPr>
                        <a:t>the </a:t>
                      </a:r>
                      <a:r>
                        <a:rPr sz="350" spc="30" dirty="0">
                          <a:latin typeface="Aroania"/>
                          <a:cs typeface="Aroania"/>
                        </a:rPr>
                        <a:t>design challenge  </a:t>
                      </a:r>
                      <a:r>
                        <a:rPr sz="350" spc="35" dirty="0">
                          <a:latin typeface="Aroania"/>
                          <a:cs typeface="Aroania"/>
                        </a:rPr>
                        <a:t>model </a:t>
                      </a:r>
                      <a:r>
                        <a:rPr sz="350" spc="25" dirty="0">
                          <a:latin typeface="Aroania"/>
                          <a:cs typeface="Aroania"/>
                        </a:rPr>
                        <a:t>that </a:t>
                      </a:r>
                      <a:r>
                        <a:rPr sz="350" spc="5" dirty="0">
                          <a:latin typeface="Aroania"/>
                          <a:cs typeface="Aroania"/>
                        </a:rPr>
                        <a:t>is </a:t>
                      </a:r>
                      <a:r>
                        <a:rPr sz="350" spc="20" dirty="0">
                          <a:latin typeface="Aroania"/>
                          <a:cs typeface="Aroania"/>
                        </a:rPr>
                        <a:t>most </a:t>
                      </a:r>
                      <a:r>
                        <a:rPr sz="350" spc="35" dirty="0">
                          <a:latin typeface="Aroania"/>
                          <a:cs typeface="Aroania"/>
                        </a:rPr>
                        <a:t>appropriate </a:t>
                      </a:r>
                      <a:r>
                        <a:rPr sz="350" spc="25" dirty="0">
                          <a:latin typeface="Aroania"/>
                          <a:cs typeface="Aroania"/>
                        </a:rPr>
                        <a:t>for </a:t>
                      </a:r>
                      <a:r>
                        <a:rPr sz="350" spc="20" dirty="0">
                          <a:latin typeface="Aroania"/>
                          <a:cs typeface="Aroania"/>
                        </a:rPr>
                        <a:t>their</a:t>
                      </a:r>
                      <a:r>
                        <a:rPr sz="350" spc="5" dirty="0">
                          <a:latin typeface="Aroania"/>
                          <a:cs typeface="Aroania"/>
                        </a:rPr>
                        <a:t> </a:t>
                      </a:r>
                      <a:r>
                        <a:rPr sz="350" spc="30" dirty="0">
                          <a:latin typeface="Aroania"/>
                          <a:cs typeface="Aroania"/>
                        </a:rPr>
                        <a:t>region  </a:t>
                      </a:r>
                      <a:r>
                        <a:rPr sz="350" spc="-15" dirty="0">
                          <a:latin typeface="Aroania"/>
                          <a:cs typeface="Aroania"/>
                        </a:rPr>
                        <a:t>&amp; </a:t>
                      </a:r>
                      <a:r>
                        <a:rPr sz="350" spc="20" dirty="0">
                          <a:latin typeface="Aroania"/>
                          <a:cs typeface="Aroania"/>
                        </a:rPr>
                        <a:t>will </a:t>
                      </a:r>
                      <a:r>
                        <a:rPr sz="350" spc="35" dirty="0">
                          <a:latin typeface="Aroania"/>
                          <a:cs typeface="Aroania"/>
                        </a:rPr>
                        <a:t>make </a:t>
                      </a:r>
                      <a:r>
                        <a:rPr sz="350" spc="60" dirty="0">
                          <a:latin typeface="Aroania"/>
                          <a:cs typeface="Aroania"/>
                        </a:rPr>
                        <a:t>a </a:t>
                      </a:r>
                      <a:r>
                        <a:rPr sz="350" spc="35" dirty="0">
                          <a:latin typeface="Aroania"/>
                          <a:cs typeface="Aroania"/>
                        </a:rPr>
                        <a:t>plan </a:t>
                      </a:r>
                      <a:r>
                        <a:rPr sz="350" spc="25" dirty="0">
                          <a:latin typeface="Aroania"/>
                          <a:cs typeface="Aroania"/>
                        </a:rPr>
                        <a:t>for</a:t>
                      </a:r>
                      <a:r>
                        <a:rPr sz="350" spc="-20" dirty="0">
                          <a:latin typeface="Aroania"/>
                          <a:cs typeface="Aroania"/>
                        </a:rPr>
                        <a:t> </a:t>
                      </a:r>
                      <a:r>
                        <a:rPr sz="350" spc="25" dirty="0">
                          <a:latin typeface="Aroania"/>
                          <a:cs typeface="Aroania"/>
                        </a:rPr>
                        <a:t>implementation.</a:t>
                      </a:r>
                      <a:endParaRPr sz="350">
                        <a:latin typeface="Aroania"/>
                        <a:cs typeface="Aroania"/>
                      </a:endParaRPr>
                    </a:p>
                  </a:txBody>
                  <a:tcPr marL="0" marR="0" marT="5715" marB="0">
                    <a:lnL w="3175">
                      <a:solidFill>
                        <a:srgbClr val="808285"/>
                      </a:solidFill>
                      <a:prstDash val="solid"/>
                    </a:lnL>
                    <a:lnT w="3175">
                      <a:solidFill>
                        <a:srgbClr val="808285"/>
                      </a:solidFill>
                      <a:prstDash val="solid"/>
                    </a:lnT>
                    <a:lnB w="3175">
                      <a:solidFill>
                        <a:srgbClr val="808285"/>
                      </a:solidFill>
                      <a:prstDash val="solid"/>
                    </a:lnB>
                  </a:tcPr>
                </a:tc>
                <a:extLst>
                  <a:ext uri="{0D108BD9-81ED-4DB2-BD59-A6C34878D82A}">
                    <a16:rowId xmlns:a16="http://schemas.microsoft.com/office/drawing/2014/main" val="10001"/>
                  </a:ext>
                </a:extLst>
              </a:tr>
              <a:tr h="526097">
                <a:tc>
                  <a:txBody>
                    <a:bodyPr/>
                    <a:lstStyle/>
                    <a:p>
                      <a:pPr marL="5080">
                        <a:lnSpc>
                          <a:spcPts val="1075"/>
                        </a:lnSpc>
                        <a:spcBef>
                          <a:spcPts val="220"/>
                        </a:spcBef>
                      </a:pPr>
                      <a:r>
                        <a:rPr sz="1050" dirty="0">
                          <a:solidFill>
                            <a:srgbClr val="00AEEF"/>
                          </a:solidFill>
                          <a:latin typeface="Noto Sans CJK JP Black"/>
                          <a:cs typeface="Noto Sans CJK JP Black"/>
                        </a:rPr>
                        <a:t>2</a:t>
                      </a:r>
                      <a:endParaRPr sz="1050">
                        <a:latin typeface="Noto Sans CJK JP Black"/>
                        <a:cs typeface="Noto Sans CJK JP Black"/>
                      </a:endParaRPr>
                    </a:p>
                    <a:p>
                      <a:pPr marL="124460">
                        <a:lnSpc>
                          <a:spcPts val="415"/>
                        </a:lnSpc>
                      </a:pPr>
                      <a:r>
                        <a:rPr sz="500" b="1" spc="25" dirty="0">
                          <a:latin typeface="Lato"/>
                          <a:cs typeface="Lato"/>
                        </a:rPr>
                        <a:t>School </a:t>
                      </a:r>
                      <a:r>
                        <a:rPr sz="500" b="1" spc="40" dirty="0">
                          <a:latin typeface="Lato"/>
                          <a:cs typeface="Lato"/>
                        </a:rPr>
                        <a:t>Leader</a:t>
                      </a:r>
                      <a:endParaRPr sz="500">
                        <a:latin typeface="Lato"/>
                        <a:cs typeface="Lato"/>
                      </a:endParaRPr>
                    </a:p>
                    <a:p>
                      <a:pPr marL="124460">
                        <a:lnSpc>
                          <a:spcPct val="100000"/>
                        </a:lnSpc>
                        <a:spcBef>
                          <a:spcPts val="45"/>
                        </a:spcBef>
                      </a:pPr>
                      <a:r>
                        <a:rPr sz="500" b="1" spc="25" dirty="0">
                          <a:latin typeface="Lato"/>
                          <a:cs typeface="Lato"/>
                        </a:rPr>
                        <a:t>Planning </a:t>
                      </a:r>
                      <a:r>
                        <a:rPr sz="500" b="1" spc="35" dirty="0">
                          <a:latin typeface="Lato"/>
                          <a:cs typeface="Lato"/>
                        </a:rPr>
                        <a:t>Meeting</a:t>
                      </a:r>
                      <a:endParaRPr sz="500">
                        <a:latin typeface="Lato"/>
                        <a:cs typeface="Lato"/>
                      </a:endParaRPr>
                    </a:p>
                  </a:txBody>
                  <a:tcPr marL="0" marR="0" marT="27940" marB="0">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pPr>
                      <a:endParaRPr sz="400">
                        <a:latin typeface="Times New Roman"/>
                        <a:cs typeface="Times New Roman"/>
                      </a:endParaRPr>
                    </a:p>
                    <a:p>
                      <a:pPr>
                        <a:lnSpc>
                          <a:spcPct val="100000"/>
                        </a:lnSpc>
                        <a:spcBef>
                          <a:spcPts val="50"/>
                        </a:spcBef>
                      </a:pPr>
                      <a:endParaRPr sz="500">
                        <a:latin typeface="Times New Roman"/>
                        <a:cs typeface="Times New Roman"/>
                      </a:endParaRPr>
                    </a:p>
                    <a:p>
                      <a:pPr marL="615950" marR="186690" indent="-458470">
                        <a:lnSpc>
                          <a:spcPts val="380"/>
                        </a:lnSpc>
                        <a:tabLst>
                          <a:tab pos="598170" algn="l"/>
                        </a:tabLst>
                      </a:pPr>
                      <a:r>
                        <a:rPr sz="400" dirty="0">
                          <a:solidFill>
                            <a:srgbClr val="21409A"/>
                          </a:solidFill>
                          <a:latin typeface="Lato Black"/>
                          <a:cs typeface="Lato Black"/>
                        </a:rPr>
                        <a:t>AKF</a:t>
                      </a:r>
                      <a:r>
                        <a:rPr sz="400" spc="25" dirty="0">
                          <a:solidFill>
                            <a:srgbClr val="21409A"/>
                          </a:solidFill>
                          <a:latin typeface="Lato Black"/>
                          <a:cs typeface="Lato Black"/>
                        </a:rPr>
                        <a:t> </a:t>
                      </a:r>
                      <a:r>
                        <a:rPr sz="400" dirty="0">
                          <a:solidFill>
                            <a:srgbClr val="21409A"/>
                          </a:solidFill>
                          <a:latin typeface="Lato Black"/>
                          <a:cs typeface="Lato Black"/>
                        </a:rPr>
                        <a:t>STAFF	</a:t>
                      </a:r>
                      <a:r>
                        <a:rPr sz="400" dirty="0">
                          <a:solidFill>
                            <a:srgbClr val="00A796"/>
                          </a:solidFill>
                          <a:latin typeface="Lato Black"/>
                          <a:cs typeface="Lato Black"/>
                        </a:rPr>
                        <a:t>SCHOOL  </a:t>
                      </a:r>
                      <a:r>
                        <a:rPr sz="400" spc="-35" dirty="0">
                          <a:solidFill>
                            <a:srgbClr val="00A796"/>
                          </a:solidFill>
                          <a:latin typeface="Lato Black"/>
                          <a:cs typeface="Lato Black"/>
                        </a:rPr>
                        <a:t>LEADER</a:t>
                      </a:r>
                      <a:endParaRPr sz="4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30"/>
                        </a:spcBef>
                      </a:pPr>
                      <a:endParaRPr sz="300">
                        <a:latin typeface="Times New Roman"/>
                        <a:cs typeface="Times New Roman"/>
                      </a:endParaRPr>
                    </a:p>
                    <a:p>
                      <a:pPr marL="384810" marR="253365" indent="-71755">
                        <a:lnSpc>
                          <a:spcPct val="100000"/>
                        </a:lnSpc>
                        <a:spcBef>
                          <a:spcPts val="5"/>
                        </a:spcBef>
                        <a:tabLst>
                          <a:tab pos="748030" algn="l"/>
                        </a:tabLst>
                      </a:pPr>
                      <a:r>
                        <a:rPr sz="300" spc="-15" dirty="0">
                          <a:solidFill>
                            <a:srgbClr val="1F4497"/>
                          </a:solidFill>
                          <a:latin typeface="Lato Black"/>
                          <a:cs typeface="Lato Black"/>
                        </a:rPr>
                        <a:t>FACILITATOR’S </a:t>
                      </a:r>
                      <a:r>
                        <a:rPr sz="300" spc="-10" dirty="0">
                          <a:solidFill>
                            <a:srgbClr val="00A795"/>
                          </a:solidFill>
                          <a:latin typeface="Lato Black"/>
                          <a:cs typeface="Lato Black"/>
                        </a:rPr>
                        <a:t>SCHOOL </a:t>
                      </a:r>
                      <a:r>
                        <a:rPr sz="300" spc="-20" dirty="0">
                          <a:solidFill>
                            <a:srgbClr val="00A795"/>
                          </a:solidFill>
                          <a:latin typeface="Lato Black"/>
                          <a:cs typeface="Lato Black"/>
                        </a:rPr>
                        <a:t>LEADER’S  </a:t>
                      </a:r>
                      <a:r>
                        <a:rPr sz="300" spc="-15" dirty="0">
                          <a:solidFill>
                            <a:srgbClr val="1F4497"/>
                          </a:solidFill>
                          <a:latin typeface="Lato Black"/>
                          <a:cs typeface="Lato Black"/>
                        </a:rPr>
                        <a:t>GUIDE	</a:t>
                      </a:r>
                      <a:r>
                        <a:rPr sz="300" spc="-15" dirty="0">
                          <a:solidFill>
                            <a:srgbClr val="00A795"/>
                          </a:solidFill>
                          <a:latin typeface="Lato Black"/>
                          <a:cs typeface="Lato Black"/>
                        </a:rPr>
                        <a:t>GUIDE</a:t>
                      </a:r>
                      <a:endParaRPr sz="3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300">
                        <a:latin typeface="Times New Roman"/>
                        <a:cs typeface="Times New Roman"/>
                      </a:endParaRPr>
                    </a:p>
                    <a:p>
                      <a:pPr marL="53975" marR="66675">
                        <a:lnSpc>
                          <a:spcPct val="105200"/>
                        </a:lnSpc>
                        <a:spcBef>
                          <a:spcPts val="175"/>
                        </a:spcBef>
                        <a:buChar char="•"/>
                        <a:tabLst>
                          <a:tab pos="90170" algn="l"/>
                        </a:tabLst>
                      </a:pPr>
                      <a:r>
                        <a:rPr sz="350" spc="10" dirty="0">
                          <a:latin typeface="Aroania"/>
                          <a:cs typeface="Aroania"/>
                        </a:rPr>
                        <a:t>AKF </a:t>
                      </a:r>
                      <a:r>
                        <a:rPr sz="350" spc="20" dirty="0">
                          <a:latin typeface="Aroania"/>
                          <a:cs typeface="Aroania"/>
                        </a:rPr>
                        <a:t>Staﬀ will </a:t>
                      </a:r>
                      <a:r>
                        <a:rPr sz="350" spc="30" dirty="0">
                          <a:latin typeface="Aroania"/>
                          <a:cs typeface="Aroania"/>
                        </a:rPr>
                        <a:t>work </a:t>
                      </a:r>
                      <a:r>
                        <a:rPr sz="350" spc="20" dirty="0">
                          <a:latin typeface="Aroania"/>
                          <a:cs typeface="Aroania"/>
                        </a:rPr>
                        <a:t>with </a:t>
                      </a:r>
                      <a:r>
                        <a:rPr sz="350" spc="25" dirty="0">
                          <a:latin typeface="Aroania"/>
                          <a:cs typeface="Aroania"/>
                        </a:rPr>
                        <a:t>School </a:t>
                      </a:r>
                      <a:r>
                        <a:rPr sz="350" spc="30" dirty="0">
                          <a:latin typeface="Aroania"/>
                          <a:cs typeface="Aroania"/>
                        </a:rPr>
                        <a:t>Leaders </a:t>
                      </a:r>
                      <a:r>
                        <a:rPr sz="350" spc="25" dirty="0">
                          <a:latin typeface="Aroania"/>
                          <a:cs typeface="Aroania"/>
                        </a:rPr>
                        <a:t>to  review </a:t>
                      </a:r>
                      <a:r>
                        <a:rPr sz="350" spc="20" dirty="0">
                          <a:latin typeface="Aroania"/>
                          <a:cs typeface="Aroania"/>
                        </a:rPr>
                        <a:t>the Design </a:t>
                      </a:r>
                      <a:r>
                        <a:rPr sz="350" spc="35" dirty="0">
                          <a:latin typeface="Aroania"/>
                          <a:cs typeface="Aroania"/>
                        </a:rPr>
                        <a:t>Challenge </a:t>
                      </a:r>
                      <a:r>
                        <a:rPr sz="350" spc="30" dirty="0">
                          <a:latin typeface="Aroania"/>
                          <a:cs typeface="Aroania"/>
                        </a:rPr>
                        <a:t>model,</a:t>
                      </a:r>
                      <a:r>
                        <a:rPr sz="350" spc="10" dirty="0">
                          <a:latin typeface="Aroania"/>
                          <a:cs typeface="Aroania"/>
                        </a:rPr>
                        <a:t> </a:t>
                      </a:r>
                      <a:r>
                        <a:rPr sz="350" spc="35" dirty="0">
                          <a:latin typeface="Aroania"/>
                          <a:cs typeface="Aroania"/>
                        </a:rPr>
                        <a:t>calendar  </a:t>
                      </a:r>
                      <a:r>
                        <a:rPr sz="350" spc="20" dirty="0">
                          <a:latin typeface="Aroania"/>
                          <a:cs typeface="Aroania"/>
                        </a:rPr>
                        <a:t>the </a:t>
                      </a:r>
                      <a:r>
                        <a:rPr sz="350" spc="25" dirty="0">
                          <a:latin typeface="Aroania"/>
                          <a:cs typeface="Aroania"/>
                        </a:rPr>
                        <a:t>workshops/meetings </a:t>
                      </a:r>
                      <a:r>
                        <a:rPr sz="350" spc="40" dirty="0">
                          <a:latin typeface="Aroania"/>
                          <a:cs typeface="Aroania"/>
                        </a:rPr>
                        <a:t>and </a:t>
                      </a:r>
                      <a:r>
                        <a:rPr sz="350" spc="20" dirty="0">
                          <a:latin typeface="Aroania"/>
                          <a:cs typeface="Aroania"/>
                        </a:rPr>
                        <a:t>select  </a:t>
                      </a:r>
                      <a:r>
                        <a:rPr sz="350" spc="30" dirty="0">
                          <a:latin typeface="Aroania"/>
                          <a:cs typeface="Aroania"/>
                        </a:rPr>
                        <a:t>participants </a:t>
                      </a:r>
                      <a:r>
                        <a:rPr sz="350" spc="25" dirty="0">
                          <a:latin typeface="Aroania"/>
                          <a:cs typeface="Aroania"/>
                        </a:rPr>
                        <a:t>for </a:t>
                      </a:r>
                      <a:r>
                        <a:rPr sz="350" spc="20" dirty="0">
                          <a:latin typeface="Aroania"/>
                          <a:cs typeface="Aroania"/>
                        </a:rPr>
                        <a:t>the </a:t>
                      </a:r>
                      <a:r>
                        <a:rPr sz="350" spc="30" dirty="0">
                          <a:latin typeface="Aroania"/>
                          <a:cs typeface="Aroania"/>
                        </a:rPr>
                        <a:t>design</a:t>
                      </a:r>
                      <a:r>
                        <a:rPr sz="350" spc="-15" dirty="0">
                          <a:latin typeface="Aroania"/>
                          <a:cs typeface="Aroania"/>
                        </a:rPr>
                        <a:t> </a:t>
                      </a:r>
                      <a:r>
                        <a:rPr sz="350" spc="20" dirty="0">
                          <a:latin typeface="Aroania"/>
                          <a:cs typeface="Aroania"/>
                        </a:rPr>
                        <a:t>team(s).</a:t>
                      </a:r>
                      <a:endParaRPr sz="350">
                        <a:latin typeface="Aroania"/>
                        <a:cs typeface="Aroania"/>
                      </a:endParaRPr>
                    </a:p>
                  </a:txBody>
                  <a:tcPr marL="0" marR="0" marT="0" marB="0">
                    <a:lnL w="3175">
                      <a:solidFill>
                        <a:srgbClr val="808285"/>
                      </a:solidFill>
                      <a:prstDash val="solid"/>
                    </a:lnL>
                    <a:lnT w="3175">
                      <a:solidFill>
                        <a:srgbClr val="808285"/>
                      </a:solidFill>
                      <a:prstDash val="solid"/>
                    </a:lnT>
                    <a:lnB w="3175">
                      <a:solidFill>
                        <a:srgbClr val="808285"/>
                      </a:solidFill>
                      <a:prstDash val="solid"/>
                    </a:lnB>
                  </a:tcPr>
                </a:tc>
                <a:extLst>
                  <a:ext uri="{0D108BD9-81ED-4DB2-BD59-A6C34878D82A}">
                    <a16:rowId xmlns:a16="http://schemas.microsoft.com/office/drawing/2014/main" val="10002"/>
                  </a:ext>
                </a:extLst>
              </a:tr>
              <a:tr h="594982">
                <a:tc>
                  <a:txBody>
                    <a:bodyPr/>
                    <a:lstStyle/>
                    <a:p>
                      <a:pPr marL="5080">
                        <a:lnSpc>
                          <a:spcPts val="1105"/>
                        </a:lnSpc>
                        <a:spcBef>
                          <a:spcPts val="165"/>
                        </a:spcBef>
                      </a:pPr>
                      <a:r>
                        <a:rPr sz="1050" dirty="0">
                          <a:solidFill>
                            <a:srgbClr val="00AEEF"/>
                          </a:solidFill>
                          <a:latin typeface="Noto Sans CJK JP Black"/>
                          <a:cs typeface="Noto Sans CJK JP Black"/>
                        </a:rPr>
                        <a:t>3</a:t>
                      </a:r>
                      <a:endParaRPr sz="1050">
                        <a:latin typeface="Noto Sans CJK JP Black"/>
                        <a:cs typeface="Noto Sans CJK JP Black"/>
                      </a:endParaRPr>
                    </a:p>
                    <a:p>
                      <a:pPr marL="124460">
                        <a:lnSpc>
                          <a:spcPts val="445"/>
                        </a:lnSpc>
                      </a:pPr>
                      <a:r>
                        <a:rPr sz="500" b="1" spc="20" dirty="0">
                          <a:latin typeface="Lato"/>
                          <a:cs typeface="Lato"/>
                        </a:rPr>
                        <a:t>Design</a:t>
                      </a:r>
                      <a:r>
                        <a:rPr sz="500" b="1" spc="-25" dirty="0">
                          <a:latin typeface="Lato"/>
                          <a:cs typeface="Lato"/>
                        </a:rPr>
                        <a:t> </a:t>
                      </a:r>
                      <a:r>
                        <a:rPr sz="500" b="1" spc="40" dirty="0">
                          <a:latin typeface="Lato"/>
                          <a:cs typeface="Lato"/>
                        </a:rPr>
                        <a:t>Challenge</a:t>
                      </a:r>
                      <a:endParaRPr sz="500">
                        <a:latin typeface="Lato"/>
                        <a:cs typeface="Lato"/>
                      </a:endParaRPr>
                    </a:p>
                    <a:p>
                      <a:pPr marL="124460">
                        <a:lnSpc>
                          <a:spcPct val="100000"/>
                        </a:lnSpc>
                        <a:spcBef>
                          <a:spcPts val="40"/>
                        </a:spcBef>
                      </a:pPr>
                      <a:r>
                        <a:rPr sz="500" b="1" spc="60" dirty="0">
                          <a:latin typeface="Carlito"/>
                          <a:cs typeface="Carlito"/>
                        </a:rPr>
                        <a:t>Kick-Oﬀ</a:t>
                      </a:r>
                      <a:r>
                        <a:rPr sz="500" b="1" dirty="0">
                          <a:latin typeface="Carlito"/>
                          <a:cs typeface="Carlito"/>
                        </a:rPr>
                        <a:t> </a:t>
                      </a:r>
                      <a:r>
                        <a:rPr sz="500" b="1" spc="50" dirty="0">
                          <a:latin typeface="Carlito"/>
                          <a:cs typeface="Carlito"/>
                        </a:rPr>
                        <a:t>Meeting</a:t>
                      </a:r>
                      <a:endParaRPr sz="500">
                        <a:latin typeface="Carlito"/>
                        <a:cs typeface="Carlito"/>
                      </a:endParaRPr>
                    </a:p>
                  </a:txBody>
                  <a:tcPr marL="0" marR="0" marT="20955" marB="0">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35"/>
                        </a:spcBef>
                      </a:pPr>
                      <a:endParaRPr sz="600">
                        <a:latin typeface="Times New Roman"/>
                        <a:cs typeface="Times New Roman"/>
                      </a:endParaRPr>
                    </a:p>
                    <a:p>
                      <a:pPr marL="66040">
                        <a:lnSpc>
                          <a:spcPts val="440"/>
                        </a:lnSpc>
                      </a:pPr>
                      <a:r>
                        <a:rPr sz="600" spc="-22" baseline="13888" dirty="0">
                          <a:solidFill>
                            <a:srgbClr val="00A796"/>
                          </a:solidFill>
                          <a:latin typeface="Lato Black"/>
                          <a:cs typeface="Lato Black"/>
                        </a:rPr>
                        <a:t>SCHOOL         </a:t>
                      </a:r>
                      <a:r>
                        <a:rPr sz="400" spc="-20" dirty="0">
                          <a:solidFill>
                            <a:srgbClr val="8DC63F"/>
                          </a:solidFill>
                          <a:latin typeface="Lato Black"/>
                          <a:cs typeface="Lato Black"/>
                        </a:rPr>
                        <a:t>EDUCATOR        </a:t>
                      </a:r>
                      <a:r>
                        <a:rPr sz="600" spc="-67" baseline="6944" dirty="0">
                          <a:solidFill>
                            <a:srgbClr val="21409A"/>
                          </a:solidFill>
                          <a:latin typeface="Lato Black"/>
                          <a:cs typeface="Lato Black"/>
                        </a:rPr>
                        <a:t>AKF</a:t>
                      </a:r>
                      <a:r>
                        <a:rPr sz="600" spc="-60" baseline="6944" dirty="0">
                          <a:solidFill>
                            <a:srgbClr val="21409A"/>
                          </a:solidFill>
                          <a:latin typeface="Lato Black"/>
                          <a:cs typeface="Lato Black"/>
                        </a:rPr>
                        <a:t> STAFF</a:t>
                      </a:r>
                      <a:endParaRPr sz="600" baseline="6944">
                        <a:latin typeface="Lato Black"/>
                        <a:cs typeface="Lato Black"/>
                      </a:endParaRPr>
                    </a:p>
                    <a:p>
                      <a:pPr marL="83820">
                        <a:lnSpc>
                          <a:spcPts val="440"/>
                        </a:lnSpc>
                        <a:tabLst>
                          <a:tab pos="705485" algn="l"/>
                        </a:tabLst>
                      </a:pPr>
                      <a:r>
                        <a:rPr sz="600" spc="-52" baseline="13888" dirty="0">
                          <a:solidFill>
                            <a:srgbClr val="00A796"/>
                          </a:solidFill>
                          <a:latin typeface="Lato Black"/>
                          <a:cs typeface="Lato Black"/>
                        </a:rPr>
                        <a:t>LEADER	</a:t>
                      </a:r>
                      <a:r>
                        <a:rPr sz="400" spc="25" dirty="0">
                          <a:solidFill>
                            <a:srgbClr val="21409A"/>
                          </a:solidFill>
                          <a:latin typeface="Aroania"/>
                          <a:cs typeface="Aroania"/>
                        </a:rPr>
                        <a:t>optional</a:t>
                      </a:r>
                      <a:endParaRPr sz="400">
                        <a:latin typeface="Aroania"/>
                        <a:cs typeface="Aroania"/>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400">
                        <a:latin typeface="Times New Roman"/>
                        <a:cs typeface="Times New Roman"/>
                      </a:endParaRPr>
                    </a:p>
                    <a:p>
                      <a:pPr marL="455930" marR="440055" algn="ctr">
                        <a:lnSpc>
                          <a:spcPct val="100000"/>
                        </a:lnSpc>
                      </a:pPr>
                      <a:r>
                        <a:rPr sz="300" dirty="0">
                          <a:solidFill>
                            <a:srgbClr val="00A795"/>
                          </a:solidFill>
                          <a:latin typeface="Lato Black"/>
                          <a:cs typeface="Lato Black"/>
                        </a:rPr>
                        <a:t>SCHOOL</a:t>
                      </a:r>
                      <a:r>
                        <a:rPr sz="300" spc="15" dirty="0">
                          <a:solidFill>
                            <a:srgbClr val="00A795"/>
                          </a:solidFill>
                          <a:latin typeface="Lato Black"/>
                          <a:cs typeface="Lato Black"/>
                        </a:rPr>
                        <a:t> </a:t>
                      </a:r>
                      <a:r>
                        <a:rPr sz="300" dirty="0">
                          <a:solidFill>
                            <a:srgbClr val="00A795"/>
                          </a:solidFill>
                          <a:latin typeface="Lato Black"/>
                          <a:cs typeface="Lato Black"/>
                        </a:rPr>
                        <a:t>LEADER’S  </a:t>
                      </a:r>
                      <a:r>
                        <a:rPr sz="300" spc="-15" dirty="0">
                          <a:solidFill>
                            <a:srgbClr val="00A795"/>
                          </a:solidFill>
                          <a:latin typeface="Lato Black"/>
                          <a:cs typeface="Lato Black"/>
                        </a:rPr>
                        <a:t>GUIDE</a:t>
                      </a:r>
                      <a:endParaRPr sz="3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spcBef>
                          <a:spcPts val="45"/>
                        </a:spcBef>
                      </a:pPr>
                      <a:endParaRPr sz="350">
                        <a:latin typeface="Times New Roman"/>
                        <a:cs typeface="Times New Roman"/>
                      </a:endParaRPr>
                    </a:p>
                    <a:p>
                      <a:pPr marL="53975" marR="67945">
                        <a:lnSpc>
                          <a:spcPct val="105200"/>
                        </a:lnSpc>
                        <a:buChar char="•"/>
                        <a:tabLst>
                          <a:tab pos="90170" algn="l"/>
                        </a:tabLst>
                      </a:pPr>
                      <a:r>
                        <a:rPr sz="350" spc="15" dirty="0">
                          <a:latin typeface="Aroania"/>
                          <a:cs typeface="Aroania"/>
                        </a:rPr>
                        <a:t>The </a:t>
                      </a:r>
                      <a:r>
                        <a:rPr sz="350" spc="25" dirty="0">
                          <a:latin typeface="Aroania"/>
                          <a:cs typeface="Aroania"/>
                        </a:rPr>
                        <a:t>School </a:t>
                      </a:r>
                      <a:r>
                        <a:rPr sz="350" spc="35" dirty="0">
                          <a:latin typeface="Aroania"/>
                          <a:cs typeface="Aroania"/>
                        </a:rPr>
                        <a:t>Leader </a:t>
                      </a:r>
                      <a:r>
                        <a:rPr sz="350" spc="20" dirty="0">
                          <a:latin typeface="Aroania"/>
                          <a:cs typeface="Aroania"/>
                        </a:rPr>
                        <a:t>will </a:t>
                      </a:r>
                      <a:r>
                        <a:rPr sz="350" spc="30" dirty="0">
                          <a:latin typeface="Aroania"/>
                          <a:cs typeface="Aroania"/>
                        </a:rPr>
                        <a:t>call </a:t>
                      </a:r>
                      <a:r>
                        <a:rPr sz="350" spc="60" dirty="0">
                          <a:latin typeface="Aroania"/>
                          <a:cs typeface="Aroania"/>
                        </a:rPr>
                        <a:t>a </a:t>
                      </a:r>
                      <a:r>
                        <a:rPr sz="350" spc="30" dirty="0">
                          <a:latin typeface="Aroania"/>
                          <a:cs typeface="Aroania"/>
                        </a:rPr>
                        <a:t>meeting </a:t>
                      </a:r>
                      <a:r>
                        <a:rPr sz="350" spc="5" dirty="0">
                          <a:latin typeface="Aroania"/>
                          <a:cs typeface="Aroania"/>
                        </a:rPr>
                        <a:t>(AKF  </a:t>
                      </a:r>
                      <a:r>
                        <a:rPr sz="350" spc="25" dirty="0">
                          <a:latin typeface="Aroania"/>
                          <a:cs typeface="Aroania"/>
                        </a:rPr>
                        <a:t>staﬀ</a:t>
                      </a:r>
                      <a:r>
                        <a:rPr sz="350" spc="15" dirty="0">
                          <a:latin typeface="Aroania"/>
                          <a:cs typeface="Aroania"/>
                        </a:rPr>
                        <a:t> </a:t>
                      </a:r>
                      <a:r>
                        <a:rPr sz="350" spc="35" dirty="0">
                          <a:latin typeface="Aroania"/>
                          <a:cs typeface="Aroania"/>
                        </a:rPr>
                        <a:t>may</a:t>
                      </a:r>
                      <a:r>
                        <a:rPr sz="350" spc="15" dirty="0">
                          <a:latin typeface="Aroania"/>
                          <a:cs typeface="Aroania"/>
                        </a:rPr>
                        <a:t> </a:t>
                      </a:r>
                      <a:r>
                        <a:rPr sz="350" spc="30" dirty="0">
                          <a:latin typeface="Aroania"/>
                          <a:cs typeface="Aroania"/>
                        </a:rPr>
                        <a:t>or</a:t>
                      </a:r>
                      <a:r>
                        <a:rPr sz="350" spc="20" dirty="0">
                          <a:latin typeface="Aroania"/>
                          <a:cs typeface="Aroania"/>
                        </a:rPr>
                        <a:t> </a:t>
                      </a:r>
                      <a:r>
                        <a:rPr sz="350" spc="35" dirty="0">
                          <a:latin typeface="Aroania"/>
                          <a:cs typeface="Aroania"/>
                        </a:rPr>
                        <a:t>may</a:t>
                      </a:r>
                      <a:r>
                        <a:rPr sz="350" spc="15" dirty="0">
                          <a:latin typeface="Aroania"/>
                          <a:cs typeface="Aroania"/>
                        </a:rPr>
                        <a:t> </a:t>
                      </a:r>
                      <a:r>
                        <a:rPr sz="350" spc="25" dirty="0">
                          <a:latin typeface="Aroania"/>
                          <a:cs typeface="Aroania"/>
                        </a:rPr>
                        <a:t>not</a:t>
                      </a:r>
                      <a:r>
                        <a:rPr sz="350" spc="20" dirty="0">
                          <a:latin typeface="Aroania"/>
                          <a:cs typeface="Aroania"/>
                        </a:rPr>
                        <a:t> </a:t>
                      </a:r>
                      <a:r>
                        <a:rPr sz="350" spc="25" dirty="0">
                          <a:latin typeface="Aroania"/>
                          <a:cs typeface="Aroania"/>
                        </a:rPr>
                        <a:t>attend)</a:t>
                      </a:r>
                      <a:r>
                        <a:rPr sz="350" spc="15" dirty="0">
                          <a:latin typeface="Aroania"/>
                          <a:cs typeface="Aroania"/>
                        </a:rPr>
                        <a:t> </a:t>
                      </a:r>
                      <a:r>
                        <a:rPr sz="350" spc="25" dirty="0">
                          <a:latin typeface="Aroania"/>
                          <a:cs typeface="Aroania"/>
                        </a:rPr>
                        <a:t>of</a:t>
                      </a:r>
                      <a:r>
                        <a:rPr sz="350" spc="15" dirty="0">
                          <a:latin typeface="Aroania"/>
                          <a:cs typeface="Aroania"/>
                        </a:rPr>
                        <a:t> </a:t>
                      </a:r>
                      <a:r>
                        <a:rPr sz="350" spc="30" dirty="0">
                          <a:latin typeface="Aroania"/>
                          <a:cs typeface="Aroania"/>
                        </a:rPr>
                        <a:t>all</a:t>
                      </a:r>
                      <a:r>
                        <a:rPr sz="350" spc="20" dirty="0">
                          <a:latin typeface="Aroania"/>
                          <a:cs typeface="Aroania"/>
                        </a:rPr>
                        <a:t> the</a:t>
                      </a:r>
                      <a:r>
                        <a:rPr sz="350" spc="15" dirty="0">
                          <a:latin typeface="Aroania"/>
                          <a:cs typeface="Aroania"/>
                        </a:rPr>
                        <a:t> </a:t>
                      </a:r>
                      <a:r>
                        <a:rPr sz="350" spc="30" dirty="0">
                          <a:latin typeface="Aroania"/>
                          <a:cs typeface="Aroania"/>
                        </a:rPr>
                        <a:t>design  </a:t>
                      </a:r>
                      <a:r>
                        <a:rPr sz="350" spc="35" dirty="0">
                          <a:latin typeface="Aroania"/>
                          <a:cs typeface="Aroania"/>
                        </a:rPr>
                        <a:t>team </a:t>
                      </a:r>
                      <a:r>
                        <a:rPr sz="350" spc="30" dirty="0">
                          <a:latin typeface="Aroania"/>
                          <a:cs typeface="Aroania"/>
                        </a:rPr>
                        <a:t>participants </a:t>
                      </a:r>
                      <a:r>
                        <a:rPr sz="350" spc="25" dirty="0">
                          <a:latin typeface="Aroania"/>
                          <a:cs typeface="Aroania"/>
                        </a:rPr>
                        <a:t>to </a:t>
                      </a:r>
                      <a:r>
                        <a:rPr sz="350" spc="20" dirty="0">
                          <a:latin typeface="Aroania"/>
                          <a:cs typeface="Aroania"/>
                        </a:rPr>
                        <a:t>kick </a:t>
                      </a:r>
                      <a:r>
                        <a:rPr sz="350" spc="35" dirty="0">
                          <a:latin typeface="Aroania"/>
                          <a:cs typeface="Aroania"/>
                        </a:rPr>
                        <a:t>oﬀ </a:t>
                      </a:r>
                      <a:r>
                        <a:rPr sz="350" spc="20" dirty="0">
                          <a:latin typeface="Aroania"/>
                          <a:cs typeface="Aroania"/>
                        </a:rPr>
                        <a:t>the </a:t>
                      </a:r>
                      <a:r>
                        <a:rPr sz="350" spc="30" dirty="0">
                          <a:latin typeface="Aroania"/>
                          <a:cs typeface="Aroania"/>
                        </a:rPr>
                        <a:t>design  challenge.</a:t>
                      </a:r>
                      <a:endParaRPr sz="350">
                        <a:latin typeface="Aroania"/>
                        <a:cs typeface="Aroania"/>
                      </a:endParaRPr>
                    </a:p>
                    <a:p>
                      <a:pPr>
                        <a:lnSpc>
                          <a:spcPct val="100000"/>
                        </a:lnSpc>
                        <a:spcBef>
                          <a:spcPts val="35"/>
                        </a:spcBef>
                        <a:buFont typeface="Aroania"/>
                        <a:buChar char="•"/>
                      </a:pPr>
                      <a:endParaRPr sz="350">
                        <a:latin typeface="Times New Roman"/>
                        <a:cs typeface="Times New Roman"/>
                      </a:endParaRPr>
                    </a:p>
                    <a:p>
                      <a:pPr marL="53975" marR="68580">
                        <a:lnSpc>
                          <a:spcPct val="105200"/>
                        </a:lnSpc>
                        <a:spcBef>
                          <a:spcPts val="5"/>
                        </a:spcBef>
                        <a:buChar char="•"/>
                        <a:tabLst>
                          <a:tab pos="90170" algn="l"/>
                        </a:tabLst>
                      </a:pPr>
                      <a:r>
                        <a:rPr sz="350" spc="15" dirty="0">
                          <a:latin typeface="Aroania"/>
                          <a:cs typeface="Aroania"/>
                        </a:rPr>
                        <a:t>The </a:t>
                      </a:r>
                      <a:r>
                        <a:rPr sz="350" spc="25" dirty="0">
                          <a:latin typeface="Aroania"/>
                          <a:cs typeface="Aroania"/>
                        </a:rPr>
                        <a:t>School </a:t>
                      </a:r>
                      <a:r>
                        <a:rPr sz="350" spc="35" dirty="0">
                          <a:latin typeface="Aroania"/>
                          <a:cs typeface="Aroania"/>
                        </a:rPr>
                        <a:t>Leader </a:t>
                      </a:r>
                      <a:r>
                        <a:rPr sz="350" spc="20" dirty="0">
                          <a:latin typeface="Aroania"/>
                          <a:cs typeface="Aroania"/>
                        </a:rPr>
                        <a:t>will </a:t>
                      </a:r>
                      <a:r>
                        <a:rPr sz="350" spc="25" dirty="0">
                          <a:latin typeface="Aroania"/>
                          <a:cs typeface="Aroania"/>
                        </a:rPr>
                        <a:t>review </a:t>
                      </a:r>
                      <a:r>
                        <a:rPr sz="350" spc="20" dirty="0">
                          <a:latin typeface="Aroania"/>
                          <a:cs typeface="Aroania"/>
                        </a:rPr>
                        <a:t>the </a:t>
                      </a:r>
                      <a:r>
                        <a:rPr sz="350" spc="30" dirty="0">
                          <a:latin typeface="Aroania"/>
                          <a:cs typeface="Aroania"/>
                        </a:rPr>
                        <a:t>goals </a:t>
                      </a:r>
                      <a:r>
                        <a:rPr sz="350" spc="25" dirty="0">
                          <a:latin typeface="Aroania"/>
                          <a:cs typeface="Aroania"/>
                        </a:rPr>
                        <a:t>of  </a:t>
                      </a:r>
                      <a:r>
                        <a:rPr sz="350" spc="20" dirty="0">
                          <a:latin typeface="Aroania"/>
                          <a:cs typeface="Aroania"/>
                        </a:rPr>
                        <a:t>the </a:t>
                      </a:r>
                      <a:r>
                        <a:rPr sz="350" spc="30" dirty="0">
                          <a:latin typeface="Aroania"/>
                          <a:cs typeface="Aroania"/>
                        </a:rPr>
                        <a:t>design challenge, </a:t>
                      </a:r>
                      <a:r>
                        <a:rPr sz="350" spc="25" dirty="0">
                          <a:latin typeface="Aroania"/>
                          <a:cs typeface="Aroania"/>
                        </a:rPr>
                        <a:t>as </a:t>
                      </a:r>
                      <a:r>
                        <a:rPr sz="350" spc="30" dirty="0">
                          <a:latin typeface="Aroania"/>
                          <a:cs typeface="Aroania"/>
                        </a:rPr>
                        <a:t>well </a:t>
                      </a:r>
                      <a:r>
                        <a:rPr sz="350" spc="25" dirty="0">
                          <a:latin typeface="Aroania"/>
                          <a:cs typeface="Aroania"/>
                        </a:rPr>
                        <a:t>as </a:t>
                      </a:r>
                      <a:r>
                        <a:rPr sz="350" spc="20" dirty="0">
                          <a:latin typeface="Aroania"/>
                          <a:cs typeface="Aroania"/>
                        </a:rPr>
                        <a:t>the</a:t>
                      </a:r>
                      <a:r>
                        <a:rPr sz="350" spc="-30" dirty="0">
                          <a:latin typeface="Aroania"/>
                          <a:cs typeface="Aroania"/>
                        </a:rPr>
                        <a:t> </a:t>
                      </a:r>
                      <a:r>
                        <a:rPr sz="350" spc="20" dirty="0">
                          <a:latin typeface="Aroania"/>
                          <a:cs typeface="Aroania"/>
                        </a:rPr>
                        <a:t>resources  </a:t>
                      </a:r>
                      <a:r>
                        <a:rPr sz="350" spc="35" dirty="0">
                          <a:latin typeface="Aroania"/>
                          <a:cs typeface="Aroania"/>
                        </a:rPr>
                        <a:t>provided </a:t>
                      </a:r>
                      <a:r>
                        <a:rPr sz="350" spc="40" dirty="0">
                          <a:latin typeface="Aroania"/>
                          <a:cs typeface="Aroania"/>
                        </a:rPr>
                        <a:t>and </a:t>
                      </a:r>
                      <a:r>
                        <a:rPr sz="350" spc="20" dirty="0">
                          <a:latin typeface="Aroania"/>
                          <a:cs typeface="Aroania"/>
                        </a:rPr>
                        <a:t>the </a:t>
                      </a:r>
                      <a:r>
                        <a:rPr sz="350" spc="35" dirty="0">
                          <a:latin typeface="Aroania"/>
                          <a:cs typeface="Aroania"/>
                        </a:rPr>
                        <a:t>calendar </a:t>
                      </a:r>
                      <a:r>
                        <a:rPr sz="350" spc="40" dirty="0">
                          <a:latin typeface="Aroania"/>
                          <a:cs typeface="Aroania"/>
                        </a:rPr>
                        <a:t>and </a:t>
                      </a:r>
                      <a:r>
                        <a:rPr sz="350" spc="25" dirty="0">
                          <a:latin typeface="Aroania"/>
                          <a:cs typeface="Aroania"/>
                        </a:rPr>
                        <a:t>expectations  for commitment to </a:t>
                      </a:r>
                      <a:r>
                        <a:rPr sz="350" spc="20" dirty="0">
                          <a:latin typeface="Aroania"/>
                          <a:cs typeface="Aroania"/>
                        </a:rPr>
                        <a:t>the</a:t>
                      </a:r>
                      <a:r>
                        <a:rPr sz="350" dirty="0">
                          <a:latin typeface="Aroania"/>
                          <a:cs typeface="Aroania"/>
                        </a:rPr>
                        <a:t> </a:t>
                      </a:r>
                      <a:r>
                        <a:rPr sz="350" spc="20" dirty="0">
                          <a:latin typeface="Aroania"/>
                          <a:cs typeface="Aroania"/>
                        </a:rPr>
                        <a:t>process.</a:t>
                      </a:r>
                      <a:endParaRPr sz="350">
                        <a:latin typeface="Aroania"/>
                        <a:cs typeface="Aroania"/>
                      </a:endParaRPr>
                    </a:p>
                  </a:txBody>
                  <a:tcPr marL="0" marR="0" marT="5715" marB="0">
                    <a:lnL w="3175">
                      <a:solidFill>
                        <a:srgbClr val="808285"/>
                      </a:solidFill>
                      <a:prstDash val="solid"/>
                    </a:lnL>
                    <a:lnT w="3175">
                      <a:solidFill>
                        <a:srgbClr val="808285"/>
                      </a:solidFill>
                      <a:prstDash val="solid"/>
                    </a:lnT>
                    <a:lnB w="3175">
                      <a:solidFill>
                        <a:srgbClr val="808285"/>
                      </a:solidFill>
                      <a:prstDash val="solid"/>
                    </a:lnB>
                  </a:tcPr>
                </a:tc>
                <a:extLst>
                  <a:ext uri="{0D108BD9-81ED-4DB2-BD59-A6C34878D82A}">
                    <a16:rowId xmlns:a16="http://schemas.microsoft.com/office/drawing/2014/main" val="10003"/>
                  </a:ext>
                </a:extLst>
              </a:tr>
              <a:tr h="965263">
                <a:tc>
                  <a:txBody>
                    <a:bodyPr/>
                    <a:lstStyle/>
                    <a:p>
                      <a:pPr>
                        <a:lnSpc>
                          <a:spcPct val="100000"/>
                        </a:lnSpc>
                        <a:spcBef>
                          <a:spcPts val="145"/>
                        </a:spcBef>
                      </a:pPr>
                      <a:r>
                        <a:rPr sz="1050" dirty="0">
                          <a:solidFill>
                            <a:srgbClr val="00AEEF"/>
                          </a:solidFill>
                          <a:latin typeface="Noto Sans CJK JP Black"/>
                          <a:cs typeface="Noto Sans CJK JP Black"/>
                        </a:rPr>
                        <a:t>4</a:t>
                      </a:r>
                      <a:endParaRPr sz="1050">
                        <a:latin typeface="Noto Sans CJK JP Black"/>
                        <a:cs typeface="Noto Sans CJK JP Black"/>
                      </a:endParaRPr>
                    </a:p>
                    <a:p>
                      <a:pPr marL="70485">
                        <a:lnSpc>
                          <a:spcPct val="100000"/>
                        </a:lnSpc>
                        <a:spcBef>
                          <a:spcPts val="260"/>
                        </a:spcBef>
                      </a:pPr>
                      <a:r>
                        <a:rPr sz="500" b="1" spc="20" dirty="0">
                          <a:latin typeface="Lato"/>
                          <a:cs typeface="Lato"/>
                        </a:rPr>
                        <a:t>Design</a:t>
                      </a:r>
                      <a:r>
                        <a:rPr sz="500" b="1" spc="25" dirty="0">
                          <a:latin typeface="Lato"/>
                          <a:cs typeface="Lato"/>
                        </a:rPr>
                        <a:t> </a:t>
                      </a:r>
                      <a:r>
                        <a:rPr sz="500" b="1" spc="40" dirty="0">
                          <a:latin typeface="Lato"/>
                          <a:cs typeface="Lato"/>
                        </a:rPr>
                        <a:t>Challenge</a:t>
                      </a:r>
                      <a:endParaRPr sz="500">
                        <a:latin typeface="Lato"/>
                        <a:cs typeface="Lato"/>
                      </a:endParaRPr>
                    </a:p>
                  </a:txBody>
                  <a:tcPr marL="0" marR="0" marT="18415" marB="0">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spcBef>
                          <a:spcPts val="45"/>
                        </a:spcBef>
                      </a:pPr>
                      <a:endParaRPr sz="700">
                        <a:latin typeface="Times New Roman"/>
                        <a:cs typeface="Times New Roman"/>
                      </a:endParaRPr>
                    </a:p>
                    <a:p>
                      <a:pPr marL="179070">
                        <a:lnSpc>
                          <a:spcPts val="475"/>
                        </a:lnSpc>
                      </a:pPr>
                      <a:r>
                        <a:rPr sz="600" spc="-30" baseline="-20833" dirty="0">
                          <a:solidFill>
                            <a:srgbClr val="8DC63F"/>
                          </a:solidFill>
                          <a:latin typeface="Lato Black"/>
                          <a:cs typeface="Lato Black"/>
                        </a:rPr>
                        <a:t>EDUCATOR</a:t>
                      </a:r>
                      <a:r>
                        <a:rPr sz="600" spc="67" baseline="-20833" dirty="0">
                          <a:solidFill>
                            <a:srgbClr val="8DC63F"/>
                          </a:solidFill>
                          <a:latin typeface="Lato Black"/>
                          <a:cs typeface="Lato Black"/>
                        </a:rPr>
                        <a:t> </a:t>
                      </a:r>
                      <a:r>
                        <a:rPr sz="300" spc="5" dirty="0">
                          <a:solidFill>
                            <a:srgbClr val="F79428"/>
                          </a:solidFill>
                          <a:latin typeface="Lato Black"/>
                          <a:cs typeface="Lato Black"/>
                        </a:rPr>
                        <a:t>ADDITIONAL</a:t>
                      </a:r>
                      <a:endParaRPr sz="300">
                        <a:latin typeface="Lato Black"/>
                        <a:cs typeface="Lato Black"/>
                      </a:endParaRPr>
                    </a:p>
                    <a:p>
                      <a:pPr marL="520700" marR="164465" algn="ctr">
                        <a:lnSpc>
                          <a:spcPts val="370"/>
                        </a:lnSpc>
                      </a:pPr>
                      <a:r>
                        <a:rPr sz="300" dirty="0">
                          <a:solidFill>
                            <a:srgbClr val="F79428"/>
                          </a:solidFill>
                          <a:latin typeface="Lato Black"/>
                          <a:cs typeface="Lato Black"/>
                        </a:rPr>
                        <a:t>STAKEHOLDERS  </a:t>
                      </a:r>
                      <a:r>
                        <a:rPr sz="300" spc="5" dirty="0">
                          <a:solidFill>
                            <a:srgbClr val="F79428"/>
                          </a:solidFill>
                          <a:latin typeface="Lato Black"/>
                          <a:cs typeface="Lato Black"/>
                        </a:rPr>
                        <a:t>(STUDENTS,  </a:t>
                      </a:r>
                      <a:r>
                        <a:rPr sz="300" spc="10" dirty="0">
                          <a:solidFill>
                            <a:srgbClr val="F79428"/>
                          </a:solidFill>
                          <a:latin typeface="Lato Black"/>
                          <a:cs typeface="Lato Black"/>
                        </a:rPr>
                        <a:t>FAMILIES)</a:t>
                      </a:r>
                      <a:endParaRPr sz="300">
                        <a:latin typeface="Lato Black"/>
                        <a:cs typeface="Lato Black"/>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45"/>
                        </a:spcBef>
                      </a:pPr>
                      <a:endParaRPr sz="350">
                        <a:latin typeface="Times New Roman"/>
                        <a:cs typeface="Times New Roman"/>
                      </a:endParaRPr>
                    </a:p>
                    <a:p>
                      <a:pPr marL="181610">
                        <a:lnSpc>
                          <a:spcPts val="430"/>
                        </a:lnSpc>
                        <a:tabLst>
                          <a:tab pos="539750" algn="l"/>
                        </a:tabLst>
                      </a:pPr>
                      <a:r>
                        <a:rPr sz="400" spc="-15" dirty="0">
                          <a:solidFill>
                            <a:srgbClr val="00A796"/>
                          </a:solidFill>
                          <a:latin typeface="Lato Black"/>
                          <a:cs typeface="Lato Black"/>
                        </a:rPr>
                        <a:t>SCHOOL	</a:t>
                      </a:r>
                      <a:r>
                        <a:rPr sz="400" spc="-45" dirty="0">
                          <a:solidFill>
                            <a:srgbClr val="21409A"/>
                          </a:solidFill>
                          <a:latin typeface="Lato Black"/>
                          <a:cs typeface="Lato Black"/>
                        </a:rPr>
                        <a:t>AKF</a:t>
                      </a:r>
                      <a:r>
                        <a:rPr sz="400" spc="-40" dirty="0">
                          <a:solidFill>
                            <a:srgbClr val="21409A"/>
                          </a:solidFill>
                          <a:latin typeface="Lato Black"/>
                          <a:cs typeface="Lato Black"/>
                        </a:rPr>
                        <a:t> STAFF</a:t>
                      </a:r>
                      <a:endParaRPr sz="400">
                        <a:latin typeface="Lato Black"/>
                        <a:cs typeface="Lato Black"/>
                      </a:endParaRPr>
                    </a:p>
                    <a:p>
                      <a:pPr marL="199390">
                        <a:lnSpc>
                          <a:spcPts val="430"/>
                        </a:lnSpc>
                      </a:pPr>
                      <a:r>
                        <a:rPr sz="400" spc="-35" dirty="0">
                          <a:solidFill>
                            <a:srgbClr val="00A796"/>
                          </a:solidFill>
                          <a:latin typeface="Lato Black"/>
                          <a:cs typeface="Lato Black"/>
                        </a:rPr>
                        <a:t>LEADER</a:t>
                      </a:r>
                      <a:endParaRPr sz="4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marL="184785" marR="74295" indent="-20320">
                        <a:lnSpc>
                          <a:spcPct val="100000"/>
                        </a:lnSpc>
                        <a:spcBef>
                          <a:spcPts val="215"/>
                        </a:spcBef>
                        <a:tabLst>
                          <a:tab pos="492759" algn="l"/>
                          <a:tab pos="564515" algn="l"/>
                          <a:tab pos="927735" algn="l"/>
                        </a:tabLst>
                      </a:pPr>
                      <a:r>
                        <a:rPr sz="300" spc="-25" dirty="0">
                          <a:solidFill>
                            <a:srgbClr val="8EC640"/>
                          </a:solidFill>
                          <a:latin typeface="Lato Black"/>
                          <a:cs typeface="Lato Black"/>
                        </a:rPr>
                        <a:t>EDUCATOR	</a:t>
                      </a:r>
                      <a:r>
                        <a:rPr sz="300" spc="-15" dirty="0">
                          <a:solidFill>
                            <a:srgbClr val="1F4497"/>
                          </a:solidFill>
                          <a:latin typeface="Lato Black"/>
                          <a:cs typeface="Lato Black"/>
                        </a:rPr>
                        <a:t>FACILITATOR’S </a:t>
                      </a:r>
                      <a:r>
                        <a:rPr sz="300" spc="-10" dirty="0">
                          <a:solidFill>
                            <a:srgbClr val="00A795"/>
                          </a:solidFill>
                          <a:latin typeface="Lato Black"/>
                          <a:cs typeface="Lato Black"/>
                        </a:rPr>
                        <a:t>SCHOOL </a:t>
                      </a:r>
                      <a:r>
                        <a:rPr sz="300" spc="-20" dirty="0">
                          <a:solidFill>
                            <a:srgbClr val="00A795"/>
                          </a:solidFill>
                          <a:latin typeface="Lato Black"/>
                          <a:cs typeface="Lato Black"/>
                        </a:rPr>
                        <a:t>LEADER’S  </a:t>
                      </a:r>
                      <a:r>
                        <a:rPr sz="300" spc="-20" dirty="0">
                          <a:solidFill>
                            <a:srgbClr val="8EC640"/>
                          </a:solidFill>
                          <a:latin typeface="Lato Black"/>
                          <a:cs typeface="Lato Black"/>
                        </a:rPr>
                        <a:t>TOOLKIT		</a:t>
                      </a:r>
                      <a:r>
                        <a:rPr sz="300" spc="-15" dirty="0">
                          <a:solidFill>
                            <a:srgbClr val="1F4497"/>
                          </a:solidFill>
                          <a:latin typeface="Lato Black"/>
                          <a:cs typeface="Lato Black"/>
                        </a:rPr>
                        <a:t>GUIDE	</a:t>
                      </a:r>
                      <a:r>
                        <a:rPr sz="300" spc="-15" dirty="0">
                          <a:solidFill>
                            <a:srgbClr val="00A795"/>
                          </a:solidFill>
                          <a:latin typeface="Lato Black"/>
                          <a:cs typeface="Lato Black"/>
                        </a:rPr>
                        <a:t>GUIDE</a:t>
                      </a:r>
                      <a:endParaRPr sz="3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lnB w="3175">
                      <a:solidFill>
                        <a:srgbClr val="808285"/>
                      </a:solidFill>
                      <a:prstDash val="solid"/>
                    </a:lnB>
                  </a:tcPr>
                </a:tc>
                <a:tc>
                  <a:txBody>
                    <a:bodyPr/>
                    <a:lstStyle/>
                    <a:p>
                      <a:pPr>
                        <a:lnSpc>
                          <a:spcPct val="100000"/>
                        </a:lnSpc>
                        <a:spcBef>
                          <a:spcPts val="40"/>
                        </a:spcBef>
                      </a:pPr>
                      <a:endParaRPr sz="250">
                        <a:latin typeface="Times New Roman"/>
                        <a:cs typeface="Times New Roman"/>
                      </a:endParaRPr>
                    </a:p>
                    <a:p>
                      <a:pPr marL="69850" marR="22225" algn="just">
                        <a:lnSpc>
                          <a:spcPct val="105200"/>
                        </a:lnSpc>
                        <a:spcBef>
                          <a:spcPts val="5"/>
                        </a:spcBef>
                        <a:buChar char="•"/>
                        <a:tabLst>
                          <a:tab pos="106045" algn="l"/>
                        </a:tabLst>
                      </a:pPr>
                      <a:r>
                        <a:rPr sz="350" spc="5" dirty="0">
                          <a:latin typeface="Lato Black"/>
                          <a:cs typeface="Lato Black"/>
                        </a:rPr>
                        <a:t>Design </a:t>
                      </a:r>
                      <a:r>
                        <a:rPr sz="350" spc="15" dirty="0">
                          <a:latin typeface="Lato Black"/>
                          <a:cs typeface="Lato Black"/>
                        </a:rPr>
                        <a:t>teams </a:t>
                      </a:r>
                      <a:r>
                        <a:rPr sz="350" dirty="0">
                          <a:latin typeface="Lato Black"/>
                          <a:cs typeface="Lato Black"/>
                        </a:rPr>
                        <a:t>will </a:t>
                      </a:r>
                      <a:r>
                        <a:rPr sz="350" spc="10" dirty="0">
                          <a:latin typeface="Lato Black"/>
                          <a:cs typeface="Lato Black"/>
                        </a:rPr>
                        <a:t>convene, </a:t>
                      </a:r>
                      <a:r>
                        <a:rPr sz="350" spc="20" dirty="0">
                          <a:latin typeface="Lato Black"/>
                          <a:cs typeface="Lato Black"/>
                        </a:rPr>
                        <a:t>depending </a:t>
                      </a:r>
                      <a:r>
                        <a:rPr sz="350" spc="5" dirty="0">
                          <a:latin typeface="Lato Black"/>
                          <a:cs typeface="Lato Black"/>
                        </a:rPr>
                        <a:t>on the  </a:t>
                      </a:r>
                      <a:r>
                        <a:rPr sz="350" spc="20" dirty="0">
                          <a:latin typeface="Lato Black"/>
                          <a:cs typeface="Lato Black"/>
                        </a:rPr>
                        <a:t>model, </a:t>
                      </a:r>
                      <a:r>
                        <a:rPr sz="350" dirty="0">
                          <a:latin typeface="Lato Black"/>
                          <a:cs typeface="Lato Black"/>
                        </a:rPr>
                        <a:t>to </a:t>
                      </a:r>
                      <a:r>
                        <a:rPr sz="350" spc="15" dirty="0">
                          <a:latin typeface="Lato Black"/>
                          <a:cs typeface="Lato Black"/>
                        </a:rPr>
                        <a:t>complete </a:t>
                      </a:r>
                      <a:r>
                        <a:rPr sz="350" spc="5" dirty="0">
                          <a:latin typeface="Lato Black"/>
                          <a:cs typeface="Lato Black"/>
                        </a:rPr>
                        <a:t>the workshop tasks. Design  </a:t>
                      </a:r>
                      <a:r>
                        <a:rPr sz="350" spc="25" dirty="0">
                          <a:latin typeface="Aroania"/>
                          <a:cs typeface="Aroania"/>
                        </a:rPr>
                        <a:t>teams </a:t>
                      </a:r>
                      <a:r>
                        <a:rPr sz="350" spc="20" dirty="0">
                          <a:latin typeface="Aroania"/>
                          <a:cs typeface="Aroania"/>
                        </a:rPr>
                        <a:t>will </a:t>
                      </a:r>
                      <a:r>
                        <a:rPr sz="350" spc="30" dirty="0">
                          <a:latin typeface="Aroania"/>
                          <a:cs typeface="Aroania"/>
                        </a:rPr>
                        <a:t>complete </a:t>
                      </a:r>
                      <a:r>
                        <a:rPr sz="350" spc="35" dirty="0">
                          <a:latin typeface="Aroania"/>
                          <a:cs typeface="Aroania"/>
                        </a:rPr>
                        <a:t>ﬁeldwork</a:t>
                      </a:r>
                      <a:r>
                        <a:rPr sz="350" spc="25" dirty="0">
                          <a:latin typeface="Aroania"/>
                          <a:cs typeface="Aroania"/>
                        </a:rPr>
                        <a:t> independently.</a:t>
                      </a:r>
                      <a:endParaRPr sz="350">
                        <a:latin typeface="Aroania"/>
                        <a:cs typeface="Aroania"/>
                      </a:endParaRPr>
                    </a:p>
                    <a:p>
                      <a:pPr>
                        <a:lnSpc>
                          <a:spcPct val="100000"/>
                        </a:lnSpc>
                        <a:spcBef>
                          <a:spcPts val="35"/>
                        </a:spcBef>
                      </a:pPr>
                      <a:endParaRPr sz="350">
                        <a:latin typeface="Times New Roman"/>
                        <a:cs typeface="Times New Roman"/>
                      </a:endParaRPr>
                    </a:p>
                    <a:p>
                      <a:pPr marL="69850" marR="43815">
                        <a:lnSpc>
                          <a:spcPct val="105200"/>
                        </a:lnSpc>
                        <a:spcBef>
                          <a:spcPts val="5"/>
                        </a:spcBef>
                        <a:buChar char="•"/>
                        <a:tabLst>
                          <a:tab pos="106045" algn="l"/>
                        </a:tabLst>
                      </a:pPr>
                      <a:r>
                        <a:rPr sz="350" spc="25" dirty="0">
                          <a:latin typeface="Aroania"/>
                          <a:cs typeface="Aroania"/>
                        </a:rPr>
                        <a:t>School</a:t>
                      </a:r>
                      <a:r>
                        <a:rPr sz="350" spc="10" dirty="0">
                          <a:latin typeface="Aroania"/>
                          <a:cs typeface="Aroania"/>
                        </a:rPr>
                        <a:t> </a:t>
                      </a:r>
                      <a:r>
                        <a:rPr sz="350" spc="30" dirty="0">
                          <a:latin typeface="Aroania"/>
                          <a:cs typeface="Aroania"/>
                        </a:rPr>
                        <a:t>Leaders</a:t>
                      </a:r>
                      <a:r>
                        <a:rPr sz="350" spc="15" dirty="0">
                          <a:latin typeface="Aroania"/>
                          <a:cs typeface="Aroania"/>
                        </a:rPr>
                        <a:t> </a:t>
                      </a:r>
                      <a:r>
                        <a:rPr sz="350" spc="35" dirty="0">
                          <a:latin typeface="Aroania"/>
                          <a:cs typeface="Aroania"/>
                        </a:rPr>
                        <a:t>may</a:t>
                      </a:r>
                      <a:r>
                        <a:rPr sz="350" spc="15" dirty="0">
                          <a:latin typeface="Aroania"/>
                          <a:cs typeface="Aroania"/>
                        </a:rPr>
                        <a:t> </a:t>
                      </a:r>
                      <a:r>
                        <a:rPr sz="350" spc="30" dirty="0">
                          <a:latin typeface="Aroania"/>
                          <a:cs typeface="Aroania"/>
                        </a:rPr>
                        <a:t>or</a:t>
                      </a:r>
                      <a:r>
                        <a:rPr sz="350" spc="15" dirty="0">
                          <a:latin typeface="Aroania"/>
                          <a:cs typeface="Aroania"/>
                        </a:rPr>
                        <a:t> </a:t>
                      </a:r>
                      <a:r>
                        <a:rPr sz="350" spc="35" dirty="0">
                          <a:latin typeface="Aroania"/>
                          <a:cs typeface="Aroania"/>
                        </a:rPr>
                        <a:t>may</a:t>
                      </a:r>
                      <a:r>
                        <a:rPr sz="350" spc="15" dirty="0">
                          <a:latin typeface="Aroania"/>
                          <a:cs typeface="Aroania"/>
                        </a:rPr>
                        <a:t> </a:t>
                      </a:r>
                      <a:r>
                        <a:rPr sz="350" spc="25" dirty="0">
                          <a:latin typeface="Aroania"/>
                          <a:cs typeface="Aroania"/>
                        </a:rPr>
                        <a:t>not</a:t>
                      </a:r>
                      <a:r>
                        <a:rPr sz="350" spc="15" dirty="0">
                          <a:latin typeface="Aroania"/>
                          <a:cs typeface="Aroania"/>
                        </a:rPr>
                        <a:t> </a:t>
                      </a:r>
                      <a:r>
                        <a:rPr sz="350" spc="45" dirty="0">
                          <a:latin typeface="Aroania"/>
                          <a:cs typeface="Aroania"/>
                        </a:rPr>
                        <a:t>be</a:t>
                      </a:r>
                      <a:r>
                        <a:rPr sz="350" spc="10" dirty="0">
                          <a:latin typeface="Aroania"/>
                          <a:cs typeface="Aroania"/>
                        </a:rPr>
                        <a:t> </a:t>
                      </a:r>
                      <a:r>
                        <a:rPr sz="350" spc="60" dirty="0">
                          <a:latin typeface="Aroania"/>
                          <a:cs typeface="Aroania"/>
                        </a:rPr>
                        <a:t>a</a:t>
                      </a:r>
                      <a:r>
                        <a:rPr sz="350" spc="15" dirty="0">
                          <a:latin typeface="Aroania"/>
                          <a:cs typeface="Aroania"/>
                        </a:rPr>
                        <a:t> </a:t>
                      </a:r>
                      <a:r>
                        <a:rPr sz="350" spc="35" dirty="0">
                          <a:latin typeface="Aroania"/>
                          <a:cs typeface="Aroania"/>
                        </a:rPr>
                        <a:t>part</a:t>
                      </a:r>
                      <a:r>
                        <a:rPr sz="350" spc="15" dirty="0">
                          <a:latin typeface="Aroania"/>
                          <a:cs typeface="Aroania"/>
                        </a:rPr>
                        <a:t> </a:t>
                      </a:r>
                      <a:r>
                        <a:rPr sz="350" spc="25" dirty="0">
                          <a:latin typeface="Aroania"/>
                          <a:cs typeface="Aroania"/>
                        </a:rPr>
                        <a:t>of  </a:t>
                      </a:r>
                      <a:r>
                        <a:rPr sz="350" spc="5" dirty="0">
                          <a:latin typeface="Lato Black"/>
                          <a:cs typeface="Lato Black"/>
                        </a:rPr>
                        <a:t>the </a:t>
                      </a:r>
                      <a:r>
                        <a:rPr sz="350" spc="15" dirty="0">
                          <a:latin typeface="Lato Black"/>
                          <a:cs typeface="Lato Black"/>
                        </a:rPr>
                        <a:t>design </a:t>
                      </a:r>
                      <a:r>
                        <a:rPr sz="350" spc="20" dirty="0">
                          <a:latin typeface="Lato Black"/>
                          <a:cs typeface="Lato Black"/>
                        </a:rPr>
                        <a:t>team. </a:t>
                      </a:r>
                      <a:r>
                        <a:rPr sz="350" spc="10" dirty="0">
                          <a:latin typeface="Lato Black"/>
                          <a:cs typeface="Lato Black"/>
                        </a:rPr>
                        <a:t>School </a:t>
                      </a:r>
                      <a:r>
                        <a:rPr sz="350" spc="15" dirty="0">
                          <a:latin typeface="Lato Black"/>
                          <a:cs typeface="Lato Black"/>
                        </a:rPr>
                        <a:t>Leaders </a:t>
                      </a:r>
                      <a:r>
                        <a:rPr sz="350" dirty="0">
                          <a:latin typeface="Lato Black"/>
                          <a:cs typeface="Lato Black"/>
                        </a:rPr>
                        <a:t>will </a:t>
                      </a:r>
                      <a:r>
                        <a:rPr sz="350" spc="15" dirty="0">
                          <a:latin typeface="Lato Black"/>
                          <a:cs typeface="Lato Black"/>
                        </a:rPr>
                        <a:t>help  </a:t>
                      </a:r>
                      <a:r>
                        <a:rPr sz="350" spc="30" dirty="0">
                          <a:latin typeface="Aroania"/>
                          <a:cs typeface="Aroania"/>
                        </a:rPr>
                        <a:t>design </a:t>
                      </a:r>
                      <a:r>
                        <a:rPr sz="350" spc="25" dirty="0">
                          <a:latin typeface="Aroania"/>
                          <a:cs typeface="Aroania"/>
                        </a:rPr>
                        <a:t>teams </a:t>
                      </a:r>
                      <a:r>
                        <a:rPr sz="350" spc="20" dirty="0">
                          <a:latin typeface="Aroania"/>
                          <a:cs typeface="Aroania"/>
                        </a:rPr>
                        <a:t>with logistics </a:t>
                      </a:r>
                      <a:r>
                        <a:rPr sz="350" spc="40" dirty="0">
                          <a:latin typeface="Aroania"/>
                          <a:cs typeface="Aroania"/>
                        </a:rPr>
                        <a:t>and </a:t>
                      </a:r>
                      <a:r>
                        <a:rPr sz="350" spc="20" dirty="0">
                          <a:latin typeface="Aroania"/>
                          <a:cs typeface="Aroania"/>
                        </a:rPr>
                        <a:t>will </a:t>
                      </a:r>
                      <a:r>
                        <a:rPr sz="350" spc="30" dirty="0">
                          <a:latin typeface="Aroania"/>
                          <a:cs typeface="Aroania"/>
                        </a:rPr>
                        <a:t>oﬀer  </a:t>
                      </a:r>
                      <a:r>
                        <a:rPr sz="350" spc="35" dirty="0">
                          <a:latin typeface="Aroania"/>
                          <a:cs typeface="Aroania"/>
                        </a:rPr>
                        <a:t>feedback at </a:t>
                      </a:r>
                      <a:r>
                        <a:rPr sz="350" spc="20" dirty="0">
                          <a:latin typeface="Aroania"/>
                          <a:cs typeface="Aroania"/>
                        </a:rPr>
                        <a:t>the </a:t>
                      </a:r>
                      <a:r>
                        <a:rPr sz="350" spc="35" dirty="0">
                          <a:latin typeface="Aroania"/>
                          <a:cs typeface="Aroania"/>
                        </a:rPr>
                        <a:t>end </a:t>
                      </a:r>
                      <a:r>
                        <a:rPr sz="350" spc="25" dirty="0">
                          <a:latin typeface="Aroania"/>
                          <a:cs typeface="Aroania"/>
                        </a:rPr>
                        <a:t>of every </a:t>
                      </a:r>
                      <a:r>
                        <a:rPr sz="350" spc="30" dirty="0">
                          <a:latin typeface="Aroania"/>
                          <a:cs typeface="Aroania"/>
                        </a:rPr>
                        <a:t>phase </a:t>
                      </a:r>
                      <a:r>
                        <a:rPr sz="350" spc="25" dirty="0">
                          <a:latin typeface="Aroania"/>
                          <a:cs typeface="Aroania"/>
                        </a:rPr>
                        <a:t>of </a:t>
                      </a:r>
                      <a:r>
                        <a:rPr sz="350" spc="20" dirty="0">
                          <a:latin typeface="Aroania"/>
                          <a:cs typeface="Aroania"/>
                        </a:rPr>
                        <a:t>the  </a:t>
                      </a:r>
                      <a:r>
                        <a:rPr sz="350" spc="15" dirty="0">
                          <a:latin typeface="Lato Black"/>
                          <a:cs typeface="Lato Black"/>
                        </a:rPr>
                        <a:t>design</a:t>
                      </a:r>
                      <a:r>
                        <a:rPr sz="350" spc="20" dirty="0">
                          <a:latin typeface="Lato Black"/>
                          <a:cs typeface="Lato Black"/>
                        </a:rPr>
                        <a:t> challenge.</a:t>
                      </a:r>
                      <a:endParaRPr sz="350">
                        <a:latin typeface="Lato Black"/>
                        <a:cs typeface="Lato Black"/>
                      </a:endParaRPr>
                    </a:p>
                    <a:p>
                      <a:pPr>
                        <a:lnSpc>
                          <a:spcPct val="100000"/>
                        </a:lnSpc>
                        <a:spcBef>
                          <a:spcPts val="35"/>
                        </a:spcBef>
                        <a:buFont typeface="Aroania"/>
                        <a:buChar char="•"/>
                      </a:pPr>
                      <a:endParaRPr sz="350">
                        <a:latin typeface="Times New Roman"/>
                        <a:cs typeface="Times New Roman"/>
                      </a:endParaRPr>
                    </a:p>
                    <a:p>
                      <a:pPr marL="69850" marR="78740">
                        <a:lnSpc>
                          <a:spcPct val="105200"/>
                        </a:lnSpc>
                        <a:buChar char="•"/>
                        <a:tabLst>
                          <a:tab pos="106045" algn="l"/>
                        </a:tabLst>
                      </a:pPr>
                      <a:r>
                        <a:rPr sz="350" spc="10" dirty="0">
                          <a:latin typeface="Aroania"/>
                          <a:cs typeface="Aroania"/>
                        </a:rPr>
                        <a:t>AKF </a:t>
                      </a:r>
                      <a:r>
                        <a:rPr sz="350" spc="20" dirty="0">
                          <a:latin typeface="Aroania"/>
                          <a:cs typeface="Aroania"/>
                        </a:rPr>
                        <a:t>Staﬀ will </a:t>
                      </a:r>
                      <a:r>
                        <a:rPr sz="350" spc="35" dirty="0">
                          <a:latin typeface="Aroania"/>
                          <a:cs typeface="Aroania"/>
                        </a:rPr>
                        <a:t>coach </a:t>
                      </a:r>
                      <a:r>
                        <a:rPr sz="350" spc="30" dirty="0">
                          <a:latin typeface="Aroania"/>
                          <a:cs typeface="Aroania"/>
                        </a:rPr>
                        <a:t>design </a:t>
                      </a:r>
                      <a:r>
                        <a:rPr sz="350" spc="25" dirty="0">
                          <a:latin typeface="Aroania"/>
                          <a:cs typeface="Aroania"/>
                        </a:rPr>
                        <a:t>teams through  </a:t>
                      </a:r>
                      <a:r>
                        <a:rPr sz="350" spc="20" dirty="0">
                          <a:latin typeface="Aroania"/>
                          <a:cs typeface="Aroania"/>
                        </a:rPr>
                        <a:t>using </a:t>
                      </a:r>
                      <a:r>
                        <a:rPr sz="350" spc="35" dirty="0">
                          <a:latin typeface="Aroania"/>
                          <a:cs typeface="Aroania"/>
                        </a:rPr>
                        <a:t>each </a:t>
                      </a:r>
                      <a:r>
                        <a:rPr sz="350" spc="25" dirty="0">
                          <a:latin typeface="Aroania"/>
                          <a:cs typeface="Aroania"/>
                        </a:rPr>
                        <a:t>of </a:t>
                      </a:r>
                      <a:r>
                        <a:rPr sz="350" spc="20" dirty="0">
                          <a:latin typeface="Aroania"/>
                          <a:cs typeface="Aroania"/>
                        </a:rPr>
                        <a:t>the tools </a:t>
                      </a:r>
                      <a:r>
                        <a:rPr sz="350" spc="40" dirty="0">
                          <a:latin typeface="Aroania"/>
                          <a:cs typeface="Aroania"/>
                        </a:rPr>
                        <a:t>and </a:t>
                      </a:r>
                      <a:r>
                        <a:rPr sz="350" spc="30" dirty="0">
                          <a:latin typeface="Aroania"/>
                          <a:cs typeface="Aroania"/>
                        </a:rPr>
                        <a:t>completing </a:t>
                      </a:r>
                      <a:r>
                        <a:rPr sz="350" spc="20" dirty="0">
                          <a:latin typeface="Aroania"/>
                          <a:cs typeface="Aroania"/>
                        </a:rPr>
                        <a:t>the  </a:t>
                      </a:r>
                      <a:r>
                        <a:rPr sz="350" spc="30" dirty="0">
                          <a:latin typeface="Aroania"/>
                          <a:cs typeface="Aroania"/>
                        </a:rPr>
                        <a:t>work </a:t>
                      </a:r>
                      <a:r>
                        <a:rPr sz="350" spc="25" dirty="0">
                          <a:latin typeface="Aroania"/>
                          <a:cs typeface="Aroania"/>
                        </a:rPr>
                        <a:t>of </a:t>
                      </a:r>
                      <a:r>
                        <a:rPr sz="350" spc="35" dirty="0">
                          <a:latin typeface="Aroania"/>
                          <a:cs typeface="Aroania"/>
                        </a:rPr>
                        <a:t>each </a:t>
                      </a:r>
                      <a:r>
                        <a:rPr sz="350" spc="30" dirty="0">
                          <a:latin typeface="Aroania"/>
                          <a:cs typeface="Aroania"/>
                        </a:rPr>
                        <a:t>phase </a:t>
                      </a:r>
                      <a:r>
                        <a:rPr sz="350" spc="25" dirty="0">
                          <a:latin typeface="Aroania"/>
                          <a:cs typeface="Aroania"/>
                        </a:rPr>
                        <a:t>of </a:t>
                      </a:r>
                      <a:r>
                        <a:rPr sz="350" spc="20" dirty="0">
                          <a:latin typeface="Aroania"/>
                          <a:cs typeface="Aroania"/>
                        </a:rPr>
                        <a:t>the </a:t>
                      </a:r>
                      <a:r>
                        <a:rPr sz="350" spc="30" dirty="0">
                          <a:latin typeface="Aroania"/>
                          <a:cs typeface="Aroania"/>
                        </a:rPr>
                        <a:t>design</a:t>
                      </a:r>
                      <a:r>
                        <a:rPr sz="350" spc="-35" dirty="0">
                          <a:latin typeface="Aroania"/>
                          <a:cs typeface="Aroania"/>
                        </a:rPr>
                        <a:t> </a:t>
                      </a:r>
                      <a:r>
                        <a:rPr sz="350" spc="30" dirty="0">
                          <a:latin typeface="Aroania"/>
                          <a:cs typeface="Aroania"/>
                        </a:rPr>
                        <a:t>challenge.  </a:t>
                      </a:r>
                      <a:r>
                        <a:rPr sz="350" spc="5" dirty="0">
                          <a:latin typeface="Aroania"/>
                          <a:cs typeface="Aroania"/>
                        </a:rPr>
                        <a:t>This </a:t>
                      </a:r>
                      <a:r>
                        <a:rPr sz="350" spc="35" dirty="0">
                          <a:latin typeface="Aroania"/>
                          <a:cs typeface="Aroania"/>
                        </a:rPr>
                        <a:t>coaching may </a:t>
                      </a:r>
                      <a:r>
                        <a:rPr sz="350" spc="40" dirty="0">
                          <a:latin typeface="Aroania"/>
                          <a:cs typeface="Aroania"/>
                        </a:rPr>
                        <a:t>happen </a:t>
                      </a:r>
                      <a:r>
                        <a:rPr sz="350" spc="15" dirty="0">
                          <a:latin typeface="Aroania"/>
                          <a:cs typeface="Aroania"/>
                        </a:rPr>
                        <a:t>in </a:t>
                      </a:r>
                      <a:r>
                        <a:rPr sz="350" spc="25" dirty="0">
                          <a:latin typeface="Aroania"/>
                          <a:cs typeface="Aroania"/>
                        </a:rPr>
                        <a:t>person </a:t>
                      </a:r>
                      <a:r>
                        <a:rPr sz="350" spc="30" dirty="0">
                          <a:latin typeface="Aroania"/>
                          <a:cs typeface="Aroania"/>
                        </a:rPr>
                        <a:t>or  </a:t>
                      </a:r>
                      <a:r>
                        <a:rPr sz="350" spc="15" dirty="0">
                          <a:latin typeface="Aroania"/>
                          <a:cs typeface="Aroania"/>
                        </a:rPr>
                        <a:t>virtually.</a:t>
                      </a:r>
                      <a:endParaRPr sz="350">
                        <a:latin typeface="Aroania"/>
                        <a:cs typeface="Aroania"/>
                      </a:endParaRPr>
                    </a:p>
                  </a:txBody>
                  <a:tcPr marL="0" marR="0" marT="5080" marB="0">
                    <a:lnL w="3175">
                      <a:solidFill>
                        <a:srgbClr val="808285"/>
                      </a:solidFill>
                      <a:prstDash val="solid"/>
                    </a:lnL>
                    <a:lnT w="3175">
                      <a:solidFill>
                        <a:srgbClr val="808285"/>
                      </a:solidFill>
                      <a:prstDash val="solid"/>
                    </a:lnT>
                    <a:lnB w="3175">
                      <a:solidFill>
                        <a:srgbClr val="808285"/>
                      </a:solidFill>
                      <a:prstDash val="solid"/>
                    </a:lnB>
                  </a:tcPr>
                </a:tc>
                <a:extLst>
                  <a:ext uri="{0D108BD9-81ED-4DB2-BD59-A6C34878D82A}">
                    <a16:rowId xmlns:a16="http://schemas.microsoft.com/office/drawing/2014/main" val="10004"/>
                  </a:ext>
                </a:extLst>
              </a:tr>
              <a:tr h="694065">
                <a:tc>
                  <a:txBody>
                    <a:bodyPr/>
                    <a:lstStyle/>
                    <a:p>
                      <a:pPr>
                        <a:lnSpc>
                          <a:spcPct val="100000"/>
                        </a:lnSpc>
                        <a:spcBef>
                          <a:spcPts val="234"/>
                        </a:spcBef>
                      </a:pPr>
                      <a:r>
                        <a:rPr sz="1050" dirty="0">
                          <a:solidFill>
                            <a:srgbClr val="00AEEF"/>
                          </a:solidFill>
                          <a:latin typeface="Noto Sans CJK JP Black"/>
                          <a:cs typeface="Noto Sans CJK JP Black"/>
                        </a:rPr>
                        <a:t>5</a:t>
                      </a:r>
                      <a:endParaRPr sz="1050">
                        <a:latin typeface="Noto Sans CJK JP Black"/>
                        <a:cs typeface="Noto Sans CJK JP Black"/>
                      </a:endParaRPr>
                    </a:p>
                    <a:p>
                      <a:pPr marL="70485" marR="76200">
                        <a:lnSpc>
                          <a:spcPct val="106800"/>
                        </a:lnSpc>
                        <a:spcBef>
                          <a:spcPts val="170"/>
                        </a:spcBef>
                      </a:pPr>
                      <a:r>
                        <a:rPr sz="500" b="1" spc="35" dirty="0">
                          <a:latin typeface="Lato"/>
                          <a:cs typeface="Lato"/>
                        </a:rPr>
                        <a:t>Regional </a:t>
                      </a:r>
                      <a:r>
                        <a:rPr sz="500" b="1" spc="10" dirty="0">
                          <a:latin typeface="Lato"/>
                          <a:cs typeface="Lato"/>
                        </a:rPr>
                        <a:t>Pitch</a:t>
                      </a:r>
                      <a:r>
                        <a:rPr sz="500" b="1" spc="-45" dirty="0">
                          <a:latin typeface="Lato"/>
                          <a:cs typeface="Lato"/>
                        </a:rPr>
                        <a:t> </a:t>
                      </a:r>
                      <a:r>
                        <a:rPr sz="500" b="1" spc="25" dirty="0">
                          <a:latin typeface="Lato"/>
                          <a:cs typeface="Lato"/>
                        </a:rPr>
                        <a:t>Night  </a:t>
                      </a:r>
                      <a:r>
                        <a:rPr sz="500" b="1" spc="-10" dirty="0">
                          <a:latin typeface="Lato"/>
                          <a:cs typeface="Lato"/>
                        </a:rPr>
                        <a:t>&amp;</a:t>
                      </a:r>
                      <a:r>
                        <a:rPr sz="500" b="1" spc="25" dirty="0">
                          <a:latin typeface="Lato"/>
                          <a:cs typeface="Lato"/>
                        </a:rPr>
                        <a:t> </a:t>
                      </a:r>
                      <a:r>
                        <a:rPr sz="500" b="1" spc="35" dirty="0">
                          <a:latin typeface="Lato"/>
                          <a:cs typeface="Lato"/>
                        </a:rPr>
                        <a:t>Celebration</a:t>
                      </a:r>
                      <a:endParaRPr sz="500">
                        <a:latin typeface="Lato"/>
                        <a:cs typeface="Lato"/>
                      </a:endParaRPr>
                    </a:p>
                  </a:txBody>
                  <a:tcPr marL="0" marR="0" marT="29844" marB="0">
                    <a:lnR w="3175">
                      <a:solidFill>
                        <a:srgbClr val="808285"/>
                      </a:solidFill>
                      <a:prstDash val="solid"/>
                    </a:lnR>
                    <a:lnT w="3175">
                      <a:solidFill>
                        <a:srgbClr val="808285"/>
                      </a:solidFill>
                      <a:prstDash val="solid"/>
                    </a:lnT>
                  </a:tcPr>
                </a:tc>
                <a:tc>
                  <a:txBody>
                    <a:bodyPr/>
                    <a:lstStyle/>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55575">
                        <a:lnSpc>
                          <a:spcPts val="475"/>
                        </a:lnSpc>
                        <a:spcBef>
                          <a:spcPts val="330"/>
                        </a:spcBef>
                      </a:pPr>
                      <a:r>
                        <a:rPr sz="600" spc="-30" baseline="-20833" dirty="0">
                          <a:solidFill>
                            <a:srgbClr val="8DC63F"/>
                          </a:solidFill>
                          <a:latin typeface="Lato Black"/>
                          <a:cs typeface="Lato Black"/>
                        </a:rPr>
                        <a:t>EDUCATOR</a:t>
                      </a:r>
                      <a:r>
                        <a:rPr sz="600" spc="67" baseline="-20833" dirty="0">
                          <a:solidFill>
                            <a:srgbClr val="8DC63F"/>
                          </a:solidFill>
                          <a:latin typeface="Lato Black"/>
                          <a:cs typeface="Lato Black"/>
                        </a:rPr>
                        <a:t> </a:t>
                      </a:r>
                      <a:r>
                        <a:rPr sz="300" spc="5" dirty="0">
                          <a:solidFill>
                            <a:srgbClr val="F79428"/>
                          </a:solidFill>
                          <a:latin typeface="Lato Black"/>
                          <a:cs typeface="Lato Black"/>
                        </a:rPr>
                        <a:t>ADDITIONAL</a:t>
                      </a:r>
                      <a:endParaRPr sz="300">
                        <a:latin typeface="Lato Black"/>
                        <a:cs typeface="Lato Black"/>
                      </a:endParaRPr>
                    </a:p>
                    <a:p>
                      <a:pPr marL="497205" marR="187960" algn="ctr">
                        <a:lnSpc>
                          <a:spcPts val="370"/>
                        </a:lnSpc>
                      </a:pPr>
                      <a:r>
                        <a:rPr sz="300" dirty="0">
                          <a:solidFill>
                            <a:srgbClr val="F79428"/>
                          </a:solidFill>
                          <a:latin typeface="Lato Black"/>
                          <a:cs typeface="Lato Black"/>
                        </a:rPr>
                        <a:t>STAKEHOLDERS  </a:t>
                      </a:r>
                      <a:r>
                        <a:rPr sz="300" spc="5" dirty="0">
                          <a:solidFill>
                            <a:srgbClr val="F79428"/>
                          </a:solidFill>
                          <a:latin typeface="Lato Black"/>
                          <a:cs typeface="Lato Black"/>
                        </a:rPr>
                        <a:t>(STUDENTS,  </a:t>
                      </a:r>
                      <a:r>
                        <a:rPr sz="300" spc="10" dirty="0">
                          <a:solidFill>
                            <a:srgbClr val="F79428"/>
                          </a:solidFill>
                          <a:latin typeface="Lato Black"/>
                          <a:cs typeface="Lato Black"/>
                        </a:rPr>
                        <a:t>FAMILIES)</a:t>
                      </a:r>
                      <a:endParaRPr sz="30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tcPr>
                </a:tc>
                <a:tc>
                  <a:txBody>
                    <a:bodyPr/>
                    <a:lstStyle/>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pPr>
                      <a:endParaRPr sz="300">
                        <a:latin typeface="Times New Roman"/>
                        <a:cs typeface="Times New Roman"/>
                      </a:endParaRPr>
                    </a:p>
                    <a:p>
                      <a:pPr>
                        <a:lnSpc>
                          <a:spcPct val="100000"/>
                        </a:lnSpc>
                        <a:spcBef>
                          <a:spcPts val="40"/>
                        </a:spcBef>
                      </a:pPr>
                      <a:endParaRPr sz="200">
                        <a:latin typeface="Times New Roman"/>
                        <a:cs typeface="Times New Roman"/>
                      </a:endParaRPr>
                    </a:p>
                    <a:p>
                      <a:pPr marL="367030" marR="175895" indent="-83820">
                        <a:lnSpc>
                          <a:spcPct val="100000"/>
                        </a:lnSpc>
                        <a:tabLst>
                          <a:tab pos="789940" algn="l"/>
                        </a:tabLst>
                      </a:pPr>
                      <a:r>
                        <a:rPr sz="350" spc="-20" dirty="0">
                          <a:solidFill>
                            <a:srgbClr val="1F4497"/>
                          </a:solidFill>
                          <a:latin typeface="Lato Black"/>
                          <a:cs typeface="Lato Black"/>
                        </a:rPr>
                        <a:t>FACILITATOR’S </a:t>
                      </a:r>
                      <a:r>
                        <a:rPr sz="350" spc="-10" dirty="0">
                          <a:solidFill>
                            <a:srgbClr val="00A795"/>
                          </a:solidFill>
                          <a:latin typeface="Lato Black"/>
                          <a:cs typeface="Lato Black"/>
                        </a:rPr>
                        <a:t>SCHOOL </a:t>
                      </a:r>
                      <a:r>
                        <a:rPr sz="350" spc="-25" dirty="0">
                          <a:solidFill>
                            <a:srgbClr val="00A795"/>
                          </a:solidFill>
                          <a:latin typeface="Lato Black"/>
                          <a:cs typeface="Lato Black"/>
                        </a:rPr>
                        <a:t>LEADER’S  </a:t>
                      </a:r>
                      <a:r>
                        <a:rPr sz="350" spc="-20" dirty="0">
                          <a:solidFill>
                            <a:srgbClr val="1F4497"/>
                          </a:solidFill>
                          <a:latin typeface="Lato Black"/>
                          <a:cs typeface="Lato Black"/>
                        </a:rPr>
                        <a:t>GUIDE	</a:t>
                      </a:r>
                      <a:r>
                        <a:rPr sz="350" spc="-20" dirty="0">
                          <a:solidFill>
                            <a:srgbClr val="00A795"/>
                          </a:solidFill>
                          <a:latin typeface="Lato Black"/>
                          <a:cs typeface="Lato Black"/>
                        </a:rPr>
                        <a:t>GUIDE</a:t>
                      </a:r>
                      <a:endParaRPr sz="350">
                        <a:latin typeface="Lato Black"/>
                        <a:cs typeface="Lato Black"/>
                      </a:endParaRPr>
                    </a:p>
                  </a:txBody>
                  <a:tcPr marL="0" marR="0" marT="0" marB="0">
                    <a:lnL w="3175">
                      <a:solidFill>
                        <a:srgbClr val="808285"/>
                      </a:solidFill>
                      <a:prstDash val="solid"/>
                    </a:lnL>
                    <a:lnR w="3175">
                      <a:solidFill>
                        <a:srgbClr val="808285"/>
                      </a:solidFill>
                      <a:prstDash val="solid"/>
                    </a:lnR>
                    <a:lnT w="3175">
                      <a:solidFill>
                        <a:srgbClr val="808285"/>
                      </a:solidFill>
                      <a:prstDash val="solid"/>
                    </a:lnT>
                  </a:tcPr>
                </a:tc>
                <a:tc>
                  <a:txBody>
                    <a:bodyPr/>
                    <a:lstStyle/>
                    <a:p>
                      <a:pPr>
                        <a:lnSpc>
                          <a:spcPct val="100000"/>
                        </a:lnSpc>
                      </a:pPr>
                      <a:endParaRPr sz="300">
                        <a:latin typeface="Times New Roman"/>
                        <a:cs typeface="Times New Roman"/>
                      </a:endParaRPr>
                    </a:p>
                    <a:p>
                      <a:pPr>
                        <a:lnSpc>
                          <a:spcPct val="100000"/>
                        </a:lnSpc>
                        <a:spcBef>
                          <a:spcPts val="15"/>
                        </a:spcBef>
                      </a:pPr>
                      <a:endParaRPr sz="250">
                        <a:latin typeface="Times New Roman"/>
                        <a:cs typeface="Times New Roman"/>
                      </a:endParaRPr>
                    </a:p>
                    <a:p>
                      <a:pPr marL="53975" marR="99695">
                        <a:lnSpc>
                          <a:spcPct val="105200"/>
                        </a:lnSpc>
                        <a:buChar char="•"/>
                        <a:tabLst>
                          <a:tab pos="90170" algn="l"/>
                        </a:tabLst>
                      </a:pPr>
                      <a:r>
                        <a:rPr sz="350" spc="10" dirty="0">
                          <a:latin typeface="Aroania"/>
                          <a:cs typeface="Aroania"/>
                        </a:rPr>
                        <a:t>AKF </a:t>
                      </a:r>
                      <a:r>
                        <a:rPr sz="350" spc="20" dirty="0">
                          <a:latin typeface="Aroania"/>
                          <a:cs typeface="Aroania"/>
                        </a:rPr>
                        <a:t>Staﬀ will </a:t>
                      </a:r>
                      <a:r>
                        <a:rPr sz="350" spc="30" dirty="0">
                          <a:latin typeface="Aroania"/>
                          <a:cs typeface="Aroania"/>
                        </a:rPr>
                        <a:t>work </a:t>
                      </a:r>
                      <a:r>
                        <a:rPr sz="350" spc="20" dirty="0">
                          <a:latin typeface="Aroania"/>
                          <a:cs typeface="Aroania"/>
                        </a:rPr>
                        <a:t>with </a:t>
                      </a:r>
                      <a:r>
                        <a:rPr sz="350" spc="25" dirty="0">
                          <a:latin typeface="Aroania"/>
                          <a:cs typeface="Aroania"/>
                        </a:rPr>
                        <a:t>School </a:t>
                      </a:r>
                      <a:r>
                        <a:rPr sz="350" spc="30" dirty="0">
                          <a:latin typeface="Aroania"/>
                          <a:cs typeface="Aroania"/>
                        </a:rPr>
                        <a:t>Leaders </a:t>
                      </a:r>
                      <a:r>
                        <a:rPr sz="350" spc="25" dirty="0">
                          <a:latin typeface="Aroania"/>
                          <a:cs typeface="Aroania"/>
                        </a:rPr>
                        <a:t>to  </a:t>
                      </a:r>
                      <a:r>
                        <a:rPr sz="350" spc="35" dirty="0">
                          <a:latin typeface="Aroania"/>
                          <a:cs typeface="Aroania"/>
                        </a:rPr>
                        <a:t>plan </a:t>
                      </a:r>
                      <a:r>
                        <a:rPr sz="350" spc="20" dirty="0">
                          <a:latin typeface="Aroania"/>
                          <a:cs typeface="Aroania"/>
                        </a:rPr>
                        <a:t>the </a:t>
                      </a:r>
                      <a:r>
                        <a:rPr sz="350" spc="30" dirty="0">
                          <a:latin typeface="Aroania"/>
                          <a:cs typeface="Aroania"/>
                        </a:rPr>
                        <a:t>Regional </a:t>
                      </a:r>
                      <a:r>
                        <a:rPr sz="350" spc="15" dirty="0">
                          <a:latin typeface="Aroania"/>
                          <a:cs typeface="Aroania"/>
                        </a:rPr>
                        <a:t>Pitch </a:t>
                      </a:r>
                      <a:r>
                        <a:rPr sz="350" spc="25" dirty="0">
                          <a:latin typeface="Aroania"/>
                          <a:cs typeface="Aroania"/>
                        </a:rPr>
                        <a:t>Night </a:t>
                      </a:r>
                      <a:r>
                        <a:rPr sz="350" spc="-15" dirty="0">
                          <a:latin typeface="Aroania"/>
                          <a:cs typeface="Aroania"/>
                        </a:rPr>
                        <a:t>&amp; </a:t>
                      </a:r>
                      <a:r>
                        <a:rPr sz="350" spc="30" dirty="0">
                          <a:latin typeface="Aroania"/>
                          <a:cs typeface="Aroania"/>
                        </a:rPr>
                        <a:t>Celebration,  </a:t>
                      </a:r>
                      <a:r>
                        <a:rPr sz="350" spc="35" dirty="0">
                          <a:latin typeface="Aroania"/>
                          <a:cs typeface="Aroania"/>
                        </a:rPr>
                        <a:t>an </a:t>
                      </a:r>
                      <a:r>
                        <a:rPr sz="350" spc="25" dirty="0">
                          <a:latin typeface="Aroania"/>
                          <a:cs typeface="Aroania"/>
                        </a:rPr>
                        <a:t>opportunity for </a:t>
                      </a:r>
                      <a:r>
                        <a:rPr sz="350" spc="30" dirty="0">
                          <a:latin typeface="Aroania"/>
                          <a:cs typeface="Aroania"/>
                        </a:rPr>
                        <a:t>regional </a:t>
                      </a:r>
                      <a:r>
                        <a:rPr sz="350" spc="20" dirty="0">
                          <a:latin typeface="Aroania"/>
                          <a:cs typeface="Aroania"/>
                        </a:rPr>
                        <a:t>schools </a:t>
                      </a:r>
                      <a:r>
                        <a:rPr sz="350" spc="25" dirty="0">
                          <a:latin typeface="Aroania"/>
                          <a:cs typeface="Aroania"/>
                        </a:rPr>
                        <a:t>to share  </a:t>
                      </a:r>
                      <a:r>
                        <a:rPr sz="350" spc="20" dirty="0">
                          <a:latin typeface="Aroania"/>
                          <a:cs typeface="Aroania"/>
                        </a:rPr>
                        <a:t>with their communities </a:t>
                      </a:r>
                      <a:r>
                        <a:rPr sz="350" spc="40" dirty="0">
                          <a:latin typeface="Aroania"/>
                          <a:cs typeface="Aroania"/>
                        </a:rPr>
                        <a:t>and </a:t>
                      </a:r>
                      <a:r>
                        <a:rPr sz="350" spc="35" dirty="0">
                          <a:latin typeface="Aroania"/>
                          <a:cs typeface="Aroania"/>
                        </a:rPr>
                        <a:t>each </a:t>
                      </a:r>
                      <a:r>
                        <a:rPr sz="350" spc="25" dirty="0">
                          <a:latin typeface="Aroania"/>
                          <a:cs typeface="Aroania"/>
                        </a:rPr>
                        <a:t>other </a:t>
                      </a:r>
                      <a:r>
                        <a:rPr sz="350" spc="20" dirty="0">
                          <a:latin typeface="Aroania"/>
                          <a:cs typeface="Aroania"/>
                        </a:rPr>
                        <a:t>the  </a:t>
                      </a:r>
                      <a:r>
                        <a:rPr sz="350" spc="10" dirty="0">
                          <a:latin typeface="Aroania"/>
                          <a:cs typeface="Aroania"/>
                        </a:rPr>
                        <a:t>results </a:t>
                      </a:r>
                      <a:r>
                        <a:rPr sz="350" spc="25" dirty="0">
                          <a:latin typeface="Aroania"/>
                          <a:cs typeface="Aroania"/>
                        </a:rPr>
                        <a:t>of </a:t>
                      </a:r>
                      <a:r>
                        <a:rPr sz="350" spc="20" dirty="0">
                          <a:latin typeface="Aroania"/>
                          <a:cs typeface="Aroania"/>
                        </a:rPr>
                        <a:t>their </a:t>
                      </a:r>
                      <a:r>
                        <a:rPr sz="350" spc="30" dirty="0">
                          <a:latin typeface="Aroania"/>
                          <a:cs typeface="Aroania"/>
                        </a:rPr>
                        <a:t>design</a:t>
                      </a:r>
                      <a:r>
                        <a:rPr sz="350" spc="15" dirty="0">
                          <a:latin typeface="Aroania"/>
                          <a:cs typeface="Aroania"/>
                        </a:rPr>
                        <a:t> </a:t>
                      </a:r>
                      <a:r>
                        <a:rPr sz="350" spc="30" dirty="0">
                          <a:latin typeface="Aroania"/>
                          <a:cs typeface="Aroania"/>
                        </a:rPr>
                        <a:t>challenge.</a:t>
                      </a:r>
                      <a:endParaRPr sz="350">
                        <a:latin typeface="Aroania"/>
                        <a:cs typeface="Aroania"/>
                      </a:endParaRPr>
                    </a:p>
                    <a:p>
                      <a:pPr>
                        <a:lnSpc>
                          <a:spcPct val="100000"/>
                        </a:lnSpc>
                        <a:spcBef>
                          <a:spcPts val="40"/>
                        </a:spcBef>
                        <a:buFont typeface="Aroania"/>
                        <a:buChar char="•"/>
                      </a:pPr>
                      <a:endParaRPr sz="350">
                        <a:latin typeface="Times New Roman"/>
                        <a:cs typeface="Times New Roman"/>
                      </a:endParaRPr>
                    </a:p>
                    <a:p>
                      <a:pPr marL="53975" marR="49530">
                        <a:lnSpc>
                          <a:spcPct val="105200"/>
                        </a:lnSpc>
                        <a:buChar char="•"/>
                        <a:tabLst>
                          <a:tab pos="90170" algn="l"/>
                        </a:tabLst>
                      </a:pPr>
                      <a:r>
                        <a:rPr sz="350" spc="20" dirty="0">
                          <a:latin typeface="Aroania"/>
                          <a:cs typeface="Aroania"/>
                        </a:rPr>
                        <a:t>There will </a:t>
                      </a:r>
                      <a:r>
                        <a:rPr sz="350" spc="45" dirty="0">
                          <a:latin typeface="Aroania"/>
                          <a:cs typeface="Aroania"/>
                        </a:rPr>
                        <a:t>be </a:t>
                      </a:r>
                      <a:r>
                        <a:rPr sz="350" spc="35" dirty="0">
                          <a:latin typeface="Aroania"/>
                          <a:cs typeface="Aroania"/>
                        </a:rPr>
                        <a:t>an </a:t>
                      </a:r>
                      <a:r>
                        <a:rPr sz="350" spc="25" dirty="0">
                          <a:latin typeface="Aroania"/>
                          <a:cs typeface="Aroania"/>
                        </a:rPr>
                        <a:t>opportunity </a:t>
                      </a:r>
                      <a:r>
                        <a:rPr sz="350" spc="35" dirty="0">
                          <a:latin typeface="Aroania"/>
                          <a:cs typeface="Aroania"/>
                        </a:rPr>
                        <a:t>at </a:t>
                      </a:r>
                      <a:r>
                        <a:rPr sz="350" spc="10" dirty="0">
                          <a:latin typeface="Aroania"/>
                          <a:cs typeface="Aroania"/>
                        </a:rPr>
                        <a:t>this </a:t>
                      </a:r>
                      <a:r>
                        <a:rPr sz="350" spc="20" dirty="0">
                          <a:latin typeface="Aroania"/>
                          <a:cs typeface="Aroania"/>
                        </a:rPr>
                        <a:t>event </a:t>
                      </a:r>
                      <a:r>
                        <a:rPr sz="350" spc="25" dirty="0">
                          <a:latin typeface="Aroania"/>
                          <a:cs typeface="Aroania"/>
                        </a:rPr>
                        <a:t>to  </a:t>
                      </a:r>
                      <a:r>
                        <a:rPr sz="350" spc="20" dirty="0">
                          <a:latin typeface="Aroania"/>
                          <a:cs typeface="Aroania"/>
                        </a:rPr>
                        <a:t>seek </a:t>
                      </a:r>
                      <a:r>
                        <a:rPr sz="350" spc="25" dirty="0">
                          <a:latin typeface="Aroania"/>
                          <a:cs typeface="Aroania"/>
                        </a:rPr>
                        <a:t>funding as </a:t>
                      </a:r>
                      <a:r>
                        <a:rPr sz="350" spc="30" dirty="0">
                          <a:latin typeface="Aroania"/>
                          <a:cs typeface="Aroania"/>
                        </a:rPr>
                        <a:t>well </a:t>
                      </a:r>
                      <a:r>
                        <a:rPr sz="350" spc="25" dirty="0">
                          <a:latin typeface="Aroania"/>
                          <a:cs typeface="Aroania"/>
                        </a:rPr>
                        <a:t>as </a:t>
                      </a:r>
                      <a:r>
                        <a:rPr sz="350" spc="30" dirty="0">
                          <a:latin typeface="Aroania"/>
                          <a:cs typeface="Aroania"/>
                        </a:rPr>
                        <a:t>determine </a:t>
                      </a:r>
                      <a:r>
                        <a:rPr sz="350" spc="15" dirty="0">
                          <a:latin typeface="Aroania"/>
                          <a:cs typeface="Aroania"/>
                        </a:rPr>
                        <a:t>if </a:t>
                      </a:r>
                      <a:r>
                        <a:rPr sz="350" spc="25" dirty="0">
                          <a:latin typeface="Aroania"/>
                          <a:cs typeface="Aroania"/>
                        </a:rPr>
                        <a:t>diﬀerent  </a:t>
                      </a:r>
                      <a:r>
                        <a:rPr sz="350" spc="20" dirty="0">
                          <a:latin typeface="Aroania"/>
                          <a:cs typeface="Aroania"/>
                        </a:rPr>
                        <a:t>schools </a:t>
                      </a:r>
                      <a:r>
                        <a:rPr sz="350" spc="35" dirty="0">
                          <a:latin typeface="Aroania"/>
                          <a:cs typeface="Aroania"/>
                        </a:rPr>
                        <a:t>want </a:t>
                      </a:r>
                      <a:r>
                        <a:rPr sz="350" spc="25" dirty="0">
                          <a:latin typeface="Aroania"/>
                          <a:cs typeface="Aroania"/>
                        </a:rPr>
                        <a:t>to </a:t>
                      </a:r>
                      <a:r>
                        <a:rPr sz="350" spc="35" dirty="0">
                          <a:latin typeface="Aroania"/>
                          <a:cs typeface="Aroania"/>
                        </a:rPr>
                        <a:t>team up </a:t>
                      </a:r>
                      <a:r>
                        <a:rPr sz="350" spc="25" dirty="0">
                          <a:latin typeface="Aroania"/>
                          <a:cs typeface="Aroania"/>
                        </a:rPr>
                        <a:t>to implement </a:t>
                      </a:r>
                      <a:r>
                        <a:rPr sz="350" spc="60" dirty="0">
                          <a:latin typeface="Aroania"/>
                          <a:cs typeface="Aroania"/>
                        </a:rPr>
                        <a:t>a</a:t>
                      </a:r>
                      <a:r>
                        <a:rPr sz="350" spc="-40" dirty="0">
                          <a:latin typeface="Aroania"/>
                          <a:cs typeface="Aroania"/>
                        </a:rPr>
                        <a:t> </a:t>
                      </a:r>
                      <a:r>
                        <a:rPr sz="350" spc="20" dirty="0">
                          <a:latin typeface="Aroania"/>
                          <a:cs typeface="Aroania"/>
                        </a:rPr>
                        <a:t>single  </a:t>
                      </a:r>
                      <a:r>
                        <a:rPr sz="350" spc="25" dirty="0">
                          <a:latin typeface="Lato Black"/>
                          <a:cs typeface="Lato Black"/>
                        </a:rPr>
                        <a:t>idea.</a:t>
                      </a:r>
                      <a:endParaRPr sz="350">
                        <a:latin typeface="Lato Black"/>
                        <a:cs typeface="Lato Black"/>
                      </a:endParaRPr>
                    </a:p>
                  </a:txBody>
                  <a:tcPr marL="0" marR="0" marT="0" marB="0">
                    <a:lnL w="3175">
                      <a:solidFill>
                        <a:srgbClr val="808285"/>
                      </a:solidFill>
                      <a:prstDash val="solid"/>
                    </a:lnL>
                    <a:lnT w="3175">
                      <a:solidFill>
                        <a:srgbClr val="808285"/>
                      </a:solidFill>
                      <a:prstDash val="solid"/>
                    </a:lnT>
                  </a:tcPr>
                </a:tc>
                <a:extLst>
                  <a:ext uri="{0D108BD9-81ED-4DB2-BD59-A6C34878D82A}">
                    <a16:rowId xmlns:a16="http://schemas.microsoft.com/office/drawing/2014/main" val="10005"/>
                  </a:ext>
                </a:extLst>
              </a:tr>
              <a:tr h="208777">
                <a:tc>
                  <a:txBody>
                    <a:bodyPr/>
                    <a:lstStyle/>
                    <a:p>
                      <a:pPr>
                        <a:lnSpc>
                          <a:spcPct val="100000"/>
                        </a:lnSpc>
                      </a:pPr>
                      <a:endParaRPr sz="500">
                        <a:latin typeface="Times New Roman"/>
                        <a:cs typeface="Times New Roman"/>
                      </a:endParaRPr>
                    </a:p>
                  </a:txBody>
                  <a:tcPr marL="0" marR="0" marT="0" marB="0">
                    <a:lnR w="3175">
                      <a:solidFill>
                        <a:srgbClr val="808285"/>
                      </a:solidFill>
                      <a:prstDash val="solid"/>
                    </a:lnR>
                  </a:tcPr>
                </a:tc>
                <a:tc>
                  <a:txBody>
                    <a:bodyPr/>
                    <a:lstStyle/>
                    <a:p>
                      <a:pPr marL="158115">
                        <a:lnSpc>
                          <a:spcPts val="430"/>
                        </a:lnSpc>
                        <a:tabLst>
                          <a:tab pos="515620" algn="l"/>
                        </a:tabLst>
                      </a:pPr>
                      <a:r>
                        <a:rPr sz="400" spc="-15" dirty="0">
                          <a:solidFill>
                            <a:srgbClr val="00A796"/>
                          </a:solidFill>
                          <a:latin typeface="Lato Black"/>
                          <a:cs typeface="Lato Black"/>
                        </a:rPr>
                        <a:t>SCHOOL	</a:t>
                      </a:r>
                      <a:r>
                        <a:rPr sz="400" spc="-45" dirty="0">
                          <a:solidFill>
                            <a:srgbClr val="21409A"/>
                          </a:solidFill>
                          <a:latin typeface="Lato Black"/>
                          <a:cs typeface="Lato Black"/>
                        </a:rPr>
                        <a:t>AKF</a:t>
                      </a:r>
                      <a:r>
                        <a:rPr sz="400" spc="-30" dirty="0">
                          <a:solidFill>
                            <a:srgbClr val="21409A"/>
                          </a:solidFill>
                          <a:latin typeface="Lato Black"/>
                          <a:cs typeface="Lato Black"/>
                        </a:rPr>
                        <a:t> </a:t>
                      </a:r>
                      <a:r>
                        <a:rPr sz="400" spc="-40" dirty="0">
                          <a:solidFill>
                            <a:srgbClr val="21409A"/>
                          </a:solidFill>
                          <a:latin typeface="Lato Black"/>
                          <a:cs typeface="Lato Black"/>
                        </a:rPr>
                        <a:t>STAFF</a:t>
                      </a:r>
                      <a:endParaRPr sz="400">
                        <a:latin typeface="Lato Black"/>
                        <a:cs typeface="Lato Black"/>
                      </a:endParaRPr>
                    </a:p>
                    <a:p>
                      <a:pPr marL="175895">
                        <a:lnSpc>
                          <a:spcPts val="430"/>
                        </a:lnSpc>
                      </a:pPr>
                      <a:r>
                        <a:rPr sz="400" spc="-35" dirty="0">
                          <a:solidFill>
                            <a:srgbClr val="00A796"/>
                          </a:solidFill>
                          <a:latin typeface="Lato Black"/>
                          <a:cs typeface="Lato Black"/>
                        </a:rPr>
                        <a:t>LEADER</a:t>
                      </a:r>
                      <a:endParaRPr sz="400">
                        <a:latin typeface="Lato Black"/>
                        <a:cs typeface="Lato Black"/>
                      </a:endParaRPr>
                    </a:p>
                  </a:txBody>
                  <a:tcPr marL="0" marR="0" marT="0" marB="0">
                    <a:lnL w="3175">
                      <a:solidFill>
                        <a:srgbClr val="808285"/>
                      </a:solidFill>
                      <a:prstDash val="solid"/>
                    </a:lnL>
                    <a:lnR w="3175">
                      <a:solidFill>
                        <a:srgbClr val="808285"/>
                      </a:solidFill>
                      <a:prstDash val="solid"/>
                    </a:lnR>
                  </a:tcPr>
                </a:tc>
                <a:tc>
                  <a:txBody>
                    <a:bodyPr/>
                    <a:lstStyle/>
                    <a:p>
                      <a:pPr>
                        <a:lnSpc>
                          <a:spcPct val="100000"/>
                        </a:lnSpc>
                      </a:pPr>
                      <a:endParaRPr sz="500">
                        <a:latin typeface="Times New Roman"/>
                        <a:cs typeface="Times New Roman"/>
                      </a:endParaRPr>
                    </a:p>
                  </a:txBody>
                  <a:tcPr marL="0" marR="0" marT="0" marB="0">
                    <a:lnL w="3175">
                      <a:solidFill>
                        <a:srgbClr val="808285"/>
                      </a:solidFill>
                      <a:prstDash val="solid"/>
                    </a:lnL>
                    <a:lnR w="3175">
                      <a:solidFill>
                        <a:srgbClr val="808285"/>
                      </a:solidFill>
                      <a:prstDash val="solid"/>
                    </a:lnR>
                  </a:tcPr>
                </a:tc>
                <a:tc>
                  <a:txBody>
                    <a:bodyPr/>
                    <a:lstStyle/>
                    <a:p>
                      <a:pPr>
                        <a:lnSpc>
                          <a:spcPct val="100000"/>
                        </a:lnSpc>
                      </a:pPr>
                      <a:endParaRPr sz="500">
                        <a:latin typeface="Times New Roman"/>
                        <a:cs typeface="Times New Roman"/>
                      </a:endParaRPr>
                    </a:p>
                  </a:txBody>
                  <a:tcPr marL="0" marR="0" marT="0" marB="0">
                    <a:lnL w="3175">
                      <a:solidFill>
                        <a:srgbClr val="808285"/>
                      </a:solidFill>
                      <a:prstDash val="solid"/>
                    </a:lnL>
                  </a:tcPr>
                </a:tc>
                <a:extLst>
                  <a:ext uri="{0D108BD9-81ED-4DB2-BD59-A6C34878D82A}">
                    <a16:rowId xmlns:a16="http://schemas.microsoft.com/office/drawing/2014/main" val="10006"/>
                  </a:ext>
                </a:extLst>
              </a:tr>
            </a:tbl>
          </a:graphicData>
        </a:graphic>
      </p:graphicFrame>
      <p:sp>
        <p:nvSpPr>
          <p:cNvPr id="44" name="object 44"/>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5"/>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7</a:t>
            </a:fld>
            <a:endParaRPr dirty="0">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58</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552786" y="10318767"/>
            <a:ext cx="5774055" cy="373380"/>
            <a:chOff x="552786" y="10318767"/>
            <a:chExt cx="5774055" cy="373380"/>
          </a:xfrm>
        </p:grpSpPr>
        <p:sp>
          <p:nvSpPr>
            <p:cNvPr id="7" name="object 7"/>
            <p:cNvSpPr/>
            <p:nvPr/>
          </p:nvSpPr>
          <p:spPr>
            <a:xfrm>
              <a:off x="560146" y="10334294"/>
              <a:ext cx="5759450" cy="358140"/>
            </a:xfrm>
            <a:custGeom>
              <a:avLst/>
              <a:gdLst/>
              <a:ahLst/>
              <a:cxnLst/>
              <a:rect l="l" t="t" r="r" b="b"/>
              <a:pathLst>
                <a:path w="5759450" h="358140">
                  <a:moveTo>
                    <a:pt x="5758840" y="0"/>
                  </a:moveTo>
                  <a:lnTo>
                    <a:pt x="0" y="0"/>
                  </a:lnTo>
                  <a:lnTo>
                    <a:pt x="0" y="186016"/>
                  </a:lnTo>
                  <a:lnTo>
                    <a:pt x="0" y="357708"/>
                  </a:lnTo>
                  <a:lnTo>
                    <a:pt x="5758840" y="357708"/>
                  </a:lnTo>
                  <a:lnTo>
                    <a:pt x="5758840" y="186016"/>
                  </a:lnTo>
                  <a:lnTo>
                    <a:pt x="5758840" y="0"/>
                  </a:lnTo>
                  <a:close/>
                </a:path>
              </a:pathLst>
            </a:custGeom>
            <a:solidFill>
              <a:srgbClr val="00AEEF"/>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113350" y="10326141"/>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113350" y="10326141"/>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969524"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3969524"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2832836"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2832836"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696618"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696618"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560158"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560158"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024735" y="1035436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19" name="object 19"/>
          <p:cNvSpPr txBox="1"/>
          <p:nvPr/>
        </p:nvSpPr>
        <p:spPr>
          <a:xfrm>
            <a:off x="2090497" y="10354361"/>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0" name="object 20"/>
          <p:cNvSpPr txBox="1"/>
          <p:nvPr/>
        </p:nvSpPr>
        <p:spPr>
          <a:xfrm>
            <a:off x="3297672" y="10354361"/>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4266596" y="10354361"/>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2" name="object 22"/>
          <p:cNvSpPr txBox="1"/>
          <p:nvPr/>
        </p:nvSpPr>
        <p:spPr>
          <a:xfrm>
            <a:off x="5604924" y="10354361"/>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3" name="object 23"/>
          <p:cNvSpPr/>
          <p:nvPr/>
        </p:nvSpPr>
        <p:spPr>
          <a:xfrm>
            <a:off x="1061999" y="1336776"/>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C7EAFB"/>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899994" y="180000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2CACE2">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1018451" y="189785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2CACE2"/>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graphicFrame>
        <p:nvGraphicFramePr>
          <p:cNvPr id="26" name="object 26"/>
          <p:cNvGraphicFramePr>
            <a:graphicFrameLocks noGrp="1"/>
          </p:cNvGraphicFramePr>
          <p:nvPr>
            <p:extLst>
              <p:ext uri="{D42A27DB-BD31-4B8C-83A1-F6EECF244321}">
                <p14:modId xmlns:p14="http://schemas.microsoft.com/office/powerpoint/2010/main" val="732403722"/>
              </p:ext>
            </p:extLst>
          </p:nvPr>
        </p:nvGraphicFramePr>
        <p:xfrm>
          <a:off x="899999" y="3290023"/>
          <a:ext cx="5761990" cy="3495304"/>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919657">
                <a:tc>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45"/>
                        </a:spcBef>
                      </a:pPr>
                      <a:endParaRPr sz="650">
                        <a:latin typeface="Times New Roman"/>
                        <a:cs typeface="Times New Roman"/>
                      </a:endParaRPr>
                    </a:p>
                    <a:p>
                      <a:pPr marL="179705" marR="62230" indent="-72390">
                        <a:lnSpc>
                          <a:spcPct val="100000"/>
                        </a:lnSpc>
                        <a:buClr>
                          <a:srgbClr val="374FA2"/>
                        </a:buClr>
                        <a:buFont typeface="Times New Roman"/>
                        <a:buChar char="•"/>
                        <a:tabLst>
                          <a:tab pos="170815" algn="l"/>
                        </a:tabLst>
                      </a:pPr>
                      <a:r>
                        <a:rPr sz="800" spc="15" dirty="0">
                          <a:solidFill>
                            <a:srgbClr val="414042"/>
                          </a:solidFill>
                          <a:latin typeface="Arial"/>
                          <a:cs typeface="Arial"/>
                        </a:rPr>
                        <a:t>Work </a:t>
                      </a:r>
                      <a:r>
                        <a:rPr sz="800" spc="25" dirty="0">
                          <a:solidFill>
                            <a:srgbClr val="414042"/>
                          </a:solidFill>
                          <a:latin typeface="Arial"/>
                          <a:cs typeface="Arial"/>
                        </a:rPr>
                        <a:t>together </a:t>
                      </a:r>
                      <a:r>
                        <a:rPr sz="800" spc="35" dirty="0">
                          <a:solidFill>
                            <a:srgbClr val="414042"/>
                          </a:solidFill>
                          <a:latin typeface="Arial"/>
                          <a:cs typeface="Arial"/>
                        </a:rPr>
                        <a:t>to</a:t>
                      </a:r>
                      <a:r>
                        <a:rPr sz="800" spc="-60" dirty="0">
                          <a:solidFill>
                            <a:srgbClr val="414042"/>
                          </a:solidFill>
                          <a:latin typeface="Arial"/>
                          <a:cs typeface="Arial"/>
                        </a:rPr>
                        <a:t> </a:t>
                      </a:r>
                      <a:r>
                        <a:rPr sz="800" spc="10" dirty="0">
                          <a:solidFill>
                            <a:srgbClr val="414042"/>
                          </a:solidFill>
                          <a:latin typeface="Arial"/>
                          <a:cs typeface="Arial"/>
                        </a:rPr>
                        <a:t>un-  </a:t>
                      </a:r>
                      <a:r>
                        <a:rPr sz="800" spc="20" dirty="0">
                          <a:solidFill>
                            <a:srgbClr val="414042"/>
                          </a:solidFill>
                          <a:latin typeface="Arial"/>
                          <a:cs typeface="Arial"/>
                        </a:rPr>
                        <a:t>derstand </a:t>
                      </a:r>
                      <a:r>
                        <a:rPr sz="800" spc="10" dirty="0">
                          <a:solidFill>
                            <a:srgbClr val="414042"/>
                          </a:solidFill>
                          <a:latin typeface="Arial"/>
                          <a:cs typeface="Arial"/>
                        </a:rPr>
                        <a:t>the</a:t>
                      </a:r>
                      <a:r>
                        <a:rPr sz="800" spc="-40" dirty="0">
                          <a:solidFill>
                            <a:srgbClr val="414042"/>
                          </a:solidFill>
                          <a:latin typeface="Arial"/>
                          <a:cs typeface="Arial"/>
                        </a:rPr>
                        <a:t> </a:t>
                      </a:r>
                      <a:r>
                        <a:rPr sz="800" spc="10" dirty="0">
                          <a:solidFill>
                            <a:srgbClr val="414042"/>
                          </a:solidFill>
                          <a:latin typeface="Arial"/>
                          <a:cs typeface="Arial"/>
                        </a:rPr>
                        <a:t>context</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600">
                        <a:latin typeface="Times New Roman"/>
                        <a:cs typeface="Times New Roman"/>
                      </a:endParaRPr>
                    </a:p>
                    <a:p>
                      <a:pPr marL="107950" marR="4762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working </a:t>
                      </a:r>
                      <a:r>
                        <a:rPr sz="700" spc="25" dirty="0">
                          <a:solidFill>
                            <a:srgbClr val="414042"/>
                          </a:solidFill>
                          <a:latin typeface="Arial"/>
                          <a:cs typeface="Arial"/>
                        </a:rPr>
                        <a:t>together  </a:t>
                      </a:r>
                      <a:r>
                        <a:rPr sz="700" spc="30" dirty="0">
                          <a:solidFill>
                            <a:srgbClr val="414042"/>
                          </a:solidFill>
                          <a:latin typeface="Arial"/>
                          <a:cs typeface="Arial"/>
                        </a:rPr>
                        <a:t>to </a:t>
                      </a:r>
                      <a:r>
                        <a:rPr sz="700" spc="10" dirty="0">
                          <a:solidFill>
                            <a:srgbClr val="414042"/>
                          </a:solidFill>
                          <a:latin typeface="Arial"/>
                          <a:cs typeface="Arial"/>
                        </a:rPr>
                        <a:t>understand the</a:t>
                      </a:r>
                      <a:r>
                        <a:rPr sz="700" spc="-10" dirty="0">
                          <a:solidFill>
                            <a:srgbClr val="414042"/>
                          </a:solidFill>
                          <a:latin typeface="Arial"/>
                          <a:cs typeface="Arial"/>
                        </a:rPr>
                        <a:t> </a:t>
                      </a:r>
                      <a:r>
                        <a:rPr sz="700" spc="10" dirty="0">
                          <a:solidFill>
                            <a:srgbClr val="414042"/>
                          </a:solidFill>
                          <a:latin typeface="Arial"/>
                          <a:cs typeface="Arial"/>
                        </a:rPr>
                        <a:t>context;</a:t>
                      </a:r>
                      <a:endParaRPr sz="700">
                        <a:latin typeface="Arial"/>
                        <a:cs typeface="Arial"/>
                      </a:endParaRPr>
                    </a:p>
                    <a:p>
                      <a:pPr marL="107950" marR="57150">
                        <a:lnSpc>
                          <a:spcPct val="100000"/>
                        </a:lnSpc>
                      </a:pPr>
                      <a:r>
                        <a:rPr sz="700" spc="5" dirty="0">
                          <a:solidFill>
                            <a:srgbClr val="414042"/>
                          </a:solidFill>
                          <a:latin typeface="Arial"/>
                          <a:cs typeface="Arial"/>
                        </a:rPr>
                        <a:t>they </a:t>
                      </a:r>
                      <a:r>
                        <a:rPr sz="700" spc="30" dirty="0">
                          <a:solidFill>
                            <a:srgbClr val="414042"/>
                          </a:solidFill>
                          <a:latin typeface="Arial"/>
                          <a:cs typeface="Arial"/>
                        </a:rPr>
                        <a:t>are </a:t>
                      </a:r>
                      <a:r>
                        <a:rPr sz="700" spc="10" dirty="0">
                          <a:solidFill>
                            <a:srgbClr val="414042"/>
                          </a:solidFill>
                          <a:latin typeface="Arial"/>
                          <a:cs typeface="Arial"/>
                        </a:rPr>
                        <a:t>continuing </a:t>
                      </a:r>
                      <a:r>
                        <a:rPr sz="700" spc="30" dirty="0">
                          <a:solidFill>
                            <a:srgbClr val="414042"/>
                          </a:solidFill>
                          <a:latin typeface="Arial"/>
                          <a:cs typeface="Arial"/>
                        </a:rPr>
                        <a:t>to </a:t>
                      </a:r>
                      <a:r>
                        <a:rPr sz="700" spc="25" dirty="0">
                          <a:solidFill>
                            <a:srgbClr val="414042"/>
                          </a:solidFill>
                          <a:latin typeface="Arial"/>
                          <a:cs typeface="Arial"/>
                        </a:rPr>
                        <a:t>refer </a:t>
                      </a:r>
                      <a:r>
                        <a:rPr sz="700" spc="30" dirty="0">
                          <a:solidFill>
                            <a:srgbClr val="414042"/>
                          </a:solidFill>
                          <a:latin typeface="Arial"/>
                          <a:cs typeface="Arial"/>
                        </a:rPr>
                        <a:t>to  </a:t>
                      </a:r>
                      <a:r>
                        <a:rPr sz="700" spc="-10" dirty="0">
                          <a:solidFill>
                            <a:srgbClr val="414042"/>
                          </a:solidFill>
                          <a:latin typeface="Arial"/>
                          <a:cs typeface="Arial"/>
                        </a:rPr>
                        <a:t>assumptions </a:t>
                      </a:r>
                      <a:r>
                        <a:rPr sz="700" spc="5" dirty="0">
                          <a:solidFill>
                            <a:srgbClr val="414042"/>
                          </a:solidFill>
                          <a:latin typeface="Arial"/>
                          <a:cs typeface="Arial"/>
                        </a:rPr>
                        <a:t>they have </a:t>
                      </a:r>
                      <a:r>
                        <a:rPr sz="700" spc="30" dirty="0">
                          <a:solidFill>
                            <a:srgbClr val="414042"/>
                          </a:solidFill>
                          <a:latin typeface="Arial"/>
                          <a:cs typeface="Arial"/>
                        </a:rPr>
                        <a:t>about </a:t>
                      </a:r>
                      <a:r>
                        <a:rPr sz="700" spc="10" dirty="0">
                          <a:solidFill>
                            <a:srgbClr val="414042"/>
                          </a:solidFill>
                          <a:latin typeface="Arial"/>
                          <a:cs typeface="Arial"/>
                        </a:rPr>
                        <a:t>the  </a:t>
                      </a:r>
                      <a:r>
                        <a:rPr sz="700" spc="25" dirty="0">
                          <a:solidFill>
                            <a:srgbClr val="414042"/>
                          </a:solidFill>
                          <a:latin typeface="Arial"/>
                          <a:cs typeface="Arial"/>
                        </a:rPr>
                        <a:t>problem.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40"/>
                        </a:spcBef>
                      </a:pPr>
                      <a:endParaRPr sz="900">
                        <a:latin typeface="Times New Roman"/>
                        <a:cs typeface="Times New Roman"/>
                      </a:endParaRPr>
                    </a:p>
                    <a:p>
                      <a:pPr marL="107950" marR="16700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work  </a:t>
                      </a:r>
                      <a:r>
                        <a:rPr sz="700" spc="25" dirty="0">
                          <a:solidFill>
                            <a:srgbClr val="414042"/>
                          </a:solidFill>
                          <a:latin typeface="Arial"/>
                          <a:cs typeface="Arial"/>
                        </a:rPr>
                        <a:t>together </a:t>
                      </a:r>
                      <a:r>
                        <a:rPr sz="700" spc="30" dirty="0">
                          <a:solidFill>
                            <a:srgbClr val="414042"/>
                          </a:solidFill>
                          <a:latin typeface="Arial"/>
                          <a:cs typeface="Arial"/>
                        </a:rPr>
                        <a:t>to </a:t>
                      </a:r>
                      <a:r>
                        <a:rPr sz="700" spc="10" dirty="0">
                          <a:solidFill>
                            <a:srgbClr val="414042"/>
                          </a:solidFill>
                          <a:latin typeface="Arial"/>
                          <a:cs typeface="Arial"/>
                        </a:rPr>
                        <a:t>understand the  context; </a:t>
                      </a:r>
                      <a:r>
                        <a:rPr sz="700" spc="5" dirty="0">
                          <a:solidFill>
                            <a:srgbClr val="414042"/>
                          </a:solidFill>
                          <a:latin typeface="Arial"/>
                          <a:cs typeface="Arial"/>
                        </a:rPr>
                        <a:t>they </a:t>
                      </a:r>
                      <a:r>
                        <a:rPr sz="700" spc="30" dirty="0">
                          <a:solidFill>
                            <a:srgbClr val="414042"/>
                          </a:solidFill>
                          <a:latin typeface="Arial"/>
                          <a:cs typeface="Arial"/>
                        </a:rPr>
                        <a:t>are </a:t>
                      </a:r>
                      <a:r>
                        <a:rPr sz="700" spc="-10" dirty="0">
                          <a:solidFill>
                            <a:srgbClr val="414042"/>
                          </a:solidFill>
                          <a:latin typeface="Arial"/>
                          <a:cs typeface="Arial"/>
                        </a:rPr>
                        <a:t>using some  </a:t>
                      </a:r>
                      <a:r>
                        <a:rPr sz="700" spc="10" dirty="0">
                          <a:solidFill>
                            <a:srgbClr val="414042"/>
                          </a:solidFill>
                          <a:latin typeface="Arial"/>
                          <a:cs typeface="Arial"/>
                        </a:rPr>
                        <a:t>secondary </a:t>
                      </a:r>
                      <a:r>
                        <a:rPr sz="700" spc="5" dirty="0">
                          <a:solidFill>
                            <a:srgbClr val="414042"/>
                          </a:solidFill>
                          <a:latin typeface="Arial"/>
                          <a:cs typeface="Arial"/>
                        </a:rPr>
                        <a:t>research </a:t>
                      </a:r>
                      <a:r>
                        <a:rPr sz="700" spc="25" dirty="0">
                          <a:solidFill>
                            <a:srgbClr val="414042"/>
                          </a:solidFill>
                          <a:latin typeface="Arial"/>
                          <a:cs typeface="Arial"/>
                        </a:rPr>
                        <a:t>but </a:t>
                      </a:r>
                      <a:r>
                        <a:rPr sz="700" spc="30" dirty="0">
                          <a:solidFill>
                            <a:srgbClr val="414042"/>
                          </a:solidFill>
                          <a:latin typeface="Arial"/>
                          <a:cs typeface="Arial"/>
                        </a:rPr>
                        <a:t>are  </a:t>
                      </a:r>
                      <a:r>
                        <a:rPr sz="700" dirty="0">
                          <a:solidFill>
                            <a:srgbClr val="414042"/>
                          </a:solidFill>
                          <a:latin typeface="Arial"/>
                          <a:cs typeface="Arial"/>
                        </a:rPr>
                        <a:t>mostly </a:t>
                      </a:r>
                      <a:r>
                        <a:rPr sz="700" spc="15" dirty="0">
                          <a:solidFill>
                            <a:srgbClr val="414042"/>
                          </a:solidFill>
                          <a:latin typeface="Arial"/>
                          <a:cs typeface="Arial"/>
                        </a:rPr>
                        <a:t>relying </a:t>
                      </a:r>
                      <a:r>
                        <a:rPr sz="700" spc="5" dirty="0">
                          <a:solidFill>
                            <a:srgbClr val="414042"/>
                          </a:solidFill>
                          <a:latin typeface="Arial"/>
                          <a:cs typeface="Arial"/>
                        </a:rPr>
                        <a:t>on </a:t>
                      </a:r>
                      <a:r>
                        <a:rPr sz="700" spc="-10" dirty="0">
                          <a:solidFill>
                            <a:srgbClr val="414042"/>
                          </a:solidFill>
                          <a:latin typeface="Arial"/>
                          <a:cs typeface="Arial"/>
                        </a:rPr>
                        <a:t>assumptions  </a:t>
                      </a:r>
                      <a:r>
                        <a:rPr sz="700" spc="5" dirty="0">
                          <a:solidFill>
                            <a:srgbClr val="414042"/>
                          </a:solidFill>
                          <a:latin typeface="Arial"/>
                          <a:cs typeface="Arial"/>
                        </a:rPr>
                        <a:t>they have </a:t>
                      </a:r>
                      <a:r>
                        <a:rPr sz="700" spc="30" dirty="0">
                          <a:solidFill>
                            <a:srgbClr val="414042"/>
                          </a:solidFill>
                          <a:latin typeface="Arial"/>
                          <a:cs typeface="Arial"/>
                        </a:rPr>
                        <a:t>about </a:t>
                      </a:r>
                      <a:r>
                        <a:rPr sz="700" spc="10" dirty="0">
                          <a:solidFill>
                            <a:srgbClr val="414042"/>
                          </a:solidFill>
                          <a:latin typeface="Arial"/>
                          <a:cs typeface="Arial"/>
                        </a:rPr>
                        <a:t>the</a:t>
                      </a:r>
                      <a:r>
                        <a:rPr sz="700" spc="-35" dirty="0">
                          <a:solidFill>
                            <a:srgbClr val="414042"/>
                          </a:solidFill>
                          <a:latin typeface="Arial"/>
                          <a:cs typeface="Arial"/>
                        </a:rPr>
                        <a:t> </a:t>
                      </a:r>
                      <a:r>
                        <a:rPr sz="700" spc="10" dirty="0">
                          <a:solidFill>
                            <a:srgbClr val="414042"/>
                          </a:solidFill>
                          <a:latin typeface="Arial"/>
                          <a:cs typeface="Arial"/>
                        </a:rPr>
                        <a:t>situation.</a:t>
                      </a:r>
                      <a:endParaRPr sz="7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40"/>
                        </a:spcBef>
                      </a:pPr>
                      <a:endParaRPr sz="900">
                        <a:latin typeface="Times New Roman"/>
                        <a:cs typeface="Times New Roman"/>
                      </a:endParaRPr>
                    </a:p>
                    <a:p>
                      <a:pPr marL="107950" marR="6731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0" dirty="0">
                          <a:solidFill>
                            <a:srgbClr val="414042"/>
                          </a:solidFill>
                          <a:latin typeface="Arial"/>
                          <a:cs typeface="Arial"/>
                        </a:rPr>
                        <a:t>worked </a:t>
                      </a:r>
                      <a:r>
                        <a:rPr sz="700" spc="25" dirty="0">
                          <a:solidFill>
                            <a:srgbClr val="414042"/>
                          </a:solidFill>
                          <a:latin typeface="Arial"/>
                          <a:cs typeface="Arial"/>
                        </a:rPr>
                        <a:t>together  </a:t>
                      </a:r>
                      <a:r>
                        <a:rPr sz="700" spc="30" dirty="0">
                          <a:solidFill>
                            <a:srgbClr val="414042"/>
                          </a:solidFill>
                          <a:latin typeface="Arial"/>
                          <a:cs typeface="Arial"/>
                        </a:rPr>
                        <a:t>to </a:t>
                      </a:r>
                      <a:r>
                        <a:rPr sz="700" spc="10" dirty="0">
                          <a:solidFill>
                            <a:srgbClr val="414042"/>
                          </a:solidFill>
                          <a:latin typeface="Arial"/>
                          <a:cs typeface="Arial"/>
                        </a:rPr>
                        <a:t>conduct </a:t>
                      </a:r>
                      <a:r>
                        <a:rPr sz="700" spc="15" dirty="0">
                          <a:solidFill>
                            <a:srgbClr val="414042"/>
                          </a:solidFill>
                          <a:latin typeface="Arial"/>
                          <a:cs typeface="Arial"/>
                        </a:rPr>
                        <a:t>thorough </a:t>
                      </a:r>
                      <a:r>
                        <a:rPr sz="700" spc="10" dirty="0">
                          <a:solidFill>
                            <a:srgbClr val="414042"/>
                          </a:solidFill>
                          <a:latin typeface="Arial"/>
                          <a:cs typeface="Arial"/>
                        </a:rPr>
                        <a:t>secondary  </a:t>
                      </a:r>
                      <a:r>
                        <a:rPr sz="700" spc="5" dirty="0">
                          <a:solidFill>
                            <a:srgbClr val="414042"/>
                          </a:solidFill>
                          <a:latin typeface="Arial"/>
                          <a:cs typeface="Arial"/>
                        </a:rPr>
                        <a:t>research; they </a:t>
                      </a:r>
                      <a:r>
                        <a:rPr sz="700" spc="10" dirty="0">
                          <a:solidFill>
                            <a:srgbClr val="414042"/>
                          </a:solidFill>
                          <a:latin typeface="Arial"/>
                          <a:cs typeface="Arial"/>
                        </a:rPr>
                        <a:t>can </a:t>
                      </a:r>
                      <a:r>
                        <a:rPr sz="700" spc="5" dirty="0">
                          <a:solidFill>
                            <a:srgbClr val="414042"/>
                          </a:solidFill>
                          <a:latin typeface="Arial"/>
                          <a:cs typeface="Arial"/>
                        </a:rPr>
                        <a:t>speak  </a:t>
                      </a:r>
                      <a:r>
                        <a:rPr sz="700" spc="20" dirty="0">
                          <a:solidFill>
                            <a:srgbClr val="414042"/>
                          </a:solidFill>
                          <a:latin typeface="Arial"/>
                          <a:cs typeface="Arial"/>
                        </a:rPr>
                        <a:t>knowledgably </a:t>
                      </a:r>
                      <a:r>
                        <a:rPr sz="700" spc="30" dirty="0">
                          <a:solidFill>
                            <a:srgbClr val="414042"/>
                          </a:solidFill>
                          <a:latin typeface="Arial"/>
                          <a:cs typeface="Arial"/>
                        </a:rPr>
                        <a:t>about </a:t>
                      </a:r>
                      <a:r>
                        <a:rPr sz="700" spc="10" dirty="0">
                          <a:solidFill>
                            <a:srgbClr val="414042"/>
                          </a:solidFill>
                          <a:latin typeface="Arial"/>
                          <a:cs typeface="Arial"/>
                        </a:rPr>
                        <a:t>the context  </a:t>
                      </a:r>
                      <a:r>
                        <a:rPr sz="700" spc="35" dirty="0">
                          <a:solidFill>
                            <a:srgbClr val="414042"/>
                          </a:solidFill>
                          <a:latin typeface="Arial"/>
                          <a:cs typeface="Arial"/>
                        </a:rPr>
                        <a:t>of </a:t>
                      </a:r>
                      <a:r>
                        <a:rPr sz="700" spc="10" dirty="0">
                          <a:solidFill>
                            <a:srgbClr val="414042"/>
                          </a:solidFill>
                          <a:latin typeface="Arial"/>
                          <a:cs typeface="Arial"/>
                        </a:rPr>
                        <a:t>the </a:t>
                      </a:r>
                      <a:r>
                        <a:rPr sz="700" spc="25" dirty="0">
                          <a:solidFill>
                            <a:srgbClr val="414042"/>
                          </a:solidFill>
                          <a:latin typeface="Arial"/>
                          <a:cs typeface="Arial"/>
                        </a:rPr>
                        <a:t>problem </a:t>
                      </a:r>
                      <a:r>
                        <a:rPr sz="700" spc="5" dirty="0">
                          <a:solidFill>
                            <a:srgbClr val="414042"/>
                          </a:solidFill>
                          <a:latin typeface="Arial"/>
                          <a:cs typeface="Arial"/>
                        </a:rPr>
                        <a:t>they </a:t>
                      </a:r>
                      <a:r>
                        <a:rPr sz="700" spc="30" dirty="0">
                          <a:solidFill>
                            <a:srgbClr val="414042"/>
                          </a:solidFill>
                          <a:latin typeface="Arial"/>
                          <a:cs typeface="Arial"/>
                        </a:rPr>
                        <a:t>are</a:t>
                      </a:r>
                      <a:r>
                        <a:rPr sz="700" spc="-20" dirty="0">
                          <a:solidFill>
                            <a:srgbClr val="414042"/>
                          </a:solidFill>
                          <a:latin typeface="Arial"/>
                          <a:cs typeface="Arial"/>
                        </a:rPr>
                        <a:t> </a:t>
                      </a:r>
                      <a:r>
                        <a:rPr sz="700" spc="15" dirty="0">
                          <a:solidFill>
                            <a:srgbClr val="414042"/>
                          </a:solidFill>
                          <a:latin typeface="Arial"/>
                          <a:cs typeface="Arial"/>
                        </a:rPr>
                        <a:t>working  </a:t>
                      </a:r>
                      <a:r>
                        <a:rPr sz="700" spc="30" dirty="0">
                          <a:solidFill>
                            <a:srgbClr val="414042"/>
                          </a:solidFill>
                          <a:latin typeface="Arial"/>
                          <a:cs typeface="Arial"/>
                        </a:rPr>
                        <a:t>to</a:t>
                      </a:r>
                      <a:r>
                        <a:rPr sz="700" spc="10" dirty="0">
                          <a:solidFill>
                            <a:srgbClr val="414042"/>
                          </a:solidFill>
                          <a:latin typeface="Arial"/>
                          <a:cs typeface="Arial"/>
                        </a:rPr>
                        <a:t> </a:t>
                      </a:r>
                      <a:r>
                        <a:rPr sz="700" spc="-5" dirty="0">
                          <a:solidFill>
                            <a:srgbClr val="414042"/>
                          </a:solidFill>
                          <a:latin typeface="Arial"/>
                          <a:cs typeface="Arial"/>
                        </a:rPr>
                        <a:t>solve.</a:t>
                      </a:r>
                      <a:endParaRPr sz="7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0"/>
                  </a:ext>
                </a:extLst>
              </a:tr>
              <a:tr h="919645">
                <a:tc>
                  <a:txBody>
                    <a:bodyPr/>
                    <a:lstStyle/>
                    <a:p>
                      <a:pPr>
                        <a:lnSpc>
                          <a:spcPct val="100000"/>
                        </a:lnSpc>
                      </a:pPr>
                      <a:endParaRPr sz="800">
                        <a:latin typeface="Times New Roman"/>
                        <a:cs typeface="Times New Roman"/>
                      </a:endParaRPr>
                    </a:p>
                    <a:p>
                      <a:pPr>
                        <a:lnSpc>
                          <a:spcPct val="100000"/>
                        </a:lnSpc>
                        <a:spcBef>
                          <a:spcPts val="5"/>
                        </a:spcBef>
                      </a:pPr>
                      <a:endParaRPr sz="650">
                        <a:latin typeface="Times New Roman"/>
                        <a:cs typeface="Times New Roman"/>
                      </a:endParaRPr>
                    </a:p>
                    <a:p>
                      <a:pPr marL="179705" marR="59055" indent="-72390">
                        <a:lnSpc>
                          <a:spcPct val="100000"/>
                        </a:lnSpc>
                        <a:buClr>
                          <a:srgbClr val="374FA2"/>
                        </a:buClr>
                        <a:buFont typeface="Times New Roman"/>
                        <a:buChar char="•"/>
                        <a:tabLst>
                          <a:tab pos="170815" algn="l"/>
                        </a:tabLst>
                      </a:pPr>
                      <a:r>
                        <a:rPr sz="800" spc="-5" dirty="0">
                          <a:solidFill>
                            <a:srgbClr val="414042"/>
                          </a:solidFill>
                          <a:latin typeface="Arial"/>
                          <a:cs typeface="Arial"/>
                        </a:rPr>
                        <a:t>Look </a:t>
                      </a:r>
                      <a:r>
                        <a:rPr sz="800" dirty="0">
                          <a:solidFill>
                            <a:srgbClr val="414042"/>
                          </a:solidFill>
                          <a:latin typeface="Arial"/>
                          <a:cs typeface="Arial"/>
                        </a:rPr>
                        <a:t>closely </a:t>
                      </a:r>
                      <a:r>
                        <a:rPr sz="800" spc="35" dirty="0">
                          <a:solidFill>
                            <a:srgbClr val="414042"/>
                          </a:solidFill>
                          <a:latin typeface="Arial"/>
                          <a:cs typeface="Arial"/>
                        </a:rPr>
                        <a:t>to  </a:t>
                      </a:r>
                      <a:r>
                        <a:rPr sz="800" spc="10" dirty="0">
                          <a:solidFill>
                            <a:srgbClr val="414042"/>
                          </a:solidFill>
                          <a:latin typeface="Arial"/>
                          <a:cs typeface="Arial"/>
                        </a:rPr>
                        <a:t>understand</a:t>
                      </a:r>
                      <a:r>
                        <a:rPr sz="800" spc="-30" dirty="0">
                          <a:solidFill>
                            <a:srgbClr val="414042"/>
                          </a:solidFill>
                          <a:latin typeface="Arial"/>
                          <a:cs typeface="Arial"/>
                        </a:rPr>
                        <a:t> </a:t>
                      </a:r>
                      <a:r>
                        <a:rPr sz="800" spc="30" dirty="0">
                          <a:solidFill>
                            <a:srgbClr val="414042"/>
                          </a:solidFill>
                          <a:latin typeface="Arial"/>
                          <a:cs typeface="Arial"/>
                        </a:rPr>
                        <a:t>potential  </a:t>
                      </a:r>
                      <a:r>
                        <a:rPr sz="800" spc="15" dirty="0">
                          <a:solidFill>
                            <a:srgbClr val="414042"/>
                          </a:solidFill>
                          <a:latin typeface="Arial"/>
                          <a:cs typeface="Arial"/>
                        </a:rPr>
                        <a:t>problems </a:t>
                      </a:r>
                      <a:r>
                        <a:rPr sz="800" spc="35" dirty="0">
                          <a:solidFill>
                            <a:srgbClr val="414042"/>
                          </a:solidFill>
                          <a:latin typeface="Arial"/>
                          <a:cs typeface="Arial"/>
                        </a:rPr>
                        <a:t>and  </a:t>
                      </a:r>
                      <a:r>
                        <a:rPr sz="800" spc="15" dirty="0">
                          <a:solidFill>
                            <a:srgbClr val="414042"/>
                          </a:solidFill>
                          <a:latin typeface="Arial"/>
                          <a:cs typeface="Arial"/>
                        </a:rPr>
                        <a:t>opportunities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600">
                        <a:latin typeface="Times New Roman"/>
                        <a:cs typeface="Times New Roman"/>
                      </a:endParaRPr>
                    </a:p>
                    <a:p>
                      <a:pPr marL="107950" marR="28892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look </a:t>
                      </a:r>
                      <a:r>
                        <a:rPr sz="700" dirty="0">
                          <a:solidFill>
                            <a:srgbClr val="414042"/>
                          </a:solidFill>
                          <a:latin typeface="Arial"/>
                          <a:cs typeface="Arial"/>
                        </a:rPr>
                        <a:t>closely </a:t>
                      </a:r>
                      <a:r>
                        <a:rPr sz="700" spc="30" dirty="0">
                          <a:solidFill>
                            <a:srgbClr val="414042"/>
                          </a:solidFill>
                          <a:latin typeface="Arial"/>
                          <a:cs typeface="Arial"/>
                        </a:rPr>
                        <a:t>to </a:t>
                      </a:r>
                      <a:r>
                        <a:rPr sz="700" spc="10" dirty="0">
                          <a:solidFill>
                            <a:srgbClr val="414042"/>
                          </a:solidFill>
                          <a:latin typeface="Arial"/>
                          <a:cs typeface="Arial"/>
                        </a:rPr>
                        <a:t>understand  the </a:t>
                      </a:r>
                      <a:r>
                        <a:rPr sz="700" spc="25" dirty="0">
                          <a:solidFill>
                            <a:srgbClr val="414042"/>
                          </a:solidFill>
                          <a:latin typeface="Arial"/>
                          <a:cs typeface="Arial"/>
                        </a:rPr>
                        <a:t>problem; </a:t>
                      </a:r>
                      <a:r>
                        <a:rPr sz="700" spc="5" dirty="0">
                          <a:solidFill>
                            <a:srgbClr val="414042"/>
                          </a:solidFill>
                          <a:latin typeface="Arial"/>
                          <a:cs typeface="Arial"/>
                        </a:rPr>
                        <a:t>they have</a:t>
                      </a:r>
                      <a:r>
                        <a:rPr sz="700" spc="-35" dirty="0">
                          <a:solidFill>
                            <a:srgbClr val="414042"/>
                          </a:solidFill>
                          <a:latin typeface="Arial"/>
                          <a:cs typeface="Arial"/>
                        </a:rPr>
                        <a:t> </a:t>
                      </a:r>
                      <a:r>
                        <a:rPr sz="700" spc="15" dirty="0">
                          <a:solidFill>
                            <a:srgbClr val="414042"/>
                          </a:solidFill>
                          <a:latin typeface="Arial"/>
                          <a:cs typeface="Arial"/>
                        </a:rPr>
                        <a:t>not</a:t>
                      </a:r>
                      <a:endParaRPr sz="700">
                        <a:latin typeface="Arial"/>
                        <a:cs typeface="Arial"/>
                      </a:endParaRPr>
                    </a:p>
                    <a:p>
                      <a:pPr marL="107950" marR="142875">
                        <a:lnSpc>
                          <a:spcPct val="100000"/>
                        </a:lnSpc>
                      </a:pPr>
                      <a:r>
                        <a:rPr sz="700" spc="15" dirty="0">
                          <a:solidFill>
                            <a:srgbClr val="414042"/>
                          </a:solidFill>
                          <a:latin typeface="Arial"/>
                          <a:cs typeface="Arial"/>
                        </a:rPr>
                        <a:t>conducted </a:t>
                      </a:r>
                      <a:r>
                        <a:rPr sz="700" spc="20" dirty="0">
                          <a:solidFill>
                            <a:srgbClr val="414042"/>
                          </a:solidFill>
                          <a:latin typeface="Arial"/>
                          <a:cs typeface="Arial"/>
                        </a:rPr>
                        <a:t>in-depth</a:t>
                      </a:r>
                      <a:r>
                        <a:rPr sz="700" spc="-15" dirty="0">
                          <a:solidFill>
                            <a:srgbClr val="414042"/>
                          </a:solidFill>
                          <a:latin typeface="Arial"/>
                          <a:cs typeface="Arial"/>
                        </a:rPr>
                        <a:t> </a:t>
                      </a:r>
                      <a:r>
                        <a:rPr sz="700" spc="10" dirty="0">
                          <a:solidFill>
                            <a:srgbClr val="414042"/>
                          </a:solidFill>
                          <a:latin typeface="Arial"/>
                          <a:cs typeface="Arial"/>
                        </a:rPr>
                        <a:t>secondary  </a:t>
                      </a:r>
                      <a:r>
                        <a:rPr sz="700" spc="5" dirty="0">
                          <a:solidFill>
                            <a:srgbClr val="414042"/>
                          </a:solidFill>
                          <a:latin typeface="Arial"/>
                          <a:cs typeface="Arial"/>
                        </a:rPr>
                        <a:t>research.</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35"/>
                        </a:spcBef>
                      </a:pPr>
                      <a:endParaRPr sz="600">
                        <a:latin typeface="Times New Roman"/>
                        <a:cs typeface="Times New Roman"/>
                      </a:endParaRPr>
                    </a:p>
                    <a:p>
                      <a:pPr marL="107950" marR="9715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0" dirty="0">
                          <a:solidFill>
                            <a:srgbClr val="414042"/>
                          </a:solidFill>
                          <a:latin typeface="Arial"/>
                          <a:cs typeface="Arial"/>
                        </a:rPr>
                        <a:t>worked </a:t>
                      </a:r>
                      <a:r>
                        <a:rPr sz="700" spc="30" dirty="0">
                          <a:solidFill>
                            <a:srgbClr val="414042"/>
                          </a:solidFill>
                          <a:latin typeface="Arial"/>
                          <a:cs typeface="Arial"/>
                        </a:rPr>
                        <a:t>to </a:t>
                      </a:r>
                      <a:r>
                        <a:rPr sz="700" spc="15" dirty="0">
                          <a:solidFill>
                            <a:srgbClr val="414042"/>
                          </a:solidFill>
                          <a:latin typeface="Arial"/>
                          <a:cs typeface="Arial"/>
                        </a:rPr>
                        <a:t>look  </a:t>
                      </a:r>
                      <a:r>
                        <a:rPr sz="700" dirty="0">
                          <a:solidFill>
                            <a:srgbClr val="414042"/>
                          </a:solidFill>
                          <a:latin typeface="Arial"/>
                          <a:cs typeface="Arial"/>
                        </a:rPr>
                        <a:t>closely </a:t>
                      </a:r>
                      <a:r>
                        <a:rPr sz="700" spc="40" dirty="0">
                          <a:solidFill>
                            <a:srgbClr val="414042"/>
                          </a:solidFill>
                          <a:latin typeface="Arial"/>
                          <a:cs typeface="Arial"/>
                        </a:rPr>
                        <a:t>at </a:t>
                      </a:r>
                      <a:r>
                        <a:rPr sz="700" spc="10" dirty="0">
                          <a:solidFill>
                            <a:srgbClr val="414042"/>
                          </a:solidFill>
                          <a:latin typeface="Arial"/>
                          <a:cs typeface="Arial"/>
                        </a:rPr>
                        <a:t>the </a:t>
                      </a:r>
                      <a:r>
                        <a:rPr sz="700" spc="25" dirty="0">
                          <a:solidFill>
                            <a:srgbClr val="414042"/>
                          </a:solidFill>
                          <a:latin typeface="Arial"/>
                          <a:cs typeface="Arial"/>
                        </a:rPr>
                        <a:t>problem but </a:t>
                      </a:r>
                      <a:r>
                        <a:rPr sz="700" spc="15" dirty="0">
                          <a:solidFill>
                            <a:srgbClr val="414042"/>
                          </a:solidFill>
                          <a:latin typeface="Arial"/>
                          <a:cs typeface="Arial"/>
                        </a:rPr>
                        <a:t>their  </a:t>
                      </a:r>
                      <a:r>
                        <a:rPr sz="700" spc="10" dirty="0">
                          <a:solidFill>
                            <a:srgbClr val="414042"/>
                          </a:solidFill>
                          <a:latin typeface="Arial"/>
                          <a:cs typeface="Arial"/>
                        </a:rPr>
                        <a:t>understanding </a:t>
                      </a:r>
                      <a:r>
                        <a:rPr sz="700" spc="-30" dirty="0">
                          <a:solidFill>
                            <a:srgbClr val="414042"/>
                          </a:solidFill>
                          <a:latin typeface="Arial"/>
                          <a:cs typeface="Arial"/>
                        </a:rPr>
                        <a:t>is </a:t>
                      </a:r>
                      <a:r>
                        <a:rPr sz="700" dirty="0">
                          <a:solidFill>
                            <a:srgbClr val="414042"/>
                          </a:solidFill>
                          <a:latin typeface="Arial"/>
                          <a:cs typeface="Arial"/>
                        </a:rPr>
                        <a:t>still</a:t>
                      </a:r>
                      <a:r>
                        <a:rPr sz="700" spc="70" dirty="0">
                          <a:solidFill>
                            <a:srgbClr val="414042"/>
                          </a:solidFill>
                          <a:latin typeface="Arial"/>
                          <a:cs typeface="Arial"/>
                        </a:rPr>
                        <a:t> </a:t>
                      </a:r>
                      <a:r>
                        <a:rPr sz="700" spc="10" dirty="0">
                          <a:solidFill>
                            <a:srgbClr val="414042"/>
                          </a:solidFill>
                          <a:latin typeface="Arial"/>
                          <a:cs typeface="Arial"/>
                        </a:rPr>
                        <a:t>superficial.</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marL="107950" marR="95250">
                        <a:lnSpc>
                          <a:spcPct val="100000"/>
                        </a:lnSpc>
                        <a:spcBef>
                          <a:spcPts val="23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0" dirty="0">
                          <a:solidFill>
                            <a:srgbClr val="414042"/>
                          </a:solidFill>
                          <a:latin typeface="Arial"/>
                          <a:cs typeface="Arial"/>
                        </a:rPr>
                        <a:t>worked </a:t>
                      </a:r>
                      <a:r>
                        <a:rPr sz="700" spc="25" dirty="0">
                          <a:solidFill>
                            <a:srgbClr val="414042"/>
                          </a:solidFill>
                          <a:latin typeface="Arial"/>
                          <a:cs typeface="Arial"/>
                        </a:rPr>
                        <a:t>hard </a:t>
                      </a:r>
                      <a:r>
                        <a:rPr sz="700" spc="30" dirty="0">
                          <a:solidFill>
                            <a:srgbClr val="414042"/>
                          </a:solidFill>
                          <a:latin typeface="Arial"/>
                          <a:cs typeface="Arial"/>
                        </a:rPr>
                        <a:t>to  </a:t>
                      </a:r>
                      <a:r>
                        <a:rPr sz="700" spc="15" dirty="0">
                          <a:solidFill>
                            <a:srgbClr val="414042"/>
                          </a:solidFill>
                          <a:latin typeface="Arial"/>
                          <a:cs typeface="Arial"/>
                        </a:rPr>
                        <a:t>look </a:t>
                      </a:r>
                      <a:r>
                        <a:rPr sz="700" dirty="0">
                          <a:solidFill>
                            <a:srgbClr val="414042"/>
                          </a:solidFill>
                          <a:latin typeface="Arial"/>
                          <a:cs typeface="Arial"/>
                        </a:rPr>
                        <a:t>closely </a:t>
                      </a:r>
                      <a:r>
                        <a:rPr sz="700" spc="40" dirty="0">
                          <a:solidFill>
                            <a:srgbClr val="414042"/>
                          </a:solidFill>
                          <a:latin typeface="Arial"/>
                          <a:cs typeface="Arial"/>
                        </a:rPr>
                        <a:t>at </a:t>
                      </a:r>
                      <a:r>
                        <a:rPr sz="700" spc="10" dirty="0">
                          <a:solidFill>
                            <a:srgbClr val="414042"/>
                          </a:solidFill>
                          <a:latin typeface="Arial"/>
                          <a:cs typeface="Arial"/>
                        </a:rPr>
                        <a:t>the </a:t>
                      </a:r>
                      <a:r>
                        <a:rPr sz="700" spc="25" dirty="0">
                          <a:solidFill>
                            <a:srgbClr val="414042"/>
                          </a:solidFill>
                          <a:latin typeface="Arial"/>
                          <a:cs typeface="Arial"/>
                        </a:rPr>
                        <a:t>problem;  </a:t>
                      </a:r>
                      <a:r>
                        <a:rPr sz="700" spc="5" dirty="0">
                          <a:solidFill>
                            <a:srgbClr val="414042"/>
                          </a:solidFill>
                          <a:latin typeface="Arial"/>
                          <a:cs typeface="Arial"/>
                        </a:rPr>
                        <a:t>they have </a:t>
                      </a:r>
                      <a:r>
                        <a:rPr sz="700" spc="15" dirty="0">
                          <a:solidFill>
                            <a:srgbClr val="414042"/>
                          </a:solidFill>
                          <a:latin typeface="Arial"/>
                          <a:cs typeface="Arial"/>
                        </a:rPr>
                        <a:t>conducted </a:t>
                      </a:r>
                      <a:r>
                        <a:rPr sz="700" spc="10" dirty="0">
                          <a:solidFill>
                            <a:srgbClr val="414042"/>
                          </a:solidFill>
                          <a:latin typeface="Arial"/>
                          <a:cs typeface="Arial"/>
                        </a:rPr>
                        <a:t>horough  secondary </a:t>
                      </a:r>
                      <a:r>
                        <a:rPr sz="700" spc="5" dirty="0">
                          <a:solidFill>
                            <a:srgbClr val="414042"/>
                          </a:solidFill>
                          <a:latin typeface="Arial"/>
                          <a:cs typeface="Arial"/>
                        </a:rPr>
                        <a:t>research; they </a:t>
                      </a:r>
                      <a:r>
                        <a:rPr sz="700" spc="10" dirty="0">
                          <a:solidFill>
                            <a:srgbClr val="414042"/>
                          </a:solidFill>
                          <a:latin typeface="Arial"/>
                          <a:cs typeface="Arial"/>
                        </a:rPr>
                        <a:t>can  </a:t>
                      </a:r>
                      <a:r>
                        <a:rPr sz="700" spc="5" dirty="0">
                          <a:solidFill>
                            <a:srgbClr val="414042"/>
                          </a:solidFill>
                          <a:latin typeface="Arial"/>
                          <a:cs typeface="Arial"/>
                        </a:rPr>
                        <a:t>speak </a:t>
                      </a:r>
                      <a:r>
                        <a:rPr sz="700" spc="20" dirty="0">
                          <a:solidFill>
                            <a:srgbClr val="414042"/>
                          </a:solidFill>
                          <a:latin typeface="Arial"/>
                          <a:cs typeface="Arial"/>
                        </a:rPr>
                        <a:t>knowledgably </a:t>
                      </a:r>
                      <a:r>
                        <a:rPr sz="700" spc="30" dirty="0">
                          <a:solidFill>
                            <a:srgbClr val="414042"/>
                          </a:solidFill>
                          <a:latin typeface="Arial"/>
                          <a:cs typeface="Arial"/>
                        </a:rPr>
                        <a:t>about </a:t>
                      </a:r>
                      <a:r>
                        <a:rPr sz="700" spc="10" dirty="0">
                          <a:solidFill>
                            <a:srgbClr val="414042"/>
                          </a:solidFill>
                          <a:latin typeface="Arial"/>
                          <a:cs typeface="Arial"/>
                        </a:rPr>
                        <a:t>the  context </a:t>
                      </a:r>
                      <a:r>
                        <a:rPr sz="700" spc="35" dirty="0">
                          <a:solidFill>
                            <a:srgbClr val="414042"/>
                          </a:solidFill>
                          <a:latin typeface="Arial"/>
                          <a:cs typeface="Arial"/>
                        </a:rPr>
                        <a:t>of </a:t>
                      </a:r>
                      <a:r>
                        <a:rPr sz="700" spc="10" dirty="0">
                          <a:solidFill>
                            <a:srgbClr val="414042"/>
                          </a:solidFill>
                          <a:latin typeface="Arial"/>
                          <a:cs typeface="Arial"/>
                        </a:rPr>
                        <a:t>the </a:t>
                      </a:r>
                      <a:r>
                        <a:rPr sz="700" spc="25" dirty="0">
                          <a:solidFill>
                            <a:srgbClr val="414042"/>
                          </a:solidFill>
                          <a:latin typeface="Arial"/>
                          <a:cs typeface="Arial"/>
                        </a:rPr>
                        <a:t>problem </a:t>
                      </a:r>
                      <a:r>
                        <a:rPr sz="700" spc="5" dirty="0">
                          <a:solidFill>
                            <a:srgbClr val="414042"/>
                          </a:solidFill>
                          <a:latin typeface="Arial"/>
                          <a:cs typeface="Arial"/>
                        </a:rPr>
                        <a:t>they</a:t>
                      </a:r>
                      <a:r>
                        <a:rPr sz="700" spc="-50" dirty="0">
                          <a:solidFill>
                            <a:srgbClr val="414042"/>
                          </a:solidFill>
                          <a:latin typeface="Arial"/>
                          <a:cs typeface="Arial"/>
                        </a:rPr>
                        <a:t> </a:t>
                      </a:r>
                      <a:r>
                        <a:rPr sz="700" spc="30" dirty="0">
                          <a:solidFill>
                            <a:srgbClr val="414042"/>
                          </a:solidFill>
                          <a:latin typeface="Arial"/>
                          <a:cs typeface="Arial"/>
                        </a:rPr>
                        <a:t>are  </a:t>
                      </a:r>
                      <a:r>
                        <a:rPr sz="700" spc="15" dirty="0">
                          <a:solidFill>
                            <a:srgbClr val="414042"/>
                          </a:solidFill>
                          <a:latin typeface="Arial"/>
                          <a:cs typeface="Arial"/>
                        </a:rPr>
                        <a:t>working </a:t>
                      </a:r>
                      <a:r>
                        <a:rPr sz="700" spc="30" dirty="0">
                          <a:solidFill>
                            <a:srgbClr val="414042"/>
                          </a:solidFill>
                          <a:latin typeface="Arial"/>
                          <a:cs typeface="Arial"/>
                        </a:rPr>
                        <a:t>to</a:t>
                      </a:r>
                      <a:r>
                        <a:rPr sz="700" spc="10" dirty="0">
                          <a:solidFill>
                            <a:srgbClr val="414042"/>
                          </a:solidFill>
                          <a:latin typeface="Arial"/>
                          <a:cs typeface="Arial"/>
                        </a:rPr>
                        <a:t> </a:t>
                      </a:r>
                      <a:r>
                        <a:rPr sz="700" spc="-5" dirty="0">
                          <a:solidFill>
                            <a:srgbClr val="414042"/>
                          </a:solidFill>
                          <a:latin typeface="Arial"/>
                          <a:cs typeface="Arial"/>
                        </a:rPr>
                        <a:t>solve.</a:t>
                      </a:r>
                      <a:endParaRPr sz="700">
                        <a:latin typeface="Arial"/>
                        <a:cs typeface="Arial"/>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828001">
                <a:tc>
                  <a:txBody>
                    <a:bodyPr/>
                    <a:lstStyle/>
                    <a:p>
                      <a:pPr>
                        <a:lnSpc>
                          <a:spcPct val="100000"/>
                        </a:lnSpc>
                      </a:pPr>
                      <a:endParaRPr sz="800">
                        <a:latin typeface="Times New Roman"/>
                        <a:cs typeface="Times New Roman"/>
                      </a:endParaRPr>
                    </a:p>
                    <a:p>
                      <a:pPr>
                        <a:lnSpc>
                          <a:spcPct val="100000"/>
                        </a:lnSpc>
                        <a:spcBef>
                          <a:spcPts val="5"/>
                        </a:spcBef>
                      </a:pPr>
                      <a:endParaRPr sz="750">
                        <a:latin typeface="Times New Roman"/>
                        <a:cs typeface="Times New Roman"/>
                      </a:endParaRPr>
                    </a:p>
                    <a:p>
                      <a:pPr marL="179705" marR="154305" indent="-72390">
                        <a:lnSpc>
                          <a:spcPct val="100000"/>
                        </a:lnSpc>
                        <a:spcBef>
                          <a:spcPts val="5"/>
                        </a:spcBef>
                        <a:buClr>
                          <a:srgbClr val="374FA2"/>
                        </a:buClr>
                        <a:buFont typeface="Times New Roman"/>
                        <a:buChar char="•"/>
                        <a:tabLst>
                          <a:tab pos="170815"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50"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650">
                        <a:latin typeface="Times New Roman"/>
                        <a:cs typeface="Times New Roman"/>
                      </a:endParaRPr>
                    </a:p>
                    <a:p>
                      <a:pPr marL="107950" marR="5778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not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15" dirty="0">
                          <a:solidFill>
                            <a:srgbClr val="414042"/>
                          </a:solidFill>
                          <a:latin typeface="Arial"/>
                          <a:cs typeface="Arial"/>
                        </a:rPr>
                        <a:t>lack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40"/>
                        </a:spcBef>
                      </a:pPr>
                      <a:endParaRPr sz="950">
                        <a:latin typeface="Times New Roman"/>
                        <a:cs typeface="Times New Roman"/>
                      </a:endParaRPr>
                    </a:p>
                    <a:p>
                      <a:pPr marL="107950" marR="7620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a:t>
                      </a:r>
                      <a:r>
                        <a:rPr sz="700" spc="-20" dirty="0">
                          <a:solidFill>
                            <a:srgbClr val="414042"/>
                          </a:solidFill>
                          <a:latin typeface="Arial"/>
                          <a:cs typeface="Arial"/>
                        </a:rPr>
                        <a:t> </a:t>
                      </a:r>
                      <a:r>
                        <a:rPr sz="700" dirty="0">
                          <a:solidFill>
                            <a:srgbClr val="414042"/>
                          </a:solidFill>
                          <a:latin typeface="Arial"/>
                          <a:cs typeface="Arial"/>
                        </a:rPr>
                        <a:t>ways;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  </a:t>
                      </a:r>
                      <a:r>
                        <a:rPr sz="700" spc="-5" dirty="0">
                          <a:solidFill>
                            <a:srgbClr val="414042"/>
                          </a:solidFill>
                          <a:latin typeface="Arial"/>
                          <a:cs typeface="Arial"/>
                        </a:rPr>
                        <a:t>comes </a:t>
                      </a:r>
                      <a:r>
                        <a:rPr sz="700" spc="30" dirty="0">
                          <a:solidFill>
                            <a:srgbClr val="414042"/>
                          </a:solidFill>
                          <a:latin typeface="Arial"/>
                          <a:cs typeface="Arial"/>
                        </a:rPr>
                        <a:t>and</a:t>
                      </a:r>
                      <a:r>
                        <a:rPr sz="700" spc="25" dirty="0">
                          <a:solidFill>
                            <a:srgbClr val="414042"/>
                          </a:solidFill>
                          <a:latin typeface="Arial"/>
                          <a:cs typeface="Arial"/>
                        </a:rPr>
                        <a:t> </a:t>
                      </a:r>
                      <a:r>
                        <a:rPr sz="700" spc="5" dirty="0">
                          <a:solidFill>
                            <a:srgbClr val="414042"/>
                          </a:solidFill>
                          <a:latin typeface="Arial"/>
                          <a:cs typeface="Arial"/>
                        </a:rPr>
                        <a:t>goes.</a:t>
                      </a:r>
                      <a:endParaRPr sz="7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40"/>
                        </a:spcBef>
                      </a:pPr>
                      <a:endParaRPr sz="950">
                        <a:latin typeface="Times New Roman"/>
                        <a:cs typeface="Times New Roman"/>
                      </a:endParaRPr>
                    </a:p>
                    <a:p>
                      <a:pPr marL="107950" marR="5016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5" dirty="0">
                          <a:solidFill>
                            <a:srgbClr val="414042"/>
                          </a:solidFill>
                          <a:latin typeface="Arial"/>
                          <a:cs typeface="Arial"/>
                        </a:rPr>
                        <a:t>hard </a:t>
                      </a:r>
                      <a:r>
                        <a:rPr sz="700" spc="30" dirty="0">
                          <a:solidFill>
                            <a:srgbClr val="414042"/>
                          </a:solidFill>
                          <a:latin typeface="Arial"/>
                          <a:cs typeface="Arial"/>
                        </a:rPr>
                        <a:t>to </a:t>
                      </a:r>
                      <a:r>
                        <a:rPr sz="700" spc="15" dirty="0">
                          <a:solidFill>
                            <a:srgbClr val="414042"/>
                          </a:solidFill>
                          <a:latin typeface="Arial"/>
                          <a:cs typeface="Arial"/>
                        </a:rPr>
                        <a:t>help  </a:t>
                      </a:r>
                      <a:r>
                        <a:rPr sz="700" spc="10" dirty="0">
                          <a:solidFill>
                            <a:srgbClr val="414042"/>
                          </a:solidFill>
                          <a:latin typeface="Arial"/>
                          <a:cs typeface="Arial"/>
                        </a:rPr>
                        <a:t>each </a:t>
                      </a:r>
                      <a:r>
                        <a:rPr sz="700" spc="15" dirty="0">
                          <a:solidFill>
                            <a:srgbClr val="414042"/>
                          </a:solidFill>
                          <a:latin typeface="Arial"/>
                          <a:cs typeface="Arial"/>
                        </a:rPr>
                        <a:t>other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25" dirty="0">
                          <a:solidFill>
                            <a:srgbClr val="414042"/>
                          </a:solidFill>
                          <a:latin typeface="Arial"/>
                          <a:cs typeface="Arial"/>
                        </a:rPr>
                        <a:t>lot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team.</a:t>
                      </a:r>
                      <a:endParaRPr sz="7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828001">
                <a:tc>
                  <a:txBody>
                    <a:bodyPr/>
                    <a:lstStyle/>
                    <a:p>
                      <a:pPr>
                        <a:lnSpc>
                          <a:spcPct val="100000"/>
                        </a:lnSpc>
                      </a:pPr>
                      <a:endParaRPr sz="800">
                        <a:latin typeface="Times New Roman"/>
                        <a:cs typeface="Times New Roman"/>
                      </a:endParaRPr>
                    </a:p>
                    <a:p>
                      <a:pPr>
                        <a:lnSpc>
                          <a:spcPct val="100000"/>
                        </a:lnSpc>
                        <a:spcBef>
                          <a:spcPts val="5"/>
                        </a:spcBef>
                      </a:pPr>
                      <a:endParaRPr sz="750">
                        <a:latin typeface="Times New Roman"/>
                        <a:cs typeface="Times New Roman"/>
                      </a:endParaRPr>
                    </a:p>
                    <a:p>
                      <a:pPr marL="179705" marR="75565" indent="-72390">
                        <a:lnSpc>
                          <a:spcPct val="100000"/>
                        </a:lnSpc>
                        <a:spcBef>
                          <a:spcPts val="5"/>
                        </a:spcBef>
                        <a:buClr>
                          <a:srgbClr val="374FA2"/>
                        </a:buClr>
                        <a:buFont typeface="Times New Roman"/>
                        <a:buChar char="•"/>
                        <a:tabLst>
                          <a:tab pos="170815" algn="l"/>
                        </a:tabLst>
                      </a:pPr>
                      <a:r>
                        <a:rPr sz="800" spc="10" dirty="0">
                          <a:solidFill>
                            <a:srgbClr val="414042"/>
                          </a:solidFill>
                          <a:latin typeface="Arial"/>
                          <a:cs typeface="Arial"/>
                        </a:rPr>
                        <a:t>Hold </a:t>
                      </a:r>
                      <a:r>
                        <a:rPr sz="800" spc="30" dirty="0">
                          <a:solidFill>
                            <a:srgbClr val="414042"/>
                          </a:solidFill>
                          <a:latin typeface="Arial"/>
                          <a:cs typeface="Arial"/>
                        </a:rPr>
                        <a:t>back </a:t>
                      </a:r>
                      <a:r>
                        <a:rPr sz="800" spc="5" dirty="0">
                          <a:solidFill>
                            <a:srgbClr val="414042"/>
                          </a:solidFill>
                          <a:latin typeface="Arial"/>
                          <a:cs typeface="Arial"/>
                        </a:rPr>
                        <a:t>on</a:t>
                      </a:r>
                      <a:r>
                        <a:rPr sz="800" spc="-65" dirty="0">
                          <a:solidFill>
                            <a:srgbClr val="414042"/>
                          </a:solidFill>
                          <a:latin typeface="Arial"/>
                          <a:cs typeface="Arial"/>
                        </a:rPr>
                        <a:t> </a:t>
                      </a:r>
                      <a:r>
                        <a:rPr sz="800" dirty="0">
                          <a:solidFill>
                            <a:srgbClr val="414042"/>
                          </a:solidFill>
                          <a:latin typeface="Arial"/>
                          <a:cs typeface="Arial"/>
                        </a:rPr>
                        <a:t>solving  </a:t>
                      </a:r>
                      <a:r>
                        <a:rPr sz="800" spc="10" dirty="0">
                          <a:solidFill>
                            <a:srgbClr val="414042"/>
                          </a:solidFill>
                          <a:latin typeface="Arial"/>
                          <a:cs typeface="Arial"/>
                        </a:rPr>
                        <a:t>the </a:t>
                      </a:r>
                      <a:r>
                        <a:rPr sz="800" spc="30" dirty="0">
                          <a:solidFill>
                            <a:srgbClr val="414042"/>
                          </a:solidFill>
                          <a:latin typeface="Arial"/>
                          <a:cs typeface="Arial"/>
                        </a:rPr>
                        <a:t>problem </a:t>
                      </a:r>
                      <a:r>
                        <a:rPr sz="800" spc="20" dirty="0">
                          <a:solidFill>
                            <a:srgbClr val="414042"/>
                          </a:solidFill>
                          <a:latin typeface="Arial"/>
                          <a:cs typeface="Arial"/>
                        </a:rPr>
                        <a:t>during  </a:t>
                      </a:r>
                      <a:r>
                        <a:rPr sz="800" spc="-15" dirty="0">
                          <a:solidFill>
                            <a:srgbClr val="414042"/>
                          </a:solidFill>
                          <a:latin typeface="Arial"/>
                          <a:cs typeface="Arial"/>
                        </a:rPr>
                        <a:t>this</a:t>
                      </a:r>
                      <a:r>
                        <a:rPr sz="800" spc="10" dirty="0">
                          <a:solidFill>
                            <a:srgbClr val="414042"/>
                          </a:solidFill>
                          <a:latin typeface="Arial"/>
                          <a:cs typeface="Arial"/>
                        </a:rPr>
                        <a:t> </a:t>
                      </a:r>
                      <a:r>
                        <a:rPr sz="800" spc="5" dirty="0">
                          <a:solidFill>
                            <a:srgbClr val="414042"/>
                          </a:solidFill>
                          <a:latin typeface="Arial"/>
                          <a:cs typeface="Arial"/>
                        </a:rPr>
                        <a:t>phase</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40"/>
                        </a:spcBef>
                      </a:pPr>
                      <a:endParaRPr sz="950">
                        <a:latin typeface="Times New Roman"/>
                        <a:cs typeface="Times New Roman"/>
                      </a:endParaRPr>
                    </a:p>
                    <a:p>
                      <a:pPr marL="107950" marR="10668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already </a:t>
                      </a:r>
                      <a:r>
                        <a:rPr sz="700" spc="-15" dirty="0">
                          <a:solidFill>
                            <a:srgbClr val="414042"/>
                          </a:solidFill>
                          <a:latin typeface="Arial"/>
                          <a:cs typeface="Arial"/>
                        </a:rPr>
                        <a:t>has </a:t>
                      </a:r>
                      <a:r>
                        <a:rPr sz="700" spc="50" dirty="0">
                          <a:solidFill>
                            <a:srgbClr val="414042"/>
                          </a:solidFill>
                          <a:latin typeface="Arial"/>
                          <a:cs typeface="Arial"/>
                        </a:rPr>
                        <a:t>a  </a:t>
                      </a:r>
                      <a:r>
                        <a:rPr sz="700" dirty="0">
                          <a:solidFill>
                            <a:srgbClr val="414042"/>
                          </a:solidFill>
                          <a:latin typeface="Arial"/>
                          <a:cs typeface="Arial"/>
                        </a:rPr>
                        <a:t>solution in </a:t>
                      </a:r>
                      <a:r>
                        <a:rPr sz="700" spc="15" dirty="0">
                          <a:solidFill>
                            <a:srgbClr val="414042"/>
                          </a:solidFill>
                          <a:latin typeface="Arial"/>
                          <a:cs typeface="Arial"/>
                        </a:rPr>
                        <a:t>mind based </a:t>
                      </a:r>
                      <a:r>
                        <a:rPr sz="700" spc="5" dirty="0">
                          <a:solidFill>
                            <a:srgbClr val="414042"/>
                          </a:solidFill>
                          <a:latin typeface="Arial"/>
                          <a:cs typeface="Arial"/>
                        </a:rPr>
                        <a:t>on </a:t>
                      </a:r>
                      <a:r>
                        <a:rPr sz="700" spc="15" dirty="0">
                          <a:solidFill>
                            <a:srgbClr val="414042"/>
                          </a:solidFill>
                          <a:latin typeface="Arial"/>
                          <a:cs typeface="Arial"/>
                        </a:rPr>
                        <a:t>their  </a:t>
                      </a:r>
                      <a:r>
                        <a:rPr sz="700" spc="-10" dirty="0">
                          <a:solidFill>
                            <a:srgbClr val="414042"/>
                          </a:solidFill>
                          <a:latin typeface="Arial"/>
                          <a:cs typeface="Arial"/>
                        </a:rPr>
                        <a:t>assumptions </a:t>
                      </a:r>
                      <a:r>
                        <a:rPr sz="700" spc="30" dirty="0">
                          <a:solidFill>
                            <a:srgbClr val="414042"/>
                          </a:solidFill>
                          <a:latin typeface="Arial"/>
                          <a:cs typeface="Arial"/>
                        </a:rPr>
                        <a:t>about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dirty="0">
                          <a:solidFill>
                            <a:srgbClr val="414042"/>
                          </a:solidFill>
                          <a:latin typeface="Arial"/>
                          <a:cs typeface="Arial"/>
                        </a:rPr>
                        <a:t>serving.</a:t>
                      </a:r>
                      <a:endParaRPr sz="70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650">
                        <a:latin typeface="Times New Roman"/>
                        <a:cs typeface="Times New Roman"/>
                      </a:endParaRPr>
                    </a:p>
                    <a:p>
                      <a:pPr marL="107950" marR="7048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hold  </a:t>
                      </a:r>
                      <a:r>
                        <a:rPr sz="700" spc="25" dirty="0">
                          <a:solidFill>
                            <a:srgbClr val="414042"/>
                          </a:solidFill>
                          <a:latin typeface="Arial"/>
                          <a:cs typeface="Arial"/>
                        </a:rPr>
                        <a:t>back </a:t>
                      </a:r>
                      <a:r>
                        <a:rPr sz="700" spc="5" dirty="0">
                          <a:solidFill>
                            <a:srgbClr val="414042"/>
                          </a:solidFill>
                          <a:latin typeface="Arial"/>
                          <a:cs typeface="Arial"/>
                        </a:rPr>
                        <a:t>on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are </a:t>
                      </a:r>
                      <a:r>
                        <a:rPr sz="700" spc="15" dirty="0">
                          <a:solidFill>
                            <a:srgbClr val="414042"/>
                          </a:solidFill>
                          <a:latin typeface="Arial"/>
                          <a:cs typeface="Arial"/>
                        </a:rPr>
                        <a:t>working </a:t>
                      </a:r>
                      <a:r>
                        <a:rPr sz="700" spc="30" dirty="0">
                          <a:solidFill>
                            <a:srgbClr val="414042"/>
                          </a:solidFill>
                          <a:latin typeface="Arial"/>
                          <a:cs typeface="Arial"/>
                        </a:rPr>
                        <a:t>to </a:t>
                      </a:r>
                      <a:r>
                        <a:rPr sz="700" spc="15" dirty="0">
                          <a:solidFill>
                            <a:srgbClr val="414042"/>
                          </a:solidFill>
                          <a:latin typeface="Arial"/>
                          <a:cs typeface="Arial"/>
                        </a:rPr>
                        <a:t>remind</a:t>
                      </a:r>
                      <a:r>
                        <a:rPr sz="700" spc="-55" dirty="0">
                          <a:solidFill>
                            <a:srgbClr val="414042"/>
                          </a:solidFill>
                          <a:latin typeface="Arial"/>
                          <a:cs typeface="Arial"/>
                        </a:rPr>
                        <a:t> </a:t>
                      </a:r>
                      <a:r>
                        <a:rPr sz="700" spc="10" dirty="0">
                          <a:solidFill>
                            <a:srgbClr val="414042"/>
                          </a:solidFill>
                          <a:latin typeface="Arial"/>
                          <a:cs typeface="Arial"/>
                        </a:rPr>
                        <a:t>each  </a:t>
                      </a:r>
                      <a:r>
                        <a:rPr sz="700" spc="15" dirty="0">
                          <a:solidFill>
                            <a:srgbClr val="414042"/>
                          </a:solidFill>
                          <a:latin typeface="Arial"/>
                          <a:cs typeface="Arial"/>
                        </a:rPr>
                        <a:t>other.</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40"/>
                        </a:spcBef>
                      </a:pPr>
                      <a:endParaRPr sz="950" dirty="0">
                        <a:latin typeface="Times New Roman"/>
                        <a:cs typeface="Times New Roman"/>
                      </a:endParaRPr>
                    </a:p>
                    <a:p>
                      <a:pPr marL="107950" marR="946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0" dirty="0">
                          <a:solidFill>
                            <a:srgbClr val="414042"/>
                          </a:solidFill>
                          <a:latin typeface="Arial"/>
                          <a:cs typeface="Arial"/>
                        </a:rPr>
                        <a:t>actively </a:t>
                      </a:r>
                      <a:r>
                        <a:rPr sz="700" spc="20" dirty="0">
                          <a:solidFill>
                            <a:srgbClr val="414042"/>
                          </a:solidFill>
                          <a:latin typeface="Arial"/>
                          <a:cs typeface="Arial"/>
                        </a:rPr>
                        <a:t>holding  </a:t>
                      </a:r>
                      <a:r>
                        <a:rPr sz="700" spc="25" dirty="0">
                          <a:solidFill>
                            <a:srgbClr val="414042"/>
                          </a:solidFill>
                          <a:latin typeface="Arial"/>
                          <a:cs typeface="Arial"/>
                        </a:rPr>
                        <a:t>back </a:t>
                      </a:r>
                      <a:r>
                        <a:rPr sz="700" spc="5" dirty="0">
                          <a:solidFill>
                            <a:srgbClr val="414042"/>
                          </a:solidFill>
                          <a:latin typeface="Arial"/>
                          <a:cs typeface="Arial"/>
                        </a:rPr>
                        <a:t>on </a:t>
                      </a:r>
                      <a:r>
                        <a:rPr sz="700" spc="15" dirty="0">
                          <a:solidFill>
                            <a:srgbClr val="414042"/>
                          </a:solidFill>
                          <a:latin typeface="Arial"/>
                          <a:cs typeface="Arial"/>
                        </a:rPr>
                        <a:t>coming </a:t>
                      </a:r>
                      <a:r>
                        <a:rPr sz="700" spc="20" dirty="0">
                          <a:solidFill>
                            <a:srgbClr val="414042"/>
                          </a:solidFill>
                          <a:latin typeface="Arial"/>
                          <a:cs typeface="Arial"/>
                        </a:rPr>
                        <a:t>up </a:t>
                      </a:r>
                      <a:r>
                        <a:rPr sz="700" spc="15" dirty="0">
                          <a:solidFill>
                            <a:srgbClr val="414042"/>
                          </a:solidFill>
                          <a:latin typeface="Arial"/>
                          <a:cs typeface="Arial"/>
                        </a:rPr>
                        <a:t>with  </a:t>
                      </a:r>
                      <a:r>
                        <a:rPr sz="700" spc="-5" dirty="0">
                          <a:solidFill>
                            <a:srgbClr val="414042"/>
                          </a:solidFill>
                          <a:latin typeface="Arial"/>
                          <a:cs typeface="Arial"/>
                        </a:rPr>
                        <a:t>solutions; </a:t>
                      </a:r>
                      <a:r>
                        <a:rPr sz="700" dirty="0">
                          <a:solidFill>
                            <a:srgbClr val="414042"/>
                          </a:solidFill>
                          <a:latin typeface="Arial"/>
                          <a:cs typeface="Arial"/>
                        </a:rPr>
                        <a:t>when </a:t>
                      </a:r>
                      <a:r>
                        <a:rPr sz="700" spc="5" dirty="0">
                          <a:solidFill>
                            <a:srgbClr val="414042"/>
                          </a:solidFill>
                          <a:latin typeface="Arial"/>
                          <a:cs typeface="Arial"/>
                        </a:rPr>
                        <a:t>they </a:t>
                      </a:r>
                      <a:r>
                        <a:rPr sz="700" spc="40" dirty="0">
                          <a:solidFill>
                            <a:srgbClr val="414042"/>
                          </a:solidFill>
                          <a:latin typeface="Arial"/>
                          <a:cs typeface="Arial"/>
                        </a:rPr>
                        <a:t>do </a:t>
                      </a:r>
                      <a:r>
                        <a:rPr sz="700" spc="5" dirty="0">
                          <a:solidFill>
                            <a:srgbClr val="414042"/>
                          </a:solidFill>
                          <a:latin typeface="Arial"/>
                          <a:cs typeface="Arial"/>
                        </a:rPr>
                        <a:t>have </a:t>
                      </a:r>
                      <a:r>
                        <a:rPr sz="700" spc="15" dirty="0">
                          <a:solidFill>
                            <a:srgbClr val="414042"/>
                          </a:solidFill>
                          <a:latin typeface="Arial"/>
                          <a:cs typeface="Arial"/>
                        </a:rPr>
                        <a:t>an  </a:t>
                      </a:r>
                      <a:r>
                        <a:rPr sz="700" spc="30" dirty="0">
                          <a:solidFill>
                            <a:srgbClr val="414042"/>
                          </a:solidFill>
                          <a:latin typeface="Arial"/>
                          <a:cs typeface="Arial"/>
                        </a:rPr>
                        <a:t>idea </a:t>
                      </a:r>
                      <a:r>
                        <a:rPr sz="700" spc="5" dirty="0">
                          <a:solidFill>
                            <a:srgbClr val="414042"/>
                          </a:solidFill>
                          <a:latin typeface="Arial"/>
                          <a:cs typeface="Arial"/>
                        </a:rPr>
                        <a:t>they </a:t>
                      </a:r>
                      <a:r>
                        <a:rPr sz="700" spc="25" dirty="0">
                          <a:solidFill>
                            <a:srgbClr val="414042"/>
                          </a:solidFill>
                          <a:latin typeface="Arial"/>
                          <a:cs typeface="Arial"/>
                        </a:rPr>
                        <a:t>write it </a:t>
                      </a:r>
                      <a:r>
                        <a:rPr sz="700" spc="20" dirty="0">
                          <a:solidFill>
                            <a:srgbClr val="414042"/>
                          </a:solidFill>
                          <a:latin typeface="Arial"/>
                          <a:cs typeface="Arial"/>
                        </a:rPr>
                        <a:t>down </a:t>
                      </a:r>
                      <a:r>
                        <a:rPr sz="700" spc="30" dirty="0">
                          <a:solidFill>
                            <a:srgbClr val="414042"/>
                          </a:solidFill>
                          <a:latin typeface="Arial"/>
                          <a:cs typeface="Arial"/>
                        </a:rPr>
                        <a:t>and </a:t>
                      </a:r>
                      <a:r>
                        <a:rPr sz="700" spc="25" dirty="0">
                          <a:solidFill>
                            <a:srgbClr val="414042"/>
                          </a:solidFill>
                          <a:latin typeface="Arial"/>
                          <a:cs typeface="Arial"/>
                        </a:rPr>
                        <a:t>put  </a:t>
                      </a:r>
                      <a:r>
                        <a:rPr sz="700" spc="-30" dirty="0">
                          <a:solidFill>
                            <a:srgbClr val="414042"/>
                          </a:solidFill>
                          <a:latin typeface="Arial"/>
                          <a:cs typeface="Arial"/>
                        </a:rPr>
                        <a:t>is </a:t>
                      </a:r>
                      <a:r>
                        <a:rPr sz="700" spc="10" dirty="0">
                          <a:solidFill>
                            <a:srgbClr val="414042"/>
                          </a:solidFill>
                          <a:latin typeface="Arial"/>
                          <a:cs typeface="Arial"/>
                        </a:rPr>
                        <a:t>aside </a:t>
                      </a:r>
                      <a:r>
                        <a:rPr sz="700" spc="30" dirty="0">
                          <a:solidFill>
                            <a:srgbClr val="414042"/>
                          </a:solidFill>
                          <a:latin typeface="Arial"/>
                          <a:cs typeface="Arial"/>
                        </a:rPr>
                        <a:t>for</a:t>
                      </a:r>
                      <a:r>
                        <a:rPr sz="700" spc="55" dirty="0">
                          <a:solidFill>
                            <a:srgbClr val="414042"/>
                          </a:solidFill>
                          <a:latin typeface="Arial"/>
                          <a:cs typeface="Arial"/>
                        </a:rPr>
                        <a:t> </a:t>
                      </a:r>
                      <a:r>
                        <a:rPr sz="700" spc="25" dirty="0">
                          <a:solidFill>
                            <a:srgbClr val="414042"/>
                          </a:solidFill>
                          <a:latin typeface="Arial"/>
                          <a:cs typeface="Arial"/>
                        </a:rPr>
                        <a:t>later.</a:t>
                      </a:r>
                      <a:endParaRPr sz="700" dirty="0">
                        <a:latin typeface="Arial"/>
                        <a:cs typeface="Arial"/>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bl>
          </a:graphicData>
        </a:graphic>
      </p:graphicFrame>
      <p:sp>
        <p:nvSpPr>
          <p:cNvPr id="27" name="object 27"/>
          <p:cNvSpPr txBox="1"/>
          <p:nvPr/>
        </p:nvSpPr>
        <p:spPr>
          <a:xfrm>
            <a:off x="3878300" y="3005009"/>
            <a:ext cx="1235050"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8" name="object 28"/>
          <p:cNvSpPr txBox="1"/>
          <p:nvPr/>
        </p:nvSpPr>
        <p:spPr>
          <a:xfrm>
            <a:off x="2442920" y="3005009"/>
            <a:ext cx="109986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29" name="object 29"/>
          <p:cNvSpPr txBox="1"/>
          <p:nvPr/>
        </p:nvSpPr>
        <p:spPr>
          <a:xfrm>
            <a:off x="5313146" y="3005009"/>
            <a:ext cx="1346933"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59</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9" name="Imagem 28">
            <a:extLst>
              <a:ext uri="{FF2B5EF4-FFF2-40B4-BE49-F238E27FC236}">
                <a16:creationId xmlns:a16="http://schemas.microsoft.com/office/drawing/2014/main" id="{8815F206-0460-8141-9A0A-FA48E3F756B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899410"/>
            <a:ext cx="7556500" cy="906716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60</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904633" y="1371511"/>
            <a:ext cx="5760085" cy="36195"/>
            <a:chOff x="904633" y="1371511"/>
            <a:chExt cx="5760085" cy="36195"/>
          </a:xfrm>
        </p:grpSpPr>
        <p:sp>
          <p:nvSpPr>
            <p:cNvPr id="7" name="object 7"/>
            <p:cNvSpPr/>
            <p:nvPr/>
          </p:nvSpPr>
          <p:spPr>
            <a:xfrm>
              <a:off x="904633"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991842"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891938" y="825576"/>
            <a:ext cx="55981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BDAD54"/>
                </a:solidFill>
                <a:latin typeface="Arial" panose="020B0604020202020204" pitchFamily="34" charset="0"/>
                <a:cs typeface="Arial" panose="020B0604020202020204" pitchFamily="34" charset="0"/>
              </a:rPr>
              <a:t>EXPLORE </a:t>
            </a:r>
            <a:r>
              <a:rPr sz="1800" dirty="0">
                <a:solidFill>
                  <a:srgbClr val="BDAD54"/>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10" name="object 10"/>
          <p:cNvSpPr txBox="1"/>
          <p:nvPr/>
        </p:nvSpPr>
        <p:spPr>
          <a:xfrm>
            <a:off x="3926573" y="1975047"/>
            <a:ext cx="2444115"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Explore the Problem </a:t>
            </a:r>
            <a:r>
              <a:rPr sz="800" dirty="0">
                <a:solidFill>
                  <a:srgbClr val="414042"/>
                </a:solidFill>
                <a:latin typeface="Arial" panose="020B0604020202020204" pitchFamily="34" charset="0"/>
                <a:cs typeface="Arial" panose="020B0604020202020204" pitchFamily="34" charset="0"/>
              </a:rPr>
              <a:t>phase is designed to help  the team see the problem from the viewpoint of the  stakeholders it will most impact.</a:t>
            </a:r>
            <a:endParaRPr sz="800">
              <a:latin typeface="Arial" panose="020B0604020202020204" pitchFamily="34" charset="0"/>
              <a:cs typeface="Arial" panose="020B0604020202020204" pitchFamily="34" charset="0"/>
            </a:endParaRPr>
          </a:p>
        </p:txBody>
      </p:sp>
      <p:sp>
        <p:nvSpPr>
          <p:cNvPr id="11" name="object 11"/>
          <p:cNvSpPr txBox="1"/>
          <p:nvPr/>
        </p:nvSpPr>
        <p:spPr>
          <a:xfrm>
            <a:off x="3926573" y="2715831"/>
            <a:ext cx="249301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Support the team members to go into their fieldwork  with open minds and aiming to be active listeners.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6573" y="3031706"/>
            <a:ext cx="2734945"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You will want to reinforce that the team has high-quality  documentation of their interviews. They should write down  MANY notes, direct quotes, and observations. You might  help them to imagine they are a journalist or a documentary filmmaker that is trying to accurately  capture someone else’s story.</a:t>
            </a:r>
            <a:endParaRPr sz="800" dirty="0">
              <a:latin typeface="Arial" panose="020B0604020202020204" pitchFamily="34" charset="0"/>
              <a:cs typeface="Arial" panose="020B0604020202020204" pitchFamily="34" charset="0"/>
            </a:endParaRPr>
          </a:p>
        </p:txBody>
      </p:sp>
      <p:sp>
        <p:nvSpPr>
          <p:cNvPr id="13" name="object 13"/>
          <p:cNvSpPr txBox="1"/>
          <p:nvPr/>
        </p:nvSpPr>
        <p:spPr>
          <a:xfrm>
            <a:off x="3926573" y="3835260"/>
            <a:ext cx="264160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team should set aside any notion that they know  what the problem is really about, even if they are </a:t>
            </a: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experiencing it every day. </a:t>
            </a:r>
            <a:r>
              <a:rPr sz="800" b="1" dirty="0">
                <a:solidFill>
                  <a:srgbClr val="414042"/>
                </a:solidFill>
                <a:latin typeface="Arial" panose="020B0604020202020204" pitchFamily="34" charset="0"/>
                <a:cs typeface="Arial" panose="020B0604020202020204" pitchFamily="34" charset="0"/>
              </a:rPr>
              <a:t>Explore the Problem </a:t>
            </a:r>
            <a:br>
              <a:rPr lang="pt-PT" sz="800" b="1"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is about discovering new information that might illuminate  a deeper understanding of the problem.</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3926573" y="5053364"/>
            <a:ext cx="2745802" cy="1946046"/>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323215">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in </a:t>
            </a:r>
            <a:r>
              <a:rPr sz="800" b="1" dirty="0">
                <a:solidFill>
                  <a:srgbClr val="414042"/>
                </a:solidFill>
                <a:latin typeface="Arial" panose="020B0604020202020204" pitchFamily="34" charset="0"/>
                <a:cs typeface="Arial" panose="020B0604020202020204" pitchFamily="34" charset="0"/>
              </a:rPr>
              <a:t>Explore the Problem </a:t>
            </a:r>
            <a:r>
              <a:rPr sz="800" dirty="0">
                <a:solidFill>
                  <a:srgbClr val="414042"/>
                </a:solidFill>
                <a:latin typeface="Arial" panose="020B0604020202020204" pitchFamily="34" charset="0"/>
                <a:cs typeface="Arial" panose="020B0604020202020204" pitchFamily="34" charset="0"/>
              </a:rPr>
              <a:t>phase  is that the design team thinks they are looking for</a:t>
            </a:r>
            <a:endParaRPr sz="800" dirty="0">
              <a:latin typeface="Arial" panose="020B0604020202020204" pitchFamily="34" charset="0"/>
              <a:cs typeface="Arial" panose="020B0604020202020204" pitchFamily="34" charset="0"/>
            </a:endParaRPr>
          </a:p>
          <a:p>
            <a:pPr marL="12700" marR="72390">
              <a:lnSpc>
                <a:spcPct val="100000"/>
              </a:lnSpc>
            </a:pPr>
            <a:r>
              <a:rPr sz="800" dirty="0">
                <a:solidFill>
                  <a:srgbClr val="414042"/>
                </a:solidFill>
                <a:latin typeface="Arial" panose="020B0604020202020204" pitchFamily="34" charset="0"/>
                <a:cs typeface="Arial" panose="020B0604020202020204" pitchFamily="34" charset="0"/>
              </a:rPr>
              <a:t>“right” answers. This phase is not about right or wrong,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it’s about exploring the problem and discovering new  information.</a:t>
            </a:r>
            <a:endParaRPr sz="800" dirty="0">
              <a:latin typeface="Arial" panose="020B0604020202020204" pitchFamily="34" charset="0"/>
              <a:cs typeface="Arial" panose="020B0604020202020204" pitchFamily="34" charset="0"/>
            </a:endParaRPr>
          </a:p>
          <a:p>
            <a:pPr marL="12700" marR="5080">
              <a:lnSpc>
                <a:spcPct val="100000"/>
              </a:lnSpc>
              <a:spcBef>
                <a:spcPts val="565"/>
              </a:spcBef>
            </a:pPr>
            <a:r>
              <a:rPr sz="800" dirty="0">
                <a:solidFill>
                  <a:srgbClr val="414042"/>
                </a:solidFill>
                <a:latin typeface="Arial" panose="020B0604020202020204" pitchFamily="34" charset="0"/>
                <a:cs typeface="Arial" panose="020B0604020202020204" pitchFamily="34" charset="0"/>
              </a:rPr>
              <a:t>A helpful analogy is to approach it as an explorer who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is searching to discover something new. You are looking,  listening, and investigating new information to guide the  work.</a:t>
            </a:r>
            <a:endParaRPr sz="800" dirty="0">
              <a:latin typeface="Arial" panose="020B0604020202020204" pitchFamily="34" charset="0"/>
              <a:cs typeface="Arial" panose="020B0604020202020204" pitchFamily="34" charset="0"/>
            </a:endParaRPr>
          </a:p>
          <a:p>
            <a:pPr marL="12700" marR="152400">
              <a:lnSpc>
                <a:spcPct val="100000"/>
              </a:lnSpc>
              <a:spcBef>
                <a:spcPts val="570"/>
              </a:spcBef>
            </a:pPr>
            <a:r>
              <a:rPr sz="800" dirty="0">
                <a:solidFill>
                  <a:srgbClr val="414042"/>
                </a:solidFill>
                <a:latin typeface="Arial" panose="020B0604020202020204" pitchFamily="34" charset="0"/>
                <a:cs typeface="Arial" panose="020B0604020202020204" pitchFamily="34" charset="0"/>
              </a:rPr>
              <a:t>Help design teams avoid reaching out to people they  already know or multiple people who represent the  same groups. A variety of stakeholders is the goal.</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3926573" y="7502573"/>
            <a:ext cx="2745802" cy="1299715"/>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An important part of collecting good information during  fieldwork is to practice active listening. Coach design teams  to avoid sharing their own ideas, thoughts, or stories in the  interview. Encourage them to stay focused on the responses  from the stakeholders and keep accurate notes. Remind  design teams that it is important to acknowledge their own  biases so that they can set them aside in order to collect  new information about the problem.</a:t>
            </a:r>
            <a:endParaRPr sz="800" dirty="0">
              <a:latin typeface="Arial" panose="020B0604020202020204" pitchFamily="34" charset="0"/>
              <a:cs typeface="Arial" panose="020B0604020202020204" pitchFamily="34" charset="0"/>
            </a:endParaRPr>
          </a:p>
        </p:txBody>
      </p:sp>
      <p:sp>
        <p:nvSpPr>
          <p:cNvPr id="16" name="object 16"/>
          <p:cNvSpPr txBox="1"/>
          <p:nvPr/>
        </p:nvSpPr>
        <p:spPr>
          <a:xfrm>
            <a:off x="3926573" y="8852928"/>
            <a:ext cx="2745803" cy="1074653"/>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Continue to support the team to avoid solving the problem  and to be optimistic that working through the phases of the  design challenge will lead to great ideas that will improve  the holistic learning outcomes at the school. Remind the  team that in future phases there will be plenty of time to  think of ideas and make solutions. But that time is not now.</a:t>
            </a:r>
            <a:endParaRPr sz="800" dirty="0">
              <a:latin typeface="Arial" panose="020B0604020202020204" pitchFamily="34" charset="0"/>
              <a:cs typeface="Arial" panose="020B0604020202020204" pitchFamily="34" charset="0"/>
            </a:endParaRPr>
          </a:p>
          <a:p>
            <a:pPr marL="12700" marR="35560">
              <a:lnSpc>
                <a:spcPct val="100000"/>
              </a:lnSpc>
              <a:spcBef>
                <a:spcPts val="565"/>
              </a:spcBef>
            </a:pPr>
            <a:r>
              <a:rPr sz="800" dirty="0">
                <a:solidFill>
                  <a:srgbClr val="414042"/>
                </a:solidFill>
                <a:latin typeface="Arial" panose="020B0604020202020204" pitchFamily="34" charset="0"/>
                <a:cs typeface="Arial" panose="020B0604020202020204" pitchFamily="34" charset="0"/>
              </a:rPr>
              <a:t>Ask participants to pick one mindset that they are going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focus on during this phase of the process.</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336865" y="1648917"/>
            <a:ext cx="2000550"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8" name="object 18"/>
          <p:cNvSpPr/>
          <p:nvPr/>
        </p:nvSpPr>
        <p:spPr>
          <a:xfrm>
            <a:off x="901461" y="1888490"/>
            <a:ext cx="2717165" cy="2954020"/>
          </a:xfrm>
          <a:custGeom>
            <a:avLst/>
            <a:gdLst/>
            <a:ahLst/>
            <a:cxnLst/>
            <a:rect l="l" t="t" r="r" b="b"/>
            <a:pathLst>
              <a:path w="2717165" h="2954020">
                <a:moveTo>
                  <a:pt x="2644533" y="0"/>
                </a:moveTo>
                <a:lnTo>
                  <a:pt x="71996" y="0"/>
                </a:lnTo>
                <a:lnTo>
                  <a:pt x="30373" y="1124"/>
                </a:lnTo>
                <a:lnTo>
                  <a:pt x="8999" y="8999"/>
                </a:lnTo>
                <a:lnTo>
                  <a:pt x="1124" y="30373"/>
                </a:lnTo>
                <a:lnTo>
                  <a:pt x="0" y="71996"/>
                </a:lnTo>
                <a:lnTo>
                  <a:pt x="0" y="2881515"/>
                </a:lnTo>
                <a:lnTo>
                  <a:pt x="1124" y="2923145"/>
                </a:lnTo>
                <a:lnTo>
                  <a:pt x="8999" y="2944523"/>
                </a:lnTo>
                <a:lnTo>
                  <a:pt x="30373" y="2952399"/>
                </a:lnTo>
                <a:lnTo>
                  <a:pt x="71996" y="2953524"/>
                </a:lnTo>
                <a:lnTo>
                  <a:pt x="2644533" y="2953524"/>
                </a:lnTo>
                <a:lnTo>
                  <a:pt x="2686163" y="2952399"/>
                </a:lnTo>
                <a:lnTo>
                  <a:pt x="2707541" y="2944523"/>
                </a:lnTo>
                <a:lnTo>
                  <a:pt x="2715417" y="2923145"/>
                </a:lnTo>
                <a:lnTo>
                  <a:pt x="2716542" y="2881515"/>
                </a:lnTo>
                <a:lnTo>
                  <a:pt x="2716542" y="71996"/>
                </a:lnTo>
                <a:lnTo>
                  <a:pt x="2715417" y="30373"/>
                </a:lnTo>
                <a:lnTo>
                  <a:pt x="2707541" y="8999"/>
                </a:lnTo>
                <a:lnTo>
                  <a:pt x="2686163" y="1124"/>
                </a:lnTo>
                <a:lnTo>
                  <a:pt x="2644533" y="0"/>
                </a:lnTo>
                <a:close/>
              </a:path>
            </a:pathLst>
          </a:custGeom>
          <a:solidFill>
            <a:srgbClr val="F8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1461" y="5025568"/>
            <a:ext cx="2717165" cy="2520950"/>
          </a:xfrm>
          <a:custGeom>
            <a:avLst/>
            <a:gdLst/>
            <a:ahLst/>
            <a:cxnLst/>
            <a:rect l="l" t="t" r="r" b="b"/>
            <a:pathLst>
              <a:path w="2717165" h="2520950">
                <a:moveTo>
                  <a:pt x="2644533" y="0"/>
                </a:moveTo>
                <a:lnTo>
                  <a:pt x="71996" y="0"/>
                </a:lnTo>
                <a:lnTo>
                  <a:pt x="30373" y="1124"/>
                </a:lnTo>
                <a:lnTo>
                  <a:pt x="8999" y="8999"/>
                </a:lnTo>
                <a:lnTo>
                  <a:pt x="1124" y="30373"/>
                </a:lnTo>
                <a:lnTo>
                  <a:pt x="0" y="71996"/>
                </a:lnTo>
                <a:lnTo>
                  <a:pt x="0" y="2448953"/>
                </a:lnTo>
                <a:lnTo>
                  <a:pt x="1124" y="2490576"/>
                </a:lnTo>
                <a:lnTo>
                  <a:pt x="8999" y="2511950"/>
                </a:lnTo>
                <a:lnTo>
                  <a:pt x="30373" y="2519825"/>
                </a:lnTo>
                <a:lnTo>
                  <a:pt x="71996" y="2520950"/>
                </a:lnTo>
                <a:lnTo>
                  <a:pt x="2644533" y="2520950"/>
                </a:lnTo>
                <a:lnTo>
                  <a:pt x="2686163" y="2519825"/>
                </a:lnTo>
                <a:lnTo>
                  <a:pt x="2707541" y="2511950"/>
                </a:lnTo>
                <a:lnTo>
                  <a:pt x="2715417" y="2490576"/>
                </a:lnTo>
                <a:lnTo>
                  <a:pt x="2716542" y="2448953"/>
                </a:lnTo>
                <a:lnTo>
                  <a:pt x="2716542" y="71996"/>
                </a:lnTo>
                <a:lnTo>
                  <a:pt x="2715417" y="30373"/>
                </a:lnTo>
                <a:lnTo>
                  <a:pt x="2707541" y="8999"/>
                </a:lnTo>
                <a:lnTo>
                  <a:pt x="2686163" y="1124"/>
                </a:lnTo>
                <a:lnTo>
                  <a:pt x="2644533" y="0"/>
                </a:lnTo>
                <a:close/>
              </a:path>
            </a:pathLst>
          </a:custGeom>
          <a:solidFill>
            <a:srgbClr val="F8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0003" y="7720419"/>
            <a:ext cx="2718435" cy="2072005"/>
          </a:xfrm>
          <a:custGeom>
            <a:avLst/>
            <a:gdLst/>
            <a:ahLst/>
            <a:cxnLst/>
            <a:rect l="l" t="t" r="r" b="b"/>
            <a:pathLst>
              <a:path w="2718435" h="2072004">
                <a:moveTo>
                  <a:pt x="2645994" y="0"/>
                </a:moveTo>
                <a:lnTo>
                  <a:pt x="71996" y="0"/>
                </a:lnTo>
                <a:lnTo>
                  <a:pt x="30373" y="1124"/>
                </a:lnTo>
                <a:lnTo>
                  <a:pt x="8999" y="8999"/>
                </a:lnTo>
                <a:lnTo>
                  <a:pt x="1124" y="30373"/>
                </a:lnTo>
                <a:lnTo>
                  <a:pt x="0" y="71996"/>
                </a:lnTo>
                <a:lnTo>
                  <a:pt x="0" y="1999589"/>
                </a:lnTo>
                <a:lnTo>
                  <a:pt x="1124" y="2041212"/>
                </a:lnTo>
                <a:lnTo>
                  <a:pt x="8999" y="2062586"/>
                </a:lnTo>
                <a:lnTo>
                  <a:pt x="30373" y="2070460"/>
                </a:lnTo>
                <a:lnTo>
                  <a:pt x="71996" y="2071585"/>
                </a:lnTo>
                <a:lnTo>
                  <a:pt x="2645994" y="2071585"/>
                </a:lnTo>
                <a:lnTo>
                  <a:pt x="2687617" y="2070460"/>
                </a:lnTo>
                <a:lnTo>
                  <a:pt x="2708990" y="2062586"/>
                </a:lnTo>
                <a:lnTo>
                  <a:pt x="2716865" y="2041212"/>
                </a:lnTo>
                <a:lnTo>
                  <a:pt x="2717990" y="1999589"/>
                </a:lnTo>
                <a:lnTo>
                  <a:pt x="2717990" y="71996"/>
                </a:lnTo>
                <a:lnTo>
                  <a:pt x="2716865" y="30373"/>
                </a:lnTo>
                <a:lnTo>
                  <a:pt x="2708990" y="8999"/>
                </a:lnTo>
                <a:lnTo>
                  <a:pt x="2687617" y="1124"/>
                </a:lnTo>
                <a:lnTo>
                  <a:pt x="2645994" y="0"/>
                </a:lnTo>
                <a:close/>
              </a:path>
            </a:pathLst>
          </a:custGeom>
          <a:solidFill>
            <a:srgbClr val="F8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1006965" y="2062492"/>
            <a:ext cx="2611473" cy="1369606"/>
          </a:xfrm>
          <a:prstGeom prst="rect">
            <a:avLst/>
          </a:prstGeom>
        </p:spPr>
        <p:txBody>
          <a:bodyPr vert="horz" wrap="square" lIns="0" tIns="12700" rIns="0" bIns="0" rtlCol="0">
            <a:spAutoFit/>
          </a:bodyPr>
          <a:lstStyle/>
          <a:p>
            <a:pPr marL="156210" marR="852805" indent="-144145">
              <a:lnSpc>
                <a:spcPct val="100000"/>
              </a:lnSpc>
              <a:spcBef>
                <a:spcPts val="100"/>
              </a:spcBef>
            </a:pPr>
            <a:r>
              <a:rPr lang="pt-PT" sz="1000" dirty="0">
                <a:solidFill>
                  <a:srgbClr val="BDAD54"/>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EXPLORE  THE PROBLEM </a:t>
            </a:r>
            <a:r>
              <a:rPr sz="1000" dirty="0">
                <a:latin typeface="Arial" panose="020B0604020202020204" pitchFamily="34" charset="0"/>
                <a:cs typeface="Arial" panose="020B0604020202020204" pitchFamily="34" charset="0"/>
              </a:rPr>
              <a:t>PHASE</a:t>
            </a:r>
          </a:p>
          <a:p>
            <a:pPr marL="12700" marR="62865">
              <a:lnSpc>
                <a:spcPct val="100000"/>
              </a:lnSpc>
              <a:spcBef>
                <a:spcPts val="525"/>
              </a:spcBef>
            </a:pPr>
            <a:r>
              <a:rPr sz="800" dirty="0">
                <a:solidFill>
                  <a:srgbClr val="414042"/>
                </a:solidFill>
                <a:latin typeface="Arial" panose="020B0604020202020204" pitchFamily="34" charset="0"/>
                <a:cs typeface="Arial" panose="020B0604020202020204" pitchFamily="34" charset="0"/>
              </a:rPr>
              <a:t>Worksheets in the </a:t>
            </a:r>
            <a:r>
              <a:rPr sz="800" b="1" dirty="0">
                <a:solidFill>
                  <a:srgbClr val="414042"/>
                </a:solidFill>
                <a:latin typeface="Arial" panose="020B0604020202020204" pitchFamily="34" charset="0"/>
                <a:cs typeface="Arial" panose="020B0604020202020204" pitchFamily="34" charset="0"/>
              </a:rPr>
              <a:t>Explore the Problem </a:t>
            </a:r>
            <a:r>
              <a:rPr sz="800" dirty="0">
                <a:solidFill>
                  <a:srgbClr val="414042"/>
                </a:solidFill>
                <a:latin typeface="Arial" panose="020B0604020202020204" pitchFamily="34" charset="0"/>
                <a:cs typeface="Arial" panose="020B0604020202020204" pitchFamily="34" charset="0"/>
              </a:rPr>
              <a:t>phase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are designed to help your team understand the  experiences, emotions and motivations of others.</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Designers use specific design research methods to  learn more about the needs of the stakeholders for  whom they are designing. Preparation for this part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the process can be done collaboratively with  other school groups.</a:t>
            </a:r>
            <a:endParaRPr sz="800" dirty="0">
              <a:latin typeface="Arial" panose="020B0604020202020204" pitchFamily="34" charset="0"/>
              <a:cs typeface="Arial" panose="020B0604020202020204" pitchFamily="34" charset="0"/>
            </a:endParaRPr>
          </a:p>
        </p:txBody>
      </p:sp>
      <p:sp>
        <p:nvSpPr>
          <p:cNvPr id="22" name="object 22"/>
          <p:cNvSpPr txBox="1"/>
          <p:nvPr/>
        </p:nvSpPr>
        <p:spPr>
          <a:xfrm>
            <a:off x="1006965" y="3481603"/>
            <a:ext cx="2261870" cy="997709"/>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phase of the design challenge will include:  preparing to interview, interview questions and  additional techniques, interview reflection tools,  and observation and journey mapping tools.</a:t>
            </a:r>
            <a:endParaRPr sz="800" dirty="0">
              <a:latin typeface="Arial" panose="020B0604020202020204" pitchFamily="34" charset="0"/>
              <a:cs typeface="Arial" panose="020B0604020202020204" pitchFamily="34" charset="0"/>
            </a:endParaRPr>
          </a:p>
          <a:p>
            <a:pPr marL="12700" marR="48895">
              <a:lnSpc>
                <a:spcPct val="100000"/>
              </a:lnSpc>
            </a:pPr>
            <a:r>
              <a:rPr sz="800" dirty="0">
                <a:solidFill>
                  <a:srgbClr val="414042"/>
                </a:solidFill>
                <a:latin typeface="Arial" panose="020B0604020202020204" pitchFamily="34" charset="0"/>
                <a:cs typeface="Arial" panose="020B0604020202020204" pitchFamily="34" charset="0"/>
              </a:rPr>
              <a:t>Also included is the optional activity of visiting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school to shadow a student. Preparation and  reflection tools are provided for the shadow  experience.</a:t>
            </a:r>
            <a:endParaRPr sz="800" dirty="0">
              <a:latin typeface="Arial" panose="020B0604020202020204" pitchFamily="34" charset="0"/>
              <a:cs typeface="Arial" panose="020B0604020202020204" pitchFamily="34" charset="0"/>
            </a:endParaRPr>
          </a:p>
        </p:txBody>
      </p:sp>
      <p:sp>
        <p:nvSpPr>
          <p:cNvPr id="23" name="object 23"/>
          <p:cNvSpPr txBox="1"/>
          <p:nvPr/>
        </p:nvSpPr>
        <p:spPr>
          <a:xfrm>
            <a:off x="1006965" y="5140795"/>
            <a:ext cx="2349948" cy="1277273"/>
          </a:xfrm>
          <a:prstGeom prst="rect">
            <a:avLst/>
          </a:prstGeom>
        </p:spPr>
        <p:txBody>
          <a:bodyPr vert="horz" wrap="square" lIns="0" tIns="12700" rIns="0" bIns="0" rtlCol="0">
            <a:spAutoFit/>
          </a:bodyPr>
          <a:lstStyle/>
          <a:p>
            <a:pPr marL="156210" marR="591820" indent="-144145">
              <a:lnSpc>
                <a:spcPct val="100000"/>
              </a:lnSpc>
              <a:spcBef>
                <a:spcPts val="100"/>
              </a:spcBef>
            </a:pPr>
            <a:r>
              <a:rPr lang="pt-PT" sz="1000" dirty="0">
                <a:solidFill>
                  <a:srgbClr val="BDAD54"/>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a:t>
            </a:r>
            <a:r>
              <a:rPr lang="pt-PT" sz="100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EXPLORE  THE PROBLEM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engage with the  most relevant (and most underrepresented)  stakeholders in your school related to the  problem you are working to solve. This phase is  focused on having dynamic conversations and  gaining new perspectives through one-on-one  conversations.</a:t>
            </a:r>
            <a:endParaRPr sz="800" dirty="0">
              <a:latin typeface="Arial" panose="020B0604020202020204" pitchFamily="34" charset="0"/>
              <a:cs typeface="Arial" panose="020B0604020202020204" pitchFamily="34" charset="0"/>
            </a:endParaRPr>
          </a:p>
        </p:txBody>
      </p:sp>
      <p:sp>
        <p:nvSpPr>
          <p:cNvPr id="24" name="object 24"/>
          <p:cNvSpPr txBox="1"/>
          <p:nvPr/>
        </p:nvSpPr>
        <p:spPr>
          <a:xfrm>
            <a:off x="1006965" y="6437985"/>
            <a:ext cx="2330450"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have engaged in three interviews (at least  one must be a student) and captured notes from  those interviews. Team members should also  complete an observation and journey map.</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The school shadow is an optional additional step.</a:t>
            </a:r>
            <a:endParaRPr sz="800">
              <a:latin typeface="Arial" panose="020B0604020202020204" pitchFamily="34" charset="0"/>
              <a:cs typeface="Arial" panose="020B0604020202020204" pitchFamily="34" charset="0"/>
            </a:endParaRPr>
          </a:p>
        </p:txBody>
      </p:sp>
      <p:sp>
        <p:nvSpPr>
          <p:cNvPr id="25" name="object 25"/>
          <p:cNvSpPr txBox="1"/>
          <p:nvPr/>
        </p:nvSpPr>
        <p:spPr>
          <a:xfrm>
            <a:off x="1005508" y="7916671"/>
            <a:ext cx="2612930" cy="915635"/>
          </a:xfrm>
          <a:prstGeom prst="rect">
            <a:avLst/>
          </a:prstGeom>
        </p:spPr>
        <p:txBody>
          <a:bodyPr vert="horz" wrap="square" lIns="0" tIns="12700" rIns="0" bIns="0" rtlCol="0">
            <a:spAutoFit/>
          </a:bodyPr>
          <a:lstStyle/>
          <a:p>
            <a:pPr marL="156210" marR="918210" indent="-144145">
              <a:lnSpc>
                <a:spcPct val="100000"/>
              </a:lnSpc>
              <a:spcBef>
                <a:spcPts val="100"/>
              </a:spcBef>
            </a:pPr>
            <a:r>
              <a:rPr lang="pt-PT" sz="1000" dirty="0">
                <a:solidFill>
                  <a:srgbClr val="BDAD54"/>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EXPLORE  THE PROBLEM </a:t>
            </a:r>
            <a:r>
              <a:rPr sz="1000" dirty="0">
                <a:latin typeface="Arial" panose="020B0604020202020204" pitchFamily="34" charset="0"/>
                <a:cs typeface="Arial" panose="020B0604020202020204" pitchFamily="34" charset="0"/>
              </a:rPr>
              <a:t>PHASE</a:t>
            </a:r>
          </a:p>
          <a:p>
            <a:pPr marL="84455" marR="490855" indent="-7239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Get inspired by people - active listening  is a source of creative inspiration</a:t>
            </a:r>
            <a:endParaRPr sz="800" dirty="0">
              <a:latin typeface="Arial" panose="020B0604020202020204" pitchFamily="34" charset="0"/>
              <a:cs typeface="Arial" panose="020B0604020202020204" pitchFamily="34" charset="0"/>
            </a:endParaRPr>
          </a:p>
          <a:p>
            <a:pPr marL="88265" indent="-76200">
              <a:lnSpc>
                <a:spcPct val="100000"/>
              </a:lnSpc>
              <a:spcBef>
                <a:spcPts val="285"/>
              </a:spcBef>
              <a:buChar char="•"/>
              <a:tabLst>
                <a:tab pos="88900" algn="l"/>
              </a:tabLst>
            </a:pPr>
            <a:r>
              <a:rPr sz="800" dirty="0">
                <a:solidFill>
                  <a:srgbClr val="414042"/>
                </a:solidFill>
                <a:latin typeface="Arial" panose="020B0604020202020204" pitchFamily="34" charset="0"/>
                <a:cs typeface="Arial" panose="020B0604020202020204" pitchFamily="34" charset="0"/>
              </a:rPr>
              <a:t>Put aside biases and assumptions about what</a:t>
            </a:r>
            <a:endParaRPr sz="800" dirty="0">
              <a:latin typeface="Arial" panose="020B0604020202020204" pitchFamily="34" charset="0"/>
              <a:cs typeface="Arial" panose="020B0604020202020204" pitchFamily="34" charset="0"/>
            </a:endParaRPr>
          </a:p>
          <a:p>
            <a:pPr marL="84455">
              <a:lnSpc>
                <a:spcPct val="100000"/>
              </a:lnSpc>
            </a:pPr>
            <a:r>
              <a:rPr sz="800" dirty="0">
                <a:solidFill>
                  <a:srgbClr val="414042"/>
                </a:solidFill>
                <a:latin typeface="Arial" panose="020B0604020202020204" pitchFamily="34" charset="0"/>
                <a:cs typeface="Arial" panose="020B0604020202020204" pitchFamily="34" charset="0"/>
              </a:rPr>
              <a:t>you think the problem is - listen to the stakeholder.</a:t>
            </a:r>
            <a:endParaRPr sz="800" dirty="0">
              <a:latin typeface="Arial" panose="020B0604020202020204" pitchFamily="34" charset="0"/>
              <a:cs typeface="Arial" panose="020B0604020202020204" pitchFamily="34" charset="0"/>
            </a:endParaRPr>
          </a:p>
        </p:txBody>
      </p:sp>
      <p:sp>
        <p:nvSpPr>
          <p:cNvPr id="26" name="object 26"/>
          <p:cNvSpPr txBox="1"/>
          <p:nvPr/>
        </p:nvSpPr>
        <p:spPr>
          <a:xfrm>
            <a:off x="1005508" y="8888641"/>
            <a:ext cx="2351405" cy="281940"/>
          </a:xfrm>
          <a:prstGeom prst="rect">
            <a:avLst/>
          </a:prstGeom>
        </p:spPr>
        <p:txBody>
          <a:bodyPr vert="horz" wrap="square" lIns="0" tIns="26670" rIns="0" bIns="0" rtlCol="0">
            <a:spAutoFit/>
          </a:bodyPr>
          <a:lstStyle/>
          <a:p>
            <a:pPr marL="84455" marR="5080" indent="-72390">
              <a:lnSpc>
                <a:spcPts val="960"/>
              </a:lnSpc>
              <a:spcBef>
                <a:spcPts val="210"/>
              </a:spcBef>
              <a:buSzPct val="94117"/>
              <a:buChar char="•"/>
              <a:tabLst>
                <a:tab pos="88900" algn="l"/>
              </a:tabLst>
            </a:pPr>
            <a:r>
              <a:rPr sz="850" dirty="0">
                <a:solidFill>
                  <a:srgbClr val="414042"/>
                </a:solidFill>
                <a:latin typeface="Arial" panose="020B0604020202020204" pitchFamily="34" charset="0"/>
                <a:cs typeface="Arial" panose="020B0604020202020204" pitchFamily="34" charset="0"/>
              </a:rPr>
              <a:t>Look carefully to understand potential problems  and opportunities</a:t>
            </a:r>
            <a:endParaRPr sz="850" dirty="0">
              <a:latin typeface="Arial" panose="020B0604020202020204" pitchFamily="34" charset="0"/>
              <a:cs typeface="Arial" panose="020B0604020202020204" pitchFamily="34" charset="0"/>
            </a:endParaRPr>
          </a:p>
        </p:txBody>
      </p:sp>
      <p:sp>
        <p:nvSpPr>
          <p:cNvPr id="27" name="object 27"/>
          <p:cNvSpPr txBox="1"/>
          <p:nvPr/>
        </p:nvSpPr>
        <p:spPr>
          <a:xfrm>
            <a:off x="1005508" y="9229509"/>
            <a:ext cx="2254885"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p:txBody>
      </p:sp>
      <p:sp>
        <p:nvSpPr>
          <p:cNvPr id="28" name="object 28"/>
          <p:cNvSpPr txBox="1"/>
          <p:nvPr/>
        </p:nvSpPr>
        <p:spPr>
          <a:xfrm>
            <a:off x="1005508" y="9438195"/>
            <a:ext cx="2502535"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Hold back on solving the problem during this phase</a:t>
            </a:r>
            <a:endParaRPr sz="800" dirty="0">
              <a:latin typeface="Arial" panose="020B0604020202020204" pitchFamily="34" charset="0"/>
              <a:cs typeface="Arial" panose="020B0604020202020204" pitchFamily="34" charset="0"/>
            </a:endParaRPr>
          </a:p>
        </p:txBody>
      </p:sp>
      <p:grpSp>
        <p:nvGrpSpPr>
          <p:cNvPr id="29" name="object 29"/>
          <p:cNvGrpSpPr/>
          <p:nvPr/>
        </p:nvGrpSpPr>
        <p:grpSpPr>
          <a:xfrm>
            <a:off x="880776" y="10315137"/>
            <a:ext cx="5798820" cy="377190"/>
            <a:chOff x="880776" y="10315137"/>
            <a:chExt cx="5798820" cy="377190"/>
          </a:xfrm>
        </p:grpSpPr>
        <p:sp>
          <p:nvSpPr>
            <p:cNvPr id="30" name="object 30"/>
            <p:cNvSpPr/>
            <p:nvPr/>
          </p:nvSpPr>
          <p:spPr>
            <a:xfrm>
              <a:off x="888161" y="10330675"/>
              <a:ext cx="5784215" cy="361950"/>
            </a:xfrm>
            <a:custGeom>
              <a:avLst/>
              <a:gdLst/>
              <a:ahLst/>
              <a:cxnLst/>
              <a:rect l="l" t="t" r="r" b="b"/>
              <a:pathLst>
                <a:path w="5784215" h="361950">
                  <a:moveTo>
                    <a:pt x="5783694" y="0"/>
                  </a:moveTo>
                  <a:lnTo>
                    <a:pt x="0" y="0"/>
                  </a:lnTo>
                  <a:lnTo>
                    <a:pt x="0" y="186004"/>
                  </a:lnTo>
                  <a:lnTo>
                    <a:pt x="0" y="361327"/>
                  </a:lnTo>
                  <a:lnTo>
                    <a:pt x="5783694" y="361327"/>
                  </a:lnTo>
                  <a:lnTo>
                    <a:pt x="5783694" y="186004"/>
                  </a:lnTo>
                  <a:lnTo>
                    <a:pt x="5783694"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5426595" y="1032250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5426595" y="1032250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4290148" y="103225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4290148" y="103225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3153689" y="103225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3153689" y="103225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017242" y="103225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2017242" y="103225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888149" y="103225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888149" y="103225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1" name="object 41"/>
          <p:cNvSpPr txBox="1"/>
          <p:nvPr/>
        </p:nvSpPr>
        <p:spPr>
          <a:xfrm>
            <a:off x="1251983" y="10350734"/>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42" name="object 42"/>
          <p:cNvSpPr txBox="1"/>
          <p:nvPr/>
        </p:nvSpPr>
        <p:spPr>
          <a:xfrm>
            <a:off x="2368952" y="10350734"/>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3" name="object 43"/>
          <p:cNvSpPr txBox="1"/>
          <p:nvPr/>
        </p:nvSpPr>
        <p:spPr>
          <a:xfrm>
            <a:off x="3544731" y="10350734"/>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4" name="object 44"/>
          <p:cNvSpPr txBox="1"/>
          <p:nvPr/>
        </p:nvSpPr>
        <p:spPr>
          <a:xfrm>
            <a:off x="4611467" y="10350734"/>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5" name="object 45"/>
          <p:cNvSpPr txBox="1"/>
          <p:nvPr/>
        </p:nvSpPr>
        <p:spPr>
          <a:xfrm>
            <a:off x="5426595" y="10330675"/>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61</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3786352" y="6000597"/>
            <a:ext cx="2867660" cy="3742054"/>
          </a:xfrm>
          <a:custGeom>
            <a:avLst/>
            <a:gdLst/>
            <a:ahLst/>
            <a:cxnLst/>
            <a:rect l="l" t="t" r="r" b="b"/>
            <a:pathLst>
              <a:path w="2867659" h="3742054">
                <a:moveTo>
                  <a:pt x="2714904" y="0"/>
                </a:moveTo>
                <a:lnTo>
                  <a:pt x="152400" y="0"/>
                </a:lnTo>
                <a:lnTo>
                  <a:pt x="64293" y="2381"/>
                </a:lnTo>
                <a:lnTo>
                  <a:pt x="19050" y="19050"/>
                </a:lnTo>
                <a:lnTo>
                  <a:pt x="2381" y="64293"/>
                </a:lnTo>
                <a:lnTo>
                  <a:pt x="0" y="152400"/>
                </a:lnTo>
                <a:lnTo>
                  <a:pt x="0" y="3589070"/>
                </a:lnTo>
                <a:lnTo>
                  <a:pt x="2381" y="3677177"/>
                </a:lnTo>
                <a:lnTo>
                  <a:pt x="19050" y="3722420"/>
                </a:lnTo>
                <a:lnTo>
                  <a:pt x="64293" y="3739089"/>
                </a:lnTo>
                <a:lnTo>
                  <a:pt x="152400" y="3741470"/>
                </a:lnTo>
                <a:lnTo>
                  <a:pt x="2714904" y="3741470"/>
                </a:lnTo>
                <a:lnTo>
                  <a:pt x="2803010" y="3739089"/>
                </a:lnTo>
                <a:lnTo>
                  <a:pt x="2848254" y="3722420"/>
                </a:lnTo>
                <a:lnTo>
                  <a:pt x="2864923" y="3677177"/>
                </a:lnTo>
                <a:lnTo>
                  <a:pt x="2867304" y="3589070"/>
                </a:lnTo>
                <a:lnTo>
                  <a:pt x="2867304" y="152400"/>
                </a:lnTo>
                <a:lnTo>
                  <a:pt x="2864923" y="64293"/>
                </a:lnTo>
                <a:lnTo>
                  <a:pt x="2848254" y="19050"/>
                </a:lnTo>
                <a:lnTo>
                  <a:pt x="2803010" y="2381"/>
                </a:lnTo>
                <a:lnTo>
                  <a:pt x="2714904" y="0"/>
                </a:lnTo>
                <a:close/>
              </a:path>
            </a:pathLst>
          </a:custGeom>
          <a:solidFill>
            <a:srgbClr val="E1D8B3"/>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7" name="object 7"/>
          <p:cNvGrpSpPr/>
          <p:nvPr/>
        </p:nvGrpSpPr>
        <p:grpSpPr>
          <a:xfrm>
            <a:off x="1259998" y="10318765"/>
            <a:ext cx="5798820" cy="373380"/>
            <a:chOff x="1259998" y="10318765"/>
            <a:chExt cx="5798820" cy="373380"/>
          </a:xfrm>
        </p:grpSpPr>
        <p:sp>
          <p:nvSpPr>
            <p:cNvPr id="8" name="object 8"/>
            <p:cNvSpPr/>
            <p:nvPr/>
          </p:nvSpPr>
          <p:spPr>
            <a:xfrm>
              <a:off x="1267371" y="10334295"/>
              <a:ext cx="5784215" cy="358140"/>
            </a:xfrm>
            <a:custGeom>
              <a:avLst/>
              <a:gdLst/>
              <a:ahLst/>
              <a:cxnLst/>
              <a:rect l="l" t="t" r="r" b="b"/>
              <a:pathLst>
                <a:path w="5784215" h="358140">
                  <a:moveTo>
                    <a:pt x="5783694" y="0"/>
                  </a:moveTo>
                  <a:lnTo>
                    <a:pt x="0" y="0"/>
                  </a:lnTo>
                  <a:lnTo>
                    <a:pt x="0" y="186016"/>
                  </a:lnTo>
                  <a:lnTo>
                    <a:pt x="0" y="357708"/>
                  </a:lnTo>
                  <a:lnTo>
                    <a:pt x="5783694" y="357708"/>
                  </a:lnTo>
                  <a:lnTo>
                    <a:pt x="5783694" y="186016"/>
                  </a:lnTo>
                  <a:lnTo>
                    <a:pt x="5783694"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805805" y="1032613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5805805" y="10326137"/>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669358"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4669358"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532911"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532911"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396451"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2396451"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267371" y="103261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1267371" y="103261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txBox="1"/>
          <p:nvPr/>
        </p:nvSpPr>
        <p:spPr>
          <a:xfrm>
            <a:off x="1631200" y="10354361"/>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0" name="object 20"/>
          <p:cNvSpPr txBox="1"/>
          <p:nvPr/>
        </p:nvSpPr>
        <p:spPr>
          <a:xfrm>
            <a:off x="2748169" y="10354361"/>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1" name="object 21"/>
          <p:cNvSpPr txBox="1"/>
          <p:nvPr/>
        </p:nvSpPr>
        <p:spPr>
          <a:xfrm>
            <a:off x="3923948" y="10354361"/>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2" name="object 22"/>
          <p:cNvSpPr txBox="1"/>
          <p:nvPr/>
        </p:nvSpPr>
        <p:spPr>
          <a:xfrm>
            <a:off x="4990684" y="10354361"/>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3" name="object 23"/>
          <p:cNvSpPr txBox="1"/>
          <p:nvPr/>
        </p:nvSpPr>
        <p:spPr>
          <a:xfrm>
            <a:off x="6282317" y="10354361"/>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4" name="object 24"/>
          <p:cNvGrpSpPr/>
          <p:nvPr/>
        </p:nvGrpSpPr>
        <p:grpSpPr>
          <a:xfrm>
            <a:off x="899998" y="1371511"/>
            <a:ext cx="5760085" cy="36195"/>
            <a:chOff x="899998" y="1371511"/>
            <a:chExt cx="5760085" cy="36195"/>
          </a:xfrm>
        </p:grpSpPr>
        <p:sp>
          <p:nvSpPr>
            <p:cNvPr id="25" name="object 25"/>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7" name="object 27"/>
          <p:cNvSpPr txBox="1"/>
          <p:nvPr/>
        </p:nvSpPr>
        <p:spPr>
          <a:xfrm>
            <a:off x="887299" y="825576"/>
            <a:ext cx="55981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BDAD54"/>
                </a:solidFill>
                <a:latin typeface="Arial" panose="020B0604020202020204" pitchFamily="34" charset="0"/>
                <a:cs typeface="Arial" panose="020B0604020202020204" pitchFamily="34" charset="0"/>
              </a:rPr>
              <a:t>EXPLORE </a:t>
            </a:r>
            <a:r>
              <a:rPr sz="1800" dirty="0">
                <a:solidFill>
                  <a:srgbClr val="BDAD54"/>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28" name="object 28"/>
          <p:cNvSpPr txBox="1"/>
          <p:nvPr/>
        </p:nvSpPr>
        <p:spPr>
          <a:xfrm>
            <a:off x="887298" y="1856562"/>
            <a:ext cx="1099881" cy="132087"/>
          </a:xfrm>
          <a:prstGeom prst="rect">
            <a:avLst/>
          </a:prstGeom>
        </p:spPr>
        <p:txBody>
          <a:bodyPr vert="horz" wrap="square" lIns="0" tIns="16510" rIns="0" bIns="0" rtlCol="0">
            <a:spAutoFit/>
          </a:bodyPr>
          <a:lstStyle/>
          <a:p>
            <a:pPr marL="12700">
              <a:lnSpc>
                <a:spcPct val="100000"/>
              </a:lnSpc>
              <a:spcBef>
                <a:spcPts val="130"/>
              </a:spcBef>
            </a:pPr>
            <a:r>
              <a:rPr sz="750" b="1" dirty="0">
                <a:solidFill>
                  <a:srgbClr val="C3B464"/>
                </a:solidFill>
                <a:latin typeface="Arial" panose="020B0604020202020204" pitchFamily="34" charset="0"/>
                <a:cs typeface="Arial" panose="020B0604020202020204" pitchFamily="34" charset="0"/>
              </a:rPr>
              <a:t>LONG LOST FRIEND</a:t>
            </a:r>
            <a:endParaRPr sz="750">
              <a:latin typeface="Arial" panose="020B0604020202020204" pitchFamily="34" charset="0"/>
              <a:cs typeface="Arial" panose="020B0604020202020204" pitchFamily="34" charset="0"/>
            </a:endParaRPr>
          </a:p>
        </p:txBody>
      </p:sp>
      <p:sp>
        <p:nvSpPr>
          <p:cNvPr id="29" name="object 29"/>
          <p:cNvSpPr txBox="1"/>
          <p:nvPr/>
        </p:nvSpPr>
        <p:spPr>
          <a:xfrm>
            <a:off x="887299" y="2011491"/>
            <a:ext cx="2377440" cy="573405"/>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Goal:</a:t>
            </a:r>
            <a:endParaRPr sz="750">
              <a:latin typeface="Arial" panose="020B0604020202020204" pitchFamily="34" charset="0"/>
              <a:cs typeface="Arial" panose="020B0604020202020204" pitchFamily="34" charset="0"/>
            </a:endParaRPr>
          </a:p>
          <a:p>
            <a:pPr marL="12700" marR="5080">
              <a:lnSpc>
                <a:spcPct val="104000"/>
              </a:lnSpc>
              <a:spcBef>
                <a:spcPts val="285"/>
              </a:spcBef>
            </a:pPr>
            <a:r>
              <a:rPr sz="750" dirty="0">
                <a:solidFill>
                  <a:srgbClr val="414042"/>
                </a:solidFill>
                <a:latin typeface="Arial" panose="020B0604020202020204" pitchFamily="34" charset="0"/>
                <a:cs typeface="Arial" panose="020B0604020202020204" pitchFamily="34" charset="0"/>
              </a:rPr>
              <a:t>This exercise is designed to help participants listen  closely to another person and respond to what they  are hearing in a spontaneous and creative way.</a:t>
            </a:r>
            <a:endParaRPr sz="750">
              <a:latin typeface="Arial" panose="020B0604020202020204" pitchFamily="34" charset="0"/>
              <a:cs typeface="Arial" panose="020B0604020202020204" pitchFamily="34" charset="0"/>
            </a:endParaRPr>
          </a:p>
        </p:txBody>
      </p:sp>
      <p:sp>
        <p:nvSpPr>
          <p:cNvPr id="30" name="object 30"/>
          <p:cNvSpPr txBox="1"/>
          <p:nvPr/>
        </p:nvSpPr>
        <p:spPr>
          <a:xfrm>
            <a:off x="887299" y="2594979"/>
            <a:ext cx="2434590" cy="1192530"/>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Instructions:</a:t>
            </a:r>
            <a:endParaRPr sz="750">
              <a:latin typeface="Arial" panose="020B0604020202020204" pitchFamily="34" charset="0"/>
              <a:cs typeface="Arial" panose="020B0604020202020204" pitchFamily="34" charset="0"/>
            </a:endParaRPr>
          </a:p>
          <a:p>
            <a:pPr marL="12700" marR="5080">
              <a:lnSpc>
                <a:spcPct val="104000"/>
              </a:lnSpc>
              <a:spcBef>
                <a:spcPts val="285"/>
              </a:spcBef>
            </a:pPr>
            <a:r>
              <a:rPr sz="750" dirty="0">
                <a:solidFill>
                  <a:srgbClr val="414042"/>
                </a:solidFill>
                <a:latin typeface="Arial" panose="020B0604020202020204" pitchFamily="34" charset="0"/>
                <a:cs typeface="Arial" panose="020B0604020202020204" pitchFamily="34" charset="0"/>
              </a:rPr>
              <a:t>Everyone wanders around and people stop to greet  a partner according to a scenario that the facilitator  calls out.The facilitator calls out…</a:t>
            </a:r>
            <a:endParaRPr sz="750">
              <a:latin typeface="Arial" panose="020B0604020202020204" pitchFamily="34" charset="0"/>
              <a:cs typeface="Arial" panose="020B0604020202020204" pitchFamily="34" charset="0"/>
            </a:endParaRPr>
          </a:p>
          <a:p>
            <a:pPr marL="300355" indent="-108585">
              <a:lnSpc>
                <a:spcPct val="100000"/>
              </a:lnSpc>
              <a:spcBef>
                <a:spcPts val="32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Your partner is a long-lost friend.</a:t>
            </a:r>
            <a:endParaRPr sz="750">
              <a:latin typeface="Arial" panose="020B0604020202020204" pitchFamily="34" charset="0"/>
              <a:cs typeface="Arial" panose="020B0604020202020204" pitchFamily="34" charset="0"/>
            </a:endParaRPr>
          </a:p>
          <a:p>
            <a:pPr marL="300355" indent="-108585">
              <a:lnSpc>
                <a:spcPct val="100000"/>
              </a:lnSpc>
              <a:spcBef>
                <a:spcPts val="32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You’re 70% sure your partner is famous.</a:t>
            </a:r>
            <a:endParaRPr sz="750">
              <a:latin typeface="Arial" panose="020B0604020202020204" pitchFamily="34" charset="0"/>
              <a:cs typeface="Arial" panose="020B0604020202020204" pitchFamily="34" charset="0"/>
            </a:endParaRPr>
          </a:p>
          <a:p>
            <a:pPr marL="300355" indent="-108585">
              <a:lnSpc>
                <a:spcPct val="100000"/>
              </a:lnSpc>
              <a:spcBef>
                <a:spcPts val="31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Your partner just cut you in line at the market.</a:t>
            </a:r>
            <a:endParaRPr sz="750">
              <a:latin typeface="Arial" panose="020B0604020202020204" pitchFamily="34" charset="0"/>
              <a:cs typeface="Arial" panose="020B0604020202020204" pitchFamily="34" charset="0"/>
            </a:endParaRPr>
          </a:p>
          <a:p>
            <a:pPr marL="300355" indent="-108585">
              <a:lnSpc>
                <a:spcPct val="100000"/>
              </a:lnSpc>
              <a:spcBef>
                <a:spcPts val="32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Make up your own!</a:t>
            </a:r>
            <a:endParaRPr sz="750">
              <a:latin typeface="Arial" panose="020B0604020202020204" pitchFamily="34" charset="0"/>
              <a:cs typeface="Arial" panose="020B0604020202020204" pitchFamily="34" charset="0"/>
            </a:endParaRPr>
          </a:p>
        </p:txBody>
      </p:sp>
      <p:sp>
        <p:nvSpPr>
          <p:cNvPr id="31" name="object 31"/>
          <p:cNvSpPr txBox="1"/>
          <p:nvPr/>
        </p:nvSpPr>
        <p:spPr>
          <a:xfrm>
            <a:off x="887299" y="3869807"/>
            <a:ext cx="2722880" cy="1823085"/>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Online Adaptation:</a:t>
            </a:r>
            <a:endParaRPr sz="750">
              <a:latin typeface="Arial" panose="020B0604020202020204" pitchFamily="34" charset="0"/>
              <a:cs typeface="Arial" panose="020B0604020202020204" pitchFamily="34" charset="0"/>
            </a:endParaRPr>
          </a:p>
          <a:p>
            <a:pPr marL="12700" marR="5080">
              <a:lnSpc>
                <a:spcPct val="104000"/>
              </a:lnSpc>
              <a:spcBef>
                <a:spcPts val="285"/>
              </a:spcBef>
            </a:pPr>
            <a:r>
              <a:rPr sz="750" dirty="0">
                <a:solidFill>
                  <a:srgbClr val="414042"/>
                </a:solidFill>
                <a:latin typeface="Arial" panose="020B0604020202020204" pitchFamily="34" charset="0"/>
                <a:cs typeface="Arial" panose="020B0604020202020204" pitchFamily="34" charset="0"/>
              </a:rPr>
              <a:t>Call out the role play and then send participants into  breakout rooms with one other person. Give them 1 minute  to act out the role play and then call them back. Give the  next role play and then send them to a new breakout room  with a new person. Call them back after</a:t>
            </a:r>
            <a:endParaRPr sz="750">
              <a:latin typeface="Arial" panose="020B0604020202020204" pitchFamily="34" charset="0"/>
              <a:cs typeface="Arial" panose="020B0604020202020204" pitchFamily="34" charset="0"/>
            </a:endParaRPr>
          </a:p>
          <a:p>
            <a:pPr marL="12700">
              <a:lnSpc>
                <a:spcPct val="100000"/>
              </a:lnSpc>
              <a:spcBef>
                <a:spcPts val="35"/>
              </a:spcBef>
            </a:pPr>
            <a:r>
              <a:rPr sz="750" dirty="0">
                <a:solidFill>
                  <a:srgbClr val="414042"/>
                </a:solidFill>
                <a:latin typeface="Arial" panose="020B0604020202020204" pitchFamily="34" charset="0"/>
                <a:cs typeface="Arial" panose="020B0604020202020204" pitchFamily="34" charset="0"/>
              </a:rPr>
              <a:t>1 minute. Repeat.</a:t>
            </a:r>
            <a:endParaRPr sz="750">
              <a:latin typeface="Arial" panose="020B0604020202020204" pitchFamily="34" charset="0"/>
              <a:cs typeface="Arial" panose="020B0604020202020204" pitchFamily="34" charset="0"/>
            </a:endParaRPr>
          </a:p>
          <a:p>
            <a:pPr marL="12700">
              <a:lnSpc>
                <a:spcPct val="100000"/>
              </a:lnSpc>
              <a:spcBef>
                <a:spcPts val="605"/>
              </a:spcBef>
            </a:pPr>
            <a:r>
              <a:rPr sz="750" b="1" i="1" dirty="0">
                <a:solidFill>
                  <a:srgbClr val="414042"/>
                </a:solidFill>
                <a:latin typeface="Arial" panose="020B0604020202020204" pitchFamily="34" charset="0"/>
                <a:cs typeface="Arial" panose="020B0604020202020204" pitchFamily="34" charset="0"/>
              </a:rPr>
              <a:t>Debrief Questions:</a:t>
            </a:r>
            <a:endParaRPr sz="750">
              <a:latin typeface="Arial" panose="020B0604020202020204" pitchFamily="34" charset="0"/>
              <a:cs typeface="Arial" panose="020B0604020202020204" pitchFamily="34" charset="0"/>
            </a:endParaRPr>
          </a:p>
          <a:p>
            <a:pPr marL="300355" indent="-108585">
              <a:lnSpc>
                <a:spcPct val="100000"/>
              </a:lnSpc>
              <a:spcBef>
                <a:spcPts val="32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was it like to engage</a:t>
            </a:r>
            <a:endParaRPr sz="750">
              <a:latin typeface="Arial" panose="020B0604020202020204" pitchFamily="34" charset="0"/>
              <a:cs typeface="Arial" panose="020B0604020202020204" pitchFamily="34" charset="0"/>
            </a:endParaRPr>
          </a:p>
          <a:p>
            <a:pPr marL="300355">
              <a:lnSpc>
                <a:spcPct val="100000"/>
              </a:lnSpc>
              <a:spcBef>
                <a:spcPts val="35"/>
              </a:spcBef>
            </a:pPr>
            <a:r>
              <a:rPr sz="750" dirty="0">
                <a:solidFill>
                  <a:srgbClr val="414042"/>
                </a:solidFill>
                <a:latin typeface="Arial" panose="020B0604020202020204" pitchFamily="34" charset="0"/>
                <a:cs typeface="Arial" panose="020B0604020202020204" pitchFamily="34" charset="0"/>
              </a:rPr>
              <a:t>with a person based on your role?</a:t>
            </a:r>
            <a:endParaRPr sz="750">
              <a:latin typeface="Arial" panose="020B0604020202020204" pitchFamily="34" charset="0"/>
              <a:cs typeface="Arial" panose="020B0604020202020204" pitchFamily="34" charset="0"/>
            </a:endParaRPr>
          </a:p>
          <a:p>
            <a:pPr marL="300355" marR="34290" indent="-108585">
              <a:lnSpc>
                <a:spcPct val="104000"/>
              </a:lnSpc>
              <a:spcBef>
                <a:spcPts val="28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How did your outlook on the situation change based  on the scenario you were role-playing?</a:t>
            </a:r>
            <a:endParaRPr sz="750">
              <a:latin typeface="Arial" panose="020B0604020202020204" pitchFamily="34" charset="0"/>
              <a:cs typeface="Arial" panose="020B0604020202020204" pitchFamily="34" charset="0"/>
            </a:endParaRPr>
          </a:p>
          <a:p>
            <a:pPr marL="300355" indent="-108585">
              <a:lnSpc>
                <a:spcPct val="100000"/>
              </a:lnSpc>
              <a:spcBef>
                <a:spcPts val="32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was it like to react without a “right” answer?</a:t>
            </a:r>
            <a:endParaRPr sz="750">
              <a:latin typeface="Arial" panose="020B0604020202020204" pitchFamily="34" charset="0"/>
              <a:cs typeface="Arial" panose="020B0604020202020204" pitchFamily="34" charset="0"/>
            </a:endParaRPr>
          </a:p>
        </p:txBody>
      </p:sp>
      <p:sp>
        <p:nvSpPr>
          <p:cNvPr id="32" name="object 32"/>
          <p:cNvSpPr txBox="1"/>
          <p:nvPr/>
        </p:nvSpPr>
        <p:spPr>
          <a:xfrm>
            <a:off x="3929262" y="1856511"/>
            <a:ext cx="1876539" cy="132087"/>
          </a:xfrm>
          <a:prstGeom prst="rect">
            <a:avLst/>
          </a:prstGeom>
        </p:spPr>
        <p:txBody>
          <a:bodyPr vert="horz" wrap="square" lIns="0" tIns="16510" rIns="0" bIns="0" rtlCol="0">
            <a:spAutoFit/>
          </a:bodyPr>
          <a:lstStyle/>
          <a:p>
            <a:pPr marL="12700">
              <a:lnSpc>
                <a:spcPct val="100000"/>
              </a:lnSpc>
              <a:spcBef>
                <a:spcPts val="130"/>
              </a:spcBef>
            </a:pPr>
            <a:r>
              <a:rPr sz="750" b="1" dirty="0">
                <a:solidFill>
                  <a:srgbClr val="C3B464"/>
                </a:solidFill>
                <a:latin typeface="Arial" panose="020B0604020202020204" pitchFamily="34" charset="0"/>
                <a:cs typeface="Arial" panose="020B0604020202020204" pitchFamily="34" charset="0"/>
              </a:rPr>
              <a:t>HOW ARE YOU DOING, REALLY?</a:t>
            </a:r>
            <a:endParaRPr sz="750">
              <a:latin typeface="Arial" panose="020B0604020202020204" pitchFamily="34" charset="0"/>
              <a:cs typeface="Arial" panose="020B0604020202020204" pitchFamily="34" charset="0"/>
            </a:endParaRPr>
          </a:p>
        </p:txBody>
      </p:sp>
      <p:sp>
        <p:nvSpPr>
          <p:cNvPr id="33" name="object 33"/>
          <p:cNvSpPr txBox="1"/>
          <p:nvPr/>
        </p:nvSpPr>
        <p:spPr>
          <a:xfrm>
            <a:off x="3929263" y="2011440"/>
            <a:ext cx="2649220" cy="573405"/>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Goal:</a:t>
            </a:r>
            <a:endParaRPr sz="750">
              <a:latin typeface="Arial" panose="020B0604020202020204" pitchFamily="34" charset="0"/>
              <a:cs typeface="Arial" panose="020B0604020202020204" pitchFamily="34" charset="0"/>
            </a:endParaRPr>
          </a:p>
          <a:p>
            <a:pPr marL="12700" marR="5080">
              <a:lnSpc>
                <a:spcPct val="104000"/>
              </a:lnSpc>
              <a:spcBef>
                <a:spcPts val="285"/>
              </a:spcBef>
            </a:pPr>
            <a:r>
              <a:rPr sz="750" dirty="0">
                <a:solidFill>
                  <a:srgbClr val="414042"/>
                </a:solidFill>
                <a:latin typeface="Arial" panose="020B0604020202020204" pitchFamily="34" charset="0"/>
                <a:cs typeface="Arial" panose="020B0604020202020204" pitchFamily="34" charset="0"/>
              </a:rPr>
              <a:t>This exercise is designed to help participants connect with  each other beyond superficial small talk. This also helps  participants get into a mindset of active listening.</a:t>
            </a:r>
            <a:endParaRPr sz="750">
              <a:latin typeface="Arial" panose="020B0604020202020204" pitchFamily="34" charset="0"/>
              <a:cs typeface="Arial" panose="020B0604020202020204" pitchFamily="34" charset="0"/>
            </a:endParaRPr>
          </a:p>
        </p:txBody>
      </p:sp>
      <p:sp>
        <p:nvSpPr>
          <p:cNvPr id="34" name="object 34"/>
          <p:cNvSpPr txBox="1"/>
          <p:nvPr/>
        </p:nvSpPr>
        <p:spPr>
          <a:xfrm>
            <a:off x="3929263" y="2594904"/>
            <a:ext cx="2717800" cy="1156970"/>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Instructions:</a:t>
            </a:r>
            <a:endParaRPr sz="750">
              <a:latin typeface="Arial" panose="020B0604020202020204" pitchFamily="34" charset="0"/>
              <a:cs typeface="Arial" panose="020B0604020202020204" pitchFamily="34" charset="0"/>
            </a:endParaRPr>
          </a:p>
          <a:p>
            <a:pPr marL="311150" indent="-119380">
              <a:lnSpc>
                <a:spcPct val="100000"/>
              </a:lnSpc>
              <a:spcBef>
                <a:spcPts val="320"/>
              </a:spcBef>
              <a:buAutoNum type="arabicPeriod"/>
              <a:tabLst>
                <a:tab pos="311785" algn="l"/>
              </a:tabLst>
            </a:pPr>
            <a:r>
              <a:rPr sz="750" dirty="0">
                <a:solidFill>
                  <a:srgbClr val="414042"/>
                </a:solidFill>
                <a:latin typeface="Arial" panose="020B0604020202020204" pitchFamily="34" charset="0"/>
                <a:cs typeface="Arial" panose="020B0604020202020204" pitchFamily="34" charset="0"/>
              </a:rPr>
              <a:t>Everyone gets post-its and a Sharpie.</a:t>
            </a:r>
            <a:endParaRPr sz="750">
              <a:latin typeface="Arial" panose="020B0604020202020204" pitchFamily="34" charset="0"/>
              <a:cs typeface="Arial" panose="020B0604020202020204" pitchFamily="34" charset="0"/>
            </a:endParaRPr>
          </a:p>
          <a:p>
            <a:pPr marL="311150" indent="-119380">
              <a:lnSpc>
                <a:spcPct val="100000"/>
              </a:lnSpc>
              <a:spcBef>
                <a:spcPts val="320"/>
              </a:spcBef>
              <a:buAutoNum type="arabicPeriod"/>
              <a:tabLst>
                <a:tab pos="311785" algn="l"/>
              </a:tabLst>
            </a:pPr>
            <a:r>
              <a:rPr sz="750" dirty="0">
                <a:solidFill>
                  <a:srgbClr val="414042"/>
                </a:solidFill>
                <a:latin typeface="Arial" panose="020B0604020202020204" pitchFamily="34" charset="0"/>
                <a:cs typeface="Arial" panose="020B0604020202020204" pitchFamily="34" charset="0"/>
              </a:rPr>
              <a:t>Facilitator asks the group “How are you, really?”</a:t>
            </a:r>
            <a:endParaRPr sz="750">
              <a:latin typeface="Arial" panose="020B0604020202020204" pitchFamily="34" charset="0"/>
              <a:cs typeface="Arial" panose="020B0604020202020204" pitchFamily="34" charset="0"/>
            </a:endParaRPr>
          </a:p>
          <a:p>
            <a:pPr marL="300355" marR="5080" indent="-108585">
              <a:lnSpc>
                <a:spcPct val="104000"/>
              </a:lnSpc>
              <a:spcBef>
                <a:spcPts val="284"/>
              </a:spcBef>
              <a:buAutoNum type="arabicPeriod"/>
              <a:tabLst>
                <a:tab pos="311785" algn="l"/>
              </a:tabLst>
            </a:pPr>
            <a:r>
              <a:rPr sz="750" dirty="0">
                <a:solidFill>
                  <a:srgbClr val="414042"/>
                </a:solidFill>
                <a:latin typeface="Arial" panose="020B0604020202020204" pitchFamily="34" charset="0"/>
                <a:cs typeface="Arial" panose="020B0604020202020204" pitchFamily="34" charset="0"/>
              </a:rPr>
              <a:t>Each person writes their answers on post-its and  sticks them to their shirts (e.g. tired, anxious, excited,  thirsty, etc.).</a:t>
            </a:r>
            <a:endParaRPr sz="750">
              <a:latin typeface="Arial" panose="020B0604020202020204" pitchFamily="34" charset="0"/>
              <a:cs typeface="Arial" panose="020B0604020202020204" pitchFamily="34" charset="0"/>
            </a:endParaRPr>
          </a:p>
          <a:p>
            <a:pPr marL="300355" marR="765810" indent="-108585">
              <a:lnSpc>
                <a:spcPct val="104200"/>
              </a:lnSpc>
              <a:spcBef>
                <a:spcPts val="280"/>
              </a:spcBef>
              <a:buAutoNum type="arabicPeriod"/>
              <a:tabLst>
                <a:tab pos="311785" algn="l"/>
              </a:tabLst>
            </a:pPr>
            <a:r>
              <a:rPr sz="750" dirty="0">
                <a:solidFill>
                  <a:srgbClr val="414042"/>
                </a:solidFill>
                <a:latin typeface="Arial" panose="020B0604020202020204" pitchFamily="34" charset="0"/>
                <a:cs typeface="Arial" panose="020B0604020202020204" pitchFamily="34" charset="0"/>
              </a:rPr>
              <a:t>Everyone mingles, discussing stickies  that prompt conversation.</a:t>
            </a:r>
            <a:endParaRPr sz="750">
              <a:latin typeface="Arial" panose="020B0604020202020204" pitchFamily="34" charset="0"/>
              <a:cs typeface="Arial" panose="020B0604020202020204" pitchFamily="34" charset="0"/>
            </a:endParaRPr>
          </a:p>
        </p:txBody>
      </p:sp>
      <p:sp>
        <p:nvSpPr>
          <p:cNvPr id="35" name="object 35"/>
          <p:cNvSpPr txBox="1"/>
          <p:nvPr/>
        </p:nvSpPr>
        <p:spPr>
          <a:xfrm>
            <a:off x="3929303" y="3833972"/>
            <a:ext cx="2559685" cy="929640"/>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Online Adaptation:</a:t>
            </a:r>
            <a:endParaRPr sz="750">
              <a:latin typeface="Arial" panose="020B0604020202020204" pitchFamily="34" charset="0"/>
              <a:cs typeface="Arial" panose="020B0604020202020204" pitchFamily="34" charset="0"/>
            </a:endParaRPr>
          </a:p>
          <a:p>
            <a:pPr marL="12700" marR="5080">
              <a:lnSpc>
                <a:spcPct val="104000"/>
              </a:lnSpc>
              <a:spcBef>
                <a:spcPts val="285"/>
              </a:spcBef>
            </a:pPr>
            <a:r>
              <a:rPr sz="750" dirty="0">
                <a:solidFill>
                  <a:srgbClr val="414042"/>
                </a:solidFill>
                <a:latin typeface="Arial" panose="020B0604020202020204" pitchFamily="34" charset="0"/>
                <a:cs typeface="Arial" panose="020B0604020202020204" pitchFamily="34" charset="0"/>
              </a:rPr>
              <a:t>Have everyone write three post-its with their reflections.  Send participants into breakout rooms with one other  person. Give them 5 minutes to share their post-its</a:t>
            </a:r>
            <a:endParaRPr sz="750">
              <a:latin typeface="Arial" panose="020B0604020202020204" pitchFamily="34" charset="0"/>
              <a:cs typeface="Arial" panose="020B0604020202020204" pitchFamily="34" charset="0"/>
            </a:endParaRPr>
          </a:p>
          <a:p>
            <a:pPr marL="12700" marR="346075">
              <a:lnSpc>
                <a:spcPct val="104000"/>
              </a:lnSpc>
            </a:pPr>
            <a:r>
              <a:rPr sz="750" dirty="0">
                <a:solidFill>
                  <a:srgbClr val="414042"/>
                </a:solidFill>
                <a:latin typeface="Arial" panose="020B0604020202020204" pitchFamily="34" charset="0"/>
                <a:cs typeface="Arial" panose="020B0604020202020204" pitchFamily="34" charset="0"/>
              </a:rPr>
              <a:t>and discuss and then call them back. Send them  to a new breakout room with a new person.</a:t>
            </a:r>
            <a:endParaRPr sz="750">
              <a:latin typeface="Arial" panose="020B0604020202020204" pitchFamily="34" charset="0"/>
              <a:cs typeface="Arial" panose="020B0604020202020204" pitchFamily="34" charset="0"/>
            </a:endParaRPr>
          </a:p>
          <a:p>
            <a:pPr marL="12700">
              <a:lnSpc>
                <a:spcPct val="100000"/>
              </a:lnSpc>
              <a:spcBef>
                <a:spcPts val="35"/>
              </a:spcBef>
            </a:pPr>
            <a:r>
              <a:rPr sz="750" dirty="0">
                <a:solidFill>
                  <a:srgbClr val="414042"/>
                </a:solidFill>
                <a:latin typeface="Arial" panose="020B0604020202020204" pitchFamily="34" charset="0"/>
                <a:cs typeface="Arial" panose="020B0604020202020204" pitchFamily="34" charset="0"/>
              </a:rPr>
              <a:t>Call them back after 5 minutes. Repeat once more.</a:t>
            </a:r>
            <a:endParaRPr sz="750">
              <a:latin typeface="Arial" panose="020B0604020202020204" pitchFamily="34" charset="0"/>
              <a:cs typeface="Arial" panose="020B0604020202020204" pitchFamily="34" charset="0"/>
            </a:endParaRPr>
          </a:p>
        </p:txBody>
      </p:sp>
      <p:sp>
        <p:nvSpPr>
          <p:cNvPr id="36" name="object 36"/>
          <p:cNvSpPr txBox="1"/>
          <p:nvPr/>
        </p:nvSpPr>
        <p:spPr>
          <a:xfrm>
            <a:off x="3929303" y="4774059"/>
            <a:ext cx="2388870" cy="454025"/>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Debrief Questions:</a:t>
            </a:r>
            <a:endParaRPr sz="750">
              <a:latin typeface="Arial" panose="020B0604020202020204" pitchFamily="34" charset="0"/>
              <a:cs typeface="Arial" panose="020B0604020202020204" pitchFamily="34" charset="0"/>
            </a:endParaRPr>
          </a:p>
          <a:p>
            <a:pPr marL="300355" marR="5080" indent="-108585">
              <a:lnSpc>
                <a:spcPct val="104000"/>
              </a:lnSpc>
              <a:spcBef>
                <a:spcPts val="28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How were these conversations different from  typical “small talk”? Why do you think that is?</a:t>
            </a:r>
            <a:endParaRPr sz="750">
              <a:latin typeface="Arial" panose="020B0604020202020204" pitchFamily="34" charset="0"/>
              <a:cs typeface="Arial" panose="020B0604020202020204" pitchFamily="34" charset="0"/>
            </a:endParaRPr>
          </a:p>
        </p:txBody>
      </p:sp>
      <p:sp>
        <p:nvSpPr>
          <p:cNvPr id="37" name="object 37"/>
          <p:cNvSpPr txBox="1"/>
          <p:nvPr/>
        </p:nvSpPr>
        <p:spPr>
          <a:xfrm>
            <a:off x="887298" y="1566570"/>
            <a:ext cx="1597367"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BDAC54"/>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p:txBody>
      </p:sp>
      <p:sp>
        <p:nvSpPr>
          <p:cNvPr id="38" name="object 38"/>
          <p:cNvSpPr txBox="1"/>
          <p:nvPr/>
        </p:nvSpPr>
        <p:spPr>
          <a:xfrm>
            <a:off x="887299" y="6128651"/>
            <a:ext cx="2423795" cy="723265"/>
          </a:xfrm>
          <a:prstGeom prst="rect">
            <a:avLst/>
          </a:prstGeom>
        </p:spPr>
        <p:txBody>
          <a:bodyPr vert="horz" wrap="square" lIns="0" tIns="16510" rIns="0" bIns="0" rtlCol="0">
            <a:spAutoFit/>
          </a:bodyPr>
          <a:lstStyle/>
          <a:p>
            <a:pPr marL="12700">
              <a:lnSpc>
                <a:spcPct val="100000"/>
              </a:lnSpc>
              <a:spcBef>
                <a:spcPts val="130"/>
              </a:spcBef>
            </a:pPr>
            <a:r>
              <a:rPr sz="750" b="1" dirty="0">
                <a:solidFill>
                  <a:srgbClr val="C3B464"/>
                </a:solidFill>
                <a:latin typeface="Arial" panose="020B0604020202020204" pitchFamily="34" charset="0"/>
                <a:cs typeface="Arial" panose="020B0604020202020204" pitchFamily="34" charset="0"/>
              </a:rPr>
              <a:t>INTERVIEW PRACTICE</a:t>
            </a:r>
            <a:endParaRPr sz="750">
              <a:latin typeface="Arial" panose="020B0604020202020204" pitchFamily="34" charset="0"/>
              <a:cs typeface="Arial" panose="020B0604020202020204" pitchFamily="34" charset="0"/>
            </a:endParaRPr>
          </a:p>
          <a:p>
            <a:pPr marL="12700">
              <a:lnSpc>
                <a:spcPct val="100000"/>
              </a:lnSpc>
              <a:spcBef>
                <a:spcPts val="600"/>
              </a:spcBef>
            </a:pPr>
            <a:r>
              <a:rPr sz="750" b="1" i="1" dirty="0">
                <a:solidFill>
                  <a:srgbClr val="414042"/>
                </a:solidFill>
                <a:latin typeface="Arial" panose="020B0604020202020204" pitchFamily="34" charset="0"/>
                <a:cs typeface="Arial" panose="020B0604020202020204" pitchFamily="34" charset="0"/>
              </a:rPr>
              <a:t>Goal:</a:t>
            </a:r>
            <a:endParaRPr sz="750">
              <a:latin typeface="Arial" panose="020B0604020202020204" pitchFamily="34" charset="0"/>
              <a:cs typeface="Arial" panose="020B0604020202020204" pitchFamily="34" charset="0"/>
            </a:endParaRPr>
          </a:p>
          <a:p>
            <a:pPr marL="12700" marR="5080">
              <a:lnSpc>
                <a:spcPct val="102699"/>
              </a:lnSpc>
              <a:spcBef>
                <a:spcPts val="285"/>
              </a:spcBef>
            </a:pPr>
            <a:r>
              <a:rPr sz="750" dirty="0">
                <a:solidFill>
                  <a:srgbClr val="414042"/>
                </a:solidFill>
                <a:latin typeface="Arial" panose="020B0604020202020204" pitchFamily="34" charset="0"/>
                <a:cs typeface="Arial" panose="020B0604020202020204" pitchFamily="34" charset="0"/>
              </a:rPr>
              <a:t>This exercise is designed to help participants practice  asking open-ended questions and actively listening  to another person.</a:t>
            </a:r>
            <a:endParaRPr sz="750">
              <a:latin typeface="Arial" panose="020B0604020202020204" pitchFamily="34" charset="0"/>
              <a:cs typeface="Arial" panose="020B0604020202020204" pitchFamily="34" charset="0"/>
            </a:endParaRPr>
          </a:p>
        </p:txBody>
      </p:sp>
      <p:sp>
        <p:nvSpPr>
          <p:cNvPr id="39" name="object 39"/>
          <p:cNvSpPr txBox="1"/>
          <p:nvPr/>
        </p:nvSpPr>
        <p:spPr>
          <a:xfrm>
            <a:off x="887299" y="6862222"/>
            <a:ext cx="2603500" cy="1181735"/>
          </a:xfrm>
          <a:prstGeom prst="rect">
            <a:avLst/>
          </a:prstGeom>
        </p:spPr>
        <p:txBody>
          <a:bodyPr vert="horz" wrap="square" lIns="0" tIns="52705" rIns="0" bIns="0" rtlCol="0">
            <a:spAutoFit/>
          </a:bodyPr>
          <a:lstStyle/>
          <a:p>
            <a:pPr marL="12700">
              <a:lnSpc>
                <a:spcPct val="100000"/>
              </a:lnSpc>
              <a:spcBef>
                <a:spcPts val="415"/>
              </a:spcBef>
            </a:pPr>
            <a:r>
              <a:rPr sz="750" b="1" i="1" dirty="0">
                <a:solidFill>
                  <a:srgbClr val="414042"/>
                </a:solidFill>
                <a:latin typeface="Arial" panose="020B0604020202020204" pitchFamily="34" charset="0"/>
                <a:cs typeface="Arial" panose="020B0604020202020204" pitchFamily="34" charset="0"/>
              </a:rPr>
              <a:t>Instructions:</a:t>
            </a:r>
            <a:endParaRPr sz="750">
              <a:latin typeface="Arial" panose="020B0604020202020204" pitchFamily="34" charset="0"/>
              <a:cs typeface="Arial" panose="020B0604020202020204" pitchFamily="34" charset="0"/>
            </a:endParaRPr>
          </a:p>
          <a:p>
            <a:pPr marL="12700" marR="5080">
              <a:lnSpc>
                <a:spcPct val="102699"/>
              </a:lnSpc>
              <a:spcBef>
                <a:spcPts val="280"/>
              </a:spcBef>
            </a:pPr>
            <a:r>
              <a:rPr sz="750" dirty="0">
                <a:solidFill>
                  <a:srgbClr val="414042"/>
                </a:solidFill>
                <a:latin typeface="Arial" panose="020B0604020202020204" pitchFamily="34" charset="0"/>
                <a:cs typeface="Arial" panose="020B0604020202020204" pitchFamily="34" charset="0"/>
              </a:rPr>
              <a:t>Create time during the workshop to practice interviewing  each other using the techniques of this phase.</a:t>
            </a:r>
            <a:endParaRPr sz="750">
              <a:latin typeface="Arial" panose="020B0604020202020204" pitchFamily="34" charset="0"/>
              <a:cs typeface="Arial" panose="020B0604020202020204" pitchFamily="34" charset="0"/>
            </a:endParaRPr>
          </a:p>
          <a:p>
            <a:pPr marL="12700">
              <a:lnSpc>
                <a:spcPct val="100000"/>
              </a:lnSpc>
              <a:spcBef>
                <a:spcPts val="25"/>
              </a:spcBef>
            </a:pPr>
            <a:r>
              <a:rPr sz="750" dirty="0">
                <a:solidFill>
                  <a:srgbClr val="414042"/>
                </a:solidFill>
                <a:latin typeface="Arial" panose="020B0604020202020204" pitchFamily="34" charset="0"/>
                <a:cs typeface="Arial" panose="020B0604020202020204" pitchFamily="34" charset="0"/>
              </a:rPr>
              <a:t>Use the following prompts:</a:t>
            </a:r>
            <a:endParaRPr sz="750">
              <a:latin typeface="Arial" panose="020B0604020202020204" pitchFamily="34" charset="0"/>
              <a:cs typeface="Arial" panose="020B0604020202020204" pitchFamily="34" charset="0"/>
            </a:endParaRPr>
          </a:p>
          <a:p>
            <a:pPr marL="300355" indent="-108585">
              <a:lnSpc>
                <a:spcPct val="100000"/>
              </a:lnSpc>
              <a:spcBef>
                <a:spcPts val="309"/>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was your best holiday memory?</a:t>
            </a:r>
            <a:endParaRPr sz="750">
              <a:latin typeface="Arial" panose="020B0604020202020204" pitchFamily="34" charset="0"/>
              <a:cs typeface="Arial" panose="020B0604020202020204" pitchFamily="34" charset="0"/>
            </a:endParaRPr>
          </a:p>
          <a:p>
            <a:pPr marL="300355" indent="-108585">
              <a:lnSpc>
                <a:spcPct val="100000"/>
              </a:lnSpc>
              <a:spcBef>
                <a:spcPts val="30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is your favorite day of the week?</a:t>
            </a:r>
            <a:endParaRPr sz="750">
              <a:latin typeface="Arial" panose="020B0604020202020204" pitchFamily="34" charset="0"/>
              <a:cs typeface="Arial" panose="020B0604020202020204" pitchFamily="34" charset="0"/>
            </a:endParaRPr>
          </a:p>
          <a:p>
            <a:pPr marL="300355" indent="-108585">
              <a:lnSpc>
                <a:spcPct val="100000"/>
              </a:lnSpc>
              <a:spcBef>
                <a:spcPts val="309"/>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is your dinner time like?</a:t>
            </a:r>
            <a:endParaRPr sz="750">
              <a:latin typeface="Arial" panose="020B0604020202020204" pitchFamily="34" charset="0"/>
              <a:cs typeface="Arial" panose="020B0604020202020204" pitchFamily="34" charset="0"/>
            </a:endParaRPr>
          </a:p>
          <a:p>
            <a:pPr marL="300355" indent="-108585">
              <a:lnSpc>
                <a:spcPct val="100000"/>
              </a:lnSpc>
              <a:spcBef>
                <a:spcPts val="30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is your commute like?</a:t>
            </a:r>
            <a:endParaRPr sz="750">
              <a:latin typeface="Arial" panose="020B0604020202020204" pitchFamily="34" charset="0"/>
              <a:cs typeface="Arial" panose="020B0604020202020204" pitchFamily="34" charset="0"/>
            </a:endParaRPr>
          </a:p>
        </p:txBody>
      </p:sp>
      <p:sp>
        <p:nvSpPr>
          <p:cNvPr id="40" name="object 40"/>
          <p:cNvSpPr txBox="1"/>
          <p:nvPr/>
        </p:nvSpPr>
        <p:spPr>
          <a:xfrm>
            <a:off x="887299" y="8126532"/>
            <a:ext cx="2683510" cy="685800"/>
          </a:xfrm>
          <a:prstGeom prst="rect">
            <a:avLst/>
          </a:prstGeom>
        </p:spPr>
        <p:txBody>
          <a:bodyPr vert="horz" wrap="square" lIns="0" tIns="52705" rIns="0" bIns="0" rtlCol="0">
            <a:spAutoFit/>
          </a:bodyPr>
          <a:lstStyle/>
          <a:p>
            <a:pPr marL="12700">
              <a:lnSpc>
                <a:spcPct val="100000"/>
              </a:lnSpc>
              <a:spcBef>
                <a:spcPts val="415"/>
              </a:spcBef>
            </a:pPr>
            <a:r>
              <a:rPr sz="750" b="1" i="1" dirty="0">
                <a:solidFill>
                  <a:srgbClr val="414042"/>
                </a:solidFill>
                <a:latin typeface="Arial" panose="020B0604020202020204" pitchFamily="34" charset="0"/>
                <a:cs typeface="Arial" panose="020B0604020202020204" pitchFamily="34" charset="0"/>
              </a:rPr>
              <a:t>Online Adaptation:</a:t>
            </a:r>
            <a:endParaRPr sz="750">
              <a:latin typeface="Arial" panose="020B0604020202020204" pitchFamily="34" charset="0"/>
              <a:cs typeface="Arial" panose="020B0604020202020204" pitchFamily="34" charset="0"/>
            </a:endParaRPr>
          </a:p>
          <a:p>
            <a:pPr marL="12700" marR="5080">
              <a:lnSpc>
                <a:spcPct val="102699"/>
              </a:lnSpc>
              <a:spcBef>
                <a:spcPts val="280"/>
              </a:spcBef>
            </a:pPr>
            <a:r>
              <a:rPr sz="750" dirty="0">
                <a:solidFill>
                  <a:srgbClr val="414042"/>
                </a:solidFill>
                <a:latin typeface="Arial" panose="020B0604020202020204" pitchFamily="34" charset="0"/>
                <a:cs typeface="Arial" panose="020B0604020202020204" pitchFamily="34" charset="0"/>
              </a:rPr>
              <a:t>Send participants into breakout rooms with one other  person. Give them 5 minutes to interview each other and  discuss. Then call them back. Send them to a new breakout  room with a new person and repeat.</a:t>
            </a:r>
            <a:endParaRPr sz="750">
              <a:latin typeface="Arial" panose="020B0604020202020204" pitchFamily="34" charset="0"/>
              <a:cs typeface="Arial" panose="020B0604020202020204" pitchFamily="34" charset="0"/>
            </a:endParaRPr>
          </a:p>
        </p:txBody>
      </p:sp>
      <p:sp>
        <p:nvSpPr>
          <p:cNvPr id="41" name="object 41"/>
          <p:cNvSpPr txBox="1"/>
          <p:nvPr/>
        </p:nvSpPr>
        <p:spPr>
          <a:xfrm>
            <a:off x="887299" y="8823053"/>
            <a:ext cx="2009775" cy="1002030"/>
          </a:xfrm>
          <a:prstGeom prst="rect">
            <a:avLst/>
          </a:prstGeom>
        </p:spPr>
        <p:txBody>
          <a:bodyPr vert="horz" wrap="square" lIns="0" tIns="52069" rIns="0" bIns="0" rtlCol="0">
            <a:spAutoFit/>
          </a:bodyPr>
          <a:lstStyle/>
          <a:p>
            <a:pPr marL="12700">
              <a:lnSpc>
                <a:spcPct val="100000"/>
              </a:lnSpc>
              <a:spcBef>
                <a:spcPts val="409"/>
              </a:spcBef>
            </a:pPr>
            <a:r>
              <a:rPr sz="750" b="1" i="1" dirty="0">
                <a:solidFill>
                  <a:srgbClr val="414042"/>
                </a:solidFill>
                <a:latin typeface="Arial" panose="020B0604020202020204" pitchFamily="34" charset="0"/>
                <a:cs typeface="Arial" panose="020B0604020202020204" pitchFamily="34" charset="0"/>
              </a:rPr>
              <a:t>Debrief Questions:</a:t>
            </a:r>
            <a:endParaRPr sz="750">
              <a:latin typeface="Arial" panose="020B0604020202020204" pitchFamily="34" charset="0"/>
              <a:cs typeface="Arial" panose="020B0604020202020204" pitchFamily="34" charset="0"/>
            </a:endParaRPr>
          </a:p>
          <a:p>
            <a:pPr marL="300355" marR="47625" indent="-108585">
              <a:lnSpc>
                <a:spcPct val="104000"/>
              </a:lnSpc>
              <a:spcBef>
                <a:spcPts val="285"/>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did you notice about the kinds  of questions you asked?</a:t>
            </a:r>
            <a:endParaRPr sz="750">
              <a:latin typeface="Arial" panose="020B0604020202020204" pitchFamily="34" charset="0"/>
              <a:cs typeface="Arial" panose="020B0604020202020204" pitchFamily="34" charset="0"/>
            </a:endParaRPr>
          </a:p>
          <a:p>
            <a:pPr marL="300355" marR="5080" indent="-108585">
              <a:lnSpc>
                <a:spcPct val="104000"/>
              </a:lnSpc>
              <a:spcBef>
                <a:spcPts val="284"/>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What did you notice about the types  of responses those questions elicited?</a:t>
            </a:r>
            <a:endParaRPr sz="750">
              <a:latin typeface="Arial" panose="020B0604020202020204" pitchFamily="34" charset="0"/>
              <a:cs typeface="Arial" panose="020B0604020202020204" pitchFamily="34" charset="0"/>
            </a:endParaRPr>
          </a:p>
          <a:p>
            <a:pPr marL="300355" marR="98425" indent="-108585">
              <a:lnSpc>
                <a:spcPct val="104000"/>
              </a:lnSpc>
              <a:spcBef>
                <a:spcPts val="280"/>
              </a:spcBef>
              <a:buClr>
                <a:srgbClr val="000000"/>
              </a:buClr>
              <a:buFont typeface="Times New Roman"/>
              <a:buChar char="•"/>
              <a:tabLst>
                <a:tab pos="300990" algn="l"/>
              </a:tabLst>
            </a:pPr>
            <a:r>
              <a:rPr sz="750" dirty="0">
                <a:solidFill>
                  <a:srgbClr val="414042"/>
                </a:solidFill>
                <a:latin typeface="Arial" panose="020B0604020202020204" pitchFamily="34" charset="0"/>
                <a:cs typeface="Arial" panose="020B0604020202020204" pitchFamily="34" charset="0"/>
              </a:rPr>
              <a:t>How will this practice inform your  process of interviewing in the field?</a:t>
            </a:r>
            <a:endParaRPr sz="750">
              <a:latin typeface="Arial" panose="020B0604020202020204" pitchFamily="34" charset="0"/>
              <a:cs typeface="Arial" panose="020B0604020202020204" pitchFamily="34" charset="0"/>
            </a:endParaRPr>
          </a:p>
        </p:txBody>
      </p:sp>
      <p:sp>
        <p:nvSpPr>
          <p:cNvPr id="42" name="object 42"/>
          <p:cNvSpPr txBox="1"/>
          <p:nvPr/>
        </p:nvSpPr>
        <p:spPr>
          <a:xfrm>
            <a:off x="4158919" y="6613703"/>
            <a:ext cx="1648460" cy="659155"/>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FFFFFF"/>
                </a:solidFill>
                <a:latin typeface="Arial" panose="020B0604020202020204" pitchFamily="34" charset="0"/>
                <a:cs typeface="Arial" panose="020B0604020202020204" pitchFamily="34" charset="0"/>
              </a:rPr>
              <a:t>LEARN MORE  ABOUT THIS PHASE:</a:t>
            </a:r>
            <a:endParaRPr sz="1400">
              <a:latin typeface="Arial" panose="020B0604020202020204" pitchFamily="34" charset="0"/>
              <a:cs typeface="Arial" panose="020B0604020202020204" pitchFamily="34" charset="0"/>
            </a:endParaRPr>
          </a:p>
        </p:txBody>
      </p:sp>
      <p:sp>
        <p:nvSpPr>
          <p:cNvPr id="43" name="object 43"/>
          <p:cNvSpPr txBox="1"/>
          <p:nvPr/>
        </p:nvSpPr>
        <p:spPr>
          <a:xfrm>
            <a:off x="4158919" y="7243711"/>
            <a:ext cx="1692910" cy="43688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900">
              <a:latin typeface="Arial" panose="020B0604020202020204" pitchFamily="34" charset="0"/>
              <a:cs typeface="Arial" panose="020B0604020202020204" pitchFamily="34" charset="0"/>
            </a:endParaRPr>
          </a:p>
        </p:txBody>
      </p:sp>
      <p:sp>
        <p:nvSpPr>
          <p:cNvPr id="44" name="object 44"/>
          <p:cNvSpPr txBox="1"/>
          <p:nvPr/>
        </p:nvSpPr>
        <p:spPr>
          <a:xfrm>
            <a:off x="4338942" y="7761442"/>
            <a:ext cx="1288415" cy="302260"/>
          </a:xfrm>
          <a:prstGeom prst="rect">
            <a:avLst/>
          </a:prstGeom>
        </p:spPr>
        <p:txBody>
          <a:bodyPr vert="horz" wrap="square" lIns="0" tIns="13970" rIns="0" bIns="0" rtlCol="0">
            <a:spAutoFit/>
          </a:bodyPr>
          <a:lstStyle/>
          <a:p>
            <a:pPr marL="120650" marR="5080" indent="-108585">
              <a:lnSpc>
                <a:spcPct val="100000"/>
              </a:lnSpc>
              <a:spcBef>
                <a:spcPts val="110"/>
              </a:spcBef>
              <a:buClr>
                <a:srgbClr val="000000"/>
              </a:buClr>
              <a:buFont typeface="Times New Roman"/>
              <a:buChar char="•"/>
              <a:tabLst>
                <a:tab pos="121285" algn="l"/>
              </a:tabLst>
            </a:pPr>
            <a:r>
              <a:rPr sz="900" i="1" dirty="0">
                <a:solidFill>
                  <a:srgbClr val="414042"/>
                </a:solidFill>
                <a:latin typeface="Arial" panose="020B0604020202020204" pitchFamily="34" charset="0"/>
                <a:cs typeface="Arial" panose="020B0604020202020204" pitchFamily="34" charset="0"/>
              </a:rPr>
              <a:t>A warm embrace that  saves lives (video)</a:t>
            </a:r>
            <a:endParaRPr sz="900">
              <a:latin typeface="Arial" panose="020B0604020202020204" pitchFamily="34" charset="0"/>
              <a:cs typeface="Arial" panose="020B0604020202020204" pitchFamily="34" charset="0"/>
            </a:endParaRPr>
          </a:p>
        </p:txBody>
      </p:sp>
      <p:sp>
        <p:nvSpPr>
          <p:cNvPr id="45" name="object 45"/>
          <p:cNvSpPr txBox="1"/>
          <p:nvPr/>
        </p:nvSpPr>
        <p:spPr>
          <a:xfrm>
            <a:off x="4338916" y="8143750"/>
            <a:ext cx="1873250" cy="302260"/>
          </a:xfrm>
          <a:prstGeom prst="rect">
            <a:avLst/>
          </a:prstGeom>
        </p:spPr>
        <p:txBody>
          <a:bodyPr vert="horz" wrap="square" lIns="0" tIns="13970" rIns="0" bIns="0" rtlCol="0">
            <a:spAutoFit/>
          </a:bodyPr>
          <a:lstStyle/>
          <a:p>
            <a:pPr marL="120650" marR="5080" indent="-108585">
              <a:lnSpc>
                <a:spcPct val="100000"/>
              </a:lnSpc>
              <a:spcBef>
                <a:spcPts val="110"/>
              </a:spcBef>
              <a:buClr>
                <a:srgbClr val="000000"/>
              </a:buClr>
              <a:buFont typeface="Times New Roman"/>
              <a:buChar char="•"/>
              <a:tabLst>
                <a:tab pos="121285" algn="l"/>
              </a:tabLst>
            </a:pPr>
            <a:r>
              <a:rPr sz="900" i="1" dirty="0">
                <a:solidFill>
                  <a:srgbClr val="414042"/>
                </a:solidFill>
                <a:latin typeface="Arial" panose="020B0604020202020204" pitchFamily="34" charset="0"/>
                <a:cs typeface="Arial" panose="020B0604020202020204" pitchFamily="34" charset="0"/>
              </a:rPr>
              <a:t>The untold story of the vegetable  peeler that changed the world</a:t>
            </a:r>
            <a:endParaRPr sz="900">
              <a:latin typeface="Arial" panose="020B0604020202020204" pitchFamily="34" charset="0"/>
              <a:cs typeface="Arial" panose="020B0604020202020204" pitchFamily="34" charset="0"/>
            </a:endParaRPr>
          </a:p>
        </p:txBody>
      </p:sp>
      <p:sp>
        <p:nvSpPr>
          <p:cNvPr id="46" name="object 46"/>
          <p:cNvSpPr txBox="1"/>
          <p:nvPr/>
        </p:nvSpPr>
        <p:spPr>
          <a:xfrm>
            <a:off x="4338916" y="8526071"/>
            <a:ext cx="1750695" cy="547370"/>
          </a:xfrm>
          <a:prstGeom prst="rect">
            <a:avLst/>
          </a:prstGeom>
        </p:spPr>
        <p:txBody>
          <a:bodyPr vert="horz" wrap="square" lIns="0" tIns="13970" rIns="0" bIns="0" rtlCol="0">
            <a:spAutoFit/>
          </a:bodyPr>
          <a:lstStyle/>
          <a:p>
            <a:pPr marL="120650" indent="-108585">
              <a:lnSpc>
                <a:spcPct val="100000"/>
              </a:lnSpc>
              <a:spcBef>
                <a:spcPts val="110"/>
              </a:spcBef>
              <a:buClr>
                <a:srgbClr val="000000"/>
              </a:buClr>
              <a:buFont typeface="Times New Roman"/>
              <a:buChar char="•"/>
              <a:tabLst>
                <a:tab pos="121285" algn="l"/>
              </a:tabLst>
            </a:pPr>
            <a:r>
              <a:rPr sz="900" i="1" dirty="0">
                <a:solidFill>
                  <a:srgbClr val="414042"/>
                </a:solidFill>
                <a:latin typeface="Arial" panose="020B0604020202020204" pitchFamily="34" charset="0"/>
                <a:cs typeface="Arial" panose="020B0604020202020204" pitchFamily="34" charset="0"/>
              </a:rPr>
              <a:t>Designing Beyond Empathy</a:t>
            </a:r>
            <a:endParaRPr sz="900">
              <a:latin typeface="Arial" panose="020B0604020202020204" pitchFamily="34" charset="0"/>
              <a:cs typeface="Arial" panose="020B0604020202020204" pitchFamily="34" charset="0"/>
            </a:endParaRPr>
          </a:p>
          <a:p>
            <a:pPr marL="120650" marR="5080" indent="-108585">
              <a:lnSpc>
                <a:spcPct val="100000"/>
              </a:lnSpc>
              <a:spcBef>
                <a:spcPts val="855"/>
              </a:spcBef>
              <a:buClr>
                <a:srgbClr val="000000"/>
              </a:buClr>
              <a:buFont typeface="Times New Roman"/>
              <a:buChar char="•"/>
              <a:tabLst>
                <a:tab pos="121285" algn="l"/>
              </a:tabLst>
            </a:pPr>
            <a:r>
              <a:rPr sz="900" i="1" dirty="0">
                <a:solidFill>
                  <a:srgbClr val="414042"/>
                </a:solidFill>
                <a:latin typeface="Arial" panose="020B0604020202020204" pitchFamily="34" charset="0"/>
                <a:cs typeface="Arial" panose="020B0604020202020204" pitchFamily="34" charset="0"/>
              </a:rPr>
              <a:t>A Design Strategist’s “Six Rules  of Thumb for Design Research”</a:t>
            </a:r>
            <a:endParaRPr sz="900">
              <a:latin typeface="Arial" panose="020B0604020202020204" pitchFamily="34" charset="0"/>
              <a:cs typeface="Arial" panose="020B0604020202020204" pitchFamily="34" charset="0"/>
            </a:endParaRPr>
          </a:p>
        </p:txBody>
      </p:sp>
      <p:sp>
        <p:nvSpPr>
          <p:cNvPr id="47" name="object 47"/>
          <p:cNvSpPr/>
          <p:nvPr/>
        </p:nvSpPr>
        <p:spPr>
          <a:xfrm>
            <a:off x="911650" y="5992647"/>
            <a:ext cx="2706370" cy="0"/>
          </a:xfrm>
          <a:custGeom>
            <a:avLst/>
            <a:gdLst/>
            <a:ahLst/>
            <a:cxnLst/>
            <a:rect l="l" t="t" r="r" b="b"/>
            <a:pathLst>
              <a:path w="2706370">
                <a:moveTo>
                  <a:pt x="0" y="0"/>
                </a:moveTo>
                <a:lnTo>
                  <a:pt x="2706344"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8" name="object 48"/>
          <p:cNvSpPr/>
          <p:nvPr/>
        </p:nvSpPr>
        <p:spPr>
          <a:xfrm>
            <a:off x="3785831" y="1896008"/>
            <a:ext cx="0" cy="3936365"/>
          </a:xfrm>
          <a:custGeom>
            <a:avLst/>
            <a:gdLst/>
            <a:ahLst/>
            <a:cxnLst/>
            <a:rect l="l" t="t" r="r" b="b"/>
            <a:pathLst>
              <a:path h="3936365">
                <a:moveTo>
                  <a:pt x="0" y="0"/>
                </a:moveTo>
                <a:lnTo>
                  <a:pt x="0" y="3935907"/>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581539" y="10310603"/>
            <a:ext cx="5774055" cy="381635"/>
            <a:chOff x="581539" y="10310603"/>
            <a:chExt cx="5774055" cy="381635"/>
          </a:xfrm>
        </p:grpSpPr>
        <p:sp>
          <p:nvSpPr>
            <p:cNvPr id="7" name="object 7"/>
            <p:cNvSpPr/>
            <p:nvPr/>
          </p:nvSpPr>
          <p:spPr>
            <a:xfrm>
              <a:off x="588924" y="10326128"/>
              <a:ext cx="5759450" cy="366395"/>
            </a:xfrm>
            <a:custGeom>
              <a:avLst/>
              <a:gdLst/>
              <a:ahLst/>
              <a:cxnLst/>
              <a:rect l="l" t="t" r="r" b="b"/>
              <a:pathLst>
                <a:path w="5759450" h="366395">
                  <a:moveTo>
                    <a:pt x="5758827" y="0"/>
                  </a:moveTo>
                  <a:lnTo>
                    <a:pt x="0" y="0"/>
                  </a:lnTo>
                  <a:lnTo>
                    <a:pt x="0" y="186016"/>
                  </a:lnTo>
                  <a:lnTo>
                    <a:pt x="0" y="365874"/>
                  </a:lnTo>
                  <a:lnTo>
                    <a:pt x="5758827" y="365874"/>
                  </a:lnTo>
                  <a:lnTo>
                    <a:pt x="5758827" y="186016"/>
                  </a:lnTo>
                  <a:lnTo>
                    <a:pt x="5758827"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142102" y="1031797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142102" y="1031797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3998277" y="103179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3998277" y="103179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2861602" y="103179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2861602" y="103179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1725371" y="103179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1725371" y="103179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588911" y="103179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588911" y="103179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053494" y="103461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19" name="object 19"/>
          <p:cNvSpPr txBox="1"/>
          <p:nvPr/>
        </p:nvSpPr>
        <p:spPr>
          <a:xfrm>
            <a:off x="2119257" y="10346197"/>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0" name="object 20"/>
          <p:cNvSpPr txBox="1"/>
          <p:nvPr/>
        </p:nvSpPr>
        <p:spPr>
          <a:xfrm>
            <a:off x="3326432" y="103461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4295355" y="10346197"/>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2" name="object 22"/>
          <p:cNvSpPr txBox="1"/>
          <p:nvPr/>
        </p:nvSpPr>
        <p:spPr>
          <a:xfrm>
            <a:off x="5633683" y="10346197"/>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3" name="object 23"/>
          <p:cNvSpPr txBox="1"/>
          <p:nvPr/>
        </p:nvSpPr>
        <p:spPr>
          <a:xfrm>
            <a:off x="3811219" y="1855876"/>
            <a:ext cx="1264285"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#1 Preparing to Interview</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24" name="object 24"/>
          <p:cNvSpPr txBox="1"/>
          <p:nvPr/>
        </p:nvSpPr>
        <p:spPr>
          <a:xfrm>
            <a:off x="5957519" y="1855876"/>
            <a:ext cx="530225"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BDAD54"/>
                </a:solidFill>
                <a:latin typeface="Arial" panose="020B0604020202020204" pitchFamily="34" charset="0"/>
                <a:cs typeface="Arial" panose="020B0604020202020204" pitchFamily="34" charset="0"/>
              </a:rPr>
              <a:t>30 minutes</a:t>
            </a:r>
            <a:endParaRPr sz="800">
              <a:latin typeface="Arial" panose="020B0604020202020204" pitchFamily="34" charset="0"/>
              <a:cs typeface="Arial" panose="020B0604020202020204" pitchFamily="34" charset="0"/>
            </a:endParaRPr>
          </a:p>
        </p:txBody>
      </p:sp>
      <p:sp>
        <p:nvSpPr>
          <p:cNvPr id="25" name="object 25"/>
          <p:cNvSpPr txBox="1"/>
          <p:nvPr/>
        </p:nvSpPr>
        <p:spPr>
          <a:xfrm>
            <a:off x="3811219" y="2198827"/>
            <a:ext cx="2464435" cy="969644"/>
          </a:xfrm>
          <a:prstGeom prst="rect">
            <a:avLst/>
          </a:prstGeom>
        </p:spPr>
        <p:txBody>
          <a:bodyPr vert="horz" wrap="square" lIns="0" tIns="12700" rIns="0" bIns="0" rtlCol="0">
            <a:spAutoFit/>
          </a:bodyPr>
          <a:lstStyle/>
          <a:p>
            <a:pPr marL="12700" marR="5080">
              <a:lnSpc>
                <a:spcPct val="100000"/>
              </a:lnSpc>
              <a:spcBef>
                <a:spcPts val="100"/>
              </a:spcBef>
            </a:pPr>
            <a:r>
              <a:rPr sz="750" dirty="0">
                <a:solidFill>
                  <a:srgbClr val="414042"/>
                </a:solidFill>
                <a:latin typeface="Arial" panose="020B0604020202020204" pitchFamily="34" charset="0"/>
                <a:cs typeface="Arial" panose="020B0604020202020204" pitchFamily="34" charset="0"/>
              </a:rPr>
              <a:t>The </a:t>
            </a:r>
            <a:r>
              <a:rPr sz="750" b="1" dirty="0">
                <a:solidFill>
                  <a:srgbClr val="414042"/>
                </a:solidFill>
                <a:latin typeface="Arial" panose="020B0604020202020204" pitchFamily="34" charset="0"/>
                <a:cs typeface="Arial" panose="020B0604020202020204" pitchFamily="34" charset="0"/>
              </a:rPr>
              <a:t>Preparing to Interview </a:t>
            </a:r>
            <a:r>
              <a:rPr sz="750" dirty="0">
                <a:solidFill>
                  <a:srgbClr val="414042"/>
                </a:solidFill>
                <a:latin typeface="Arial" panose="020B0604020202020204" pitchFamily="34" charset="0"/>
                <a:cs typeface="Arial" panose="020B0604020202020204" pitchFamily="34" charset="0"/>
              </a:rPr>
              <a:t>handout is a guide for  conducting empathy interviews as a part of your design  research.</a:t>
            </a:r>
            <a:endParaRPr sz="75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86995">
              <a:lnSpc>
                <a:spcPct val="100000"/>
              </a:lnSpc>
              <a:spcBef>
                <a:spcPts val="284"/>
              </a:spcBef>
            </a:pPr>
            <a:r>
              <a:rPr sz="750" dirty="0">
                <a:solidFill>
                  <a:srgbClr val="414042"/>
                </a:solidFill>
                <a:latin typeface="Arial" panose="020B0604020202020204" pitchFamily="34" charset="0"/>
                <a:cs typeface="Arial" panose="020B0604020202020204" pitchFamily="34" charset="0"/>
              </a:rPr>
              <a:t>Use specific techniques for empathy interviewing that  will help unlock insights from your stakeholder.</a:t>
            </a:r>
            <a:endParaRPr sz="750">
              <a:latin typeface="Arial" panose="020B0604020202020204" pitchFamily="34" charset="0"/>
              <a:cs typeface="Arial" panose="020B0604020202020204" pitchFamily="34" charset="0"/>
            </a:endParaRPr>
          </a:p>
          <a:p>
            <a:pPr marL="12700">
              <a:lnSpc>
                <a:spcPct val="100000"/>
              </a:lnSpc>
            </a:pPr>
            <a:r>
              <a:rPr sz="750" dirty="0">
                <a:solidFill>
                  <a:srgbClr val="414042"/>
                </a:solidFill>
                <a:latin typeface="Arial" panose="020B0604020202020204" pitchFamily="34" charset="0"/>
                <a:cs typeface="Arial" panose="020B0604020202020204" pitchFamily="34" charset="0"/>
              </a:rPr>
              <a:t>Use this guide to support your fieldwork.</a:t>
            </a:r>
            <a:endParaRPr sz="750">
              <a:latin typeface="Arial" panose="020B0604020202020204" pitchFamily="34" charset="0"/>
              <a:cs typeface="Arial" panose="020B0604020202020204" pitchFamily="34" charset="0"/>
            </a:endParaRPr>
          </a:p>
        </p:txBody>
      </p:sp>
      <p:sp>
        <p:nvSpPr>
          <p:cNvPr id="26" name="object 26"/>
          <p:cNvSpPr txBox="1"/>
          <p:nvPr/>
        </p:nvSpPr>
        <p:spPr>
          <a:xfrm>
            <a:off x="3811219" y="6409271"/>
            <a:ext cx="2771775" cy="1761489"/>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#2 Interview Questions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968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Interview Questions </a:t>
            </a:r>
            <a:r>
              <a:rPr sz="800" dirty="0">
                <a:solidFill>
                  <a:srgbClr val="414042"/>
                </a:solidFill>
                <a:latin typeface="Arial" panose="020B0604020202020204" pitchFamily="34" charset="0"/>
                <a:cs typeface="Arial" panose="020B0604020202020204" pitchFamily="34" charset="0"/>
              </a:rPr>
              <a:t>handout helps you with starter  questions for your empathy interviews. You do not need to  ask all the questions. Pick 5 that are most relevant to start.  You can also modify the questions as needed.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It is very important when you are conducting empathy  interviews to ask open-ended questions that are related to  the problem you are solving; do not ask the stakeholder to  solve the problem. Use these questions to get started.</a:t>
            </a:r>
            <a:endParaRPr sz="800">
              <a:latin typeface="Arial" panose="020B0604020202020204" pitchFamily="34" charset="0"/>
              <a:cs typeface="Arial" panose="020B0604020202020204" pitchFamily="34" charset="0"/>
            </a:endParaRPr>
          </a:p>
          <a:p>
            <a:pPr marL="12700">
              <a:lnSpc>
                <a:spcPct val="100000"/>
              </a:lnSpc>
              <a:spcBef>
                <a:spcPts val="280"/>
              </a:spcBef>
            </a:pPr>
            <a:r>
              <a:rPr sz="800" i="1" dirty="0">
                <a:solidFill>
                  <a:srgbClr val="BDAD54"/>
                </a:solidFill>
                <a:latin typeface="Arial" panose="020B0604020202020204" pitchFamily="34" charset="0"/>
                <a:cs typeface="Arial" panose="020B0604020202020204" pitchFamily="34" charset="0"/>
              </a:rPr>
              <a:t>30 minutes to prepare, 30 minutes per interview</a:t>
            </a:r>
            <a:endParaRPr sz="800">
              <a:latin typeface="Arial" panose="020B0604020202020204" pitchFamily="34" charset="0"/>
              <a:cs typeface="Arial" panose="020B0604020202020204" pitchFamily="34" charset="0"/>
            </a:endParaRPr>
          </a:p>
        </p:txBody>
      </p:sp>
      <p:sp>
        <p:nvSpPr>
          <p:cNvPr id="27" name="object 27"/>
          <p:cNvSpPr txBox="1"/>
          <p:nvPr/>
        </p:nvSpPr>
        <p:spPr>
          <a:xfrm>
            <a:off x="3811219" y="3475291"/>
            <a:ext cx="2442845" cy="133286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151765" indent="-72390" algn="just">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If design teams are nervous about interviewing  stakeholders, have them do practice interviews  with each other.</a:t>
            </a:r>
            <a:endParaRPr sz="800">
              <a:latin typeface="Arial" panose="020B0604020202020204" pitchFamily="34" charset="0"/>
              <a:cs typeface="Arial" panose="020B0604020202020204" pitchFamily="34" charset="0"/>
            </a:endParaRPr>
          </a:p>
          <a:p>
            <a:pPr marL="84455" marR="184150" indent="-72390" algn="just">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Ask participants to review this resource before  conducting interviews.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The most important thing to remember is to ask  open-ended questions and follow up with “Tell me  more about...”</a:t>
            </a:r>
            <a:endParaRPr sz="800">
              <a:latin typeface="Arial" panose="020B0604020202020204" pitchFamily="34" charset="0"/>
              <a:cs typeface="Arial" panose="020B0604020202020204" pitchFamily="34" charset="0"/>
            </a:endParaRPr>
          </a:p>
        </p:txBody>
      </p:sp>
      <p:sp>
        <p:nvSpPr>
          <p:cNvPr id="28" name="object 28"/>
          <p:cNvSpPr txBox="1"/>
          <p:nvPr/>
        </p:nvSpPr>
        <p:spPr>
          <a:xfrm>
            <a:off x="3811219" y="8341550"/>
            <a:ext cx="2719705" cy="146812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8265" indent="-76200">
              <a:lnSpc>
                <a:spcPct val="100000"/>
              </a:lnSpc>
              <a:spcBef>
                <a:spcPts val="10"/>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they do not have</a:t>
            </a:r>
            <a:endParaRPr sz="800">
              <a:latin typeface="Arial" panose="020B0604020202020204" pitchFamily="34" charset="0"/>
              <a:cs typeface="Arial" panose="020B0604020202020204" pitchFamily="34" charset="0"/>
            </a:endParaRPr>
          </a:p>
          <a:p>
            <a:pPr marL="84455">
              <a:lnSpc>
                <a:spcPct val="100000"/>
              </a:lnSpc>
            </a:pPr>
            <a:r>
              <a:rPr sz="800" dirty="0">
                <a:solidFill>
                  <a:srgbClr val="414042"/>
                </a:solidFill>
                <a:latin typeface="Arial" panose="020B0604020202020204" pitchFamily="34" charset="0"/>
                <a:cs typeface="Arial" panose="020B0604020202020204" pitchFamily="34" charset="0"/>
              </a:rPr>
              <a:t>to interview all three of these stakeholder groups.</a:t>
            </a:r>
            <a:endParaRPr sz="800">
              <a:latin typeface="Arial" panose="020B0604020202020204" pitchFamily="34" charset="0"/>
              <a:cs typeface="Arial" panose="020B0604020202020204" pitchFamily="34" charset="0"/>
            </a:endParaRPr>
          </a:p>
          <a:p>
            <a:pPr marL="88265" indent="-76200">
              <a:lnSpc>
                <a:spcPct val="100000"/>
              </a:lnSpc>
              <a:spcBef>
                <a:spcPts val="280"/>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framing questions</a:t>
            </a:r>
            <a:endParaRPr sz="800">
              <a:latin typeface="Arial" panose="020B0604020202020204" pitchFamily="34" charset="0"/>
              <a:cs typeface="Arial" panose="020B0604020202020204" pitchFamily="34" charset="0"/>
            </a:endParaRPr>
          </a:p>
          <a:p>
            <a:pPr marL="84455" marR="381000">
              <a:lnSpc>
                <a:spcPct val="100000"/>
              </a:lnSpc>
            </a:pPr>
            <a:r>
              <a:rPr sz="800" dirty="0">
                <a:solidFill>
                  <a:srgbClr val="414042"/>
                </a:solidFill>
                <a:latin typeface="Arial" panose="020B0604020202020204" pitchFamily="34" charset="0"/>
                <a:cs typeface="Arial" panose="020B0604020202020204" pitchFamily="34" charset="0"/>
              </a:rPr>
              <a:t>as “Tell me more about...” will help them create  open-ended questions.</a:t>
            </a:r>
            <a:endParaRPr sz="800">
              <a:latin typeface="Arial" panose="020B0604020202020204" pitchFamily="34" charset="0"/>
              <a:cs typeface="Arial" panose="020B0604020202020204" pitchFamily="34" charset="0"/>
            </a:endParaRPr>
          </a:p>
          <a:p>
            <a:pPr marL="84455" marR="5080" indent="-72390">
              <a:lnSpc>
                <a:spcPct val="100000"/>
              </a:lnSpc>
              <a:spcBef>
                <a:spcPts val="285"/>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they do not have to ask every  question on this list. They should pick 5 from this list and  3-5 from the supplemental list.</a:t>
            </a:r>
            <a:endParaRPr sz="800">
              <a:latin typeface="Arial" panose="020B0604020202020204" pitchFamily="34" charset="0"/>
              <a:cs typeface="Arial" panose="020B0604020202020204" pitchFamily="34" charset="0"/>
            </a:endParaRPr>
          </a:p>
          <a:p>
            <a:pPr marL="84455" marR="254000" indent="-72390">
              <a:lnSpc>
                <a:spcPct val="100000"/>
              </a:lnSpc>
              <a:spcBef>
                <a:spcPts val="284"/>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rewrite the questions they  chose in the Interview Notes section of their toolkit.</a:t>
            </a:r>
            <a:endParaRPr sz="800">
              <a:latin typeface="Arial" panose="020B0604020202020204" pitchFamily="34" charset="0"/>
              <a:cs typeface="Arial" panose="020B0604020202020204" pitchFamily="34" charset="0"/>
            </a:endParaRPr>
          </a:p>
        </p:txBody>
      </p:sp>
      <p:grpSp>
        <p:nvGrpSpPr>
          <p:cNvPr id="29" name="object 29"/>
          <p:cNvGrpSpPr/>
          <p:nvPr/>
        </p:nvGrpSpPr>
        <p:grpSpPr>
          <a:xfrm>
            <a:off x="911745" y="1896008"/>
            <a:ext cx="2706370" cy="1917700"/>
            <a:chOff x="911745" y="1896008"/>
            <a:chExt cx="2706370" cy="1917700"/>
          </a:xfrm>
        </p:grpSpPr>
        <p:sp>
          <p:nvSpPr>
            <p:cNvPr id="30" name="object 30"/>
            <p:cNvSpPr/>
            <p:nvPr/>
          </p:nvSpPr>
          <p:spPr>
            <a:xfrm>
              <a:off x="1016309" y="1899170"/>
              <a:ext cx="2535039" cy="191126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914920" y="1899183"/>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2" name="object 32"/>
          <p:cNvGrpSpPr/>
          <p:nvPr/>
        </p:nvGrpSpPr>
        <p:grpSpPr>
          <a:xfrm>
            <a:off x="911745" y="3914292"/>
            <a:ext cx="2706370" cy="1917700"/>
            <a:chOff x="911745" y="3914292"/>
            <a:chExt cx="2706370" cy="1917700"/>
          </a:xfrm>
        </p:grpSpPr>
        <p:sp>
          <p:nvSpPr>
            <p:cNvPr id="33" name="object 33"/>
            <p:cNvSpPr/>
            <p:nvPr/>
          </p:nvSpPr>
          <p:spPr>
            <a:xfrm>
              <a:off x="1009799" y="3917467"/>
              <a:ext cx="2593710"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914920" y="3917467"/>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5" name="object 35"/>
          <p:cNvGrpSpPr/>
          <p:nvPr/>
        </p:nvGrpSpPr>
        <p:grpSpPr>
          <a:xfrm>
            <a:off x="911745" y="6498107"/>
            <a:ext cx="2706370" cy="1917700"/>
            <a:chOff x="911745" y="6498107"/>
            <a:chExt cx="2706370" cy="1917700"/>
          </a:xfrm>
        </p:grpSpPr>
        <p:sp>
          <p:nvSpPr>
            <p:cNvPr id="36" name="object 36"/>
            <p:cNvSpPr/>
            <p:nvPr/>
          </p:nvSpPr>
          <p:spPr>
            <a:xfrm>
              <a:off x="1016320" y="6502146"/>
              <a:ext cx="2598404" cy="1909508"/>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914920" y="6501282"/>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p:nvPr/>
        </p:nvSpPr>
        <p:spPr>
          <a:xfrm>
            <a:off x="911650" y="6217082"/>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txBox="1"/>
          <p:nvPr/>
        </p:nvSpPr>
        <p:spPr>
          <a:xfrm>
            <a:off x="899044" y="5874156"/>
            <a:ext cx="246761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34-35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0" name="object 40"/>
          <p:cNvSpPr txBox="1"/>
          <p:nvPr/>
        </p:nvSpPr>
        <p:spPr>
          <a:xfrm>
            <a:off x="899044" y="8457412"/>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37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1" name="object 41"/>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5335638"/>
            <a:ext cx="2627630" cy="3967753"/>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#3 Additional Interviewing Techniques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Additional Interviewing Techniques </a:t>
            </a:r>
            <a:r>
              <a:rPr sz="800" dirty="0">
                <a:solidFill>
                  <a:srgbClr val="414042"/>
                </a:solidFill>
                <a:latin typeface="Arial" panose="020B0604020202020204" pitchFamily="34" charset="0"/>
                <a:cs typeface="Arial" panose="020B0604020202020204" pitchFamily="34" charset="0"/>
              </a:rPr>
              <a:t>handout gives  you additional tools for engaging stakeholders,  particularly young students or those who have a hard  time sharing their answers to your questions. You do not  need to use every technique. Choose techniques that  are most relevant and appropriate for your context.</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60960">
              <a:lnSpc>
                <a:spcPct val="100000"/>
              </a:lnSpc>
              <a:spcBef>
                <a:spcPts val="295"/>
              </a:spcBef>
            </a:pPr>
            <a:r>
              <a:rPr sz="800" dirty="0">
                <a:solidFill>
                  <a:srgbClr val="414042"/>
                </a:solidFill>
                <a:latin typeface="Arial" panose="020B0604020202020204" pitchFamily="34" charset="0"/>
                <a:cs typeface="Arial" panose="020B0604020202020204" pitchFamily="34" charset="0"/>
              </a:rPr>
              <a:t>Your goal is to gain a deeper understanding of the  problem. A variety of techniques can help you engage  with different stakeholders.</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BDAD54"/>
                </a:solidFill>
                <a:latin typeface="Arial" panose="020B0604020202020204" pitchFamily="34" charset="0"/>
                <a:cs typeface="Arial" panose="020B0604020202020204" pitchFamily="34" charset="0"/>
              </a:rPr>
              <a:t>15 minutes to prepare</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25"/>
              </a:spcBef>
            </a:pPr>
            <a:endParaRPr sz="95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198120"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they do not have to use  these techniques if they do not find them helpful.</a:t>
            </a:r>
            <a:endParaRPr sz="800">
              <a:latin typeface="Arial" panose="020B0604020202020204" pitchFamily="34" charset="0"/>
              <a:cs typeface="Arial" panose="020B0604020202020204" pitchFamily="34" charset="0"/>
            </a:endParaRPr>
          </a:p>
          <a:p>
            <a:pPr marL="84455" marR="1270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these techniques are  especially useful with young children and those who  might be hesitant to share their thoughts and feelings.</a:t>
            </a:r>
            <a:endParaRPr sz="800">
              <a:latin typeface="Arial" panose="020B0604020202020204" pitchFamily="34" charset="0"/>
              <a:cs typeface="Arial" panose="020B0604020202020204" pitchFamily="34" charset="0"/>
            </a:endParaRPr>
          </a:p>
          <a:p>
            <a:pPr marL="84455" marR="21907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that they should only use one  or two of these techniques per interview.</a:t>
            </a:r>
            <a:endParaRPr sz="800">
              <a:latin typeface="Arial" panose="020B0604020202020204" pitchFamily="34" charset="0"/>
              <a:cs typeface="Arial" panose="020B0604020202020204" pitchFamily="34" charset="0"/>
            </a:endParaRPr>
          </a:p>
          <a:p>
            <a:pPr marL="84455" marR="16192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rewrite the techniques they  chose in the Interview Notes section of their toolkit.</a:t>
            </a:r>
            <a:endParaRPr sz="80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Be sure to remind participants to take notes.</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3" y="1959178"/>
            <a:ext cx="2700655" cy="121094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183515"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they do not have to ask  every question on this list. They should pick 3-5 from  the supplemental list.</a:t>
            </a:r>
            <a:endParaRPr sz="80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they do not have to interview  all three of these stakeholder groups.</a:t>
            </a:r>
            <a:endParaRPr sz="800">
              <a:latin typeface="Arial" panose="020B0604020202020204" pitchFamily="34" charset="0"/>
              <a:cs typeface="Arial" panose="020B0604020202020204" pitchFamily="34" charset="0"/>
            </a:endParaRPr>
          </a:p>
          <a:p>
            <a:pPr marL="84455" marR="2857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rewrite the questions they chose  in the Interview Notes section of their toolkit.</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11745" y="1896008"/>
            <a:ext cx="2706370" cy="1917700"/>
            <a:chOff x="911745" y="1896008"/>
            <a:chExt cx="2706370" cy="1917700"/>
          </a:xfrm>
        </p:grpSpPr>
        <p:sp>
          <p:nvSpPr>
            <p:cNvPr id="9" name="object 9"/>
            <p:cNvSpPr/>
            <p:nvPr/>
          </p:nvSpPr>
          <p:spPr>
            <a:xfrm>
              <a:off x="1016320" y="1900047"/>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14920" y="1899183"/>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1" name="object 11"/>
          <p:cNvGrpSpPr/>
          <p:nvPr/>
        </p:nvGrpSpPr>
        <p:grpSpPr>
          <a:xfrm>
            <a:off x="911745" y="5375859"/>
            <a:ext cx="2706370" cy="1917700"/>
            <a:chOff x="911745" y="5375859"/>
            <a:chExt cx="2706370" cy="1917700"/>
          </a:xfrm>
        </p:grpSpPr>
        <p:sp>
          <p:nvSpPr>
            <p:cNvPr id="12" name="object 12"/>
            <p:cNvSpPr/>
            <p:nvPr/>
          </p:nvSpPr>
          <p:spPr>
            <a:xfrm>
              <a:off x="1016309" y="5379034"/>
              <a:ext cx="2535039"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914920" y="537903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4" name="object 14"/>
          <p:cNvGrpSpPr/>
          <p:nvPr/>
        </p:nvGrpSpPr>
        <p:grpSpPr>
          <a:xfrm>
            <a:off x="911745" y="7394156"/>
            <a:ext cx="2706370" cy="1917700"/>
            <a:chOff x="911745" y="7394156"/>
            <a:chExt cx="2706370" cy="1917700"/>
          </a:xfrm>
        </p:grpSpPr>
        <p:sp>
          <p:nvSpPr>
            <p:cNvPr id="15" name="object 15"/>
            <p:cNvSpPr/>
            <p:nvPr/>
          </p:nvSpPr>
          <p:spPr>
            <a:xfrm>
              <a:off x="1009971" y="7397331"/>
              <a:ext cx="2604752" cy="191126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14920" y="7397331"/>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p:nvPr/>
        </p:nvSpPr>
        <p:spPr>
          <a:xfrm>
            <a:off x="911650" y="4756963"/>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893171" y="3855872"/>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39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9" name="object 19"/>
          <p:cNvSpPr txBox="1"/>
          <p:nvPr/>
        </p:nvSpPr>
        <p:spPr>
          <a:xfrm>
            <a:off x="893171" y="9353981"/>
            <a:ext cx="246761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40-41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0" name="object 20"/>
          <p:cNvGrpSpPr/>
          <p:nvPr/>
        </p:nvGrpSpPr>
        <p:grpSpPr>
          <a:xfrm>
            <a:off x="899998" y="1371511"/>
            <a:ext cx="5760085" cy="36195"/>
            <a:chOff x="899998" y="1371511"/>
            <a:chExt cx="5760085" cy="36195"/>
          </a:xfrm>
        </p:grpSpPr>
        <p:sp>
          <p:nvSpPr>
            <p:cNvPr id="21" name="object 21"/>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3" name="object 23"/>
          <p:cNvSpPr txBox="1"/>
          <p:nvPr/>
        </p:nvSpPr>
        <p:spPr>
          <a:xfrm>
            <a:off x="887299" y="825576"/>
            <a:ext cx="55981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BDAD54"/>
                </a:solidFill>
                <a:latin typeface="Arial" panose="020B0604020202020204" pitchFamily="34" charset="0"/>
                <a:cs typeface="Arial" panose="020B0604020202020204" pitchFamily="34" charset="0"/>
              </a:rPr>
              <a:t>EXPLORE </a:t>
            </a:r>
            <a:r>
              <a:rPr sz="1800" dirty="0">
                <a:solidFill>
                  <a:srgbClr val="BDAD54"/>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4" name="object 24"/>
          <p:cNvGrpSpPr/>
          <p:nvPr/>
        </p:nvGrpSpPr>
        <p:grpSpPr>
          <a:xfrm>
            <a:off x="877728" y="10293901"/>
            <a:ext cx="5798820" cy="398145"/>
            <a:chOff x="877728" y="10293901"/>
            <a:chExt cx="5798820" cy="398145"/>
          </a:xfrm>
        </p:grpSpPr>
        <p:sp>
          <p:nvSpPr>
            <p:cNvPr id="25" name="object 25"/>
            <p:cNvSpPr/>
            <p:nvPr/>
          </p:nvSpPr>
          <p:spPr>
            <a:xfrm>
              <a:off x="885088" y="10309428"/>
              <a:ext cx="5784215" cy="382905"/>
            </a:xfrm>
            <a:custGeom>
              <a:avLst/>
              <a:gdLst/>
              <a:ahLst/>
              <a:cxnLst/>
              <a:rect l="l" t="t" r="r" b="b"/>
              <a:pathLst>
                <a:path w="5784215" h="382904">
                  <a:moveTo>
                    <a:pt x="5783694" y="0"/>
                  </a:moveTo>
                  <a:lnTo>
                    <a:pt x="0" y="0"/>
                  </a:lnTo>
                  <a:lnTo>
                    <a:pt x="0" y="186016"/>
                  </a:lnTo>
                  <a:lnTo>
                    <a:pt x="0" y="382574"/>
                  </a:lnTo>
                  <a:lnTo>
                    <a:pt x="5783694" y="382574"/>
                  </a:lnTo>
                  <a:lnTo>
                    <a:pt x="5783694" y="186016"/>
                  </a:lnTo>
                  <a:lnTo>
                    <a:pt x="5783694"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5423535" y="103012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5423535" y="10301273"/>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4287088" y="10301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4287088" y="10301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3150641" y="10301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150641" y="10301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2014181" y="10301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2014181" y="10301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885101" y="103012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885101" y="103012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6" name="object 36"/>
          <p:cNvSpPr txBox="1"/>
          <p:nvPr/>
        </p:nvSpPr>
        <p:spPr>
          <a:xfrm>
            <a:off x="1248928" y="10329498"/>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7" name="object 37"/>
          <p:cNvSpPr txBox="1"/>
          <p:nvPr/>
        </p:nvSpPr>
        <p:spPr>
          <a:xfrm>
            <a:off x="2365896" y="10329498"/>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8" name="object 38"/>
          <p:cNvSpPr txBox="1"/>
          <p:nvPr/>
        </p:nvSpPr>
        <p:spPr>
          <a:xfrm>
            <a:off x="3541676" y="10329498"/>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9" name="object 39"/>
          <p:cNvSpPr txBox="1"/>
          <p:nvPr/>
        </p:nvSpPr>
        <p:spPr>
          <a:xfrm>
            <a:off x="4608411" y="10329498"/>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0" name="object 40"/>
          <p:cNvSpPr txBox="1"/>
          <p:nvPr/>
        </p:nvSpPr>
        <p:spPr>
          <a:xfrm>
            <a:off x="5900044" y="10329498"/>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3929303" y="5655551"/>
            <a:ext cx="2711450" cy="158940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#4 Interview Reflection</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5494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Interview Reflection </a:t>
            </a:r>
            <a:r>
              <a:rPr sz="800" dirty="0">
                <a:solidFill>
                  <a:srgbClr val="414042"/>
                </a:solidFill>
                <a:latin typeface="Arial" panose="020B0604020202020204" pitchFamily="34" charset="0"/>
                <a:cs typeface="Arial" panose="020B0604020202020204" pitchFamily="34" charset="0"/>
              </a:rPr>
              <a:t>handout helps you reflect on  what you heard from the people you interviewed.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It is critical to capture notes and reflections of your  empathy interviews and bring them to the next workshop.  The notes you gather will inform the next phase of the  design challenge.</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BDAD54"/>
                </a:solidFill>
                <a:latin typeface="Arial" panose="020B0604020202020204" pitchFamily="34" charset="0"/>
                <a:cs typeface="Arial" panose="020B0604020202020204" pitchFamily="34" charset="0"/>
              </a:rPr>
              <a:t>15-30 minutes per interview</a:t>
            </a:r>
            <a:endParaRPr sz="800">
              <a:latin typeface="Arial" panose="020B0604020202020204" pitchFamily="34" charset="0"/>
              <a:cs typeface="Arial" panose="020B0604020202020204" pitchFamily="34" charset="0"/>
            </a:endParaRPr>
          </a:p>
        </p:txBody>
      </p:sp>
      <p:sp>
        <p:nvSpPr>
          <p:cNvPr id="8" name="object 8"/>
          <p:cNvSpPr txBox="1"/>
          <p:nvPr/>
        </p:nvSpPr>
        <p:spPr>
          <a:xfrm>
            <a:off x="3929303" y="2013584"/>
            <a:ext cx="2734310" cy="145478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a:p>
            <a:pPr marL="84455" marR="2667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Remind design teams to take note of specific quotations  they hear and specific observations they see. They must  capture notes in order to reference them later in the  design challenge. The more specific the better!</a:t>
            </a:r>
            <a:endParaRPr sz="800" dirty="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be listening and looking for emotions  and motivations.</a:t>
            </a:r>
            <a:endParaRPr sz="800" dirty="0">
              <a:latin typeface="Arial" panose="020B0604020202020204" pitchFamily="34" charset="0"/>
              <a:cs typeface="Arial" panose="020B0604020202020204" pitchFamily="34" charset="0"/>
            </a:endParaRPr>
          </a:p>
          <a:p>
            <a:pPr marL="84455" marR="3810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also ask follow-up questions to get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a deeper understanding of the stakeholders they are  interviewing.</a:t>
            </a:r>
            <a:endParaRPr sz="800" dirty="0">
              <a:latin typeface="Arial" panose="020B0604020202020204" pitchFamily="34" charset="0"/>
              <a:cs typeface="Arial" panose="020B0604020202020204" pitchFamily="34" charset="0"/>
            </a:endParaRPr>
          </a:p>
        </p:txBody>
      </p:sp>
      <p:sp>
        <p:nvSpPr>
          <p:cNvPr id="9" name="object 9"/>
          <p:cNvSpPr txBox="1"/>
          <p:nvPr/>
        </p:nvSpPr>
        <p:spPr>
          <a:xfrm>
            <a:off x="3929303" y="7891856"/>
            <a:ext cx="2738120" cy="126047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71755"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use this tool to synthesize the notes  they took during their interviews in order to identify the  most interesting and important things they heard and  saw.</a:t>
            </a:r>
            <a:endParaRPr sz="80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This activity is best completed right after the interview,  but if participants have not completed it by the time you  see them, ask them to take a few minutes to review their  notes and then complete this reflection.</a:t>
            </a:r>
            <a:endParaRPr sz="800">
              <a:latin typeface="Arial" panose="020B0604020202020204" pitchFamily="34" charset="0"/>
              <a:cs typeface="Arial" panose="020B0604020202020204" pitchFamily="34" charset="0"/>
            </a:endParaRPr>
          </a:p>
        </p:txBody>
      </p:sp>
      <p:grpSp>
        <p:nvGrpSpPr>
          <p:cNvPr id="10" name="object 10"/>
          <p:cNvGrpSpPr/>
          <p:nvPr/>
        </p:nvGrpSpPr>
        <p:grpSpPr>
          <a:xfrm>
            <a:off x="911745" y="1858200"/>
            <a:ext cx="2706370" cy="1917700"/>
            <a:chOff x="911745" y="1858200"/>
            <a:chExt cx="2706370" cy="1917700"/>
          </a:xfrm>
        </p:grpSpPr>
        <p:sp>
          <p:nvSpPr>
            <p:cNvPr id="11" name="object 11"/>
            <p:cNvSpPr/>
            <p:nvPr/>
          </p:nvSpPr>
          <p:spPr>
            <a:xfrm>
              <a:off x="1009971" y="1861375"/>
              <a:ext cx="2604752" cy="191126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14920" y="1861375"/>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3" name="object 13"/>
          <p:cNvGrpSpPr/>
          <p:nvPr/>
        </p:nvGrpSpPr>
        <p:grpSpPr>
          <a:xfrm>
            <a:off x="911745" y="5695772"/>
            <a:ext cx="2706370" cy="1917700"/>
            <a:chOff x="911745" y="5695772"/>
            <a:chExt cx="2706370" cy="1917700"/>
          </a:xfrm>
        </p:grpSpPr>
        <p:sp>
          <p:nvSpPr>
            <p:cNvPr id="14" name="object 14"/>
            <p:cNvSpPr/>
            <p:nvPr/>
          </p:nvSpPr>
          <p:spPr>
            <a:xfrm>
              <a:off x="1009877" y="5698947"/>
              <a:ext cx="2595842"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14920" y="5698947"/>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p:nvPr/>
        </p:nvSpPr>
        <p:spPr>
          <a:xfrm>
            <a:off x="911650" y="4756963"/>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899044" y="3818166"/>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43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8" name="object 18"/>
          <p:cNvSpPr txBox="1"/>
          <p:nvPr/>
        </p:nvSpPr>
        <p:spPr>
          <a:xfrm>
            <a:off x="898955" y="7655623"/>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45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19" name="object 19"/>
          <p:cNvGrpSpPr/>
          <p:nvPr/>
        </p:nvGrpSpPr>
        <p:grpSpPr>
          <a:xfrm>
            <a:off x="908691" y="10302068"/>
            <a:ext cx="5774055" cy="390525"/>
            <a:chOff x="908691" y="10302068"/>
            <a:chExt cx="5774055" cy="390525"/>
          </a:xfrm>
        </p:grpSpPr>
        <p:sp>
          <p:nvSpPr>
            <p:cNvPr id="20" name="object 20"/>
            <p:cNvSpPr/>
            <p:nvPr/>
          </p:nvSpPr>
          <p:spPr>
            <a:xfrm>
              <a:off x="916063" y="10317607"/>
              <a:ext cx="5759450" cy="374650"/>
            </a:xfrm>
            <a:custGeom>
              <a:avLst/>
              <a:gdLst/>
              <a:ahLst/>
              <a:cxnLst/>
              <a:rect l="l" t="t" r="r" b="b"/>
              <a:pathLst>
                <a:path w="5759450" h="374650">
                  <a:moveTo>
                    <a:pt x="5758840" y="0"/>
                  </a:moveTo>
                  <a:lnTo>
                    <a:pt x="0" y="0"/>
                  </a:lnTo>
                  <a:lnTo>
                    <a:pt x="0" y="186004"/>
                  </a:lnTo>
                  <a:lnTo>
                    <a:pt x="0" y="374396"/>
                  </a:lnTo>
                  <a:lnTo>
                    <a:pt x="5758840" y="374396"/>
                  </a:lnTo>
                  <a:lnTo>
                    <a:pt x="5758840" y="186004"/>
                  </a:lnTo>
                  <a:lnTo>
                    <a:pt x="5758840"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5469254" y="1030944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5469254" y="1030944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4325429" y="103094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4325429" y="103094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188741" y="103094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188741" y="103094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052510" y="103094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2052510" y="103094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16063" y="1030944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16063" y="1030944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1" name="object 31"/>
          <p:cNvSpPr txBox="1"/>
          <p:nvPr/>
        </p:nvSpPr>
        <p:spPr>
          <a:xfrm>
            <a:off x="1380642" y="103376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2" name="object 32"/>
          <p:cNvSpPr txBox="1"/>
          <p:nvPr/>
        </p:nvSpPr>
        <p:spPr>
          <a:xfrm>
            <a:off x="2446405" y="1033766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3" name="object 33"/>
          <p:cNvSpPr txBox="1"/>
          <p:nvPr/>
        </p:nvSpPr>
        <p:spPr>
          <a:xfrm>
            <a:off x="3653580" y="1033766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4" name="object 34"/>
          <p:cNvSpPr txBox="1"/>
          <p:nvPr/>
        </p:nvSpPr>
        <p:spPr>
          <a:xfrm>
            <a:off x="4622503" y="1033766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5" name="object 35"/>
          <p:cNvSpPr txBox="1"/>
          <p:nvPr/>
        </p:nvSpPr>
        <p:spPr>
          <a:xfrm>
            <a:off x="5960831" y="10337662"/>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1818068"/>
            <a:ext cx="2580640" cy="171132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#5 Observations &amp; Journey Mapping</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7239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Observation &amp; Journey Mapping </a:t>
            </a:r>
            <a:r>
              <a:rPr sz="800" dirty="0">
                <a:solidFill>
                  <a:srgbClr val="414042"/>
                </a:solidFill>
                <a:latin typeface="Arial" panose="020B0604020202020204" pitchFamily="34" charset="0"/>
                <a:cs typeface="Arial" panose="020B0604020202020204" pitchFamily="34" charset="0"/>
              </a:rPr>
              <a:t>handout helps  you capture notes from your observation exercise.</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A journey map helps you synthesize what you observed  based on time.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31775">
              <a:lnSpc>
                <a:spcPct val="100000"/>
              </a:lnSpc>
              <a:spcBef>
                <a:spcPts val="295"/>
              </a:spcBef>
            </a:pPr>
            <a:r>
              <a:rPr sz="800" dirty="0">
                <a:solidFill>
                  <a:srgbClr val="414042"/>
                </a:solidFill>
                <a:latin typeface="Arial" panose="020B0604020202020204" pitchFamily="34" charset="0"/>
                <a:cs typeface="Arial" panose="020B0604020202020204" pitchFamily="34" charset="0"/>
              </a:rPr>
              <a:t>By observing one of your students and completing  a journey map, you will get a new perspective</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on the student experience in your classroom.</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BDAD54"/>
                </a:solidFill>
                <a:latin typeface="Arial" panose="020B0604020202020204" pitchFamily="34" charset="0"/>
                <a:cs typeface="Arial" panose="020B0604020202020204" pitchFamily="34" charset="0"/>
              </a:rPr>
              <a:t>30 minutes to reflect</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3" y="5822162"/>
            <a:ext cx="2636520" cy="171132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#6 Preparing to Shadow -- OPTIONAL</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Shadowing a student is an optional activity where you  make arrangements to visit another school and shadow  a student for a day. The </a:t>
            </a:r>
            <a:r>
              <a:rPr sz="800" b="1" dirty="0">
                <a:solidFill>
                  <a:srgbClr val="414042"/>
                </a:solidFill>
                <a:latin typeface="Arial" panose="020B0604020202020204" pitchFamily="34" charset="0"/>
                <a:cs typeface="Arial" panose="020B0604020202020204" pitchFamily="34" charset="0"/>
              </a:rPr>
              <a:t>Preparing to Shadow </a:t>
            </a:r>
            <a:r>
              <a:rPr sz="800" dirty="0">
                <a:solidFill>
                  <a:srgbClr val="414042"/>
                </a:solidFill>
                <a:latin typeface="Arial" panose="020B0604020202020204" pitchFamily="34" charset="0"/>
                <a:cs typeface="Arial" panose="020B0604020202020204" pitchFamily="34" charset="0"/>
              </a:rPr>
              <a:t>handout  helps you prepare for that experience.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72390" algn="just">
              <a:lnSpc>
                <a:spcPct val="100000"/>
              </a:lnSpc>
              <a:spcBef>
                <a:spcPts val="290"/>
              </a:spcBef>
            </a:pPr>
            <a:r>
              <a:rPr sz="800" dirty="0">
                <a:solidFill>
                  <a:srgbClr val="414042"/>
                </a:solidFill>
                <a:latin typeface="Arial" panose="020B0604020202020204" pitchFamily="34" charset="0"/>
                <a:cs typeface="Arial" panose="020B0604020202020204" pitchFamily="34" charset="0"/>
              </a:rPr>
              <a:t>By shadowing a student at another school, you will get  new perspectives and inspiration for how to solve your  problem back at home.</a:t>
            </a:r>
            <a:endParaRPr sz="800">
              <a:latin typeface="Arial" panose="020B0604020202020204" pitchFamily="34" charset="0"/>
              <a:cs typeface="Arial" panose="020B0604020202020204" pitchFamily="34" charset="0"/>
            </a:endParaRPr>
          </a:p>
          <a:p>
            <a:pPr>
              <a:lnSpc>
                <a:spcPct val="100000"/>
              </a:lnSpc>
              <a:spcBef>
                <a:spcPts val="45"/>
              </a:spcBef>
            </a:pPr>
            <a:endParaRPr sz="700">
              <a:latin typeface="Arial" panose="020B0604020202020204" pitchFamily="34" charset="0"/>
              <a:cs typeface="Arial" panose="020B0604020202020204" pitchFamily="34" charset="0"/>
            </a:endParaRPr>
          </a:p>
          <a:p>
            <a:pPr marL="12700" algn="just">
              <a:lnSpc>
                <a:spcPct val="100000"/>
              </a:lnSpc>
              <a:spcBef>
                <a:spcPts val="5"/>
              </a:spcBef>
            </a:pPr>
            <a:r>
              <a:rPr sz="800" i="1" dirty="0">
                <a:solidFill>
                  <a:srgbClr val="BDAD54"/>
                </a:solidFill>
                <a:latin typeface="Arial" panose="020B0604020202020204" pitchFamily="34" charset="0"/>
                <a:cs typeface="Arial" panose="020B0604020202020204" pitchFamily="34" charset="0"/>
              </a:rPr>
              <a:t>30 minutes to prepare, all day to shadow</a:t>
            </a:r>
            <a:endParaRPr sz="800">
              <a:latin typeface="Arial" panose="020B0604020202020204" pitchFamily="34" charset="0"/>
              <a:cs typeface="Arial" panose="020B0604020202020204" pitchFamily="34" charset="0"/>
            </a:endParaRPr>
          </a:p>
        </p:txBody>
      </p:sp>
      <p:sp>
        <p:nvSpPr>
          <p:cNvPr id="8" name="object 8"/>
          <p:cNvSpPr txBox="1"/>
          <p:nvPr/>
        </p:nvSpPr>
        <p:spPr>
          <a:xfrm>
            <a:off x="3929202" y="4054373"/>
            <a:ext cx="2604770" cy="108902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280035"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pick one specific student  to observe throughout the day.</a:t>
            </a:r>
            <a:endParaRPr sz="80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that they are focused on noticing  when that student is engaged and disengaged.</a:t>
            </a:r>
            <a:endParaRPr sz="800">
              <a:latin typeface="Arial" panose="020B0604020202020204" pitchFamily="34" charset="0"/>
              <a:cs typeface="Arial" panose="020B0604020202020204" pitchFamily="34" charset="0"/>
            </a:endParaRPr>
          </a:p>
          <a:p>
            <a:pPr marL="84455" marR="5651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This exercise is designed to help participants identify  opportunities to solve problems or meet needs.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7951572"/>
            <a:ext cx="2683510" cy="108902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381000"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Remind design teams that shadowing a student  at another school is an </a:t>
            </a:r>
            <a:r>
              <a:rPr sz="800" b="1" dirty="0">
                <a:solidFill>
                  <a:srgbClr val="414042"/>
                </a:solidFill>
                <a:latin typeface="Arial" panose="020B0604020202020204" pitchFamily="34" charset="0"/>
                <a:cs typeface="Arial" panose="020B0604020202020204" pitchFamily="34" charset="0"/>
              </a:rPr>
              <a:t>optional activity.</a:t>
            </a:r>
            <a:endParaRPr sz="800">
              <a:latin typeface="Arial" panose="020B0604020202020204" pitchFamily="34" charset="0"/>
              <a:cs typeface="Arial" panose="020B0604020202020204" pitchFamily="34" charset="0"/>
            </a:endParaRPr>
          </a:p>
          <a:p>
            <a:pPr marL="84455" marR="457834"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review the instructions  on this sheet before the day of their shadows.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Be sure to remind participants to take notes throughout  the shadow day on the </a:t>
            </a:r>
            <a:r>
              <a:rPr sz="800" i="1" dirty="0">
                <a:solidFill>
                  <a:srgbClr val="414042"/>
                </a:solidFill>
                <a:latin typeface="Arial" panose="020B0604020202020204" pitchFamily="34" charset="0"/>
                <a:cs typeface="Arial" panose="020B0604020202020204" pitchFamily="34" charset="0"/>
              </a:rPr>
              <a:t>Shadow </a:t>
            </a:r>
            <a:r>
              <a:rPr sz="800" dirty="0">
                <a:solidFill>
                  <a:srgbClr val="414042"/>
                </a:solidFill>
                <a:latin typeface="Arial" panose="020B0604020202020204" pitchFamily="34" charset="0"/>
                <a:cs typeface="Arial" panose="020B0604020202020204" pitchFamily="34" charset="0"/>
              </a:rPr>
              <a:t>Notes page.</a:t>
            </a:r>
            <a:endParaRPr sz="800">
              <a:latin typeface="Arial" panose="020B0604020202020204" pitchFamily="34" charset="0"/>
              <a:cs typeface="Arial" panose="020B0604020202020204" pitchFamily="34" charset="0"/>
            </a:endParaRPr>
          </a:p>
        </p:txBody>
      </p:sp>
      <p:grpSp>
        <p:nvGrpSpPr>
          <p:cNvPr id="10" name="object 10"/>
          <p:cNvGrpSpPr/>
          <p:nvPr/>
        </p:nvGrpSpPr>
        <p:grpSpPr>
          <a:xfrm>
            <a:off x="911745" y="1858302"/>
            <a:ext cx="2706370" cy="1917700"/>
            <a:chOff x="911745" y="1858302"/>
            <a:chExt cx="2706370" cy="1917700"/>
          </a:xfrm>
        </p:grpSpPr>
        <p:sp>
          <p:nvSpPr>
            <p:cNvPr id="11" name="object 11"/>
            <p:cNvSpPr/>
            <p:nvPr/>
          </p:nvSpPr>
          <p:spPr>
            <a:xfrm>
              <a:off x="1009740" y="1861477"/>
              <a:ext cx="2598405" cy="191126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14920" y="1861477"/>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3" name="object 13"/>
          <p:cNvGrpSpPr/>
          <p:nvPr/>
        </p:nvGrpSpPr>
        <p:grpSpPr>
          <a:xfrm>
            <a:off x="911745" y="5862345"/>
            <a:ext cx="2706370" cy="1917700"/>
            <a:chOff x="911745" y="5862345"/>
            <a:chExt cx="2706370" cy="1917700"/>
          </a:xfrm>
        </p:grpSpPr>
        <p:sp>
          <p:nvSpPr>
            <p:cNvPr id="14" name="object 14"/>
            <p:cNvSpPr/>
            <p:nvPr/>
          </p:nvSpPr>
          <p:spPr>
            <a:xfrm>
              <a:off x="1016309" y="5865507"/>
              <a:ext cx="2535039"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14920" y="586552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6" name="object 16"/>
          <p:cNvGrpSpPr/>
          <p:nvPr/>
        </p:nvGrpSpPr>
        <p:grpSpPr>
          <a:xfrm>
            <a:off x="911745" y="7877568"/>
            <a:ext cx="2706370" cy="1917700"/>
            <a:chOff x="911745" y="7877568"/>
            <a:chExt cx="2706370" cy="1917700"/>
          </a:xfrm>
        </p:grpSpPr>
        <p:sp>
          <p:nvSpPr>
            <p:cNvPr id="17" name="object 17"/>
            <p:cNvSpPr/>
            <p:nvPr/>
          </p:nvSpPr>
          <p:spPr>
            <a:xfrm>
              <a:off x="1009971" y="7880743"/>
              <a:ext cx="2604752" cy="191125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14920" y="7880743"/>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p:nvPr/>
        </p:nvSpPr>
        <p:spPr>
          <a:xfrm>
            <a:off x="911744" y="5473586"/>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898950" y="3818166"/>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51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898950" y="9837407"/>
            <a:ext cx="246761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52-53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2" name="object 22"/>
          <p:cNvGrpSpPr/>
          <p:nvPr/>
        </p:nvGrpSpPr>
        <p:grpSpPr>
          <a:xfrm>
            <a:off x="902220" y="1371511"/>
            <a:ext cx="5760085" cy="36195"/>
            <a:chOff x="902220" y="1371511"/>
            <a:chExt cx="5760085" cy="36195"/>
          </a:xfrm>
        </p:grpSpPr>
        <p:sp>
          <p:nvSpPr>
            <p:cNvPr id="23" name="object 23"/>
            <p:cNvSpPr/>
            <p:nvPr/>
          </p:nvSpPr>
          <p:spPr>
            <a:xfrm>
              <a:off x="902220"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1989416"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5" name="object 25"/>
          <p:cNvSpPr txBox="1"/>
          <p:nvPr/>
        </p:nvSpPr>
        <p:spPr>
          <a:xfrm>
            <a:off x="889519" y="823697"/>
            <a:ext cx="559816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BDAD54"/>
                </a:solidFill>
                <a:latin typeface="Arial" panose="020B0604020202020204" pitchFamily="34" charset="0"/>
                <a:cs typeface="Arial" panose="020B0604020202020204" pitchFamily="34" charset="0"/>
              </a:rPr>
              <a:t>EXPLORE </a:t>
            </a:r>
            <a:r>
              <a:rPr sz="1800" dirty="0">
                <a:solidFill>
                  <a:srgbClr val="BDAD54"/>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6" name="object 26"/>
          <p:cNvGrpSpPr/>
          <p:nvPr/>
        </p:nvGrpSpPr>
        <p:grpSpPr>
          <a:xfrm>
            <a:off x="877728" y="10285656"/>
            <a:ext cx="5798820" cy="406400"/>
            <a:chOff x="877728" y="10285656"/>
            <a:chExt cx="5798820" cy="406400"/>
          </a:xfrm>
        </p:grpSpPr>
        <p:sp>
          <p:nvSpPr>
            <p:cNvPr id="27" name="object 27"/>
            <p:cNvSpPr/>
            <p:nvPr/>
          </p:nvSpPr>
          <p:spPr>
            <a:xfrm>
              <a:off x="885088" y="10301186"/>
              <a:ext cx="5784215" cy="391160"/>
            </a:xfrm>
            <a:custGeom>
              <a:avLst/>
              <a:gdLst/>
              <a:ahLst/>
              <a:cxnLst/>
              <a:rect l="l" t="t" r="r" b="b"/>
              <a:pathLst>
                <a:path w="5784215" h="391159">
                  <a:moveTo>
                    <a:pt x="5783694" y="0"/>
                  </a:moveTo>
                  <a:lnTo>
                    <a:pt x="0" y="0"/>
                  </a:lnTo>
                  <a:lnTo>
                    <a:pt x="0" y="186016"/>
                  </a:lnTo>
                  <a:lnTo>
                    <a:pt x="0" y="390817"/>
                  </a:lnTo>
                  <a:lnTo>
                    <a:pt x="5783694" y="390817"/>
                  </a:lnTo>
                  <a:lnTo>
                    <a:pt x="5783694" y="186016"/>
                  </a:lnTo>
                  <a:lnTo>
                    <a:pt x="5783694"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423535" y="102930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423535" y="102930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287088" y="102930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287088" y="102930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50641" y="102930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50641" y="102930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14181" y="102930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14181" y="102930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85101" y="102930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885101" y="102930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txBox="1"/>
          <p:nvPr/>
        </p:nvSpPr>
        <p:spPr>
          <a:xfrm>
            <a:off x="1248928" y="10321252"/>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9" name="object 39"/>
          <p:cNvSpPr txBox="1"/>
          <p:nvPr/>
        </p:nvSpPr>
        <p:spPr>
          <a:xfrm>
            <a:off x="2365896" y="10321252"/>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0" name="object 40"/>
          <p:cNvSpPr txBox="1"/>
          <p:nvPr/>
        </p:nvSpPr>
        <p:spPr>
          <a:xfrm>
            <a:off x="3541676" y="10321252"/>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1" name="object 41"/>
          <p:cNvSpPr txBox="1"/>
          <p:nvPr/>
        </p:nvSpPr>
        <p:spPr>
          <a:xfrm>
            <a:off x="4608411" y="10321252"/>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5900044" y="10321252"/>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2013584"/>
            <a:ext cx="2683510" cy="108902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38481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Remind design teams that shadowing a student  at another school is an </a:t>
            </a:r>
            <a:r>
              <a:rPr sz="800" b="1" i="1" dirty="0">
                <a:solidFill>
                  <a:srgbClr val="414042"/>
                </a:solidFill>
                <a:latin typeface="Arial" panose="020B0604020202020204" pitchFamily="34" charset="0"/>
                <a:cs typeface="Arial" panose="020B0604020202020204" pitchFamily="34" charset="0"/>
              </a:rPr>
              <a:t>optional activity.</a:t>
            </a:r>
            <a:endParaRPr sz="800">
              <a:latin typeface="Arial" panose="020B0604020202020204" pitchFamily="34" charset="0"/>
              <a:cs typeface="Arial" panose="020B0604020202020204" pitchFamily="34" charset="0"/>
            </a:endParaRPr>
          </a:p>
          <a:p>
            <a:pPr marL="84455" marR="457834"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review the instructions  on this sheet before the day of their shadows.</a:t>
            </a:r>
            <a:endParaRPr sz="800">
              <a:latin typeface="Arial" panose="020B0604020202020204" pitchFamily="34" charset="0"/>
              <a:cs typeface="Arial" panose="020B0604020202020204" pitchFamily="34" charset="0"/>
            </a:endParaRPr>
          </a:p>
          <a:p>
            <a:pPr marL="84455" marR="5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Be sure to remind participants to take notes throughout  the shadow day on the </a:t>
            </a:r>
            <a:r>
              <a:rPr sz="800" i="1" dirty="0">
                <a:solidFill>
                  <a:srgbClr val="414042"/>
                </a:solidFill>
                <a:latin typeface="Arial" panose="020B0604020202020204" pitchFamily="34" charset="0"/>
                <a:cs typeface="Arial" panose="020B0604020202020204" pitchFamily="34" charset="0"/>
              </a:rPr>
              <a:t>Shadow </a:t>
            </a:r>
            <a:r>
              <a:rPr sz="800" dirty="0">
                <a:solidFill>
                  <a:srgbClr val="414042"/>
                </a:solidFill>
                <a:latin typeface="Arial" panose="020B0604020202020204" pitchFamily="34" charset="0"/>
                <a:cs typeface="Arial" panose="020B0604020202020204" pitchFamily="34" charset="0"/>
              </a:rPr>
              <a:t>Notes page.</a:t>
            </a:r>
            <a:endParaRPr sz="800">
              <a:latin typeface="Arial" panose="020B0604020202020204" pitchFamily="34" charset="0"/>
              <a:cs typeface="Arial" panose="020B0604020202020204" pitchFamily="34" charset="0"/>
            </a:endParaRPr>
          </a:p>
        </p:txBody>
      </p:sp>
      <p:grpSp>
        <p:nvGrpSpPr>
          <p:cNvPr id="7" name="object 7"/>
          <p:cNvGrpSpPr/>
          <p:nvPr/>
        </p:nvGrpSpPr>
        <p:grpSpPr>
          <a:xfrm>
            <a:off x="911745" y="1915325"/>
            <a:ext cx="2706370" cy="1917700"/>
            <a:chOff x="911745" y="1915325"/>
            <a:chExt cx="2706370" cy="1917700"/>
          </a:xfrm>
        </p:grpSpPr>
        <p:sp>
          <p:nvSpPr>
            <p:cNvPr id="8" name="object 8"/>
            <p:cNvSpPr/>
            <p:nvPr/>
          </p:nvSpPr>
          <p:spPr>
            <a:xfrm>
              <a:off x="1016320" y="1919363"/>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914920" y="191850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p:nvPr/>
        </p:nvSpPr>
        <p:spPr>
          <a:xfrm>
            <a:off x="3929303" y="5721832"/>
            <a:ext cx="2711450" cy="158940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C3B464"/>
                </a:solidFill>
                <a:latin typeface="Arial" panose="020B0604020202020204" pitchFamily="34" charset="0"/>
                <a:cs typeface="Arial" panose="020B0604020202020204" pitchFamily="34" charset="0"/>
              </a:rPr>
              <a:t>#7 Shadow Reflection -- OPTIONAL</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130175">
              <a:lnSpc>
                <a:spcPct val="100000"/>
              </a:lnSpc>
              <a:spcBef>
                <a:spcPts val="295"/>
              </a:spcBef>
            </a:pPr>
            <a:r>
              <a:rPr sz="800" dirty="0">
                <a:solidFill>
                  <a:srgbClr val="414042"/>
                </a:solidFill>
                <a:latin typeface="Arial" panose="020B0604020202020204" pitchFamily="34" charset="0"/>
                <a:cs typeface="Arial" panose="020B0604020202020204" pitchFamily="34" charset="0"/>
              </a:rPr>
              <a:t>The </a:t>
            </a:r>
            <a:r>
              <a:rPr sz="800" b="1" dirty="0">
                <a:solidFill>
                  <a:srgbClr val="414042"/>
                </a:solidFill>
                <a:latin typeface="Arial" panose="020B0604020202020204" pitchFamily="34" charset="0"/>
                <a:cs typeface="Arial" panose="020B0604020202020204" pitchFamily="34" charset="0"/>
              </a:rPr>
              <a:t>Shadow Reflection </a:t>
            </a:r>
            <a:r>
              <a:rPr sz="800" dirty="0">
                <a:solidFill>
                  <a:srgbClr val="414042"/>
                </a:solidFill>
                <a:latin typeface="Arial" panose="020B0604020202020204" pitchFamily="34" charset="0"/>
                <a:cs typeface="Arial" panose="020B0604020202020204" pitchFamily="34" charset="0"/>
              </a:rPr>
              <a:t>handout helps you capture the  notes and reflections from your shadow experience.</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dirty="0">
                <a:solidFill>
                  <a:srgbClr val="414042"/>
                </a:solidFill>
                <a:latin typeface="Arial" panose="020B0604020202020204" pitchFamily="34" charset="0"/>
                <a:cs typeface="Arial" panose="020B0604020202020204" pitchFamily="34" charset="0"/>
              </a:rPr>
              <a:t>It is critical to capture notes and reflections of your  empathy interviews and bring them to the next workshop.  The notes you gather will inform the next phase of the  design challenge.</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BDAD54"/>
                </a:solidFill>
                <a:latin typeface="Arial" panose="020B0604020202020204" pitchFamily="34" charset="0"/>
                <a:cs typeface="Arial" panose="020B0604020202020204" pitchFamily="34" charset="0"/>
              </a:rPr>
              <a:t>30 minutes to shadow</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7958137"/>
            <a:ext cx="2738120" cy="126047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a:p>
            <a:pPr marL="84455" marR="124460" indent="-72390" algn="just">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use this tool to synthesize the notes  they took during their shadow experiences in order to  identify the most interesting and important things they  heard and saw.</a:t>
            </a:r>
            <a:endParaRPr sz="800" dirty="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This activity is best completed right after the shadow,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but if participants have not completed it by the time you  see them, ask them to take a few minutes to review their  notes and then complete this reflection.</a:t>
            </a:r>
            <a:endParaRPr sz="800" dirty="0">
              <a:latin typeface="Arial" panose="020B0604020202020204" pitchFamily="34" charset="0"/>
              <a:cs typeface="Arial" panose="020B0604020202020204" pitchFamily="34" charset="0"/>
            </a:endParaRPr>
          </a:p>
        </p:txBody>
      </p:sp>
      <p:grpSp>
        <p:nvGrpSpPr>
          <p:cNvPr id="12" name="object 12"/>
          <p:cNvGrpSpPr/>
          <p:nvPr/>
        </p:nvGrpSpPr>
        <p:grpSpPr>
          <a:xfrm>
            <a:off x="911745" y="5762066"/>
            <a:ext cx="2706370" cy="1917700"/>
            <a:chOff x="911745" y="5762066"/>
            <a:chExt cx="2706370" cy="1917700"/>
          </a:xfrm>
        </p:grpSpPr>
        <p:sp>
          <p:nvSpPr>
            <p:cNvPr id="13" name="object 13"/>
            <p:cNvSpPr/>
            <p:nvPr/>
          </p:nvSpPr>
          <p:spPr>
            <a:xfrm>
              <a:off x="1016320" y="5766105"/>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14920" y="5765241"/>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5" name="object 15"/>
          <p:cNvSpPr/>
          <p:nvPr/>
        </p:nvSpPr>
        <p:spPr>
          <a:xfrm>
            <a:off x="911650" y="4902301"/>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txBox="1"/>
          <p:nvPr/>
        </p:nvSpPr>
        <p:spPr>
          <a:xfrm>
            <a:off x="898950" y="3875176"/>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55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7" name="object 17"/>
          <p:cNvSpPr txBox="1"/>
          <p:nvPr/>
        </p:nvSpPr>
        <p:spPr>
          <a:xfrm>
            <a:off x="898950" y="7721879"/>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57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8" name="object 18"/>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19" name="object 19"/>
          <p:cNvGrpSpPr/>
          <p:nvPr/>
        </p:nvGrpSpPr>
        <p:grpSpPr>
          <a:xfrm>
            <a:off x="908691" y="10293813"/>
            <a:ext cx="5774055" cy="398780"/>
            <a:chOff x="908691" y="10293813"/>
            <a:chExt cx="5774055" cy="398780"/>
          </a:xfrm>
        </p:grpSpPr>
        <p:sp>
          <p:nvSpPr>
            <p:cNvPr id="20" name="object 20"/>
            <p:cNvSpPr/>
            <p:nvPr/>
          </p:nvSpPr>
          <p:spPr>
            <a:xfrm>
              <a:off x="916063" y="10309351"/>
              <a:ext cx="5759450" cy="382905"/>
            </a:xfrm>
            <a:custGeom>
              <a:avLst/>
              <a:gdLst/>
              <a:ahLst/>
              <a:cxnLst/>
              <a:rect l="l" t="t" r="r" b="b"/>
              <a:pathLst>
                <a:path w="5759450" h="382904">
                  <a:moveTo>
                    <a:pt x="5758840" y="0"/>
                  </a:moveTo>
                  <a:lnTo>
                    <a:pt x="0" y="0"/>
                  </a:lnTo>
                  <a:lnTo>
                    <a:pt x="0" y="186004"/>
                  </a:lnTo>
                  <a:lnTo>
                    <a:pt x="0" y="382651"/>
                  </a:lnTo>
                  <a:lnTo>
                    <a:pt x="5758840" y="382651"/>
                  </a:lnTo>
                  <a:lnTo>
                    <a:pt x="5758840" y="186004"/>
                  </a:lnTo>
                  <a:lnTo>
                    <a:pt x="5758840"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5469254" y="1030118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5469254" y="1030118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4325429" y="103011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4325429" y="103011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188741" y="103011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3188741" y="103011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052510" y="103011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2052510" y="103011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16063" y="103011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916063" y="103011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1" name="object 31"/>
          <p:cNvSpPr txBox="1"/>
          <p:nvPr/>
        </p:nvSpPr>
        <p:spPr>
          <a:xfrm>
            <a:off x="1380642" y="10329416"/>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2" name="object 32"/>
          <p:cNvSpPr txBox="1"/>
          <p:nvPr/>
        </p:nvSpPr>
        <p:spPr>
          <a:xfrm>
            <a:off x="2446405" y="10329416"/>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3" name="object 33"/>
          <p:cNvSpPr txBox="1"/>
          <p:nvPr/>
        </p:nvSpPr>
        <p:spPr>
          <a:xfrm>
            <a:off x="3653580" y="10329416"/>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4" name="object 34"/>
          <p:cNvSpPr txBox="1"/>
          <p:nvPr/>
        </p:nvSpPr>
        <p:spPr>
          <a:xfrm>
            <a:off x="4622503" y="10329416"/>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5" name="object 35"/>
          <p:cNvSpPr txBox="1"/>
          <p:nvPr/>
        </p:nvSpPr>
        <p:spPr>
          <a:xfrm>
            <a:off x="5960831" y="10329416"/>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67</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7299" y="825576"/>
            <a:ext cx="586422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BDAD54"/>
                </a:solidFill>
                <a:latin typeface="Arial" panose="020B0604020202020204" pitchFamily="34" charset="0"/>
                <a:cs typeface="Arial" panose="020B0604020202020204" pitchFamily="34" charset="0"/>
              </a:rPr>
              <a:t>EXPLORE </a:t>
            </a:r>
            <a:r>
              <a:rPr sz="1800" dirty="0">
                <a:solidFill>
                  <a:srgbClr val="BDAD54"/>
                </a:solidFill>
                <a:latin typeface="Arial" panose="020B0604020202020204" pitchFamily="34" charset="0"/>
                <a:cs typeface="Arial" panose="020B0604020202020204" pitchFamily="34" charset="0"/>
              </a:rPr>
              <a:t>TRANSITION FACILITATION &amp; COACHING</a:t>
            </a:r>
            <a:endParaRPr sz="1800">
              <a:latin typeface="Arial" panose="020B0604020202020204" pitchFamily="34" charset="0"/>
              <a:cs typeface="Arial" panose="020B0604020202020204" pitchFamily="34" charset="0"/>
            </a:endParaRPr>
          </a:p>
        </p:txBody>
      </p:sp>
      <p:sp>
        <p:nvSpPr>
          <p:cNvPr id="7" name="object 7"/>
          <p:cNvSpPr txBox="1"/>
          <p:nvPr/>
        </p:nvSpPr>
        <p:spPr>
          <a:xfrm>
            <a:off x="3921239" y="2077548"/>
            <a:ext cx="2244090" cy="69469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challenge, the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8" name="object 8"/>
          <p:cNvSpPr txBox="1"/>
          <p:nvPr/>
        </p:nvSpPr>
        <p:spPr>
          <a:xfrm>
            <a:off x="3921239" y="2818333"/>
            <a:ext cx="2527300"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During this alignment for the </a:t>
            </a:r>
            <a:r>
              <a:rPr sz="800" b="1" dirty="0">
                <a:solidFill>
                  <a:srgbClr val="414042"/>
                </a:solidFill>
                <a:latin typeface="Arial" panose="020B0604020202020204" pitchFamily="34" charset="0"/>
                <a:cs typeface="Arial" panose="020B0604020202020204" pitchFamily="34" charset="0"/>
              </a:rPr>
              <a:t>Exploring the Problem  </a:t>
            </a:r>
            <a:r>
              <a:rPr sz="800" dirty="0">
                <a:solidFill>
                  <a:srgbClr val="414042"/>
                </a:solidFill>
                <a:latin typeface="Arial" panose="020B0604020202020204" pitchFamily="34" charset="0"/>
                <a:cs typeface="Arial" panose="020B0604020202020204" pitchFamily="34" charset="0"/>
              </a:rPr>
              <a:t>phase you can focus on collecting the views and work  of everyone on the team. Picking the twelve most  important things the team has learned might require  some longer conversations, but it’s also acceptable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have more than twelve.</a:t>
            </a:r>
            <a:endParaRPr sz="800" dirty="0">
              <a:latin typeface="Arial" panose="020B0604020202020204" pitchFamily="34" charset="0"/>
              <a:cs typeface="Arial" panose="020B0604020202020204" pitchFamily="34" charset="0"/>
            </a:endParaRPr>
          </a:p>
        </p:txBody>
      </p:sp>
      <p:sp>
        <p:nvSpPr>
          <p:cNvPr id="9" name="object 9"/>
          <p:cNvSpPr txBox="1"/>
          <p:nvPr/>
        </p:nvSpPr>
        <p:spPr>
          <a:xfrm>
            <a:off x="3921239" y="3621887"/>
            <a:ext cx="273367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Let this alignment be a conversation and debrief as a team. Encourage design teams to focus on stories, not just  specific data points. Allow time for the team to share the  things they learned to help the rest of the team have a  wider understanding of the problem.</a:t>
            </a:r>
            <a:endParaRPr sz="800" dirty="0">
              <a:latin typeface="Arial" panose="020B0604020202020204" pitchFamily="34" charset="0"/>
              <a:cs typeface="Arial" panose="020B0604020202020204" pitchFamily="34" charset="0"/>
            </a:endParaRPr>
          </a:p>
        </p:txBody>
      </p:sp>
      <p:sp>
        <p:nvSpPr>
          <p:cNvPr id="10" name="object 10"/>
          <p:cNvSpPr txBox="1"/>
          <p:nvPr/>
        </p:nvSpPr>
        <p:spPr>
          <a:xfrm>
            <a:off x="3921239" y="4530925"/>
            <a:ext cx="242252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Good fieldwork for the </a:t>
            </a:r>
            <a:r>
              <a:rPr sz="800" b="1" dirty="0">
                <a:solidFill>
                  <a:srgbClr val="414042"/>
                </a:solidFill>
                <a:latin typeface="Arial" panose="020B0604020202020204" pitchFamily="34" charset="0"/>
                <a:cs typeface="Arial" panose="020B0604020202020204" pitchFamily="34" charset="0"/>
              </a:rPr>
              <a:t>Explore the Problem </a:t>
            </a:r>
            <a:r>
              <a:rPr sz="800" dirty="0">
                <a:solidFill>
                  <a:srgbClr val="414042"/>
                </a:solidFill>
                <a:latin typeface="Arial" panose="020B0604020202020204" pitchFamily="34" charset="0"/>
                <a:cs typeface="Arial" panose="020B0604020202020204" pitchFamily="34" charset="0"/>
              </a:rPr>
              <a:t>phase  will be demonstrated with a large volume of notes  from the interviews and additional techniques.</a:t>
            </a:r>
            <a:endParaRPr sz="800">
              <a:latin typeface="Arial" panose="020B0604020202020204" pitchFamily="34" charset="0"/>
              <a:cs typeface="Arial" panose="020B0604020202020204" pitchFamily="34" charset="0"/>
            </a:endParaRPr>
          </a:p>
        </p:txBody>
      </p:sp>
      <p:sp>
        <p:nvSpPr>
          <p:cNvPr id="11" name="object 11"/>
          <p:cNvSpPr txBox="1"/>
          <p:nvPr/>
        </p:nvSpPr>
        <p:spPr>
          <a:xfrm>
            <a:off x="3921239" y="5271681"/>
            <a:ext cx="263398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Ideally, the team will have already started to notice some interesting or unexpected aspects of the problem that were revealed by actively listening to stakeholders.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This new perspective helps them to see the problem  differently.</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3921239" y="5953315"/>
            <a:ext cx="2252345"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for specific stories that demonstrate a focus  on emotions and motivations, going beyond the  obvious surface level information.</a:t>
            </a:r>
            <a:endParaRPr sz="800">
              <a:latin typeface="Arial" panose="020B0604020202020204" pitchFamily="34" charset="0"/>
              <a:cs typeface="Arial" panose="020B0604020202020204" pitchFamily="34" charset="0"/>
            </a:endParaRPr>
          </a:p>
        </p:txBody>
      </p:sp>
      <p:sp>
        <p:nvSpPr>
          <p:cNvPr id="13" name="object 13"/>
          <p:cNvSpPr txBox="1"/>
          <p:nvPr/>
        </p:nvSpPr>
        <p:spPr>
          <a:xfrm>
            <a:off x="1331530" y="1772031"/>
            <a:ext cx="2085269"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grpSp>
        <p:nvGrpSpPr>
          <p:cNvPr id="14" name="object 14"/>
          <p:cNvGrpSpPr/>
          <p:nvPr/>
        </p:nvGrpSpPr>
        <p:grpSpPr>
          <a:xfrm>
            <a:off x="899998" y="1371511"/>
            <a:ext cx="5760085" cy="36195"/>
            <a:chOff x="899998" y="1371511"/>
            <a:chExt cx="5760085" cy="36195"/>
          </a:xfrm>
        </p:grpSpPr>
        <p:sp>
          <p:nvSpPr>
            <p:cNvPr id="15" name="object 15"/>
            <p:cNvSpPr/>
            <p:nvPr/>
          </p:nvSpPr>
          <p:spPr>
            <a:xfrm>
              <a:off x="899998" y="1371511"/>
              <a:ext cx="1087755" cy="36195"/>
            </a:xfrm>
            <a:custGeom>
              <a:avLst/>
              <a:gdLst/>
              <a:ahLst/>
              <a:cxnLst/>
              <a:rect l="l" t="t" r="r" b="b"/>
              <a:pathLst>
                <a:path w="1087755" h="36194">
                  <a:moveTo>
                    <a:pt x="1087196" y="0"/>
                  </a:moveTo>
                  <a:lnTo>
                    <a:pt x="0" y="0"/>
                  </a:lnTo>
                  <a:lnTo>
                    <a:pt x="0" y="36182"/>
                  </a:lnTo>
                  <a:lnTo>
                    <a:pt x="1087196" y="36182"/>
                  </a:lnTo>
                  <a:lnTo>
                    <a:pt x="1087196"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987194" y="1371511"/>
              <a:ext cx="4672965" cy="36195"/>
            </a:xfrm>
            <a:custGeom>
              <a:avLst/>
              <a:gdLst/>
              <a:ahLst/>
              <a:cxnLst/>
              <a:rect l="l" t="t" r="r" b="b"/>
              <a:pathLst>
                <a:path w="4672965" h="36194">
                  <a:moveTo>
                    <a:pt x="4672799" y="0"/>
                  </a:moveTo>
                  <a:lnTo>
                    <a:pt x="0" y="0"/>
                  </a:lnTo>
                  <a:lnTo>
                    <a:pt x="0" y="36182"/>
                  </a:lnTo>
                  <a:lnTo>
                    <a:pt x="4672799" y="36182"/>
                  </a:lnTo>
                  <a:lnTo>
                    <a:pt x="4672799"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7" name="object 17"/>
          <p:cNvSpPr/>
          <p:nvPr/>
        </p:nvSpPr>
        <p:spPr>
          <a:xfrm>
            <a:off x="900003" y="2011603"/>
            <a:ext cx="2718435" cy="2488565"/>
          </a:xfrm>
          <a:custGeom>
            <a:avLst/>
            <a:gdLst/>
            <a:ahLst/>
            <a:cxnLst/>
            <a:rect l="l" t="t" r="r" b="b"/>
            <a:pathLst>
              <a:path w="2718435" h="2488565">
                <a:moveTo>
                  <a:pt x="2645994" y="0"/>
                </a:moveTo>
                <a:lnTo>
                  <a:pt x="71996" y="0"/>
                </a:lnTo>
                <a:lnTo>
                  <a:pt x="30373" y="1124"/>
                </a:lnTo>
                <a:lnTo>
                  <a:pt x="8999" y="8999"/>
                </a:lnTo>
                <a:lnTo>
                  <a:pt x="1124" y="30373"/>
                </a:lnTo>
                <a:lnTo>
                  <a:pt x="0" y="71996"/>
                </a:lnTo>
                <a:lnTo>
                  <a:pt x="0" y="2416403"/>
                </a:lnTo>
                <a:lnTo>
                  <a:pt x="1124" y="2458026"/>
                </a:lnTo>
                <a:lnTo>
                  <a:pt x="8999" y="2479400"/>
                </a:lnTo>
                <a:lnTo>
                  <a:pt x="30373" y="2487274"/>
                </a:lnTo>
                <a:lnTo>
                  <a:pt x="71996" y="2488399"/>
                </a:lnTo>
                <a:lnTo>
                  <a:pt x="2645994" y="2488399"/>
                </a:lnTo>
                <a:lnTo>
                  <a:pt x="2687617" y="2487274"/>
                </a:lnTo>
                <a:lnTo>
                  <a:pt x="2708990" y="2479400"/>
                </a:lnTo>
                <a:lnTo>
                  <a:pt x="2716865" y="2458026"/>
                </a:lnTo>
                <a:lnTo>
                  <a:pt x="2717990" y="2416403"/>
                </a:lnTo>
                <a:lnTo>
                  <a:pt x="2717990" y="71996"/>
                </a:lnTo>
                <a:lnTo>
                  <a:pt x="2716865" y="30373"/>
                </a:lnTo>
                <a:lnTo>
                  <a:pt x="2708990" y="8999"/>
                </a:lnTo>
                <a:lnTo>
                  <a:pt x="2687617" y="1124"/>
                </a:lnTo>
                <a:lnTo>
                  <a:pt x="2645994" y="0"/>
                </a:lnTo>
                <a:close/>
              </a:path>
            </a:pathLst>
          </a:custGeom>
          <a:solidFill>
            <a:srgbClr val="F8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1018208" y="2098874"/>
            <a:ext cx="2430145" cy="2038379"/>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BDAD54"/>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10033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can move on to the next phase of the design  challenge with a shared perspective.</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t>
            </a:r>
            <a:r>
              <a:rPr sz="800" dirty="0" err="1">
                <a:solidFill>
                  <a:srgbClr val="414042"/>
                </a:solidFill>
                <a:latin typeface="Arial" panose="020B0604020202020204" pitchFamily="34" charset="0"/>
                <a:cs typeface="Arial" panose="020B0604020202020204" pitchFamily="34" charset="0"/>
              </a:rPr>
              <a:t>and“Tell</a:t>
            </a:r>
            <a:r>
              <a:rPr sz="800" dirty="0">
                <a:solidFill>
                  <a:srgbClr val="414042"/>
                </a:solidFill>
                <a:latin typeface="Arial" panose="020B0604020202020204" pitchFamily="34" charset="0"/>
                <a:cs typeface="Arial" panose="020B0604020202020204" pitchFamily="34" charset="0"/>
              </a:rPr>
              <a:t> me more about that...”</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9" name="object 19"/>
          <p:cNvSpPr/>
          <p:nvPr/>
        </p:nvSpPr>
        <p:spPr>
          <a:xfrm>
            <a:off x="903178" y="4673015"/>
            <a:ext cx="2712085" cy="1569085"/>
          </a:xfrm>
          <a:custGeom>
            <a:avLst/>
            <a:gdLst/>
            <a:ahLst/>
            <a:cxnLst/>
            <a:rect l="l" t="t" r="r" b="b"/>
            <a:pathLst>
              <a:path w="2712085" h="1569085">
                <a:moveTo>
                  <a:pt x="71996" y="0"/>
                </a:moveTo>
                <a:lnTo>
                  <a:pt x="30373" y="1124"/>
                </a:lnTo>
                <a:lnTo>
                  <a:pt x="8999" y="8999"/>
                </a:lnTo>
                <a:lnTo>
                  <a:pt x="1124" y="30373"/>
                </a:lnTo>
                <a:lnTo>
                  <a:pt x="0" y="71996"/>
                </a:lnTo>
                <a:lnTo>
                  <a:pt x="0" y="1497025"/>
                </a:lnTo>
                <a:lnTo>
                  <a:pt x="1124" y="1538648"/>
                </a:lnTo>
                <a:lnTo>
                  <a:pt x="8999" y="1560021"/>
                </a:lnTo>
                <a:lnTo>
                  <a:pt x="30373" y="1567896"/>
                </a:lnTo>
                <a:lnTo>
                  <a:pt x="71996" y="1569021"/>
                </a:lnTo>
                <a:lnTo>
                  <a:pt x="2639644" y="1569021"/>
                </a:lnTo>
                <a:lnTo>
                  <a:pt x="2681267" y="1567896"/>
                </a:lnTo>
                <a:lnTo>
                  <a:pt x="2702640" y="1560021"/>
                </a:lnTo>
                <a:lnTo>
                  <a:pt x="2710515" y="1538648"/>
                </a:lnTo>
                <a:lnTo>
                  <a:pt x="2711640" y="1497025"/>
                </a:lnTo>
                <a:lnTo>
                  <a:pt x="2711640" y="71996"/>
                </a:lnTo>
                <a:lnTo>
                  <a:pt x="2710515" y="30373"/>
                </a:lnTo>
                <a:lnTo>
                  <a:pt x="2702640" y="8999"/>
                </a:lnTo>
                <a:lnTo>
                  <a:pt x="2681267" y="1124"/>
                </a:lnTo>
                <a:lnTo>
                  <a:pt x="2639644" y="0"/>
                </a:lnTo>
                <a:lnTo>
                  <a:pt x="71996" y="0"/>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3178" y="6446405"/>
            <a:ext cx="2712085" cy="1569085"/>
          </a:xfrm>
          <a:custGeom>
            <a:avLst/>
            <a:gdLst/>
            <a:ahLst/>
            <a:cxnLst/>
            <a:rect l="l" t="t" r="r" b="b"/>
            <a:pathLst>
              <a:path w="2712085" h="1569084">
                <a:moveTo>
                  <a:pt x="71996" y="0"/>
                </a:moveTo>
                <a:lnTo>
                  <a:pt x="30373" y="1124"/>
                </a:lnTo>
                <a:lnTo>
                  <a:pt x="8999" y="8999"/>
                </a:lnTo>
                <a:lnTo>
                  <a:pt x="1124" y="30373"/>
                </a:lnTo>
                <a:lnTo>
                  <a:pt x="0" y="71996"/>
                </a:lnTo>
                <a:lnTo>
                  <a:pt x="0" y="1497025"/>
                </a:lnTo>
                <a:lnTo>
                  <a:pt x="1124" y="1538648"/>
                </a:lnTo>
                <a:lnTo>
                  <a:pt x="8999" y="1560021"/>
                </a:lnTo>
                <a:lnTo>
                  <a:pt x="30373" y="1567896"/>
                </a:lnTo>
                <a:lnTo>
                  <a:pt x="71996" y="1569021"/>
                </a:lnTo>
                <a:lnTo>
                  <a:pt x="2639644" y="1569021"/>
                </a:lnTo>
                <a:lnTo>
                  <a:pt x="2681267" y="1567896"/>
                </a:lnTo>
                <a:lnTo>
                  <a:pt x="2702640" y="1560021"/>
                </a:lnTo>
                <a:lnTo>
                  <a:pt x="2710515" y="1538648"/>
                </a:lnTo>
                <a:lnTo>
                  <a:pt x="2711640" y="1497025"/>
                </a:lnTo>
                <a:lnTo>
                  <a:pt x="2711640" y="71996"/>
                </a:lnTo>
                <a:lnTo>
                  <a:pt x="2710515" y="30373"/>
                </a:lnTo>
                <a:lnTo>
                  <a:pt x="2702640" y="8999"/>
                </a:lnTo>
                <a:lnTo>
                  <a:pt x="2681267" y="1124"/>
                </a:lnTo>
                <a:lnTo>
                  <a:pt x="2639644" y="0"/>
                </a:lnTo>
                <a:lnTo>
                  <a:pt x="71996" y="0"/>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03178" y="8219795"/>
            <a:ext cx="2712085" cy="1569085"/>
          </a:xfrm>
          <a:custGeom>
            <a:avLst/>
            <a:gdLst/>
            <a:ahLst/>
            <a:cxnLst/>
            <a:rect l="l" t="t" r="r" b="b"/>
            <a:pathLst>
              <a:path w="2712085" h="1569084">
                <a:moveTo>
                  <a:pt x="71996" y="0"/>
                </a:moveTo>
                <a:lnTo>
                  <a:pt x="30373" y="1124"/>
                </a:lnTo>
                <a:lnTo>
                  <a:pt x="8999" y="8999"/>
                </a:lnTo>
                <a:lnTo>
                  <a:pt x="1124" y="30373"/>
                </a:lnTo>
                <a:lnTo>
                  <a:pt x="0" y="71996"/>
                </a:lnTo>
                <a:lnTo>
                  <a:pt x="0" y="1497025"/>
                </a:lnTo>
                <a:lnTo>
                  <a:pt x="1124" y="1538648"/>
                </a:lnTo>
                <a:lnTo>
                  <a:pt x="8999" y="1560021"/>
                </a:lnTo>
                <a:lnTo>
                  <a:pt x="30373" y="1567896"/>
                </a:lnTo>
                <a:lnTo>
                  <a:pt x="71996" y="1569021"/>
                </a:lnTo>
                <a:lnTo>
                  <a:pt x="2639644" y="1569021"/>
                </a:lnTo>
                <a:lnTo>
                  <a:pt x="2681267" y="1567896"/>
                </a:lnTo>
                <a:lnTo>
                  <a:pt x="2702640" y="1560021"/>
                </a:lnTo>
                <a:lnTo>
                  <a:pt x="2710515" y="1538648"/>
                </a:lnTo>
                <a:lnTo>
                  <a:pt x="2711640" y="1497025"/>
                </a:lnTo>
                <a:lnTo>
                  <a:pt x="2711640" y="71996"/>
                </a:lnTo>
                <a:lnTo>
                  <a:pt x="2710515" y="30373"/>
                </a:lnTo>
                <a:lnTo>
                  <a:pt x="2702640" y="8999"/>
                </a:lnTo>
                <a:lnTo>
                  <a:pt x="2681267" y="1124"/>
                </a:lnTo>
                <a:lnTo>
                  <a:pt x="2639644" y="0"/>
                </a:lnTo>
                <a:lnTo>
                  <a:pt x="71996" y="0"/>
                </a:lnTo>
                <a:close/>
              </a:path>
            </a:pathLst>
          </a:custGeom>
          <a:ln w="6350">
            <a:solidFill>
              <a:srgbClr val="BDAD54"/>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1080000" y="4827587"/>
            <a:ext cx="1883410" cy="135935"/>
          </a:xfrm>
          <a:prstGeom prst="rect">
            <a:avLst/>
          </a:prstGeom>
        </p:spPr>
        <p:txBody>
          <a:bodyPr vert="horz" wrap="square" lIns="0" tIns="12700" rIns="0" bIns="0" rtlCol="0">
            <a:spAutoFit/>
          </a:bodyPr>
          <a:lstStyle/>
          <a:p>
            <a:pPr>
              <a:lnSpc>
                <a:spcPct val="100000"/>
              </a:lnSpc>
              <a:spcBef>
                <a:spcPts val="100"/>
              </a:spcBef>
            </a:pPr>
            <a:r>
              <a:rPr sz="800" dirty="0">
                <a:solidFill>
                  <a:srgbClr val="414042"/>
                </a:solidFill>
                <a:latin typeface="Arial" panose="020B0604020202020204" pitchFamily="34" charset="0"/>
                <a:cs typeface="Arial" panose="020B0604020202020204" pitchFamily="34" charset="0"/>
              </a:rPr>
              <a:t>List all the stakeholders you interviewed.</a:t>
            </a:r>
            <a:endParaRPr sz="800" dirty="0">
              <a:latin typeface="Arial" panose="020B0604020202020204" pitchFamily="34" charset="0"/>
              <a:cs typeface="Arial" panose="020B0604020202020204" pitchFamily="34" charset="0"/>
            </a:endParaRPr>
          </a:p>
        </p:txBody>
      </p:sp>
      <p:sp>
        <p:nvSpPr>
          <p:cNvPr id="23" name="object 23"/>
          <p:cNvSpPr txBox="1"/>
          <p:nvPr/>
        </p:nvSpPr>
        <p:spPr>
          <a:xfrm>
            <a:off x="1080000" y="4949507"/>
            <a:ext cx="45720" cy="972819"/>
          </a:xfrm>
          <a:prstGeom prst="rect">
            <a:avLst/>
          </a:prstGeom>
        </p:spPr>
        <p:txBody>
          <a:bodyPr vert="horz" wrap="square" lIns="0" tIns="48260" rIns="0" bIns="0" rtlCol="0">
            <a:spAutoFit/>
          </a:bodyPr>
          <a:lstStyle/>
          <a:p>
            <a:pPr>
              <a:lnSpc>
                <a:spcPct val="100000"/>
              </a:lnSpc>
              <a:spcBef>
                <a:spcPts val="380"/>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5"/>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4"/>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0"/>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5"/>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4"/>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p:txBody>
      </p:sp>
      <p:sp>
        <p:nvSpPr>
          <p:cNvPr id="24" name="object 24"/>
          <p:cNvSpPr txBox="1"/>
          <p:nvPr/>
        </p:nvSpPr>
        <p:spPr>
          <a:xfrm>
            <a:off x="1080000" y="6601421"/>
            <a:ext cx="2226945" cy="1059180"/>
          </a:xfrm>
          <a:prstGeom prst="rect">
            <a:avLst/>
          </a:prstGeom>
        </p:spPr>
        <p:txBody>
          <a:bodyPr vert="horz" wrap="square" lIns="0" tIns="12700" rIns="0" bIns="0" rtlCol="0">
            <a:spAutoFit/>
          </a:bodyPr>
          <a:lstStyle/>
          <a:p>
            <a:pPr>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the twelve most important things your  team learned from the Explore phase?</a:t>
            </a:r>
            <a:endParaRPr sz="800">
              <a:latin typeface="Arial" panose="020B0604020202020204" pitchFamily="34" charset="0"/>
              <a:cs typeface="Arial" panose="020B0604020202020204" pitchFamily="34" charset="0"/>
            </a:endParaRPr>
          </a:p>
          <a:p>
            <a:pPr>
              <a:lnSpc>
                <a:spcPct val="100000"/>
              </a:lnSpc>
              <a:spcBef>
                <a:spcPts val="280"/>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5"/>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4"/>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0"/>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p>
            <a:pPr>
              <a:lnSpc>
                <a:spcPct val="100000"/>
              </a:lnSpc>
              <a:spcBef>
                <a:spcPts val="285"/>
              </a:spcBef>
            </a:pPr>
            <a:r>
              <a:rPr sz="800" dirty="0">
                <a:solidFill>
                  <a:srgbClr val="414042"/>
                </a:solidFill>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p:txBody>
      </p:sp>
      <p:sp>
        <p:nvSpPr>
          <p:cNvPr id="25" name="object 25"/>
          <p:cNvSpPr txBox="1"/>
          <p:nvPr/>
        </p:nvSpPr>
        <p:spPr>
          <a:xfrm>
            <a:off x="1067300" y="8374037"/>
            <a:ext cx="234950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team’s exploration of the problem  connect to improving the holistic learning  outcomes for your students?</a:t>
            </a:r>
            <a:endParaRPr sz="800">
              <a:latin typeface="Arial" panose="020B0604020202020204" pitchFamily="34" charset="0"/>
              <a:cs typeface="Arial" panose="020B0604020202020204" pitchFamily="34" charset="0"/>
            </a:endParaRPr>
          </a:p>
        </p:txBody>
      </p:sp>
      <p:grpSp>
        <p:nvGrpSpPr>
          <p:cNvPr id="26" name="object 26"/>
          <p:cNvGrpSpPr/>
          <p:nvPr/>
        </p:nvGrpSpPr>
        <p:grpSpPr>
          <a:xfrm>
            <a:off x="880776" y="10295723"/>
            <a:ext cx="5798820" cy="396875"/>
            <a:chOff x="880776" y="10295723"/>
            <a:chExt cx="5798820" cy="396875"/>
          </a:xfrm>
        </p:grpSpPr>
        <p:sp>
          <p:nvSpPr>
            <p:cNvPr id="27" name="object 27"/>
            <p:cNvSpPr/>
            <p:nvPr/>
          </p:nvSpPr>
          <p:spPr>
            <a:xfrm>
              <a:off x="888161" y="10311256"/>
              <a:ext cx="5784215" cy="381000"/>
            </a:xfrm>
            <a:custGeom>
              <a:avLst/>
              <a:gdLst/>
              <a:ahLst/>
              <a:cxnLst/>
              <a:rect l="l" t="t" r="r" b="b"/>
              <a:pathLst>
                <a:path w="5784215" h="381000">
                  <a:moveTo>
                    <a:pt x="5783694" y="0"/>
                  </a:moveTo>
                  <a:lnTo>
                    <a:pt x="0" y="0"/>
                  </a:lnTo>
                  <a:lnTo>
                    <a:pt x="0" y="186016"/>
                  </a:lnTo>
                  <a:lnTo>
                    <a:pt x="0" y="380746"/>
                  </a:lnTo>
                  <a:lnTo>
                    <a:pt x="5783694" y="380746"/>
                  </a:lnTo>
                  <a:lnTo>
                    <a:pt x="5783694" y="186016"/>
                  </a:lnTo>
                  <a:lnTo>
                    <a:pt x="5783694"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426595" y="1030309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426595" y="1030309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290148"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290148"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53689"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53689"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17242"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17242"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88149"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888149"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txBox="1"/>
          <p:nvPr/>
        </p:nvSpPr>
        <p:spPr>
          <a:xfrm>
            <a:off x="1251983" y="10331322"/>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9" name="object 39"/>
          <p:cNvSpPr txBox="1"/>
          <p:nvPr/>
        </p:nvSpPr>
        <p:spPr>
          <a:xfrm>
            <a:off x="2368952" y="10331322"/>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0" name="object 40"/>
          <p:cNvSpPr txBox="1"/>
          <p:nvPr/>
        </p:nvSpPr>
        <p:spPr>
          <a:xfrm>
            <a:off x="3544731" y="10331322"/>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1" name="object 41"/>
          <p:cNvSpPr txBox="1"/>
          <p:nvPr/>
        </p:nvSpPr>
        <p:spPr>
          <a:xfrm>
            <a:off x="4611467" y="10331322"/>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5426595" y="10311257"/>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txBox="1"/>
          <p:nvPr/>
        </p:nvSpPr>
        <p:spPr>
          <a:xfrm>
            <a:off x="887299" y="1987067"/>
            <a:ext cx="5699760" cy="6409447"/>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Mindsets of Design</a:t>
            </a:r>
            <a:endParaRPr sz="1000">
              <a:latin typeface="Arial" panose="020B0604020202020204" pitchFamily="34" charset="0"/>
              <a:cs typeface="Arial" panose="020B0604020202020204" pitchFamily="34" charset="0"/>
            </a:endParaRPr>
          </a:p>
          <a:p>
            <a:pPr marL="12700">
              <a:lnSpc>
                <a:spcPct val="100000"/>
              </a:lnSpc>
              <a:spcBef>
                <a:spcPts val="285"/>
              </a:spcBef>
            </a:pPr>
            <a:r>
              <a:rPr sz="1000" dirty="0">
                <a:solidFill>
                  <a:srgbClr val="414042"/>
                </a:solidFill>
                <a:latin typeface="Arial" panose="020B0604020202020204" pitchFamily="34" charset="0"/>
                <a:cs typeface="Arial" panose="020B0604020202020204" pitchFamily="34" charset="0"/>
              </a:rPr>
              <a:t>In design projects, we find that it is helpful to have a variety of backgrounds and perspectives</a:t>
            </a:r>
            <a:endParaRPr sz="1000">
              <a:latin typeface="Arial" panose="020B0604020202020204" pitchFamily="34" charset="0"/>
              <a:cs typeface="Arial" panose="020B0604020202020204" pitchFamily="34" charset="0"/>
            </a:endParaRPr>
          </a:p>
          <a:p>
            <a:pPr marL="12700">
              <a:lnSpc>
                <a:spcPct val="100000"/>
              </a:lnSpc>
            </a:pPr>
            <a:r>
              <a:rPr sz="1000" dirty="0">
                <a:solidFill>
                  <a:srgbClr val="414042"/>
                </a:solidFill>
                <a:latin typeface="Arial" panose="020B0604020202020204" pitchFamily="34" charset="0"/>
                <a:cs typeface="Arial" panose="020B0604020202020204" pitchFamily="34" charset="0"/>
              </a:rPr>
              <a:t>on a design team in order to push the team to question assumptions and challenge the status quo.</a:t>
            </a:r>
            <a:endParaRPr sz="1000">
              <a:latin typeface="Arial" panose="020B0604020202020204" pitchFamily="34" charset="0"/>
              <a:cs typeface="Arial" panose="020B0604020202020204" pitchFamily="34" charset="0"/>
            </a:endParaRPr>
          </a:p>
          <a:p>
            <a:pPr marL="12700" marR="144145" algn="just">
              <a:lnSpc>
                <a:spcPct val="100000"/>
              </a:lnSpc>
              <a:spcBef>
                <a:spcPts val="565"/>
              </a:spcBef>
            </a:pPr>
            <a:r>
              <a:rPr sz="1000" dirty="0">
                <a:solidFill>
                  <a:srgbClr val="414042"/>
                </a:solidFill>
                <a:latin typeface="Arial" panose="020B0604020202020204" pitchFamily="34" charset="0"/>
                <a:cs typeface="Arial" panose="020B0604020202020204" pitchFamily="34" charset="0"/>
              </a:rPr>
              <a:t>Below are some of the mindsets that are helpful to have when engaging in a design challenge.  Use these mindsets as a way to help School Leaders identify educators to serve on their design  team(s).</a:t>
            </a:r>
            <a:endParaRPr sz="1000">
              <a:latin typeface="Arial" panose="020B0604020202020204" pitchFamily="34" charset="0"/>
              <a:cs typeface="Arial" panose="020B0604020202020204" pitchFamily="34" charset="0"/>
            </a:endParaRPr>
          </a:p>
          <a:p>
            <a:pPr>
              <a:lnSpc>
                <a:spcPct val="100000"/>
              </a:lnSpc>
              <a:spcBef>
                <a:spcPts val="50"/>
              </a:spcBef>
            </a:pPr>
            <a:endParaRPr sz="1000">
              <a:latin typeface="Arial" panose="020B0604020202020204" pitchFamily="34" charset="0"/>
              <a:cs typeface="Arial" panose="020B0604020202020204" pitchFamily="34" charset="0"/>
            </a:endParaRPr>
          </a:p>
          <a:p>
            <a:pPr marL="287655" indent="-95250">
              <a:lnSpc>
                <a:spcPct val="100000"/>
              </a:lnSpc>
              <a:buChar char="•"/>
              <a:tabLst>
                <a:tab pos="287655" algn="l"/>
              </a:tabLst>
            </a:pPr>
            <a:r>
              <a:rPr sz="1000" dirty="0">
                <a:solidFill>
                  <a:srgbClr val="414042"/>
                </a:solidFill>
                <a:latin typeface="Arial" panose="020B0604020202020204" pitchFamily="34" charset="0"/>
                <a:cs typeface="Arial" panose="020B0604020202020204" pitchFamily="34" charset="0"/>
              </a:rPr>
              <a:t>Work together to understand the context</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Look carefully to understand potential problems and opportunities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Stay optimistic that you can solve the problem</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Hold back on solving the problem until the time is right</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Get inspired by people – active listening is a source of creative inspiration</a:t>
            </a:r>
            <a:endParaRPr sz="1000">
              <a:latin typeface="Arial" panose="020B0604020202020204" pitchFamily="34" charset="0"/>
              <a:cs typeface="Arial" panose="020B0604020202020204" pitchFamily="34" charset="0"/>
            </a:endParaRPr>
          </a:p>
          <a:p>
            <a:pPr marL="282575" indent="-90170">
              <a:lnSpc>
                <a:spcPct val="100000"/>
              </a:lnSpc>
              <a:spcBef>
                <a:spcPts val="850"/>
              </a:spcBef>
              <a:buChar char="•"/>
              <a:tabLst>
                <a:tab pos="282575" algn="l"/>
              </a:tabLst>
            </a:pPr>
            <a:r>
              <a:rPr sz="1000" dirty="0">
                <a:solidFill>
                  <a:srgbClr val="414042"/>
                </a:solidFill>
                <a:latin typeface="Arial" panose="020B0604020202020204" pitchFamily="34" charset="0"/>
                <a:cs typeface="Arial" panose="020B0604020202020204" pitchFamily="34" charset="0"/>
              </a:rPr>
              <a:t>Put aside biases and assumptions about what you think the problem is – listen to the stakeholder.</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Seek new perspectives on old problems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See opportunities in constraints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Get comfortable with navigating contradictory information</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Many ideas lead to good ideas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Defer judgment and criticism of ideas until the time is right</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Idea generation is not the time for evaluating ideas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Brainstorming is a collaborative team activity</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Allow yourself to think of wild ideas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Prototype early and often in order to learn about your idea</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Start small to make big changes</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Show don’t tell</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Many cycles of prototyping are necessary to develop an idea</a:t>
            </a:r>
            <a:endParaRPr sz="1000">
              <a:latin typeface="Arial" panose="020B0604020202020204" pitchFamily="34" charset="0"/>
              <a:cs typeface="Arial" panose="020B0604020202020204" pitchFamily="34" charset="0"/>
            </a:endParaRPr>
          </a:p>
          <a:p>
            <a:pPr marL="287655" indent="-95250">
              <a:lnSpc>
                <a:spcPct val="100000"/>
              </a:lnSpc>
              <a:spcBef>
                <a:spcPts val="850"/>
              </a:spcBef>
              <a:buChar char="•"/>
              <a:tabLst>
                <a:tab pos="287655" algn="l"/>
              </a:tabLst>
            </a:pPr>
            <a:r>
              <a:rPr sz="1000" dirty="0">
                <a:solidFill>
                  <a:srgbClr val="414042"/>
                </a:solidFill>
                <a:latin typeface="Arial" panose="020B0604020202020204" pitchFamily="34" charset="0"/>
                <a:cs typeface="Arial" panose="020B0604020202020204" pitchFamily="34" charset="0"/>
              </a:rPr>
              <a:t>Feedback is a gift to improve your ideas</a:t>
            </a:r>
            <a:endParaRPr sz="1000">
              <a:latin typeface="Arial" panose="020B0604020202020204" pitchFamily="34" charset="0"/>
              <a:cs typeface="Arial" panose="020B0604020202020204" pitchFamily="34" charset="0"/>
            </a:endParaRPr>
          </a:p>
        </p:txBody>
      </p:sp>
      <p:sp>
        <p:nvSpPr>
          <p:cNvPr id="6" name="object 6"/>
          <p:cNvSpPr txBox="1"/>
          <p:nvPr/>
        </p:nvSpPr>
        <p:spPr>
          <a:xfrm>
            <a:off x="887299" y="825576"/>
            <a:ext cx="2828290"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2BB46"/>
                </a:solidFill>
                <a:latin typeface="Arial" panose="020B0604020202020204" pitchFamily="34" charset="0"/>
                <a:cs typeface="Arial" panose="020B0604020202020204" pitchFamily="34" charset="0"/>
              </a:rPr>
              <a:t>FACILITATOR’S GUIDE </a:t>
            </a:r>
            <a:endParaRPr sz="1800" dirty="0">
              <a:latin typeface="Arial" panose="020B0604020202020204" pitchFamily="34" charset="0"/>
              <a:cs typeface="Arial" panose="020B0604020202020204" pitchFamily="34" charset="0"/>
            </a:endParaRPr>
          </a:p>
        </p:txBody>
      </p:sp>
      <p:grpSp>
        <p:nvGrpSpPr>
          <p:cNvPr id="7" name="object 7"/>
          <p:cNvGrpSpPr/>
          <p:nvPr/>
        </p:nvGrpSpPr>
        <p:grpSpPr>
          <a:xfrm>
            <a:off x="899998" y="1371511"/>
            <a:ext cx="5760085" cy="36195"/>
            <a:chOff x="899998" y="1371511"/>
            <a:chExt cx="5760085" cy="36195"/>
          </a:xfrm>
        </p:grpSpPr>
        <p:sp>
          <p:nvSpPr>
            <p:cNvPr id="8" name="object 8"/>
            <p:cNvSpPr/>
            <p:nvPr/>
          </p:nvSpPr>
          <p:spPr>
            <a:xfrm>
              <a:off x="899998" y="1371511"/>
              <a:ext cx="2828925" cy="36195"/>
            </a:xfrm>
            <a:custGeom>
              <a:avLst/>
              <a:gdLst/>
              <a:ahLst/>
              <a:cxnLst/>
              <a:rect l="l" t="t" r="r" b="b"/>
              <a:pathLst>
                <a:path w="2828925" h="36194">
                  <a:moveTo>
                    <a:pt x="2828645" y="0"/>
                  </a:moveTo>
                  <a:lnTo>
                    <a:pt x="0" y="0"/>
                  </a:lnTo>
                  <a:lnTo>
                    <a:pt x="0" y="36182"/>
                  </a:lnTo>
                  <a:lnTo>
                    <a:pt x="2828645" y="36182"/>
                  </a:lnTo>
                  <a:lnTo>
                    <a:pt x="2828645" y="0"/>
                  </a:lnTo>
                  <a:close/>
                </a:path>
              </a:pathLst>
            </a:custGeom>
            <a:solidFill>
              <a:srgbClr val="62BB4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3728643" y="1371511"/>
              <a:ext cx="2931795" cy="36195"/>
            </a:xfrm>
            <a:custGeom>
              <a:avLst/>
              <a:gdLst/>
              <a:ahLst/>
              <a:cxnLst/>
              <a:rect l="l" t="t" r="r" b="b"/>
              <a:pathLst>
                <a:path w="2931795" h="36194">
                  <a:moveTo>
                    <a:pt x="2931350" y="0"/>
                  </a:moveTo>
                  <a:lnTo>
                    <a:pt x="0" y="0"/>
                  </a:lnTo>
                  <a:lnTo>
                    <a:pt x="0" y="36182"/>
                  </a:lnTo>
                  <a:lnTo>
                    <a:pt x="2931350" y="36182"/>
                  </a:lnTo>
                  <a:lnTo>
                    <a:pt x="2931350"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685"/>
              </a:lnSpc>
            </a:pPr>
            <a:fld id="{81D60167-4931-47E6-BA6A-407CBD079E47}" type="slidenum">
              <a:rPr spc="20" dirty="0"/>
              <a:t>8</a:t>
            </a:fld>
            <a:endParaRPr spc="2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68</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p:nvPr/>
        </p:nvSpPr>
        <p:spPr>
          <a:xfrm>
            <a:off x="899994" y="2129129"/>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BDAC54">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p:nvPr/>
        </p:nvSpPr>
        <p:spPr>
          <a:xfrm>
            <a:off x="1018451" y="2226970"/>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BDAC54"/>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810609" y="10295718"/>
            <a:ext cx="5774055" cy="396875"/>
            <a:chOff x="810609" y="10295718"/>
            <a:chExt cx="5774055" cy="396875"/>
          </a:xfrm>
        </p:grpSpPr>
        <p:sp>
          <p:nvSpPr>
            <p:cNvPr id="9" name="object 9"/>
            <p:cNvSpPr/>
            <p:nvPr/>
          </p:nvSpPr>
          <p:spPr>
            <a:xfrm>
              <a:off x="817981" y="10311257"/>
              <a:ext cx="5759450" cy="381000"/>
            </a:xfrm>
            <a:custGeom>
              <a:avLst/>
              <a:gdLst/>
              <a:ahLst/>
              <a:cxnLst/>
              <a:rect l="l" t="t" r="r" b="b"/>
              <a:pathLst>
                <a:path w="5759450" h="381000">
                  <a:moveTo>
                    <a:pt x="5758840" y="0"/>
                  </a:moveTo>
                  <a:lnTo>
                    <a:pt x="0" y="0"/>
                  </a:lnTo>
                  <a:lnTo>
                    <a:pt x="0" y="186004"/>
                  </a:lnTo>
                  <a:lnTo>
                    <a:pt x="0" y="380746"/>
                  </a:lnTo>
                  <a:lnTo>
                    <a:pt x="5758840" y="380746"/>
                  </a:lnTo>
                  <a:lnTo>
                    <a:pt x="5758840" y="186004"/>
                  </a:lnTo>
                  <a:lnTo>
                    <a:pt x="5758840" y="0"/>
                  </a:lnTo>
                  <a:close/>
                </a:path>
              </a:pathLst>
            </a:custGeom>
            <a:solidFill>
              <a:srgbClr val="BDAD5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5371172" y="1030309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5371172" y="10303091"/>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4227347"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227347"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090672"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090672"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954441"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954441"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817981" y="1030310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17981" y="1030310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0" name="object 20"/>
          <p:cNvSpPr txBox="1"/>
          <p:nvPr/>
        </p:nvSpPr>
        <p:spPr>
          <a:xfrm>
            <a:off x="1282560" y="1033132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1" name="object 21"/>
          <p:cNvSpPr txBox="1"/>
          <p:nvPr/>
        </p:nvSpPr>
        <p:spPr>
          <a:xfrm>
            <a:off x="2348323" y="10331322"/>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3555498" y="10331322"/>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23" name="object 23"/>
          <p:cNvSpPr txBox="1"/>
          <p:nvPr/>
        </p:nvSpPr>
        <p:spPr>
          <a:xfrm>
            <a:off x="4524421" y="10331322"/>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24" name="object 24"/>
          <p:cNvSpPr txBox="1"/>
          <p:nvPr/>
        </p:nvSpPr>
        <p:spPr>
          <a:xfrm>
            <a:off x="5862749" y="10331322"/>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25" name="object 25"/>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EEE9D5"/>
          </a:solidFill>
        </p:spPr>
        <p:txBody>
          <a:bodyPr wrap="square" lIns="0" tIns="0" rIns="0" bIns="0" rtlCol="0"/>
          <a:lstStyle/>
          <a:p>
            <a:endParaRPr>
              <a:latin typeface="Arial" panose="020B0604020202020204" pitchFamily="34" charset="0"/>
              <a:cs typeface="Arial" panose="020B0604020202020204" pitchFamily="34" charset="0"/>
            </a:endParaRPr>
          </a:p>
        </p:txBody>
      </p:sp>
      <p:graphicFrame>
        <p:nvGraphicFramePr>
          <p:cNvPr id="26" name="object 26"/>
          <p:cNvGraphicFramePr>
            <a:graphicFrameLocks noGrp="1"/>
          </p:cNvGraphicFramePr>
          <p:nvPr>
            <p:extLst>
              <p:ext uri="{D42A27DB-BD31-4B8C-83A1-F6EECF244321}">
                <p14:modId xmlns:p14="http://schemas.microsoft.com/office/powerpoint/2010/main" val="1066820861"/>
              </p:ext>
            </p:extLst>
          </p:nvPr>
        </p:nvGraphicFramePr>
        <p:xfrm>
          <a:off x="899998" y="3483102"/>
          <a:ext cx="5761990" cy="4500002"/>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899998">
                <a:tc>
                  <a:txBody>
                    <a:bodyPr/>
                    <a:lstStyle/>
                    <a:p>
                      <a:pPr>
                        <a:lnSpc>
                          <a:spcPct val="100000"/>
                        </a:lnSpc>
                      </a:pPr>
                      <a:endParaRPr sz="800">
                        <a:latin typeface="Times New Roman"/>
                        <a:cs typeface="Times New Roman"/>
                      </a:endParaRPr>
                    </a:p>
                    <a:p>
                      <a:pPr marL="125730" marR="85725" indent="-72390">
                        <a:lnSpc>
                          <a:spcPct val="104200"/>
                        </a:lnSpc>
                        <a:spcBef>
                          <a:spcPts val="575"/>
                        </a:spcBef>
                        <a:buChar char="•"/>
                        <a:tabLst>
                          <a:tab pos="130175" algn="l"/>
                        </a:tabLst>
                      </a:pPr>
                      <a:r>
                        <a:rPr sz="800" spc="5" dirty="0">
                          <a:solidFill>
                            <a:srgbClr val="414042"/>
                          </a:solidFill>
                          <a:latin typeface="Arial"/>
                          <a:cs typeface="Arial"/>
                        </a:rPr>
                        <a:t>Get </a:t>
                      </a:r>
                      <a:r>
                        <a:rPr sz="800" spc="-5" dirty="0">
                          <a:solidFill>
                            <a:srgbClr val="414042"/>
                          </a:solidFill>
                          <a:latin typeface="Arial"/>
                          <a:cs typeface="Arial"/>
                        </a:rPr>
                        <a:t>inspired </a:t>
                      </a:r>
                      <a:r>
                        <a:rPr sz="800" spc="15" dirty="0">
                          <a:solidFill>
                            <a:srgbClr val="414042"/>
                          </a:solidFill>
                          <a:latin typeface="Arial"/>
                          <a:cs typeface="Arial"/>
                        </a:rPr>
                        <a:t>by  people </a:t>
                      </a:r>
                      <a:r>
                        <a:rPr sz="800" spc="55" dirty="0">
                          <a:solidFill>
                            <a:srgbClr val="414042"/>
                          </a:solidFill>
                          <a:latin typeface="Arial"/>
                          <a:cs typeface="Arial"/>
                        </a:rPr>
                        <a:t>- </a:t>
                      </a:r>
                      <a:r>
                        <a:rPr sz="800" dirty="0">
                          <a:solidFill>
                            <a:srgbClr val="414042"/>
                          </a:solidFill>
                          <a:latin typeface="Arial"/>
                          <a:cs typeface="Arial"/>
                        </a:rPr>
                        <a:t>active  </a:t>
                      </a:r>
                      <a:r>
                        <a:rPr sz="800" spc="-15" dirty="0">
                          <a:solidFill>
                            <a:srgbClr val="414042"/>
                          </a:solidFill>
                          <a:latin typeface="Arial"/>
                          <a:cs typeface="Arial"/>
                        </a:rPr>
                        <a:t>listening </a:t>
                      </a:r>
                      <a:r>
                        <a:rPr sz="800" spc="-35" dirty="0">
                          <a:solidFill>
                            <a:srgbClr val="414042"/>
                          </a:solidFill>
                          <a:latin typeface="Arial"/>
                          <a:cs typeface="Arial"/>
                        </a:rPr>
                        <a:t>is </a:t>
                      </a:r>
                      <a:r>
                        <a:rPr sz="800" spc="60" dirty="0">
                          <a:solidFill>
                            <a:srgbClr val="414042"/>
                          </a:solidFill>
                          <a:latin typeface="Arial"/>
                          <a:cs typeface="Arial"/>
                        </a:rPr>
                        <a:t>a </a:t>
                      </a:r>
                      <a:r>
                        <a:rPr sz="800" spc="-5" dirty="0">
                          <a:solidFill>
                            <a:srgbClr val="414042"/>
                          </a:solidFill>
                          <a:latin typeface="Arial"/>
                          <a:cs typeface="Arial"/>
                        </a:rPr>
                        <a:t>source</a:t>
                      </a:r>
                      <a:r>
                        <a:rPr sz="800" spc="-40" dirty="0">
                          <a:solidFill>
                            <a:srgbClr val="414042"/>
                          </a:solidFill>
                          <a:latin typeface="Arial"/>
                          <a:cs typeface="Arial"/>
                        </a:rPr>
                        <a:t> </a:t>
                      </a:r>
                      <a:r>
                        <a:rPr sz="800" spc="40" dirty="0">
                          <a:solidFill>
                            <a:srgbClr val="414042"/>
                          </a:solidFill>
                          <a:latin typeface="Arial"/>
                          <a:cs typeface="Arial"/>
                        </a:rPr>
                        <a:t>of  </a:t>
                      </a:r>
                      <a:r>
                        <a:rPr sz="800" spc="20" dirty="0">
                          <a:solidFill>
                            <a:srgbClr val="414042"/>
                          </a:solidFill>
                          <a:latin typeface="Arial"/>
                          <a:cs typeface="Arial"/>
                        </a:rPr>
                        <a:t>creative</a:t>
                      </a:r>
                      <a:r>
                        <a:rPr sz="800" spc="5" dirty="0">
                          <a:solidFill>
                            <a:srgbClr val="414042"/>
                          </a:solidFill>
                          <a:latin typeface="Arial"/>
                          <a:cs typeface="Arial"/>
                        </a:rPr>
                        <a:t> </a:t>
                      </a:r>
                      <a:r>
                        <a:rPr sz="800" spc="10" dirty="0">
                          <a:solidFill>
                            <a:srgbClr val="414042"/>
                          </a:solidFill>
                          <a:latin typeface="Arial"/>
                          <a:cs typeface="Arial"/>
                        </a:rPr>
                        <a:t>inspiration</a:t>
                      </a:r>
                      <a:endParaRPr sz="800">
                        <a:latin typeface="Arial"/>
                        <a:cs typeface="Arial"/>
                      </a:endParaRPr>
                    </a:p>
                  </a:txBody>
                  <a:tcPr marL="0" marR="0" marT="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19240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conducting  </a:t>
                      </a:r>
                      <a:r>
                        <a:rPr sz="700" spc="5" dirty="0">
                          <a:solidFill>
                            <a:srgbClr val="414042"/>
                          </a:solidFill>
                          <a:latin typeface="Arial"/>
                          <a:cs typeface="Arial"/>
                        </a:rPr>
                        <a:t>interviews </a:t>
                      </a:r>
                      <a:r>
                        <a:rPr sz="700" spc="30" dirty="0">
                          <a:solidFill>
                            <a:srgbClr val="414042"/>
                          </a:solidFill>
                          <a:latin typeface="Arial"/>
                          <a:cs typeface="Arial"/>
                        </a:rPr>
                        <a:t>and if </a:t>
                      </a:r>
                      <a:r>
                        <a:rPr sz="700" dirty="0">
                          <a:solidFill>
                            <a:srgbClr val="414042"/>
                          </a:solidFill>
                          <a:latin typeface="Arial"/>
                          <a:cs typeface="Arial"/>
                        </a:rPr>
                        <a:t>you </a:t>
                      </a:r>
                      <a:r>
                        <a:rPr sz="700" spc="25" dirty="0">
                          <a:solidFill>
                            <a:srgbClr val="414042"/>
                          </a:solidFill>
                          <a:latin typeface="Arial"/>
                          <a:cs typeface="Arial"/>
                        </a:rPr>
                        <a:t>are,</a:t>
                      </a:r>
                      <a:r>
                        <a:rPr sz="700" spc="-65" dirty="0">
                          <a:solidFill>
                            <a:srgbClr val="414042"/>
                          </a:solidFill>
                          <a:latin typeface="Arial"/>
                          <a:cs typeface="Arial"/>
                        </a:rPr>
                        <a:t> </a:t>
                      </a:r>
                      <a:r>
                        <a:rPr sz="700" dirty="0">
                          <a:solidFill>
                            <a:srgbClr val="414042"/>
                          </a:solidFill>
                          <a:latin typeface="Arial"/>
                          <a:cs typeface="Arial"/>
                        </a:rPr>
                        <a:t>you  </a:t>
                      </a:r>
                      <a:r>
                        <a:rPr sz="700" spc="30" dirty="0">
                          <a:solidFill>
                            <a:srgbClr val="414042"/>
                          </a:solidFill>
                          <a:latin typeface="Arial"/>
                          <a:cs typeface="Arial"/>
                        </a:rPr>
                        <a:t>are </a:t>
                      </a:r>
                      <a:r>
                        <a:rPr sz="700" spc="15" dirty="0">
                          <a:solidFill>
                            <a:srgbClr val="414042"/>
                          </a:solidFill>
                          <a:latin typeface="Arial"/>
                          <a:cs typeface="Arial"/>
                        </a:rPr>
                        <a:t>not </a:t>
                      </a:r>
                      <a:r>
                        <a:rPr sz="700" spc="20" dirty="0">
                          <a:solidFill>
                            <a:srgbClr val="414042"/>
                          </a:solidFill>
                          <a:latin typeface="Arial"/>
                          <a:cs typeface="Arial"/>
                        </a:rPr>
                        <a:t>carrying </a:t>
                      </a:r>
                      <a:r>
                        <a:rPr sz="700" spc="25" dirty="0">
                          <a:solidFill>
                            <a:srgbClr val="414042"/>
                          </a:solidFill>
                          <a:latin typeface="Arial"/>
                          <a:cs typeface="Arial"/>
                        </a:rPr>
                        <a:t>what </a:t>
                      </a:r>
                      <a:r>
                        <a:rPr sz="700" dirty="0">
                          <a:solidFill>
                            <a:srgbClr val="414042"/>
                          </a:solidFill>
                          <a:latin typeface="Arial"/>
                          <a:cs typeface="Arial"/>
                        </a:rPr>
                        <a:t>you  </a:t>
                      </a:r>
                      <a:r>
                        <a:rPr sz="700" spc="20" dirty="0">
                          <a:solidFill>
                            <a:srgbClr val="414042"/>
                          </a:solidFill>
                          <a:latin typeface="Arial"/>
                          <a:cs typeface="Arial"/>
                        </a:rPr>
                        <a:t>learned </a:t>
                      </a:r>
                      <a:r>
                        <a:rPr sz="700" spc="25" dirty="0">
                          <a:solidFill>
                            <a:srgbClr val="414042"/>
                          </a:solidFill>
                          <a:latin typeface="Arial"/>
                          <a:cs typeface="Arial"/>
                        </a:rPr>
                        <a:t>from </a:t>
                      </a:r>
                      <a:r>
                        <a:rPr sz="700" spc="5" dirty="0">
                          <a:solidFill>
                            <a:srgbClr val="414042"/>
                          </a:solidFill>
                          <a:latin typeface="Arial"/>
                          <a:cs typeface="Arial"/>
                        </a:rPr>
                        <a:t>stakeholders  </a:t>
                      </a:r>
                      <a:r>
                        <a:rPr sz="700" spc="15" dirty="0">
                          <a:solidFill>
                            <a:srgbClr val="414042"/>
                          </a:solidFill>
                          <a:latin typeface="Arial"/>
                          <a:cs typeface="Arial"/>
                        </a:rPr>
                        <a:t>into </a:t>
                      </a:r>
                      <a:r>
                        <a:rPr sz="700" spc="5" dirty="0">
                          <a:solidFill>
                            <a:srgbClr val="414042"/>
                          </a:solidFill>
                          <a:latin typeface="Arial"/>
                          <a:cs typeface="Arial"/>
                        </a:rPr>
                        <a:t>your design</a:t>
                      </a:r>
                      <a:r>
                        <a:rPr sz="700" spc="15" dirty="0">
                          <a:solidFill>
                            <a:srgbClr val="414042"/>
                          </a:solidFill>
                          <a:latin typeface="Arial"/>
                          <a:cs typeface="Arial"/>
                        </a:rPr>
                        <a:t> work.</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marL="107950" marR="184150">
                        <a:lnSpc>
                          <a:spcPct val="100000"/>
                        </a:lnSpc>
                        <a:spcBef>
                          <a:spcPts val="57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bringing </a:t>
                      </a:r>
                      <a:r>
                        <a:rPr sz="700" spc="35" dirty="0">
                          <a:solidFill>
                            <a:srgbClr val="414042"/>
                          </a:solidFill>
                          <a:latin typeface="Arial"/>
                          <a:cs typeface="Arial"/>
                        </a:rPr>
                        <a:t>forward  </a:t>
                      </a:r>
                      <a:r>
                        <a:rPr sz="700" spc="-10" dirty="0">
                          <a:solidFill>
                            <a:srgbClr val="414042"/>
                          </a:solidFill>
                          <a:latin typeface="Arial"/>
                          <a:cs typeface="Arial"/>
                        </a:rPr>
                        <a:t>some voices </a:t>
                      </a:r>
                      <a:r>
                        <a:rPr sz="700" spc="25" dirty="0">
                          <a:solidFill>
                            <a:srgbClr val="414042"/>
                          </a:solidFill>
                          <a:latin typeface="Arial"/>
                          <a:cs typeface="Arial"/>
                        </a:rPr>
                        <a:t>from </a:t>
                      </a:r>
                      <a:r>
                        <a:rPr sz="700" spc="15" dirty="0">
                          <a:solidFill>
                            <a:srgbClr val="414042"/>
                          </a:solidFill>
                          <a:latin typeface="Arial"/>
                          <a:cs typeface="Arial"/>
                        </a:rPr>
                        <a:t>their </a:t>
                      </a:r>
                      <a:r>
                        <a:rPr sz="700" spc="5" dirty="0">
                          <a:solidFill>
                            <a:srgbClr val="414042"/>
                          </a:solidFill>
                          <a:latin typeface="Arial"/>
                          <a:cs typeface="Arial"/>
                        </a:rPr>
                        <a:t>design  research </a:t>
                      </a:r>
                      <a:r>
                        <a:rPr sz="700" spc="25" dirty="0">
                          <a:solidFill>
                            <a:srgbClr val="414042"/>
                          </a:solidFill>
                          <a:latin typeface="Arial"/>
                          <a:cs typeface="Arial"/>
                        </a:rPr>
                        <a:t>but </a:t>
                      </a:r>
                      <a:r>
                        <a:rPr sz="700" spc="15" dirty="0">
                          <a:solidFill>
                            <a:srgbClr val="414042"/>
                          </a:solidFill>
                          <a:latin typeface="Arial"/>
                          <a:cs typeface="Arial"/>
                        </a:rPr>
                        <a:t>their </a:t>
                      </a:r>
                      <a:r>
                        <a:rPr sz="700" spc="25" dirty="0">
                          <a:solidFill>
                            <a:srgbClr val="414042"/>
                          </a:solidFill>
                          <a:latin typeface="Arial"/>
                          <a:cs typeface="Arial"/>
                        </a:rPr>
                        <a:t>depth </a:t>
                      </a:r>
                      <a:r>
                        <a:rPr sz="700" spc="35" dirty="0">
                          <a:solidFill>
                            <a:srgbClr val="414042"/>
                          </a:solidFill>
                          <a:latin typeface="Arial"/>
                          <a:cs typeface="Arial"/>
                        </a:rPr>
                        <a:t>of  </a:t>
                      </a:r>
                      <a:r>
                        <a:rPr sz="700" spc="10" dirty="0">
                          <a:solidFill>
                            <a:srgbClr val="414042"/>
                          </a:solidFill>
                          <a:latin typeface="Arial"/>
                          <a:cs typeface="Arial"/>
                        </a:rPr>
                        <a:t>understanding </a:t>
                      </a:r>
                      <a:r>
                        <a:rPr sz="700" spc="-30" dirty="0">
                          <a:solidFill>
                            <a:srgbClr val="414042"/>
                          </a:solidFill>
                          <a:latin typeface="Arial"/>
                          <a:cs typeface="Arial"/>
                        </a:rPr>
                        <a:t>is</a:t>
                      </a:r>
                      <a:r>
                        <a:rPr sz="700" spc="10" dirty="0">
                          <a:solidFill>
                            <a:srgbClr val="414042"/>
                          </a:solidFill>
                          <a:latin typeface="Arial"/>
                          <a:cs typeface="Arial"/>
                        </a:rPr>
                        <a:t> </a:t>
                      </a:r>
                      <a:r>
                        <a:rPr sz="700" spc="5" dirty="0">
                          <a:solidFill>
                            <a:srgbClr val="414042"/>
                          </a:solidFill>
                          <a:latin typeface="Arial"/>
                          <a:cs typeface="Arial"/>
                        </a:rPr>
                        <a:t>shallow;</a:t>
                      </a:r>
                      <a:endParaRPr sz="700">
                        <a:latin typeface="Arial"/>
                        <a:cs typeface="Arial"/>
                      </a:endParaRPr>
                    </a:p>
                    <a:p>
                      <a:pPr marL="107950" marR="391160" algn="just">
                        <a:lnSpc>
                          <a:spcPct val="100000"/>
                        </a:lnSpc>
                      </a:pPr>
                      <a:r>
                        <a:rPr sz="700" spc="10"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10" dirty="0">
                          <a:solidFill>
                            <a:srgbClr val="414042"/>
                          </a:solidFill>
                          <a:latin typeface="Arial"/>
                          <a:cs typeface="Arial"/>
                        </a:rPr>
                        <a:t>speaking  </a:t>
                      </a:r>
                      <a:r>
                        <a:rPr sz="700" spc="30" dirty="0">
                          <a:solidFill>
                            <a:srgbClr val="414042"/>
                          </a:solidFill>
                          <a:latin typeface="Arial"/>
                          <a:cs typeface="Arial"/>
                        </a:rPr>
                        <a:t>to </a:t>
                      </a:r>
                      <a:r>
                        <a:rPr sz="700" spc="-5" dirty="0">
                          <a:solidFill>
                            <a:srgbClr val="414042"/>
                          </a:solidFill>
                          <a:latin typeface="Arial"/>
                          <a:cs typeface="Arial"/>
                        </a:rPr>
                        <a:t>those </a:t>
                      </a:r>
                      <a:r>
                        <a:rPr sz="700" spc="30" dirty="0">
                          <a:solidFill>
                            <a:srgbClr val="414042"/>
                          </a:solidFill>
                          <a:latin typeface="Arial"/>
                          <a:cs typeface="Arial"/>
                        </a:rPr>
                        <a:t>people </a:t>
                      </a:r>
                      <a:r>
                        <a:rPr sz="700" spc="10" dirty="0">
                          <a:solidFill>
                            <a:srgbClr val="414042"/>
                          </a:solidFill>
                          <a:latin typeface="Arial"/>
                          <a:cs typeface="Arial"/>
                        </a:rPr>
                        <a:t>who</a:t>
                      </a:r>
                      <a:r>
                        <a:rPr sz="700" spc="-55" dirty="0">
                          <a:solidFill>
                            <a:srgbClr val="414042"/>
                          </a:solidFill>
                          <a:latin typeface="Arial"/>
                          <a:cs typeface="Arial"/>
                        </a:rPr>
                        <a:t> </a:t>
                      </a:r>
                      <a:r>
                        <a:rPr sz="700" spc="30" dirty="0">
                          <a:solidFill>
                            <a:srgbClr val="414042"/>
                          </a:solidFill>
                          <a:latin typeface="Arial"/>
                          <a:cs typeface="Arial"/>
                        </a:rPr>
                        <a:t>are  </a:t>
                      </a:r>
                      <a:r>
                        <a:rPr sz="700" spc="15" dirty="0">
                          <a:solidFill>
                            <a:srgbClr val="414042"/>
                          </a:solidFill>
                          <a:latin typeface="Arial"/>
                          <a:cs typeface="Arial"/>
                        </a:rPr>
                        <a:t>underrepresented.</a:t>
                      </a:r>
                      <a:endParaRPr sz="700">
                        <a:latin typeface="Arial"/>
                        <a:cs typeface="Arial"/>
                      </a:endParaRPr>
                    </a:p>
                  </a:txBody>
                  <a:tcPr marL="0" marR="0" marT="73025"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5334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deeply </a:t>
                      </a:r>
                      <a:r>
                        <a:rPr sz="700" dirty="0">
                          <a:solidFill>
                            <a:srgbClr val="414042"/>
                          </a:solidFill>
                          <a:latin typeface="Arial"/>
                          <a:cs typeface="Arial"/>
                        </a:rPr>
                        <a:t>understands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spc="10" dirty="0">
                          <a:solidFill>
                            <a:srgbClr val="414042"/>
                          </a:solidFill>
                          <a:latin typeface="Arial"/>
                          <a:cs typeface="Arial"/>
                        </a:rPr>
                        <a:t>designing </a:t>
                      </a:r>
                      <a:r>
                        <a:rPr sz="700" spc="30" dirty="0">
                          <a:solidFill>
                            <a:srgbClr val="414042"/>
                          </a:solidFill>
                          <a:latin typeface="Arial"/>
                          <a:cs typeface="Arial"/>
                        </a:rPr>
                        <a:t>for and </a:t>
                      </a:r>
                      <a:r>
                        <a:rPr sz="700" spc="-15" dirty="0">
                          <a:solidFill>
                            <a:srgbClr val="414042"/>
                          </a:solidFill>
                          <a:latin typeface="Arial"/>
                          <a:cs typeface="Arial"/>
                        </a:rPr>
                        <a:t>has </a:t>
                      </a:r>
                      <a:r>
                        <a:rPr sz="700" dirty="0">
                          <a:solidFill>
                            <a:srgbClr val="414042"/>
                          </a:solidFill>
                          <a:latin typeface="Arial"/>
                          <a:cs typeface="Arial"/>
                        </a:rPr>
                        <a:t>sought</a:t>
                      </a:r>
                      <a:r>
                        <a:rPr sz="700" spc="-15" dirty="0">
                          <a:solidFill>
                            <a:srgbClr val="414042"/>
                          </a:solidFill>
                          <a:latin typeface="Arial"/>
                          <a:cs typeface="Arial"/>
                        </a:rPr>
                        <a:t> </a:t>
                      </a:r>
                      <a:r>
                        <a:rPr sz="700" spc="15" dirty="0">
                          <a:solidFill>
                            <a:srgbClr val="414042"/>
                          </a:solidFill>
                          <a:latin typeface="Arial"/>
                          <a:cs typeface="Arial"/>
                        </a:rPr>
                        <a:t>out  </a:t>
                      </a:r>
                      <a:r>
                        <a:rPr sz="700" spc="-10" dirty="0">
                          <a:solidFill>
                            <a:srgbClr val="414042"/>
                          </a:solidFill>
                          <a:latin typeface="Arial"/>
                          <a:cs typeface="Arial"/>
                        </a:rPr>
                        <a:t>voices </a:t>
                      </a:r>
                      <a:r>
                        <a:rPr sz="700" spc="35" dirty="0">
                          <a:solidFill>
                            <a:srgbClr val="414042"/>
                          </a:solidFill>
                          <a:latin typeface="Arial"/>
                          <a:cs typeface="Arial"/>
                        </a:rPr>
                        <a:t>of </a:t>
                      </a:r>
                      <a:r>
                        <a:rPr sz="700" spc="-5" dirty="0">
                          <a:solidFill>
                            <a:srgbClr val="414042"/>
                          </a:solidFill>
                          <a:latin typeface="Arial"/>
                          <a:cs typeface="Arial"/>
                        </a:rPr>
                        <a:t>those </a:t>
                      </a:r>
                      <a:r>
                        <a:rPr sz="700" spc="10" dirty="0">
                          <a:solidFill>
                            <a:srgbClr val="414042"/>
                          </a:solidFill>
                          <a:latin typeface="Arial"/>
                          <a:cs typeface="Arial"/>
                        </a:rPr>
                        <a:t>who </a:t>
                      </a:r>
                      <a:r>
                        <a:rPr sz="700" spc="30" dirty="0">
                          <a:solidFill>
                            <a:srgbClr val="414042"/>
                          </a:solidFill>
                          <a:latin typeface="Arial"/>
                          <a:cs typeface="Arial"/>
                        </a:rPr>
                        <a:t>are </a:t>
                      </a:r>
                      <a:r>
                        <a:rPr sz="700" spc="20" dirty="0">
                          <a:solidFill>
                            <a:srgbClr val="414042"/>
                          </a:solidFill>
                          <a:latin typeface="Arial"/>
                          <a:cs typeface="Arial"/>
                        </a:rPr>
                        <a:t>typically  </a:t>
                      </a:r>
                      <a:r>
                        <a:rPr sz="700" spc="15" dirty="0">
                          <a:solidFill>
                            <a:srgbClr val="414042"/>
                          </a:solidFill>
                          <a:latin typeface="Arial"/>
                          <a:cs typeface="Arial"/>
                        </a:rPr>
                        <a:t>underrepresented.</a:t>
                      </a:r>
                      <a:endParaRPr sz="700">
                        <a:latin typeface="Arial"/>
                        <a:cs typeface="Arial"/>
                      </a:endParaRPr>
                    </a:p>
                  </a:txBody>
                  <a:tcPr marL="0" marR="0" marT="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899998">
                <a:tc>
                  <a:txBody>
                    <a:bodyPr/>
                    <a:lstStyle/>
                    <a:p>
                      <a:pPr>
                        <a:lnSpc>
                          <a:spcPct val="100000"/>
                        </a:lnSpc>
                        <a:spcBef>
                          <a:spcPts val="15"/>
                        </a:spcBef>
                      </a:pPr>
                      <a:endParaRPr sz="850">
                        <a:latin typeface="Times New Roman"/>
                        <a:cs typeface="Times New Roman"/>
                      </a:endParaRPr>
                    </a:p>
                    <a:p>
                      <a:pPr marL="125730" marR="128270" indent="-72390">
                        <a:lnSpc>
                          <a:spcPct val="104200"/>
                        </a:lnSpc>
                        <a:buChar char="•"/>
                        <a:tabLst>
                          <a:tab pos="130175" algn="l"/>
                        </a:tabLst>
                      </a:pPr>
                      <a:r>
                        <a:rPr sz="800" spc="-35" dirty="0">
                          <a:solidFill>
                            <a:srgbClr val="414042"/>
                          </a:solidFill>
                          <a:latin typeface="Arial"/>
                          <a:cs typeface="Arial"/>
                        </a:rPr>
                        <a:t>Put </a:t>
                      </a:r>
                      <a:r>
                        <a:rPr sz="800" spc="10" dirty="0">
                          <a:solidFill>
                            <a:srgbClr val="414042"/>
                          </a:solidFill>
                          <a:latin typeface="Arial"/>
                          <a:cs typeface="Arial"/>
                        </a:rPr>
                        <a:t>aside </a:t>
                      </a:r>
                      <a:r>
                        <a:rPr sz="800" spc="-5" dirty="0">
                          <a:solidFill>
                            <a:srgbClr val="414042"/>
                          </a:solidFill>
                          <a:latin typeface="Arial"/>
                          <a:cs typeface="Arial"/>
                        </a:rPr>
                        <a:t>biases </a:t>
                      </a:r>
                      <a:r>
                        <a:rPr sz="800" spc="35" dirty="0">
                          <a:solidFill>
                            <a:srgbClr val="414042"/>
                          </a:solidFill>
                          <a:latin typeface="Arial"/>
                          <a:cs typeface="Arial"/>
                        </a:rPr>
                        <a:t>and  </a:t>
                      </a:r>
                      <a:r>
                        <a:rPr sz="800" spc="-10" dirty="0">
                          <a:solidFill>
                            <a:srgbClr val="414042"/>
                          </a:solidFill>
                          <a:latin typeface="Arial"/>
                          <a:cs typeface="Arial"/>
                        </a:rPr>
                        <a:t>assumptions </a:t>
                      </a:r>
                      <a:r>
                        <a:rPr sz="800" spc="35" dirty="0">
                          <a:solidFill>
                            <a:srgbClr val="414042"/>
                          </a:solidFill>
                          <a:latin typeface="Arial"/>
                          <a:cs typeface="Arial"/>
                        </a:rPr>
                        <a:t>about  </a:t>
                      </a:r>
                      <a:r>
                        <a:rPr sz="800" spc="25" dirty="0">
                          <a:solidFill>
                            <a:srgbClr val="414042"/>
                          </a:solidFill>
                          <a:latin typeface="Arial"/>
                          <a:cs typeface="Arial"/>
                        </a:rPr>
                        <a:t>what </a:t>
                      </a:r>
                      <a:r>
                        <a:rPr sz="800" dirty="0">
                          <a:solidFill>
                            <a:srgbClr val="414042"/>
                          </a:solidFill>
                          <a:latin typeface="Arial"/>
                          <a:cs typeface="Arial"/>
                        </a:rPr>
                        <a:t>you </a:t>
                      </a:r>
                      <a:r>
                        <a:rPr sz="800" spc="5" dirty="0">
                          <a:solidFill>
                            <a:srgbClr val="414042"/>
                          </a:solidFill>
                          <a:latin typeface="Arial"/>
                          <a:cs typeface="Arial"/>
                        </a:rPr>
                        <a:t>think </a:t>
                      </a:r>
                      <a:r>
                        <a:rPr sz="800" spc="10" dirty="0">
                          <a:solidFill>
                            <a:srgbClr val="414042"/>
                          </a:solidFill>
                          <a:latin typeface="Arial"/>
                          <a:cs typeface="Arial"/>
                        </a:rPr>
                        <a:t>the  </a:t>
                      </a:r>
                      <a:r>
                        <a:rPr sz="800" spc="30" dirty="0">
                          <a:solidFill>
                            <a:srgbClr val="414042"/>
                          </a:solidFill>
                          <a:latin typeface="Arial"/>
                          <a:cs typeface="Arial"/>
                        </a:rPr>
                        <a:t>problem </a:t>
                      </a:r>
                      <a:r>
                        <a:rPr sz="800" spc="-35" dirty="0">
                          <a:solidFill>
                            <a:srgbClr val="414042"/>
                          </a:solidFill>
                          <a:latin typeface="Arial"/>
                          <a:cs typeface="Arial"/>
                        </a:rPr>
                        <a:t>is </a:t>
                      </a:r>
                      <a:r>
                        <a:rPr sz="800" spc="55" dirty="0">
                          <a:solidFill>
                            <a:srgbClr val="414042"/>
                          </a:solidFill>
                          <a:latin typeface="Arial"/>
                          <a:cs typeface="Arial"/>
                        </a:rPr>
                        <a:t>- </a:t>
                      </a:r>
                      <a:r>
                        <a:rPr sz="800" spc="-5" dirty="0">
                          <a:solidFill>
                            <a:srgbClr val="414042"/>
                          </a:solidFill>
                          <a:latin typeface="Arial"/>
                          <a:cs typeface="Arial"/>
                        </a:rPr>
                        <a:t>listen </a:t>
                      </a:r>
                      <a:r>
                        <a:rPr sz="800" spc="35" dirty="0">
                          <a:solidFill>
                            <a:srgbClr val="414042"/>
                          </a:solidFill>
                          <a:latin typeface="Arial"/>
                          <a:cs typeface="Arial"/>
                        </a:rPr>
                        <a:t>to  </a:t>
                      </a:r>
                      <a:r>
                        <a:rPr sz="800" spc="10" dirty="0">
                          <a:solidFill>
                            <a:srgbClr val="414042"/>
                          </a:solidFill>
                          <a:latin typeface="Arial"/>
                          <a:cs typeface="Arial"/>
                        </a:rPr>
                        <a:t>the</a:t>
                      </a:r>
                      <a:r>
                        <a:rPr sz="800" spc="5" dirty="0">
                          <a:solidFill>
                            <a:srgbClr val="414042"/>
                          </a:solidFill>
                          <a:latin typeface="Arial"/>
                          <a:cs typeface="Arial"/>
                        </a:rPr>
                        <a:t> </a:t>
                      </a:r>
                      <a:r>
                        <a:rPr sz="800" spc="15" dirty="0">
                          <a:solidFill>
                            <a:srgbClr val="414042"/>
                          </a:solidFill>
                          <a:latin typeface="Arial"/>
                          <a:cs typeface="Arial"/>
                        </a:rPr>
                        <a:t>stakeholder.</a:t>
                      </a:r>
                      <a:endParaRPr sz="800">
                        <a:latin typeface="Arial"/>
                        <a:cs typeface="Arial"/>
                      </a:endParaRPr>
                    </a:p>
                  </a:txBody>
                  <a:tcPr marL="0" marR="0" marT="1905"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8509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put  </a:t>
                      </a:r>
                      <a:r>
                        <a:rPr sz="700" spc="10" dirty="0">
                          <a:solidFill>
                            <a:srgbClr val="414042"/>
                          </a:solidFill>
                          <a:latin typeface="Arial"/>
                          <a:cs typeface="Arial"/>
                        </a:rPr>
                        <a:t>aside </a:t>
                      </a:r>
                      <a:r>
                        <a:rPr sz="700" spc="-5" dirty="0">
                          <a:solidFill>
                            <a:srgbClr val="414042"/>
                          </a:solidFill>
                          <a:latin typeface="Arial"/>
                          <a:cs typeface="Arial"/>
                        </a:rPr>
                        <a:t>biases </a:t>
                      </a:r>
                      <a:r>
                        <a:rPr sz="700" spc="30" dirty="0">
                          <a:solidFill>
                            <a:srgbClr val="414042"/>
                          </a:solidFill>
                          <a:latin typeface="Arial"/>
                          <a:cs typeface="Arial"/>
                        </a:rPr>
                        <a:t>and </a:t>
                      </a:r>
                      <a:r>
                        <a:rPr sz="700" spc="5" dirty="0">
                          <a:solidFill>
                            <a:srgbClr val="414042"/>
                          </a:solidFill>
                          <a:latin typeface="Arial"/>
                          <a:cs typeface="Arial"/>
                        </a:rPr>
                        <a:t>question  </a:t>
                      </a:r>
                      <a:r>
                        <a:rPr sz="700" spc="-5" dirty="0">
                          <a:solidFill>
                            <a:srgbClr val="414042"/>
                          </a:solidFill>
                          <a:latin typeface="Arial"/>
                          <a:cs typeface="Arial"/>
                        </a:rPr>
                        <a:t>assumptions. </a:t>
                      </a:r>
                      <a:r>
                        <a:rPr sz="700" spc="-30"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not  relying </a:t>
                      </a:r>
                      <a:r>
                        <a:rPr sz="700" spc="5" dirty="0">
                          <a:solidFill>
                            <a:srgbClr val="414042"/>
                          </a:solidFill>
                          <a:latin typeface="Arial"/>
                          <a:cs typeface="Arial"/>
                        </a:rPr>
                        <a:t>on </a:t>
                      </a:r>
                      <a:r>
                        <a:rPr sz="700" spc="10" dirty="0">
                          <a:solidFill>
                            <a:srgbClr val="414042"/>
                          </a:solidFill>
                          <a:latin typeface="Arial"/>
                          <a:cs typeface="Arial"/>
                        </a:rPr>
                        <a:t>evidence </a:t>
                      </a:r>
                      <a:r>
                        <a:rPr sz="700" spc="25" dirty="0">
                          <a:solidFill>
                            <a:srgbClr val="414042"/>
                          </a:solidFill>
                          <a:latin typeface="Arial"/>
                          <a:cs typeface="Arial"/>
                        </a:rPr>
                        <a:t>from</a:t>
                      </a:r>
                      <a:r>
                        <a:rPr sz="700" spc="-25" dirty="0">
                          <a:solidFill>
                            <a:srgbClr val="414042"/>
                          </a:solidFill>
                          <a:latin typeface="Arial"/>
                          <a:cs typeface="Arial"/>
                        </a:rPr>
                        <a:t> </a:t>
                      </a:r>
                      <a:r>
                        <a:rPr sz="700" spc="5" dirty="0">
                          <a:solidFill>
                            <a:srgbClr val="414042"/>
                          </a:solidFill>
                          <a:latin typeface="Arial"/>
                          <a:cs typeface="Arial"/>
                        </a:rPr>
                        <a:t>design  research </a:t>
                      </a:r>
                      <a:r>
                        <a:rPr sz="700" spc="30" dirty="0">
                          <a:solidFill>
                            <a:srgbClr val="414042"/>
                          </a:solidFill>
                          <a:latin typeface="Arial"/>
                          <a:cs typeface="Arial"/>
                        </a:rPr>
                        <a:t>to </a:t>
                      </a:r>
                      <a:r>
                        <a:rPr sz="700" spc="15" dirty="0">
                          <a:solidFill>
                            <a:srgbClr val="414042"/>
                          </a:solidFill>
                          <a:latin typeface="Arial"/>
                          <a:cs typeface="Arial"/>
                        </a:rPr>
                        <a:t>make</a:t>
                      </a:r>
                      <a:r>
                        <a:rPr sz="700" spc="-5" dirty="0">
                          <a:solidFill>
                            <a:srgbClr val="414042"/>
                          </a:solidFill>
                          <a:latin typeface="Arial"/>
                          <a:cs typeface="Arial"/>
                        </a:rPr>
                        <a:t> decisions.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962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15" dirty="0">
                          <a:solidFill>
                            <a:srgbClr val="414042"/>
                          </a:solidFill>
                          <a:latin typeface="Arial"/>
                          <a:cs typeface="Arial"/>
                        </a:rPr>
                        <a:t>been </a:t>
                      </a:r>
                      <a:r>
                        <a:rPr sz="700" spc="-20" dirty="0">
                          <a:solidFill>
                            <a:srgbClr val="414042"/>
                          </a:solidFill>
                          <a:latin typeface="Arial"/>
                          <a:cs typeface="Arial"/>
                        </a:rPr>
                        <a:t>successful  </a:t>
                      </a:r>
                      <a:r>
                        <a:rPr sz="700" spc="20" dirty="0">
                          <a:solidFill>
                            <a:srgbClr val="414042"/>
                          </a:solidFill>
                          <a:latin typeface="Arial"/>
                          <a:cs typeface="Arial"/>
                        </a:rPr>
                        <a:t>putting </a:t>
                      </a:r>
                      <a:r>
                        <a:rPr sz="700" spc="10" dirty="0">
                          <a:solidFill>
                            <a:srgbClr val="414042"/>
                          </a:solidFill>
                          <a:latin typeface="Arial"/>
                          <a:cs typeface="Arial"/>
                        </a:rPr>
                        <a:t>aside </a:t>
                      </a:r>
                      <a:r>
                        <a:rPr sz="700" spc="-5" dirty="0">
                          <a:solidFill>
                            <a:srgbClr val="414042"/>
                          </a:solidFill>
                          <a:latin typeface="Arial"/>
                          <a:cs typeface="Arial"/>
                        </a:rPr>
                        <a:t>biases </a:t>
                      </a:r>
                      <a:r>
                        <a:rPr sz="700" spc="30" dirty="0">
                          <a:solidFill>
                            <a:srgbClr val="414042"/>
                          </a:solidFill>
                          <a:latin typeface="Arial"/>
                          <a:cs typeface="Arial"/>
                        </a:rPr>
                        <a:t>and  </a:t>
                      </a:r>
                      <a:r>
                        <a:rPr sz="700" spc="5" dirty="0">
                          <a:solidFill>
                            <a:srgbClr val="414042"/>
                          </a:solidFill>
                          <a:latin typeface="Arial"/>
                          <a:cs typeface="Arial"/>
                        </a:rPr>
                        <a:t>questioning </a:t>
                      </a:r>
                      <a:r>
                        <a:rPr sz="700" spc="-10" dirty="0">
                          <a:solidFill>
                            <a:srgbClr val="414042"/>
                          </a:solidFill>
                          <a:latin typeface="Arial"/>
                          <a:cs typeface="Arial"/>
                        </a:rPr>
                        <a:t>assumptions  some </a:t>
                      </a:r>
                      <a:r>
                        <a:rPr sz="700" spc="35" dirty="0">
                          <a:solidFill>
                            <a:srgbClr val="414042"/>
                          </a:solidFill>
                          <a:latin typeface="Arial"/>
                          <a:cs typeface="Arial"/>
                        </a:rPr>
                        <a:t>of </a:t>
                      </a:r>
                      <a:r>
                        <a:rPr sz="700" spc="10" dirty="0">
                          <a:solidFill>
                            <a:srgbClr val="414042"/>
                          </a:solidFill>
                          <a:latin typeface="Arial"/>
                          <a:cs typeface="Arial"/>
                        </a:rPr>
                        <a:t>the </a:t>
                      </a:r>
                      <a:r>
                        <a:rPr sz="700" spc="15" dirty="0">
                          <a:solidFill>
                            <a:srgbClr val="414042"/>
                          </a:solidFill>
                          <a:latin typeface="Arial"/>
                          <a:cs typeface="Arial"/>
                        </a:rPr>
                        <a:t>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4508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0" dirty="0">
                          <a:solidFill>
                            <a:srgbClr val="414042"/>
                          </a:solidFill>
                          <a:latin typeface="Arial"/>
                          <a:cs typeface="Arial"/>
                        </a:rPr>
                        <a:t>named </a:t>
                      </a:r>
                      <a:r>
                        <a:rPr sz="700" spc="15" dirty="0">
                          <a:solidFill>
                            <a:srgbClr val="414042"/>
                          </a:solidFill>
                          <a:latin typeface="Arial"/>
                          <a:cs typeface="Arial"/>
                        </a:rPr>
                        <a:t>their </a:t>
                      </a:r>
                      <a:r>
                        <a:rPr sz="700" spc="-5" dirty="0">
                          <a:solidFill>
                            <a:srgbClr val="414042"/>
                          </a:solidFill>
                          <a:latin typeface="Arial"/>
                          <a:cs typeface="Arial"/>
                        </a:rPr>
                        <a:t>biases  </a:t>
                      </a:r>
                      <a:r>
                        <a:rPr sz="700" spc="30" dirty="0">
                          <a:solidFill>
                            <a:srgbClr val="414042"/>
                          </a:solidFill>
                          <a:latin typeface="Arial"/>
                          <a:cs typeface="Arial"/>
                        </a:rPr>
                        <a:t>and </a:t>
                      </a:r>
                      <a:r>
                        <a:rPr sz="700" spc="-10" dirty="0">
                          <a:solidFill>
                            <a:srgbClr val="414042"/>
                          </a:solidFill>
                          <a:latin typeface="Arial"/>
                          <a:cs typeface="Arial"/>
                        </a:rPr>
                        <a:t>assumptions </a:t>
                      </a:r>
                      <a:r>
                        <a:rPr sz="700" spc="30" dirty="0">
                          <a:solidFill>
                            <a:srgbClr val="414042"/>
                          </a:solidFill>
                          <a:latin typeface="Arial"/>
                          <a:cs typeface="Arial"/>
                        </a:rPr>
                        <a:t>and </a:t>
                      </a:r>
                      <a:r>
                        <a:rPr sz="700" spc="5" dirty="0">
                          <a:solidFill>
                            <a:srgbClr val="414042"/>
                          </a:solidFill>
                          <a:latin typeface="Arial"/>
                          <a:cs typeface="Arial"/>
                        </a:rPr>
                        <a:t>have  </a:t>
                      </a:r>
                      <a:r>
                        <a:rPr sz="700" spc="20" dirty="0">
                          <a:solidFill>
                            <a:srgbClr val="414042"/>
                          </a:solidFill>
                          <a:latin typeface="Arial"/>
                          <a:cs typeface="Arial"/>
                        </a:rPr>
                        <a:t>worked </a:t>
                      </a:r>
                      <a:r>
                        <a:rPr sz="700" spc="25" dirty="0">
                          <a:solidFill>
                            <a:srgbClr val="414042"/>
                          </a:solidFill>
                          <a:latin typeface="Arial"/>
                          <a:cs typeface="Arial"/>
                        </a:rPr>
                        <a:t>hard </a:t>
                      </a:r>
                      <a:r>
                        <a:rPr sz="700" spc="30" dirty="0">
                          <a:solidFill>
                            <a:srgbClr val="414042"/>
                          </a:solidFill>
                          <a:latin typeface="Arial"/>
                          <a:cs typeface="Arial"/>
                        </a:rPr>
                        <a:t>to </a:t>
                      </a:r>
                      <a:r>
                        <a:rPr sz="700" spc="25" dirty="0">
                          <a:solidFill>
                            <a:srgbClr val="414042"/>
                          </a:solidFill>
                          <a:latin typeface="Arial"/>
                          <a:cs typeface="Arial"/>
                        </a:rPr>
                        <a:t>gather </a:t>
                      </a:r>
                      <a:r>
                        <a:rPr sz="700" spc="10" dirty="0">
                          <a:solidFill>
                            <a:srgbClr val="414042"/>
                          </a:solidFill>
                          <a:latin typeface="Arial"/>
                          <a:cs typeface="Arial"/>
                        </a:rPr>
                        <a:t>evidence  </a:t>
                      </a:r>
                      <a:r>
                        <a:rPr sz="700" spc="30" dirty="0">
                          <a:solidFill>
                            <a:srgbClr val="414042"/>
                          </a:solidFill>
                          <a:latin typeface="Arial"/>
                          <a:cs typeface="Arial"/>
                        </a:rPr>
                        <a:t>to </a:t>
                      </a:r>
                      <a:r>
                        <a:rPr sz="700" spc="15" dirty="0">
                          <a:solidFill>
                            <a:srgbClr val="414042"/>
                          </a:solidFill>
                          <a:latin typeface="Arial"/>
                          <a:cs typeface="Arial"/>
                        </a:rPr>
                        <a:t>help inform their </a:t>
                      </a:r>
                      <a:r>
                        <a:rPr sz="700" spc="10" dirty="0">
                          <a:solidFill>
                            <a:srgbClr val="414042"/>
                          </a:solidFill>
                          <a:latin typeface="Arial"/>
                          <a:cs typeface="Arial"/>
                        </a:rPr>
                        <a:t>decision-  </a:t>
                      </a:r>
                      <a:r>
                        <a:rPr sz="700" spc="15" dirty="0">
                          <a:solidFill>
                            <a:srgbClr val="414042"/>
                          </a:solidFill>
                          <a:latin typeface="Arial"/>
                          <a:cs typeface="Arial"/>
                        </a:rPr>
                        <a:t>making</a:t>
                      </a:r>
                      <a:r>
                        <a:rPr sz="700" spc="10" dirty="0">
                          <a:solidFill>
                            <a:srgbClr val="414042"/>
                          </a:solidFill>
                          <a:latin typeface="Arial"/>
                          <a:cs typeface="Arial"/>
                        </a:rPr>
                        <a:t> </a:t>
                      </a:r>
                      <a:r>
                        <a:rPr sz="700" spc="-5" dirty="0">
                          <a:solidFill>
                            <a:srgbClr val="414042"/>
                          </a:solidFill>
                          <a:latin typeface="Arial"/>
                          <a:cs typeface="Arial"/>
                        </a:rPr>
                        <a:t>process.</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900010">
                <a:tc>
                  <a:txBody>
                    <a:bodyPr/>
                    <a:lstStyle/>
                    <a:p>
                      <a:pPr>
                        <a:lnSpc>
                          <a:spcPct val="100000"/>
                        </a:lnSpc>
                      </a:pPr>
                      <a:endParaRPr sz="800">
                        <a:latin typeface="Times New Roman"/>
                        <a:cs typeface="Times New Roman"/>
                      </a:endParaRPr>
                    </a:p>
                    <a:p>
                      <a:pPr marL="125730" marR="114300" indent="-72390">
                        <a:lnSpc>
                          <a:spcPct val="104200"/>
                        </a:lnSpc>
                        <a:spcBef>
                          <a:spcPts val="575"/>
                        </a:spcBef>
                        <a:buChar char="•"/>
                        <a:tabLst>
                          <a:tab pos="130175" algn="l"/>
                        </a:tabLst>
                      </a:pPr>
                      <a:r>
                        <a:rPr sz="800" spc="-5" dirty="0">
                          <a:solidFill>
                            <a:srgbClr val="414042"/>
                          </a:solidFill>
                          <a:latin typeface="Arial"/>
                          <a:cs typeface="Arial"/>
                        </a:rPr>
                        <a:t>Look </a:t>
                      </a:r>
                      <a:r>
                        <a:rPr sz="800" spc="20" dirty="0">
                          <a:solidFill>
                            <a:srgbClr val="414042"/>
                          </a:solidFill>
                          <a:latin typeface="Arial"/>
                          <a:cs typeface="Arial"/>
                        </a:rPr>
                        <a:t>carefully </a:t>
                      </a:r>
                      <a:r>
                        <a:rPr sz="800" spc="35" dirty="0">
                          <a:solidFill>
                            <a:srgbClr val="414042"/>
                          </a:solidFill>
                          <a:latin typeface="Arial"/>
                          <a:cs typeface="Arial"/>
                        </a:rPr>
                        <a:t>to  </a:t>
                      </a:r>
                      <a:r>
                        <a:rPr sz="800" spc="10" dirty="0">
                          <a:solidFill>
                            <a:srgbClr val="414042"/>
                          </a:solidFill>
                          <a:latin typeface="Arial"/>
                          <a:cs typeface="Arial"/>
                        </a:rPr>
                        <a:t>understand</a:t>
                      </a:r>
                      <a:r>
                        <a:rPr sz="800" spc="-30" dirty="0">
                          <a:solidFill>
                            <a:srgbClr val="414042"/>
                          </a:solidFill>
                          <a:latin typeface="Arial"/>
                          <a:cs typeface="Arial"/>
                        </a:rPr>
                        <a:t> </a:t>
                      </a:r>
                      <a:r>
                        <a:rPr sz="800" spc="30" dirty="0">
                          <a:solidFill>
                            <a:srgbClr val="414042"/>
                          </a:solidFill>
                          <a:latin typeface="Arial"/>
                          <a:cs typeface="Arial"/>
                        </a:rPr>
                        <a:t>potential </a:t>
                      </a:r>
                      <a:r>
                        <a:rPr sz="800" dirty="0">
                          <a:solidFill>
                            <a:srgbClr val="414042"/>
                          </a:solidFill>
                          <a:latin typeface="Arial"/>
                          <a:cs typeface="Arial"/>
                        </a:rPr>
                        <a:t> </a:t>
                      </a:r>
                      <a:r>
                        <a:rPr sz="800" spc="15" dirty="0">
                          <a:solidFill>
                            <a:srgbClr val="414042"/>
                          </a:solidFill>
                          <a:latin typeface="Arial"/>
                          <a:cs typeface="Arial"/>
                        </a:rPr>
                        <a:t>problems </a:t>
                      </a:r>
                      <a:r>
                        <a:rPr sz="800" spc="35" dirty="0">
                          <a:solidFill>
                            <a:srgbClr val="414042"/>
                          </a:solidFill>
                          <a:latin typeface="Arial"/>
                          <a:cs typeface="Arial"/>
                        </a:rPr>
                        <a:t>and  </a:t>
                      </a:r>
                      <a:r>
                        <a:rPr sz="800" spc="15" dirty="0">
                          <a:solidFill>
                            <a:srgbClr val="414042"/>
                          </a:solidFill>
                          <a:latin typeface="Arial"/>
                          <a:cs typeface="Arial"/>
                        </a:rPr>
                        <a:t>opportunities</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marL="107950" marR="189230">
                        <a:lnSpc>
                          <a:spcPct val="100000"/>
                        </a:lnSpc>
                        <a:spcBef>
                          <a:spcPts val="57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5" dirty="0">
                          <a:solidFill>
                            <a:srgbClr val="414042"/>
                          </a:solidFill>
                          <a:latin typeface="Arial"/>
                          <a:cs typeface="Arial"/>
                        </a:rPr>
                        <a:t>immersing  </a:t>
                      </a:r>
                      <a:r>
                        <a:rPr sz="700" spc="-10" dirty="0">
                          <a:solidFill>
                            <a:srgbClr val="414042"/>
                          </a:solidFill>
                          <a:latin typeface="Arial"/>
                          <a:cs typeface="Arial"/>
                        </a:rPr>
                        <a:t>themselves </a:t>
                      </a:r>
                      <a:r>
                        <a:rPr sz="700" dirty="0">
                          <a:solidFill>
                            <a:srgbClr val="414042"/>
                          </a:solidFill>
                          <a:latin typeface="Arial"/>
                          <a:cs typeface="Arial"/>
                        </a:rPr>
                        <a:t>in </a:t>
                      </a:r>
                      <a:r>
                        <a:rPr sz="700" spc="10" dirty="0">
                          <a:solidFill>
                            <a:srgbClr val="414042"/>
                          </a:solidFill>
                          <a:latin typeface="Arial"/>
                          <a:cs typeface="Arial"/>
                        </a:rPr>
                        <a:t>the </a:t>
                      </a:r>
                      <a:r>
                        <a:rPr sz="700" dirty="0">
                          <a:solidFill>
                            <a:srgbClr val="414042"/>
                          </a:solidFill>
                          <a:latin typeface="Arial"/>
                          <a:cs typeface="Arial"/>
                        </a:rPr>
                        <a:t>experiences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dirty="0">
                          <a:solidFill>
                            <a:srgbClr val="414042"/>
                          </a:solidFill>
                          <a:latin typeface="Arial"/>
                          <a:cs typeface="Arial"/>
                        </a:rPr>
                        <a:t>serving; </a:t>
                      </a:r>
                      <a:r>
                        <a:rPr sz="700" spc="5"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relying </a:t>
                      </a:r>
                      <a:r>
                        <a:rPr sz="700" spc="5" dirty="0">
                          <a:solidFill>
                            <a:srgbClr val="414042"/>
                          </a:solidFill>
                          <a:latin typeface="Arial"/>
                          <a:cs typeface="Arial"/>
                        </a:rPr>
                        <a:t>on  </a:t>
                      </a:r>
                      <a:r>
                        <a:rPr sz="700" spc="15" dirty="0">
                          <a:solidFill>
                            <a:srgbClr val="414042"/>
                          </a:solidFill>
                          <a:latin typeface="Arial"/>
                          <a:cs typeface="Arial"/>
                        </a:rPr>
                        <a:t>their </a:t>
                      </a:r>
                      <a:r>
                        <a:rPr sz="700" spc="10" dirty="0">
                          <a:solidFill>
                            <a:srgbClr val="414042"/>
                          </a:solidFill>
                          <a:latin typeface="Arial"/>
                          <a:cs typeface="Arial"/>
                        </a:rPr>
                        <a:t>own </a:t>
                      </a:r>
                      <a:r>
                        <a:rPr sz="700" dirty="0">
                          <a:solidFill>
                            <a:srgbClr val="414042"/>
                          </a:solidFill>
                          <a:latin typeface="Arial"/>
                          <a:cs typeface="Arial"/>
                        </a:rPr>
                        <a:t>experiences </a:t>
                      </a:r>
                      <a:r>
                        <a:rPr sz="700" spc="45" dirty="0">
                          <a:solidFill>
                            <a:srgbClr val="414042"/>
                          </a:solidFill>
                          <a:latin typeface="Arial"/>
                          <a:cs typeface="Arial"/>
                        </a:rPr>
                        <a:t>and/or  </a:t>
                      </a:r>
                      <a:r>
                        <a:rPr sz="700" spc="-5" dirty="0">
                          <a:solidFill>
                            <a:srgbClr val="414042"/>
                          </a:solidFill>
                          <a:latin typeface="Arial"/>
                          <a:cs typeface="Arial"/>
                        </a:rPr>
                        <a:t>assumptions.</a:t>
                      </a:r>
                      <a:endParaRPr sz="700">
                        <a:latin typeface="Arial"/>
                        <a:cs typeface="Arial"/>
                      </a:endParaRPr>
                    </a:p>
                  </a:txBody>
                  <a:tcPr marL="0" marR="0" marT="730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962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15" dirty="0">
                          <a:solidFill>
                            <a:srgbClr val="414042"/>
                          </a:solidFill>
                          <a:latin typeface="Arial"/>
                          <a:cs typeface="Arial"/>
                        </a:rPr>
                        <a:t>been </a:t>
                      </a:r>
                      <a:r>
                        <a:rPr sz="700" spc="-20" dirty="0">
                          <a:solidFill>
                            <a:srgbClr val="414042"/>
                          </a:solidFill>
                          <a:latin typeface="Arial"/>
                          <a:cs typeface="Arial"/>
                        </a:rPr>
                        <a:t>successful  </a:t>
                      </a:r>
                      <a:r>
                        <a:rPr sz="700" spc="5" dirty="0">
                          <a:solidFill>
                            <a:srgbClr val="414042"/>
                          </a:solidFill>
                          <a:latin typeface="Arial"/>
                          <a:cs typeface="Arial"/>
                        </a:rPr>
                        <a:t>immersing </a:t>
                      </a:r>
                      <a:r>
                        <a:rPr sz="700" dirty="0">
                          <a:solidFill>
                            <a:srgbClr val="414042"/>
                          </a:solidFill>
                          <a:latin typeface="Arial"/>
                          <a:cs typeface="Arial"/>
                        </a:rPr>
                        <a:t>in </a:t>
                      </a:r>
                      <a:r>
                        <a:rPr sz="700" spc="10" dirty="0">
                          <a:solidFill>
                            <a:srgbClr val="414042"/>
                          </a:solidFill>
                          <a:latin typeface="Arial"/>
                          <a:cs typeface="Arial"/>
                        </a:rPr>
                        <a:t>the </a:t>
                      </a:r>
                      <a:r>
                        <a:rPr sz="700" dirty="0">
                          <a:solidFill>
                            <a:srgbClr val="414042"/>
                          </a:solidFill>
                          <a:latin typeface="Arial"/>
                          <a:cs typeface="Arial"/>
                        </a:rPr>
                        <a:t>experiences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dirty="0">
                          <a:solidFill>
                            <a:srgbClr val="414042"/>
                          </a:solidFill>
                          <a:latin typeface="Arial"/>
                          <a:cs typeface="Arial"/>
                        </a:rPr>
                        <a:t>serving </a:t>
                      </a:r>
                      <a:r>
                        <a:rPr sz="700" spc="-10" dirty="0">
                          <a:solidFill>
                            <a:srgbClr val="414042"/>
                          </a:solidFill>
                          <a:latin typeface="Arial"/>
                          <a:cs typeface="Arial"/>
                        </a:rPr>
                        <a:t>some </a:t>
                      </a:r>
                      <a:r>
                        <a:rPr sz="700" spc="35" dirty="0">
                          <a:solidFill>
                            <a:srgbClr val="414042"/>
                          </a:solidFill>
                          <a:latin typeface="Arial"/>
                          <a:cs typeface="Arial"/>
                        </a:rPr>
                        <a:t>of </a:t>
                      </a:r>
                      <a:r>
                        <a:rPr sz="700" spc="10" dirty="0">
                          <a:solidFill>
                            <a:srgbClr val="414042"/>
                          </a:solidFill>
                          <a:latin typeface="Arial"/>
                          <a:cs typeface="Arial"/>
                        </a:rPr>
                        <a:t>the</a:t>
                      </a:r>
                      <a:r>
                        <a:rPr sz="700" spc="15" dirty="0">
                          <a:solidFill>
                            <a:srgbClr val="414042"/>
                          </a:solidFill>
                          <a:latin typeface="Arial"/>
                          <a:cs typeface="Arial"/>
                        </a:rPr>
                        <a:t> 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20"/>
                        </a:spcBef>
                      </a:pPr>
                      <a:endParaRPr sz="850">
                        <a:latin typeface="Times New Roman"/>
                        <a:cs typeface="Times New Roman"/>
                      </a:endParaRPr>
                    </a:p>
                    <a:p>
                      <a:pPr marL="107950" marR="116839">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deeply </a:t>
                      </a:r>
                      <a:r>
                        <a:rPr sz="700" spc="5" dirty="0">
                          <a:solidFill>
                            <a:srgbClr val="414042"/>
                          </a:solidFill>
                          <a:latin typeface="Arial"/>
                          <a:cs typeface="Arial"/>
                        </a:rPr>
                        <a:t>immersed  </a:t>
                      </a:r>
                      <a:r>
                        <a:rPr sz="700" spc="-10" dirty="0">
                          <a:solidFill>
                            <a:srgbClr val="414042"/>
                          </a:solidFill>
                          <a:latin typeface="Arial"/>
                          <a:cs typeface="Arial"/>
                        </a:rPr>
                        <a:t>themselves </a:t>
                      </a:r>
                      <a:r>
                        <a:rPr sz="700" dirty="0">
                          <a:solidFill>
                            <a:srgbClr val="414042"/>
                          </a:solidFill>
                          <a:latin typeface="Arial"/>
                          <a:cs typeface="Arial"/>
                        </a:rPr>
                        <a:t>in </a:t>
                      </a:r>
                      <a:r>
                        <a:rPr sz="700" spc="10" dirty="0">
                          <a:solidFill>
                            <a:srgbClr val="414042"/>
                          </a:solidFill>
                          <a:latin typeface="Arial"/>
                          <a:cs typeface="Arial"/>
                        </a:rPr>
                        <a:t>the </a:t>
                      </a:r>
                      <a:r>
                        <a:rPr sz="700" dirty="0">
                          <a:solidFill>
                            <a:srgbClr val="414042"/>
                          </a:solidFill>
                          <a:latin typeface="Arial"/>
                          <a:cs typeface="Arial"/>
                        </a:rPr>
                        <a:t>experiences  </a:t>
                      </a:r>
                      <a:r>
                        <a:rPr sz="700" spc="35" dirty="0">
                          <a:solidFill>
                            <a:srgbClr val="414042"/>
                          </a:solidFill>
                          <a:latin typeface="Arial"/>
                          <a:cs typeface="Arial"/>
                        </a:rPr>
                        <a:t>of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dirty="0">
                          <a:solidFill>
                            <a:srgbClr val="414042"/>
                          </a:solidFill>
                          <a:latin typeface="Arial"/>
                          <a:cs typeface="Arial"/>
                        </a:rPr>
                        <a:t>serving; </a:t>
                      </a:r>
                      <a:r>
                        <a:rPr sz="700" spc="5" dirty="0">
                          <a:solidFill>
                            <a:srgbClr val="414042"/>
                          </a:solidFill>
                          <a:latin typeface="Arial"/>
                          <a:cs typeface="Arial"/>
                        </a:rPr>
                        <a:t>they have </a:t>
                      </a:r>
                      <a:r>
                        <a:rPr sz="700" spc="25" dirty="0">
                          <a:solidFill>
                            <a:srgbClr val="414042"/>
                          </a:solidFill>
                          <a:latin typeface="Arial"/>
                          <a:cs typeface="Arial"/>
                        </a:rPr>
                        <a:t>gained  profound </a:t>
                      </a:r>
                      <a:r>
                        <a:rPr sz="700" spc="20" dirty="0">
                          <a:solidFill>
                            <a:srgbClr val="414042"/>
                          </a:solidFill>
                          <a:latin typeface="Arial"/>
                          <a:cs typeface="Arial"/>
                        </a:rPr>
                        <a:t>empathy </a:t>
                      </a:r>
                      <a:r>
                        <a:rPr sz="700" spc="30" dirty="0">
                          <a:solidFill>
                            <a:srgbClr val="414042"/>
                          </a:solidFill>
                          <a:latin typeface="Arial"/>
                          <a:cs typeface="Arial"/>
                        </a:rPr>
                        <a:t>for </a:t>
                      </a:r>
                      <a:r>
                        <a:rPr sz="700" spc="-5" dirty="0">
                          <a:solidFill>
                            <a:srgbClr val="414042"/>
                          </a:solidFill>
                          <a:latin typeface="Arial"/>
                          <a:cs typeface="Arial"/>
                        </a:rPr>
                        <a:t>those  </a:t>
                      </a:r>
                      <a:r>
                        <a:rPr sz="700" spc="5" dirty="0">
                          <a:solidFill>
                            <a:srgbClr val="414042"/>
                          </a:solidFill>
                          <a:latin typeface="Arial"/>
                          <a:cs typeface="Arial"/>
                        </a:rPr>
                        <a:t>stakeholders.</a:t>
                      </a:r>
                      <a:endParaRPr sz="700">
                        <a:latin typeface="Arial"/>
                        <a:cs typeface="Arial"/>
                      </a:endParaRPr>
                    </a:p>
                  </a:txBody>
                  <a:tcPr marL="0" marR="0" marT="254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194945" indent="-72390">
                        <a:lnSpc>
                          <a:spcPct val="104200"/>
                        </a:lnSpc>
                        <a:buChar char="•"/>
                        <a:tabLst>
                          <a:tab pos="130175"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45"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5778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not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15" dirty="0">
                          <a:solidFill>
                            <a:srgbClr val="414042"/>
                          </a:solidFill>
                          <a:latin typeface="Arial"/>
                          <a:cs typeface="Arial"/>
                        </a:rPr>
                        <a:t>lack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7620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a:t>
                      </a:r>
                      <a:r>
                        <a:rPr sz="700" spc="-20" dirty="0">
                          <a:solidFill>
                            <a:srgbClr val="414042"/>
                          </a:solidFill>
                          <a:latin typeface="Arial"/>
                          <a:cs typeface="Arial"/>
                        </a:rPr>
                        <a:t> </a:t>
                      </a:r>
                      <a:r>
                        <a:rPr sz="700" dirty="0">
                          <a:solidFill>
                            <a:srgbClr val="414042"/>
                          </a:solidFill>
                          <a:latin typeface="Arial"/>
                          <a:cs typeface="Arial"/>
                        </a:rPr>
                        <a:t>ways;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  </a:t>
                      </a:r>
                      <a:r>
                        <a:rPr sz="700" spc="-5" dirty="0">
                          <a:solidFill>
                            <a:srgbClr val="414042"/>
                          </a:solidFill>
                          <a:latin typeface="Arial"/>
                          <a:cs typeface="Arial"/>
                        </a:rPr>
                        <a:t>comes </a:t>
                      </a:r>
                      <a:r>
                        <a:rPr sz="700" spc="30" dirty="0">
                          <a:solidFill>
                            <a:srgbClr val="414042"/>
                          </a:solidFill>
                          <a:latin typeface="Arial"/>
                          <a:cs typeface="Arial"/>
                        </a:rPr>
                        <a:t>and</a:t>
                      </a:r>
                      <a:r>
                        <a:rPr sz="700" spc="25" dirty="0">
                          <a:solidFill>
                            <a:srgbClr val="414042"/>
                          </a:solidFill>
                          <a:latin typeface="Arial"/>
                          <a:cs typeface="Arial"/>
                        </a:rPr>
                        <a:t> </a:t>
                      </a:r>
                      <a:r>
                        <a:rPr sz="700" spc="5" dirty="0">
                          <a:solidFill>
                            <a:srgbClr val="414042"/>
                          </a:solidFill>
                          <a:latin typeface="Arial"/>
                          <a:cs typeface="Arial"/>
                        </a:rPr>
                        <a:t>goes.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5016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5" dirty="0">
                          <a:solidFill>
                            <a:srgbClr val="414042"/>
                          </a:solidFill>
                          <a:latin typeface="Arial"/>
                          <a:cs typeface="Arial"/>
                        </a:rPr>
                        <a:t>hard </a:t>
                      </a:r>
                      <a:r>
                        <a:rPr sz="700" spc="30" dirty="0">
                          <a:solidFill>
                            <a:srgbClr val="414042"/>
                          </a:solidFill>
                          <a:latin typeface="Arial"/>
                          <a:cs typeface="Arial"/>
                        </a:rPr>
                        <a:t>to </a:t>
                      </a:r>
                      <a:r>
                        <a:rPr sz="700" spc="15" dirty="0">
                          <a:solidFill>
                            <a:srgbClr val="414042"/>
                          </a:solidFill>
                          <a:latin typeface="Arial"/>
                          <a:cs typeface="Arial"/>
                        </a:rPr>
                        <a:t>help  </a:t>
                      </a:r>
                      <a:r>
                        <a:rPr sz="700" spc="10" dirty="0">
                          <a:solidFill>
                            <a:srgbClr val="414042"/>
                          </a:solidFill>
                          <a:latin typeface="Arial"/>
                          <a:cs typeface="Arial"/>
                        </a:rPr>
                        <a:t>each </a:t>
                      </a:r>
                      <a:r>
                        <a:rPr sz="700" spc="15" dirty="0">
                          <a:solidFill>
                            <a:srgbClr val="414042"/>
                          </a:solidFill>
                          <a:latin typeface="Arial"/>
                          <a:cs typeface="Arial"/>
                        </a:rPr>
                        <a:t>other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25" dirty="0">
                          <a:solidFill>
                            <a:srgbClr val="414042"/>
                          </a:solidFill>
                          <a:latin typeface="Arial"/>
                          <a:cs typeface="Arial"/>
                        </a:rPr>
                        <a:t>lot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team.</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116205" indent="-72390">
                        <a:lnSpc>
                          <a:spcPct val="104200"/>
                        </a:lnSpc>
                        <a:buChar char="•"/>
                        <a:tabLst>
                          <a:tab pos="130175" algn="l"/>
                        </a:tabLst>
                      </a:pPr>
                      <a:r>
                        <a:rPr sz="800" spc="10" dirty="0">
                          <a:solidFill>
                            <a:srgbClr val="414042"/>
                          </a:solidFill>
                          <a:latin typeface="Arial"/>
                          <a:cs typeface="Arial"/>
                        </a:rPr>
                        <a:t>Hold </a:t>
                      </a:r>
                      <a:r>
                        <a:rPr sz="800" spc="30" dirty="0">
                          <a:solidFill>
                            <a:srgbClr val="414042"/>
                          </a:solidFill>
                          <a:latin typeface="Arial"/>
                          <a:cs typeface="Arial"/>
                        </a:rPr>
                        <a:t>back </a:t>
                      </a:r>
                      <a:r>
                        <a:rPr sz="800" spc="5" dirty="0">
                          <a:solidFill>
                            <a:srgbClr val="414042"/>
                          </a:solidFill>
                          <a:latin typeface="Arial"/>
                          <a:cs typeface="Arial"/>
                        </a:rPr>
                        <a:t>on</a:t>
                      </a:r>
                      <a:r>
                        <a:rPr sz="800" spc="-65" dirty="0">
                          <a:solidFill>
                            <a:srgbClr val="414042"/>
                          </a:solidFill>
                          <a:latin typeface="Arial"/>
                          <a:cs typeface="Arial"/>
                        </a:rPr>
                        <a:t> </a:t>
                      </a:r>
                      <a:r>
                        <a:rPr sz="800" dirty="0">
                          <a:solidFill>
                            <a:srgbClr val="414042"/>
                          </a:solidFill>
                          <a:latin typeface="Arial"/>
                          <a:cs typeface="Arial"/>
                        </a:rPr>
                        <a:t>solving  </a:t>
                      </a:r>
                      <a:r>
                        <a:rPr sz="800" spc="10" dirty="0">
                          <a:solidFill>
                            <a:srgbClr val="414042"/>
                          </a:solidFill>
                          <a:latin typeface="Arial"/>
                          <a:cs typeface="Arial"/>
                        </a:rPr>
                        <a:t>the </a:t>
                      </a:r>
                      <a:r>
                        <a:rPr sz="800" spc="30" dirty="0">
                          <a:solidFill>
                            <a:srgbClr val="414042"/>
                          </a:solidFill>
                          <a:latin typeface="Arial"/>
                          <a:cs typeface="Arial"/>
                        </a:rPr>
                        <a:t>problem </a:t>
                      </a:r>
                      <a:r>
                        <a:rPr sz="800" spc="20" dirty="0">
                          <a:solidFill>
                            <a:srgbClr val="414042"/>
                          </a:solidFill>
                          <a:latin typeface="Arial"/>
                          <a:cs typeface="Arial"/>
                        </a:rPr>
                        <a:t>during  </a:t>
                      </a:r>
                      <a:r>
                        <a:rPr sz="800" spc="-15" dirty="0">
                          <a:solidFill>
                            <a:srgbClr val="414042"/>
                          </a:solidFill>
                          <a:latin typeface="Arial"/>
                          <a:cs typeface="Arial"/>
                        </a:rPr>
                        <a:t>this</a:t>
                      </a:r>
                      <a:r>
                        <a:rPr sz="800" spc="10" dirty="0">
                          <a:solidFill>
                            <a:srgbClr val="414042"/>
                          </a:solidFill>
                          <a:latin typeface="Arial"/>
                          <a:cs typeface="Arial"/>
                        </a:rPr>
                        <a:t> </a:t>
                      </a:r>
                      <a:r>
                        <a:rPr sz="800" spc="5" dirty="0">
                          <a:solidFill>
                            <a:srgbClr val="414042"/>
                          </a:solidFill>
                          <a:latin typeface="Arial"/>
                          <a:cs typeface="Arial"/>
                        </a:rPr>
                        <a:t>phase</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marL="107950" marR="10668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already </a:t>
                      </a:r>
                      <a:r>
                        <a:rPr sz="700" spc="-15" dirty="0">
                          <a:solidFill>
                            <a:srgbClr val="414042"/>
                          </a:solidFill>
                          <a:latin typeface="Arial"/>
                          <a:cs typeface="Arial"/>
                        </a:rPr>
                        <a:t>has </a:t>
                      </a:r>
                      <a:r>
                        <a:rPr sz="700" spc="50" dirty="0">
                          <a:solidFill>
                            <a:srgbClr val="414042"/>
                          </a:solidFill>
                          <a:latin typeface="Arial"/>
                          <a:cs typeface="Arial"/>
                        </a:rPr>
                        <a:t>a  </a:t>
                      </a:r>
                      <a:r>
                        <a:rPr sz="700" dirty="0">
                          <a:solidFill>
                            <a:srgbClr val="414042"/>
                          </a:solidFill>
                          <a:latin typeface="Arial"/>
                          <a:cs typeface="Arial"/>
                        </a:rPr>
                        <a:t>solution in </a:t>
                      </a:r>
                      <a:r>
                        <a:rPr sz="700" spc="15" dirty="0">
                          <a:solidFill>
                            <a:srgbClr val="414042"/>
                          </a:solidFill>
                          <a:latin typeface="Arial"/>
                          <a:cs typeface="Arial"/>
                        </a:rPr>
                        <a:t>mind based </a:t>
                      </a:r>
                      <a:r>
                        <a:rPr sz="700" spc="5" dirty="0">
                          <a:solidFill>
                            <a:srgbClr val="414042"/>
                          </a:solidFill>
                          <a:latin typeface="Arial"/>
                          <a:cs typeface="Arial"/>
                        </a:rPr>
                        <a:t>on </a:t>
                      </a:r>
                      <a:r>
                        <a:rPr sz="700" spc="15" dirty="0">
                          <a:solidFill>
                            <a:srgbClr val="414042"/>
                          </a:solidFill>
                          <a:latin typeface="Arial"/>
                          <a:cs typeface="Arial"/>
                        </a:rPr>
                        <a:t>their  </a:t>
                      </a:r>
                      <a:r>
                        <a:rPr sz="700" spc="-10" dirty="0">
                          <a:solidFill>
                            <a:srgbClr val="414042"/>
                          </a:solidFill>
                          <a:latin typeface="Arial"/>
                          <a:cs typeface="Arial"/>
                        </a:rPr>
                        <a:t>assumptions </a:t>
                      </a:r>
                      <a:r>
                        <a:rPr sz="700" spc="30" dirty="0">
                          <a:solidFill>
                            <a:srgbClr val="414042"/>
                          </a:solidFill>
                          <a:latin typeface="Arial"/>
                          <a:cs typeface="Arial"/>
                        </a:rPr>
                        <a:t>about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t>
                      </a:r>
                      <a:r>
                        <a:rPr sz="700" spc="10" dirty="0">
                          <a:solidFill>
                            <a:srgbClr val="414042"/>
                          </a:solidFill>
                          <a:latin typeface="Arial"/>
                          <a:cs typeface="Arial"/>
                        </a:rPr>
                        <a:t>the </a:t>
                      </a:r>
                      <a:r>
                        <a:rPr sz="700" spc="5" dirty="0">
                          <a:solidFill>
                            <a:srgbClr val="414042"/>
                          </a:solidFill>
                          <a:latin typeface="Arial"/>
                          <a:cs typeface="Arial"/>
                        </a:rPr>
                        <a:t>stakeholders they </a:t>
                      </a:r>
                      <a:r>
                        <a:rPr sz="700" spc="30" dirty="0">
                          <a:solidFill>
                            <a:srgbClr val="414042"/>
                          </a:solidFill>
                          <a:latin typeface="Arial"/>
                          <a:cs typeface="Arial"/>
                        </a:rPr>
                        <a:t>are  </a:t>
                      </a:r>
                      <a:r>
                        <a:rPr sz="700" dirty="0">
                          <a:solidFill>
                            <a:srgbClr val="414042"/>
                          </a:solidFill>
                          <a:latin typeface="Arial"/>
                          <a:cs typeface="Arial"/>
                        </a:rPr>
                        <a:t>serving.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8669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hold  </a:t>
                      </a:r>
                      <a:r>
                        <a:rPr sz="700" spc="25" dirty="0">
                          <a:solidFill>
                            <a:srgbClr val="414042"/>
                          </a:solidFill>
                          <a:latin typeface="Arial"/>
                          <a:cs typeface="Arial"/>
                        </a:rPr>
                        <a:t>back </a:t>
                      </a:r>
                      <a:r>
                        <a:rPr sz="700" spc="5" dirty="0">
                          <a:solidFill>
                            <a:srgbClr val="414042"/>
                          </a:solidFill>
                          <a:latin typeface="Arial"/>
                          <a:cs typeface="Arial"/>
                        </a:rPr>
                        <a:t>on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are </a:t>
                      </a:r>
                      <a:r>
                        <a:rPr sz="700" spc="15" dirty="0">
                          <a:solidFill>
                            <a:srgbClr val="414042"/>
                          </a:solidFill>
                          <a:latin typeface="Arial"/>
                          <a:cs typeface="Arial"/>
                        </a:rPr>
                        <a:t>working </a:t>
                      </a:r>
                      <a:r>
                        <a:rPr sz="700" spc="30" dirty="0">
                          <a:solidFill>
                            <a:srgbClr val="414042"/>
                          </a:solidFill>
                          <a:latin typeface="Arial"/>
                          <a:cs typeface="Arial"/>
                        </a:rPr>
                        <a:t>to </a:t>
                      </a:r>
                      <a:r>
                        <a:rPr sz="700" spc="15" dirty="0">
                          <a:solidFill>
                            <a:srgbClr val="414042"/>
                          </a:solidFill>
                          <a:latin typeface="Arial"/>
                          <a:cs typeface="Arial"/>
                        </a:rPr>
                        <a:t>remind  </a:t>
                      </a:r>
                      <a:r>
                        <a:rPr sz="700" spc="10" dirty="0">
                          <a:solidFill>
                            <a:srgbClr val="414042"/>
                          </a:solidFill>
                          <a:latin typeface="Arial"/>
                          <a:cs typeface="Arial"/>
                        </a:rPr>
                        <a:t>each </a:t>
                      </a:r>
                      <a:r>
                        <a:rPr sz="700" spc="15" dirty="0">
                          <a:solidFill>
                            <a:srgbClr val="414042"/>
                          </a:solidFill>
                          <a:latin typeface="Arial"/>
                          <a:cs typeface="Arial"/>
                        </a:rPr>
                        <a:t>other.</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6E7E8"/>
                    </a:solidFill>
                  </a:tcPr>
                </a:tc>
                <a:tc>
                  <a:txBody>
                    <a:bodyPr/>
                    <a:lstStyle/>
                    <a:p>
                      <a:pPr>
                        <a:lnSpc>
                          <a:spcPct val="100000"/>
                        </a:lnSpc>
                      </a:pPr>
                      <a:endParaRPr sz="700">
                        <a:latin typeface="Times New Roman"/>
                        <a:cs typeface="Times New Roman"/>
                      </a:endParaRPr>
                    </a:p>
                    <a:p>
                      <a:pPr marL="107950" marR="22542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0" dirty="0">
                          <a:solidFill>
                            <a:srgbClr val="414042"/>
                          </a:solidFill>
                          <a:latin typeface="Arial"/>
                          <a:cs typeface="Arial"/>
                        </a:rPr>
                        <a:t>actively </a:t>
                      </a:r>
                      <a:r>
                        <a:rPr sz="700" spc="20" dirty="0">
                          <a:solidFill>
                            <a:srgbClr val="414042"/>
                          </a:solidFill>
                          <a:latin typeface="Arial"/>
                          <a:cs typeface="Arial"/>
                        </a:rPr>
                        <a:t>holding  </a:t>
                      </a:r>
                      <a:r>
                        <a:rPr sz="700" spc="25" dirty="0">
                          <a:solidFill>
                            <a:srgbClr val="414042"/>
                          </a:solidFill>
                          <a:latin typeface="Arial"/>
                          <a:cs typeface="Arial"/>
                        </a:rPr>
                        <a:t>back </a:t>
                      </a:r>
                      <a:r>
                        <a:rPr sz="700" spc="5" dirty="0">
                          <a:solidFill>
                            <a:srgbClr val="414042"/>
                          </a:solidFill>
                          <a:latin typeface="Arial"/>
                          <a:cs typeface="Arial"/>
                        </a:rPr>
                        <a:t>on </a:t>
                      </a:r>
                      <a:r>
                        <a:rPr sz="700" spc="15" dirty="0">
                          <a:solidFill>
                            <a:srgbClr val="414042"/>
                          </a:solidFill>
                          <a:latin typeface="Arial"/>
                          <a:cs typeface="Arial"/>
                        </a:rPr>
                        <a:t>coming </a:t>
                      </a:r>
                      <a:r>
                        <a:rPr sz="700" spc="20" dirty="0">
                          <a:solidFill>
                            <a:srgbClr val="414042"/>
                          </a:solidFill>
                          <a:latin typeface="Arial"/>
                          <a:cs typeface="Arial"/>
                        </a:rPr>
                        <a:t>up </a:t>
                      </a:r>
                      <a:r>
                        <a:rPr sz="700" spc="15" dirty="0">
                          <a:solidFill>
                            <a:srgbClr val="414042"/>
                          </a:solidFill>
                          <a:latin typeface="Arial"/>
                          <a:cs typeface="Arial"/>
                        </a:rPr>
                        <a:t>with  </a:t>
                      </a:r>
                      <a:r>
                        <a:rPr sz="700" spc="-5" dirty="0">
                          <a:solidFill>
                            <a:srgbClr val="414042"/>
                          </a:solidFill>
                          <a:latin typeface="Arial"/>
                          <a:cs typeface="Arial"/>
                        </a:rPr>
                        <a:t>solutions; </a:t>
                      </a:r>
                      <a:r>
                        <a:rPr sz="700" dirty="0">
                          <a:solidFill>
                            <a:srgbClr val="414042"/>
                          </a:solidFill>
                          <a:latin typeface="Arial"/>
                          <a:cs typeface="Arial"/>
                        </a:rPr>
                        <a:t>when </a:t>
                      </a:r>
                      <a:r>
                        <a:rPr sz="700" spc="5" dirty="0">
                          <a:solidFill>
                            <a:srgbClr val="414042"/>
                          </a:solidFill>
                          <a:latin typeface="Arial"/>
                          <a:cs typeface="Arial"/>
                        </a:rPr>
                        <a:t>they </a:t>
                      </a:r>
                      <a:r>
                        <a:rPr sz="700" spc="40" dirty="0">
                          <a:solidFill>
                            <a:srgbClr val="414042"/>
                          </a:solidFill>
                          <a:latin typeface="Arial"/>
                          <a:cs typeface="Arial"/>
                        </a:rPr>
                        <a:t>do</a:t>
                      </a:r>
                      <a:r>
                        <a:rPr sz="700" spc="10" dirty="0">
                          <a:solidFill>
                            <a:srgbClr val="414042"/>
                          </a:solidFill>
                          <a:latin typeface="Arial"/>
                          <a:cs typeface="Arial"/>
                        </a:rPr>
                        <a:t> </a:t>
                      </a:r>
                      <a:r>
                        <a:rPr sz="700" spc="5" dirty="0">
                          <a:solidFill>
                            <a:srgbClr val="414042"/>
                          </a:solidFill>
                          <a:latin typeface="Arial"/>
                          <a:cs typeface="Arial"/>
                        </a:rPr>
                        <a:t>have  </a:t>
                      </a:r>
                      <a:r>
                        <a:rPr sz="700" spc="15" dirty="0">
                          <a:solidFill>
                            <a:srgbClr val="414042"/>
                          </a:solidFill>
                          <a:latin typeface="Arial"/>
                          <a:cs typeface="Arial"/>
                        </a:rPr>
                        <a:t>an </a:t>
                      </a:r>
                      <a:r>
                        <a:rPr sz="700" spc="30" dirty="0">
                          <a:solidFill>
                            <a:srgbClr val="414042"/>
                          </a:solidFill>
                          <a:latin typeface="Arial"/>
                          <a:cs typeface="Arial"/>
                        </a:rPr>
                        <a:t>idea </a:t>
                      </a:r>
                      <a:r>
                        <a:rPr sz="700" spc="5" dirty="0">
                          <a:solidFill>
                            <a:srgbClr val="414042"/>
                          </a:solidFill>
                          <a:latin typeface="Arial"/>
                          <a:cs typeface="Arial"/>
                        </a:rPr>
                        <a:t>they </a:t>
                      </a:r>
                      <a:r>
                        <a:rPr sz="700" spc="25" dirty="0">
                          <a:solidFill>
                            <a:srgbClr val="414042"/>
                          </a:solidFill>
                          <a:latin typeface="Arial"/>
                          <a:cs typeface="Arial"/>
                        </a:rPr>
                        <a:t>write it </a:t>
                      </a:r>
                      <a:r>
                        <a:rPr sz="700" spc="20" dirty="0">
                          <a:solidFill>
                            <a:srgbClr val="414042"/>
                          </a:solidFill>
                          <a:latin typeface="Arial"/>
                          <a:cs typeface="Arial"/>
                        </a:rPr>
                        <a:t>down  </a:t>
                      </a:r>
                      <a:r>
                        <a:rPr sz="700" spc="30" dirty="0">
                          <a:solidFill>
                            <a:srgbClr val="414042"/>
                          </a:solidFill>
                          <a:latin typeface="Arial"/>
                          <a:cs typeface="Arial"/>
                        </a:rPr>
                        <a:t>and </a:t>
                      </a:r>
                      <a:r>
                        <a:rPr sz="700" spc="25" dirty="0">
                          <a:solidFill>
                            <a:srgbClr val="414042"/>
                          </a:solidFill>
                          <a:latin typeface="Arial"/>
                          <a:cs typeface="Arial"/>
                        </a:rPr>
                        <a:t>put </a:t>
                      </a:r>
                      <a:r>
                        <a:rPr sz="700" spc="-30" dirty="0">
                          <a:solidFill>
                            <a:srgbClr val="414042"/>
                          </a:solidFill>
                          <a:latin typeface="Arial"/>
                          <a:cs typeface="Arial"/>
                        </a:rPr>
                        <a:t>is </a:t>
                      </a:r>
                      <a:r>
                        <a:rPr sz="700" spc="10" dirty="0">
                          <a:solidFill>
                            <a:srgbClr val="414042"/>
                          </a:solidFill>
                          <a:latin typeface="Arial"/>
                          <a:cs typeface="Arial"/>
                        </a:rPr>
                        <a:t>aside </a:t>
                      </a:r>
                      <a:r>
                        <a:rPr sz="700" spc="30" dirty="0">
                          <a:solidFill>
                            <a:srgbClr val="414042"/>
                          </a:solidFill>
                          <a:latin typeface="Arial"/>
                          <a:cs typeface="Arial"/>
                        </a:rPr>
                        <a:t>for</a:t>
                      </a:r>
                      <a:r>
                        <a:rPr sz="700" spc="15" dirty="0">
                          <a:solidFill>
                            <a:srgbClr val="414042"/>
                          </a:solidFill>
                          <a:latin typeface="Arial"/>
                          <a:cs typeface="Arial"/>
                        </a:rPr>
                        <a:t> </a:t>
                      </a:r>
                      <a:r>
                        <a:rPr sz="700" spc="25" dirty="0">
                          <a:solidFill>
                            <a:srgbClr val="414042"/>
                          </a:solidFill>
                          <a:latin typeface="Arial"/>
                          <a:cs typeface="Arial"/>
                        </a:rPr>
                        <a:t>later.</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E6E7E8"/>
                    </a:solidFill>
                  </a:tcPr>
                </a:tc>
                <a:extLst>
                  <a:ext uri="{0D108BD9-81ED-4DB2-BD59-A6C34878D82A}">
                    <a16:rowId xmlns:a16="http://schemas.microsoft.com/office/drawing/2014/main" val="10004"/>
                  </a:ext>
                </a:extLst>
              </a:tr>
            </a:tbl>
          </a:graphicData>
        </a:graphic>
      </p:graphicFrame>
      <p:sp>
        <p:nvSpPr>
          <p:cNvPr id="27" name="object 27"/>
          <p:cNvSpPr txBox="1"/>
          <p:nvPr/>
        </p:nvSpPr>
        <p:spPr>
          <a:xfrm>
            <a:off x="3874439" y="3241027"/>
            <a:ext cx="112301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8" name="object 28"/>
          <p:cNvSpPr txBox="1"/>
          <p:nvPr/>
        </p:nvSpPr>
        <p:spPr>
          <a:xfrm>
            <a:off x="2425902" y="3241026"/>
            <a:ext cx="1047547"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29" name="object 29"/>
          <p:cNvSpPr txBox="1"/>
          <p:nvPr/>
        </p:nvSpPr>
        <p:spPr>
          <a:xfrm>
            <a:off x="5307419" y="3241027"/>
            <a:ext cx="1352660"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69</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4" name="Imagem 23">
            <a:extLst>
              <a:ext uri="{FF2B5EF4-FFF2-40B4-BE49-F238E27FC236}">
                <a16:creationId xmlns:a16="http://schemas.microsoft.com/office/drawing/2014/main" id="{9396DE7C-85F2-5747-B331-438AC1656EC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899410"/>
            <a:ext cx="7556500" cy="9067165"/>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70</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868940" y="10287564"/>
            <a:ext cx="5798820" cy="404495"/>
            <a:chOff x="868940" y="10287564"/>
            <a:chExt cx="5798820" cy="404495"/>
          </a:xfrm>
        </p:grpSpPr>
        <p:sp>
          <p:nvSpPr>
            <p:cNvPr id="7" name="object 7"/>
            <p:cNvSpPr/>
            <p:nvPr/>
          </p:nvSpPr>
          <p:spPr>
            <a:xfrm>
              <a:off x="876300" y="10303091"/>
              <a:ext cx="5784215" cy="389255"/>
            </a:xfrm>
            <a:custGeom>
              <a:avLst/>
              <a:gdLst/>
              <a:ahLst/>
              <a:cxnLst/>
              <a:rect l="l" t="t" r="r" b="b"/>
              <a:pathLst>
                <a:path w="5784215" h="389254">
                  <a:moveTo>
                    <a:pt x="5783694" y="0"/>
                  </a:moveTo>
                  <a:lnTo>
                    <a:pt x="0" y="0"/>
                  </a:lnTo>
                  <a:lnTo>
                    <a:pt x="0" y="186016"/>
                  </a:lnTo>
                  <a:lnTo>
                    <a:pt x="0" y="388912"/>
                  </a:lnTo>
                  <a:lnTo>
                    <a:pt x="5783694" y="388912"/>
                  </a:lnTo>
                  <a:lnTo>
                    <a:pt x="5783694" y="186016"/>
                  </a:lnTo>
                  <a:lnTo>
                    <a:pt x="5783694"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14746"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14746"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278299"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278299"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41840"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41840"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05393"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05393"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876312"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876312"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240137" y="10323159"/>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19" name="object 19"/>
          <p:cNvSpPr txBox="1"/>
          <p:nvPr/>
        </p:nvSpPr>
        <p:spPr>
          <a:xfrm>
            <a:off x="2357105" y="10323159"/>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0" name="object 20"/>
          <p:cNvSpPr txBox="1"/>
          <p:nvPr/>
        </p:nvSpPr>
        <p:spPr>
          <a:xfrm>
            <a:off x="3532885" y="10323159"/>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1" name="object 21"/>
          <p:cNvSpPr txBox="1"/>
          <p:nvPr/>
        </p:nvSpPr>
        <p:spPr>
          <a:xfrm>
            <a:off x="4599620" y="10323159"/>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5414746" y="10303091"/>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99998" y="1371511"/>
            <a:ext cx="5760085" cy="36195"/>
            <a:chOff x="899998" y="1371511"/>
            <a:chExt cx="5760085" cy="36195"/>
          </a:xfrm>
        </p:grpSpPr>
        <p:sp>
          <p:nvSpPr>
            <p:cNvPr id="24" name="object 24"/>
            <p:cNvSpPr/>
            <p:nvPr/>
          </p:nvSpPr>
          <p:spPr>
            <a:xfrm>
              <a:off x="899998" y="1371511"/>
              <a:ext cx="943610" cy="36195"/>
            </a:xfrm>
            <a:custGeom>
              <a:avLst/>
              <a:gdLst/>
              <a:ahLst/>
              <a:cxnLst/>
              <a:rect l="l" t="t" r="r" b="b"/>
              <a:pathLst>
                <a:path w="943610" h="36194">
                  <a:moveTo>
                    <a:pt x="943203" y="0"/>
                  </a:moveTo>
                  <a:lnTo>
                    <a:pt x="0" y="0"/>
                  </a:lnTo>
                  <a:lnTo>
                    <a:pt x="0" y="36182"/>
                  </a:lnTo>
                  <a:lnTo>
                    <a:pt x="943203" y="36182"/>
                  </a:lnTo>
                  <a:lnTo>
                    <a:pt x="943203"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843201" y="1371511"/>
              <a:ext cx="4817110" cy="36195"/>
            </a:xfrm>
            <a:custGeom>
              <a:avLst/>
              <a:gdLst/>
              <a:ahLst/>
              <a:cxnLst/>
              <a:rect l="l" t="t" r="r" b="b"/>
              <a:pathLst>
                <a:path w="4817109" h="36194">
                  <a:moveTo>
                    <a:pt x="4816805" y="0"/>
                  </a:moveTo>
                  <a:lnTo>
                    <a:pt x="0" y="0"/>
                  </a:lnTo>
                  <a:lnTo>
                    <a:pt x="0" y="36182"/>
                  </a:lnTo>
                  <a:lnTo>
                    <a:pt x="4816805" y="36182"/>
                  </a:lnTo>
                  <a:lnTo>
                    <a:pt x="4816805"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887299" y="825576"/>
            <a:ext cx="53714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B913"/>
                </a:solidFill>
                <a:latin typeface="Arial" panose="020B0604020202020204" pitchFamily="34" charset="0"/>
                <a:cs typeface="Arial" panose="020B0604020202020204" pitchFamily="34" charset="0"/>
              </a:rPr>
              <a:t>DEFINE </a:t>
            </a:r>
            <a:r>
              <a:rPr sz="1800" dirty="0">
                <a:solidFill>
                  <a:srgbClr val="FDB913"/>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27" name="object 27"/>
          <p:cNvSpPr/>
          <p:nvPr/>
        </p:nvSpPr>
        <p:spPr>
          <a:xfrm>
            <a:off x="900003" y="1994586"/>
            <a:ext cx="2718435" cy="2802255"/>
          </a:xfrm>
          <a:custGeom>
            <a:avLst/>
            <a:gdLst/>
            <a:ahLst/>
            <a:cxnLst/>
            <a:rect l="l" t="t" r="r" b="b"/>
            <a:pathLst>
              <a:path w="2718435" h="2802254">
                <a:moveTo>
                  <a:pt x="2645994" y="0"/>
                </a:moveTo>
                <a:lnTo>
                  <a:pt x="71996" y="0"/>
                </a:lnTo>
                <a:lnTo>
                  <a:pt x="30373" y="1124"/>
                </a:lnTo>
                <a:lnTo>
                  <a:pt x="8999" y="8999"/>
                </a:lnTo>
                <a:lnTo>
                  <a:pt x="1124" y="30373"/>
                </a:lnTo>
                <a:lnTo>
                  <a:pt x="0" y="71996"/>
                </a:lnTo>
                <a:lnTo>
                  <a:pt x="0" y="2729992"/>
                </a:lnTo>
                <a:lnTo>
                  <a:pt x="1124" y="2771622"/>
                </a:lnTo>
                <a:lnTo>
                  <a:pt x="8999" y="2792999"/>
                </a:lnTo>
                <a:lnTo>
                  <a:pt x="30373" y="2800875"/>
                </a:lnTo>
                <a:lnTo>
                  <a:pt x="71996" y="2802001"/>
                </a:lnTo>
                <a:lnTo>
                  <a:pt x="2645994" y="2802001"/>
                </a:lnTo>
                <a:lnTo>
                  <a:pt x="2687617" y="2800875"/>
                </a:lnTo>
                <a:lnTo>
                  <a:pt x="2708990" y="2792999"/>
                </a:lnTo>
                <a:lnTo>
                  <a:pt x="2716865" y="2771622"/>
                </a:lnTo>
                <a:lnTo>
                  <a:pt x="2717990" y="2729992"/>
                </a:lnTo>
                <a:lnTo>
                  <a:pt x="2717990" y="71996"/>
                </a:lnTo>
                <a:lnTo>
                  <a:pt x="2716865" y="30373"/>
                </a:lnTo>
                <a:lnTo>
                  <a:pt x="2708990" y="8999"/>
                </a:lnTo>
                <a:lnTo>
                  <a:pt x="2687617" y="1124"/>
                </a:lnTo>
                <a:lnTo>
                  <a:pt x="2645994" y="0"/>
                </a:lnTo>
                <a:close/>
              </a:path>
            </a:pathLst>
          </a:custGeom>
          <a:solidFill>
            <a:srgbClr val="FFF5E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900003" y="4964646"/>
            <a:ext cx="2718435" cy="2328545"/>
          </a:xfrm>
          <a:custGeom>
            <a:avLst/>
            <a:gdLst/>
            <a:ahLst/>
            <a:cxnLst/>
            <a:rect l="l" t="t" r="r" b="b"/>
            <a:pathLst>
              <a:path w="2718435" h="2328545">
                <a:moveTo>
                  <a:pt x="2645994" y="0"/>
                </a:moveTo>
                <a:lnTo>
                  <a:pt x="71996" y="0"/>
                </a:lnTo>
                <a:lnTo>
                  <a:pt x="30373" y="1124"/>
                </a:lnTo>
                <a:lnTo>
                  <a:pt x="8999" y="8999"/>
                </a:lnTo>
                <a:lnTo>
                  <a:pt x="1124" y="30373"/>
                </a:lnTo>
                <a:lnTo>
                  <a:pt x="0" y="71996"/>
                </a:lnTo>
                <a:lnTo>
                  <a:pt x="0" y="2256002"/>
                </a:lnTo>
                <a:lnTo>
                  <a:pt x="1124" y="2297625"/>
                </a:lnTo>
                <a:lnTo>
                  <a:pt x="8999" y="2318999"/>
                </a:lnTo>
                <a:lnTo>
                  <a:pt x="30373" y="2326873"/>
                </a:lnTo>
                <a:lnTo>
                  <a:pt x="71996" y="2327998"/>
                </a:lnTo>
                <a:lnTo>
                  <a:pt x="2645994" y="2327998"/>
                </a:lnTo>
                <a:lnTo>
                  <a:pt x="2687617" y="2326873"/>
                </a:lnTo>
                <a:lnTo>
                  <a:pt x="2708990" y="2318999"/>
                </a:lnTo>
                <a:lnTo>
                  <a:pt x="2716865" y="2297625"/>
                </a:lnTo>
                <a:lnTo>
                  <a:pt x="2717990" y="2256002"/>
                </a:lnTo>
                <a:lnTo>
                  <a:pt x="2717990" y="71996"/>
                </a:lnTo>
                <a:lnTo>
                  <a:pt x="2716865" y="30373"/>
                </a:lnTo>
                <a:lnTo>
                  <a:pt x="2708990" y="8999"/>
                </a:lnTo>
                <a:lnTo>
                  <a:pt x="2687617" y="1124"/>
                </a:lnTo>
                <a:lnTo>
                  <a:pt x="2645994" y="0"/>
                </a:lnTo>
                <a:close/>
              </a:path>
            </a:pathLst>
          </a:custGeom>
          <a:solidFill>
            <a:srgbClr val="FFF5E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900003" y="7460716"/>
            <a:ext cx="2718435" cy="2108835"/>
          </a:xfrm>
          <a:custGeom>
            <a:avLst/>
            <a:gdLst/>
            <a:ahLst/>
            <a:cxnLst/>
            <a:rect l="l" t="t" r="r" b="b"/>
            <a:pathLst>
              <a:path w="2718435" h="2108834">
                <a:moveTo>
                  <a:pt x="2645994" y="0"/>
                </a:moveTo>
                <a:lnTo>
                  <a:pt x="71996" y="0"/>
                </a:lnTo>
                <a:lnTo>
                  <a:pt x="30373" y="1124"/>
                </a:lnTo>
                <a:lnTo>
                  <a:pt x="8999" y="8999"/>
                </a:lnTo>
                <a:lnTo>
                  <a:pt x="1124" y="30373"/>
                </a:lnTo>
                <a:lnTo>
                  <a:pt x="0" y="71996"/>
                </a:lnTo>
                <a:lnTo>
                  <a:pt x="0" y="2036775"/>
                </a:lnTo>
                <a:lnTo>
                  <a:pt x="1124" y="2078398"/>
                </a:lnTo>
                <a:lnTo>
                  <a:pt x="8999" y="2099771"/>
                </a:lnTo>
                <a:lnTo>
                  <a:pt x="30373" y="2107646"/>
                </a:lnTo>
                <a:lnTo>
                  <a:pt x="71996" y="2108771"/>
                </a:lnTo>
                <a:lnTo>
                  <a:pt x="2645994" y="2108771"/>
                </a:lnTo>
                <a:lnTo>
                  <a:pt x="2687617" y="2107646"/>
                </a:lnTo>
                <a:lnTo>
                  <a:pt x="2708990" y="2099771"/>
                </a:lnTo>
                <a:lnTo>
                  <a:pt x="2716865" y="2078398"/>
                </a:lnTo>
                <a:lnTo>
                  <a:pt x="2717990" y="2036775"/>
                </a:lnTo>
                <a:lnTo>
                  <a:pt x="2717990" y="71996"/>
                </a:lnTo>
                <a:lnTo>
                  <a:pt x="2716865" y="30373"/>
                </a:lnTo>
                <a:lnTo>
                  <a:pt x="2708990" y="8999"/>
                </a:lnTo>
                <a:lnTo>
                  <a:pt x="2687617" y="1124"/>
                </a:lnTo>
                <a:lnTo>
                  <a:pt x="2645994" y="0"/>
                </a:lnTo>
                <a:close/>
              </a:path>
            </a:pathLst>
          </a:custGeom>
          <a:solidFill>
            <a:srgbClr val="FFF5E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txBox="1"/>
          <p:nvPr/>
        </p:nvSpPr>
        <p:spPr>
          <a:xfrm>
            <a:off x="1005508" y="2330526"/>
            <a:ext cx="2527377" cy="1369606"/>
          </a:xfrm>
          <a:prstGeom prst="rect">
            <a:avLst/>
          </a:prstGeom>
        </p:spPr>
        <p:txBody>
          <a:bodyPr vert="horz" wrap="square" lIns="0" tIns="12700" rIns="0" bIns="0" rtlCol="0">
            <a:spAutoFit/>
          </a:bodyPr>
          <a:lstStyle/>
          <a:p>
            <a:pPr marL="156210" marR="828675" indent="-144145">
              <a:lnSpc>
                <a:spcPct val="100000"/>
              </a:lnSpc>
              <a:spcBef>
                <a:spcPts val="100"/>
              </a:spcBef>
            </a:pPr>
            <a:r>
              <a:rPr lang="pt-PT" sz="1000" dirty="0">
                <a:solidFill>
                  <a:srgbClr val="FDB913"/>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DEFINE  THE PROBLEM </a:t>
            </a:r>
            <a:r>
              <a:rPr sz="1000" dirty="0">
                <a:latin typeface="Arial" panose="020B0604020202020204" pitchFamily="34" charset="0"/>
                <a:cs typeface="Arial" panose="020B0604020202020204" pitchFamily="34" charset="0"/>
              </a:rPr>
              <a:t>PHASE</a:t>
            </a:r>
          </a:p>
          <a:p>
            <a:pPr marL="12700" marR="61594">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handouts in the </a:t>
            </a:r>
            <a:r>
              <a:rPr sz="800" b="1" dirty="0">
                <a:solidFill>
                  <a:srgbClr val="414042"/>
                </a:solidFill>
                <a:latin typeface="Arial" panose="020B0604020202020204" pitchFamily="34" charset="0"/>
                <a:cs typeface="Arial" panose="020B0604020202020204" pitchFamily="34" charset="0"/>
              </a:rPr>
              <a:t>Define the Problem </a:t>
            </a:r>
            <a:r>
              <a:rPr sz="800" dirty="0">
                <a:solidFill>
                  <a:srgbClr val="414042"/>
                </a:solidFill>
                <a:latin typeface="Arial" panose="020B0604020202020204" pitchFamily="34" charset="0"/>
                <a:cs typeface="Arial" panose="020B0604020202020204" pitchFamily="34" charset="0"/>
              </a:rPr>
              <a:t>phase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the challenge are focused on developing</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a point of view about the needs of your  stakeholder. During this stage of the challenge,  designers narrow from lots of information to a  statement that is inspiring and specific. This part  of the challenge can be done in school-based  teams or collaboratively with other schools.</a:t>
            </a:r>
            <a:endParaRPr sz="800" dirty="0">
              <a:latin typeface="Arial" panose="020B0604020202020204" pitchFamily="34" charset="0"/>
              <a:cs typeface="Arial" panose="020B0604020202020204" pitchFamily="34" charset="0"/>
            </a:endParaRPr>
          </a:p>
        </p:txBody>
      </p:sp>
      <p:sp>
        <p:nvSpPr>
          <p:cNvPr id="31" name="object 31"/>
          <p:cNvSpPr txBox="1"/>
          <p:nvPr/>
        </p:nvSpPr>
        <p:spPr>
          <a:xfrm>
            <a:off x="1005508" y="3749649"/>
            <a:ext cx="2304415"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phase of the design challenge will include:  analyzing your design research activities  (interviews, observations and shadows), inferring  an interesting insight to build a Point of View  statement and writing How Might We questions.</a:t>
            </a:r>
            <a:endParaRPr sz="800">
              <a:latin typeface="Arial" panose="020B0604020202020204" pitchFamily="34" charset="0"/>
              <a:cs typeface="Arial" panose="020B0604020202020204" pitchFamily="34" charset="0"/>
            </a:endParaRPr>
          </a:p>
        </p:txBody>
      </p:sp>
      <p:sp>
        <p:nvSpPr>
          <p:cNvPr id="32" name="object 32"/>
          <p:cNvSpPr txBox="1"/>
          <p:nvPr/>
        </p:nvSpPr>
        <p:spPr>
          <a:xfrm>
            <a:off x="1005507" y="5278564"/>
            <a:ext cx="2472786" cy="754053"/>
          </a:xfrm>
          <a:prstGeom prst="rect">
            <a:avLst/>
          </a:prstGeom>
        </p:spPr>
        <p:txBody>
          <a:bodyPr vert="horz" wrap="square" lIns="0" tIns="12700" rIns="0" bIns="0" rtlCol="0">
            <a:spAutoFit/>
          </a:bodyPr>
          <a:lstStyle/>
          <a:p>
            <a:pPr marL="156210" marR="776605" indent="-144145">
              <a:lnSpc>
                <a:spcPct val="100000"/>
              </a:lnSpc>
              <a:spcBef>
                <a:spcPts val="100"/>
              </a:spcBef>
            </a:pPr>
            <a:r>
              <a:rPr lang="pt-PT" sz="1000" dirty="0">
                <a:solidFill>
                  <a:srgbClr val="FDB913"/>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DEFINE  THE PROBLEM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identify the needs of  your stakeholders based on what you heard and  saw about their experiences, motivations and  emotions.</a:t>
            </a:r>
            <a:endParaRPr sz="800" dirty="0">
              <a:latin typeface="Arial" panose="020B0604020202020204" pitchFamily="34" charset="0"/>
              <a:cs typeface="Arial" panose="020B0604020202020204" pitchFamily="34" charset="0"/>
            </a:endParaRPr>
          </a:p>
        </p:txBody>
      </p:sp>
      <p:sp>
        <p:nvSpPr>
          <p:cNvPr id="33" name="object 33"/>
          <p:cNvSpPr txBox="1"/>
          <p:nvPr/>
        </p:nvSpPr>
        <p:spPr>
          <a:xfrm>
            <a:off x="1005508" y="6210008"/>
            <a:ext cx="236728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on several new Point of View statements  that they will use to inform their design work. The  team will also generate How Might We questions  that they will use to generate solutions.</a:t>
            </a:r>
            <a:endParaRPr sz="800">
              <a:latin typeface="Arial" panose="020B0604020202020204" pitchFamily="34" charset="0"/>
              <a:cs typeface="Arial" panose="020B0604020202020204" pitchFamily="34" charset="0"/>
            </a:endParaRPr>
          </a:p>
        </p:txBody>
      </p:sp>
      <p:sp>
        <p:nvSpPr>
          <p:cNvPr id="34" name="object 34"/>
          <p:cNvSpPr txBox="1"/>
          <p:nvPr/>
        </p:nvSpPr>
        <p:spPr>
          <a:xfrm>
            <a:off x="1005508" y="7733779"/>
            <a:ext cx="2534285" cy="1715854"/>
          </a:xfrm>
          <a:prstGeom prst="rect">
            <a:avLst/>
          </a:prstGeom>
        </p:spPr>
        <p:txBody>
          <a:bodyPr vert="horz" wrap="square" lIns="0" tIns="12700" rIns="0" bIns="0" rtlCol="0">
            <a:spAutoFit/>
          </a:bodyPr>
          <a:lstStyle/>
          <a:p>
            <a:pPr marL="156210" marR="1109345" indent="-144145">
              <a:lnSpc>
                <a:spcPct val="100000"/>
              </a:lnSpc>
              <a:spcBef>
                <a:spcPts val="100"/>
              </a:spcBef>
            </a:pPr>
            <a:r>
              <a:rPr lang="pt-PT" sz="1000" dirty="0">
                <a:solidFill>
                  <a:srgbClr val="FDB913"/>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DEFINE  THE PROBLEM </a:t>
            </a:r>
            <a:r>
              <a:rPr sz="1000" dirty="0">
                <a:latin typeface="Arial" panose="020B0604020202020204" pitchFamily="34" charset="0"/>
                <a:cs typeface="Arial" panose="020B0604020202020204" pitchFamily="34" charset="0"/>
              </a:rPr>
              <a:t>PHASE</a:t>
            </a:r>
          </a:p>
          <a:p>
            <a:pPr marL="120650" indent="-108585">
              <a:lnSpc>
                <a:spcPct val="100000"/>
              </a:lnSpc>
              <a:spcBef>
                <a:spcPts val="525"/>
              </a:spcBef>
              <a:buChar char="•"/>
              <a:tabLst>
                <a:tab pos="121285" algn="l"/>
              </a:tabLst>
            </a:pPr>
            <a:r>
              <a:rPr sz="800" dirty="0">
                <a:solidFill>
                  <a:srgbClr val="414042"/>
                </a:solidFill>
                <a:latin typeface="Arial" panose="020B0604020202020204" pitchFamily="34" charset="0"/>
                <a:cs typeface="Arial" panose="020B0604020202020204" pitchFamily="34" charset="0"/>
              </a:rPr>
              <a:t>Seek new perspectives on old problems</a:t>
            </a:r>
            <a:endParaRPr sz="800" dirty="0">
              <a:latin typeface="Arial" panose="020B0604020202020204" pitchFamily="34" charset="0"/>
              <a:cs typeface="Arial" panose="020B0604020202020204" pitchFamily="34" charset="0"/>
            </a:endParaRPr>
          </a:p>
          <a:p>
            <a:pPr marL="120650" marR="156210" indent="-108585">
              <a:lnSpc>
                <a:spcPct val="100000"/>
              </a:lnSpc>
              <a:spcBef>
                <a:spcPts val="285"/>
              </a:spcBef>
              <a:buChar char="•"/>
              <a:tabLst>
                <a:tab pos="121285" algn="l"/>
              </a:tabLst>
            </a:pPr>
            <a:r>
              <a:rPr sz="800" dirty="0">
                <a:solidFill>
                  <a:srgbClr val="414042"/>
                </a:solidFill>
                <a:latin typeface="Arial" panose="020B0604020202020204" pitchFamily="34" charset="0"/>
                <a:cs typeface="Arial" panose="020B0604020202020204" pitchFamily="34" charset="0"/>
              </a:rPr>
              <a:t>Look carefully to understand potential problems  and opportunities</a:t>
            </a:r>
            <a:endParaRPr sz="800" dirty="0">
              <a:latin typeface="Arial" panose="020B0604020202020204" pitchFamily="34" charset="0"/>
              <a:cs typeface="Arial" panose="020B0604020202020204" pitchFamily="34" charset="0"/>
            </a:endParaRPr>
          </a:p>
          <a:p>
            <a:pPr marL="120650" indent="-108585">
              <a:lnSpc>
                <a:spcPct val="100000"/>
              </a:lnSpc>
              <a:spcBef>
                <a:spcPts val="280"/>
              </a:spcBef>
              <a:buChar char="•"/>
              <a:tabLst>
                <a:tab pos="121285"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a:p>
            <a:pPr marL="120650" indent="-108585">
              <a:lnSpc>
                <a:spcPct val="100000"/>
              </a:lnSpc>
              <a:spcBef>
                <a:spcPts val="285"/>
              </a:spcBef>
              <a:buChar char="•"/>
              <a:tabLst>
                <a:tab pos="121285" algn="l"/>
              </a:tabLst>
            </a:pPr>
            <a:r>
              <a:rPr sz="800" dirty="0">
                <a:solidFill>
                  <a:srgbClr val="414042"/>
                </a:solidFill>
                <a:latin typeface="Arial" panose="020B0604020202020204" pitchFamily="34" charset="0"/>
                <a:cs typeface="Arial" panose="020B0604020202020204" pitchFamily="34" charset="0"/>
              </a:rPr>
              <a:t>See opportunities in constraints</a:t>
            </a:r>
            <a:endParaRPr sz="800" dirty="0">
              <a:latin typeface="Arial" panose="020B0604020202020204" pitchFamily="34" charset="0"/>
              <a:cs typeface="Arial" panose="020B0604020202020204" pitchFamily="34" charset="0"/>
            </a:endParaRPr>
          </a:p>
          <a:p>
            <a:pPr marL="120650" marR="221615" indent="-108585">
              <a:lnSpc>
                <a:spcPct val="100000"/>
              </a:lnSpc>
              <a:spcBef>
                <a:spcPts val="284"/>
              </a:spcBef>
              <a:buChar char="•"/>
              <a:tabLst>
                <a:tab pos="121285" algn="l"/>
              </a:tabLst>
            </a:pPr>
            <a:r>
              <a:rPr sz="800" dirty="0">
                <a:solidFill>
                  <a:srgbClr val="414042"/>
                </a:solidFill>
                <a:latin typeface="Arial" panose="020B0604020202020204" pitchFamily="34" charset="0"/>
                <a:cs typeface="Arial" panose="020B0604020202020204" pitchFamily="34" charset="0"/>
              </a:rPr>
              <a:t>Get comfortable with navigating contradictory  information</a:t>
            </a:r>
            <a:endParaRPr sz="800" dirty="0">
              <a:latin typeface="Arial" panose="020B0604020202020204" pitchFamily="34" charset="0"/>
              <a:cs typeface="Arial" panose="020B0604020202020204" pitchFamily="34" charset="0"/>
            </a:endParaRPr>
          </a:p>
          <a:p>
            <a:pPr marL="120650" indent="-108585">
              <a:lnSpc>
                <a:spcPct val="100000"/>
              </a:lnSpc>
              <a:spcBef>
                <a:spcPts val="280"/>
              </a:spcBef>
              <a:buChar char="•"/>
              <a:tabLst>
                <a:tab pos="121285" algn="l"/>
              </a:tabLst>
            </a:pPr>
            <a:r>
              <a:rPr sz="800" dirty="0">
                <a:solidFill>
                  <a:srgbClr val="414042"/>
                </a:solidFill>
                <a:latin typeface="Arial" panose="020B0604020202020204" pitchFamily="34" charset="0"/>
                <a:cs typeface="Arial" panose="020B0604020202020204" pitchFamily="34" charset="0"/>
              </a:rPr>
              <a:t>Hold back on solving the problem during this phase</a:t>
            </a:r>
            <a:endParaRPr sz="800" dirty="0">
              <a:latin typeface="Arial" panose="020B0604020202020204" pitchFamily="34" charset="0"/>
              <a:cs typeface="Arial" panose="020B0604020202020204" pitchFamily="34" charset="0"/>
            </a:endParaRPr>
          </a:p>
        </p:txBody>
      </p:sp>
      <p:sp>
        <p:nvSpPr>
          <p:cNvPr id="35" name="object 35"/>
          <p:cNvSpPr txBox="1"/>
          <p:nvPr/>
        </p:nvSpPr>
        <p:spPr>
          <a:xfrm>
            <a:off x="3929303" y="2135245"/>
            <a:ext cx="2738755" cy="93853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the </a:t>
            </a:r>
            <a:r>
              <a:rPr sz="800" b="1" dirty="0">
                <a:solidFill>
                  <a:srgbClr val="414042"/>
                </a:solidFill>
                <a:latin typeface="Arial" panose="020B0604020202020204" pitchFamily="34" charset="0"/>
                <a:cs typeface="Arial" panose="020B0604020202020204" pitchFamily="34" charset="0"/>
              </a:rPr>
              <a:t>Define the Problem </a:t>
            </a:r>
            <a:r>
              <a:rPr sz="800" dirty="0">
                <a:solidFill>
                  <a:srgbClr val="414042"/>
                </a:solidFill>
                <a:latin typeface="Arial" panose="020B0604020202020204" pitchFamily="34" charset="0"/>
                <a:cs typeface="Arial" panose="020B0604020202020204" pitchFamily="34" charset="0"/>
              </a:rPr>
              <a:t>phase of the design challenge,  the team will use the worksheets to develop a more  specific problem to solve. Continually reinforce that they  should reference their </a:t>
            </a:r>
            <a:r>
              <a:rPr sz="800" b="1" dirty="0">
                <a:solidFill>
                  <a:srgbClr val="414042"/>
                </a:solidFill>
                <a:latin typeface="Arial" panose="020B0604020202020204" pitchFamily="34" charset="0"/>
                <a:cs typeface="Arial" panose="020B0604020202020204" pitchFamily="34" charset="0"/>
              </a:rPr>
              <a:t>Explore the Problem </a:t>
            </a:r>
            <a:r>
              <a:rPr sz="800" dirty="0">
                <a:solidFill>
                  <a:srgbClr val="414042"/>
                </a:solidFill>
                <a:latin typeface="Arial" panose="020B0604020202020204" pitchFamily="34" charset="0"/>
                <a:cs typeface="Arial" panose="020B0604020202020204" pitchFamily="34" charset="0"/>
              </a:rPr>
              <a:t>fieldwork and  focus on the stakeholders’ needs.</a:t>
            </a:r>
            <a:endParaRPr sz="800">
              <a:latin typeface="Arial" panose="020B0604020202020204" pitchFamily="34" charset="0"/>
              <a:cs typeface="Arial" panose="020B0604020202020204" pitchFamily="34" charset="0"/>
            </a:endParaRPr>
          </a:p>
        </p:txBody>
      </p:sp>
      <p:sp>
        <p:nvSpPr>
          <p:cNvPr id="36" name="object 36"/>
          <p:cNvSpPr txBox="1"/>
          <p:nvPr/>
        </p:nvSpPr>
        <p:spPr>
          <a:xfrm>
            <a:off x="3929303" y="3119869"/>
            <a:ext cx="251650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Good problems are specific and inspiring. This comes  from good analysis and thinking deeply about the  problem, moving beyond the obvious ideas.</a:t>
            </a:r>
            <a:endParaRPr sz="800">
              <a:latin typeface="Arial" panose="020B0604020202020204" pitchFamily="34" charset="0"/>
              <a:cs typeface="Arial" panose="020B0604020202020204" pitchFamily="34" charset="0"/>
            </a:endParaRPr>
          </a:p>
        </p:txBody>
      </p:sp>
      <p:sp>
        <p:nvSpPr>
          <p:cNvPr id="37" name="object 37"/>
          <p:cNvSpPr txBox="1"/>
          <p:nvPr/>
        </p:nvSpPr>
        <p:spPr>
          <a:xfrm>
            <a:off x="3929303" y="3557664"/>
            <a:ext cx="268605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Guide the team to be specific about the stakeholder,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the  need, the goal, and holistic learning outcomes.</a:t>
            </a:r>
            <a:endParaRPr sz="800" dirty="0">
              <a:latin typeface="Arial" panose="020B0604020202020204" pitchFamily="34" charset="0"/>
              <a:cs typeface="Arial" panose="020B0604020202020204" pitchFamily="34" charset="0"/>
            </a:endParaRPr>
          </a:p>
        </p:txBody>
      </p:sp>
      <p:sp>
        <p:nvSpPr>
          <p:cNvPr id="38" name="object 38"/>
          <p:cNvSpPr txBox="1"/>
          <p:nvPr/>
        </p:nvSpPr>
        <p:spPr>
          <a:xfrm>
            <a:off x="3929303" y="3873537"/>
            <a:ext cx="2565400"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There is not one perfect point of view or question.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Help the team understand that a great How Might We  Question will come from creating many different  questions, and picking the one that is best.</a:t>
            </a:r>
            <a:endParaRPr sz="800" dirty="0">
              <a:latin typeface="Arial" panose="020B0604020202020204" pitchFamily="34" charset="0"/>
              <a:cs typeface="Arial" panose="020B0604020202020204" pitchFamily="34" charset="0"/>
            </a:endParaRPr>
          </a:p>
        </p:txBody>
      </p:sp>
      <p:sp>
        <p:nvSpPr>
          <p:cNvPr id="39" name="object 39"/>
          <p:cNvSpPr txBox="1"/>
          <p:nvPr/>
        </p:nvSpPr>
        <p:spPr>
          <a:xfrm>
            <a:off x="3929303" y="4834023"/>
            <a:ext cx="2730500" cy="13042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15240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during the </a:t>
            </a:r>
            <a:r>
              <a:rPr sz="800" b="1" dirty="0">
                <a:solidFill>
                  <a:srgbClr val="414042"/>
                </a:solidFill>
                <a:latin typeface="Arial" panose="020B0604020202020204" pitchFamily="34" charset="0"/>
                <a:cs typeface="Arial" panose="020B0604020202020204" pitchFamily="34" charset="0"/>
              </a:rPr>
              <a:t>Define the Problem  </a:t>
            </a:r>
            <a:r>
              <a:rPr sz="800" dirty="0">
                <a:solidFill>
                  <a:srgbClr val="414042"/>
                </a:solidFill>
                <a:latin typeface="Arial" panose="020B0604020202020204" pitchFamily="34" charset="0"/>
                <a:cs typeface="Arial" panose="020B0604020202020204" pitchFamily="34" charset="0"/>
              </a:rPr>
              <a:t>phase is that the design team tries to the define the  problem based on old assumptions, and doesn’t utilize  the fieldwork to inform the definition of the problem.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You can guide the team by regularly asking if they can  share specific notes, observation, or stories from the</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Explore phase that support their guesses,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POV statements,  and HMW Questions.</a:t>
            </a:r>
            <a:endParaRPr sz="800" dirty="0">
              <a:latin typeface="Arial" panose="020B0604020202020204" pitchFamily="34" charset="0"/>
              <a:cs typeface="Arial" panose="020B0604020202020204" pitchFamily="34" charset="0"/>
            </a:endParaRPr>
          </a:p>
        </p:txBody>
      </p:sp>
      <p:sp>
        <p:nvSpPr>
          <p:cNvPr id="40" name="object 40"/>
          <p:cNvSpPr txBox="1"/>
          <p:nvPr/>
        </p:nvSpPr>
        <p:spPr>
          <a:xfrm>
            <a:off x="3929303" y="6184379"/>
            <a:ext cx="2748280" cy="58547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How Might We Questions that are too vague or lack  a specific stakeholder. Focus on human-centered questions  that seem actionable and inspiring for the team.</a:t>
            </a:r>
            <a:endParaRPr sz="800">
              <a:latin typeface="Arial" panose="020B0604020202020204" pitchFamily="34" charset="0"/>
              <a:cs typeface="Arial" panose="020B0604020202020204" pitchFamily="34" charset="0"/>
            </a:endParaRPr>
          </a:p>
          <a:p>
            <a:pPr marL="12700">
              <a:lnSpc>
                <a:spcPct val="100000"/>
              </a:lnSpc>
              <a:spcBef>
                <a:spcPts val="565"/>
              </a:spcBef>
            </a:pPr>
            <a:r>
              <a:rPr sz="800" dirty="0">
                <a:solidFill>
                  <a:srgbClr val="414042"/>
                </a:solidFill>
                <a:latin typeface="Arial" panose="020B0604020202020204" pitchFamily="34" charset="0"/>
                <a:cs typeface="Arial" panose="020B0604020202020204" pitchFamily="34" charset="0"/>
              </a:rPr>
              <a:t>Draw inspiration from analogies when writing HMWs.</a:t>
            </a:r>
            <a:endParaRPr sz="800">
              <a:latin typeface="Arial" panose="020B0604020202020204" pitchFamily="34" charset="0"/>
              <a:cs typeface="Arial" panose="020B0604020202020204" pitchFamily="34" charset="0"/>
            </a:endParaRPr>
          </a:p>
        </p:txBody>
      </p:sp>
      <p:sp>
        <p:nvSpPr>
          <p:cNvPr id="41" name="object 41"/>
          <p:cNvSpPr txBox="1"/>
          <p:nvPr/>
        </p:nvSpPr>
        <p:spPr>
          <a:xfrm>
            <a:off x="3929303" y="6816128"/>
            <a:ext cx="2731135" cy="846455"/>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putting a solution into the How Might We Question.  The question should focus on an opportunity that could be  solved many different ways.</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marL="12700">
              <a:lnSpc>
                <a:spcPct val="100000"/>
              </a:lnSpc>
              <a:spcBef>
                <a:spcPts val="540"/>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p:txBody>
      </p:sp>
      <p:sp>
        <p:nvSpPr>
          <p:cNvPr id="42" name="object 42"/>
          <p:cNvSpPr txBox="1"/>
          <p:nvPr/>
        </p:nvSpPr>
        <p:spPr>
          <a:xfrm>
            <a:off x="3929303" y="7703705"/>
            <a:ext cx="2557780" cy="39116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Remind the team to focus on seeing the problem from  the perspective of the stakeholders, setting aside their  own ideas and opinions (for now).</a:t>
            </a:r>
            <a:endParaRPr sz="800">
              <a:latin typeface="Arial" panose="020B0604020202020204" pitchFamily="34" charset="0"/>
              <a:cs typeface="Arial" panose="020B0604020202020204" pitchFamily="34" charset="0"/>
            </a:endParaRPr>
          </a:p>
        </p:txBody>
      </p:sp>
      <p:sp>
        <p:nvSpPr>
          <p:cNvPr id="43" name="object 43"/>
          <p:cNvSpPr txBox="1"/>
          <p:nvPr/>
        </p:nvSpPr>
        <p:spPr>
          <a:xfrm>
            <a:off x="3929303" y="8141499"/>
            <a:ext cx="2747645"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With all the new information from the interview, the  problem can seem overwhelmingly complex, but help  them to reframe the constraints as an opportunity to be  more specific about the problem they are hoping to solve.</a:t>
            </a:r>
            <a:endParaRPr sz="800">
              <a:latin typeface="Arial" panose="020B0604020202020204" pitchFamily="34" charset="0"/>
              <a:cs typeface="Arial" panose="020B0604020202020204" pitchFamily="34" charset="0"/>
            </a:endParaRPr>
          </a:p>
        </p:txBody>
      </p:sp>
      <p:sp>
        <p:nvSpPr>
          <p:cNvPr id="44" name="object 44"/>
          <p:cNvSpPr txBox="1"/>
          <p:nvPr/>
        </p:nvSpPr>
        <p:spPr>
          <a:xfrm>
            <a:off x="3929303" y="8701214"/>
            <a:ext cx="2743835"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Continue to support the team to wait to solve the problem  and to be optimistic that working through the phases of  the Design Challenge will lead to great ideas that will  improve the holistic learning outcomes at the school.</a:t>
            </a:r>
            <a:endParaRPr sz="800">
              <a:latin typeface="Arial" panose="020B0604020202020204" pitchFamily="34" charset="0"/>
              <a:cs typeface="Arial" panose="020B0604020202020204" pitchFamily="34" charset="0"/>
            </a:endParaRPr>
          </a:p>
        </p:txBody>
      </p:sp>
      <p:sp>
        <p:nvSpPr>
          <p:cNvPr id="45" name="object 45"/>
          <p:cNvSpPr txBox="1"/>
          <p:nvPr/>
        </p:nvSpPr>
        <p:spPr>
          <a:xfrm>
            <a:off x="3929303" y="9260929"/>
            <a:ext cx="264350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46" name="object 46"/>
          <p:cNvSpPr txBox="1"/>
          <p:nvPr/>
        </p:nvSpPr>
        <p:spPr>
          <a:xfrm>
            <a:off x="1339596" y="1755013"/>
            <a:ext cx="2033192"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71</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32080"/>
          </a:xfrm>
          <a:prstGeom prst="rect">
            <a:avLst/>
          </a:prstGeom>
        </p:spPr>
        <p:txBody>
          <a:bodyPr vert="horz" wrap="square" lIns="0" tIns="12700" rIns="0" bIns="0" rtlCol="0">
            <a:spAutoFit/>
          </a:bodyPr>
          <a:lstStyle/>
          <a:p>
            <a:pPr marL="12700">
              <a:lnSpc>
                <a:spcPct val="100000"/>
              </a:lnSpc>
              <a:spcBef>
                <a:spcPts val="100"/>
              </a:spcBef>
            </a:pPr>
            <a:r>
              <a:rPr sz="700" b="1" spc="65" dirty="0">
                <a:solidFill>
                  <a:srgbClr val="62BB46"/>
                </a:solidFill>
                <a:latin typeface="Lato"/>
                <a:cs typeface="Lato"/>
              </a:rPr>
              <a:t>SCHOOLS </a:t>
            </a:r>
            <a:r>
              <a:rPr sz="700" b="1" spc="85" dirty="0">
                <a:solidFill>
                  <a:srgbClr val="62BB46"/>
                </a:solidFill>
                <a:latin typeface="Lato"/>
                <a:cs typeface="Lato"/>
              </a:rPr>
              <a:t>2030 </a:t>
            </a:r>
            <a:r>
              <a:rPr sz="700" spc="25" dirty="0">
                <a:solidFill>
                  <a:srgbClr val="6D6E71"/>
                </a:solidFill>
                <a:latin typeface="Arial"/>
                <a:cs typeface="Arial"/>
              </a:rPr>
              <a:t>HUMAN-CENTERED DESIGN</a:t>
            </a:r>
            <a:r>
              <a:rPr sz="700" spc="114" dirty="0">
                <a:solidFill>
                  <a:srgbClr val="6D6E71"/>
                </a:solidFill>
                <a:latin typeface="Arial"/>
                <a:cs typeface="Arial"/>
              </a:rPr>
              <a:t> </a:t>
            </a:r>
            <a:r>
              <a:rPr sz="700" b="1" spc="45" dirty="0">
                <a:solidFill>
                  <a:srgbClr val="6D6E71"/>
                </a:solidFill>
                <a:latin typeface="Lato"/>
                <a:cs typeface="Lato"/>
              </a:rPr>
              <a:t>TOOLKIT</a:t>
            </a:r>
            <a:r>
              <a:rPr sz="700" b="1" spc="-90" dirty="0">
                <a:solidFill>
                  <a:srgbClr val="6D6E71"/>
                </a:solidFill>
                <a:latin typeface="Lato"/>
                <a:cs typeface="Lato"/>
              </a:rPr>
              <a:t> </a:t>
            </a:r>
            <a:endParaRPr sz="700">
              <a:latin typeface="Lato"/>
              <a:cs typeface="Lato"/>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6" name="object 6"/>
          <p:cNvGrpSpPr/>
          <p:nvPr/>
        </p:nvGrpSpPr>
        <p:grpSpPr>
          <a:xfrm>
            <a:off x="1259998" y="10289737"/>
            <a:ext cx="5798820" cy="402590"/>
            <a:chOff x="1259998" y="10289737"/>
            <a:chExt cx="5798820" cy="402590"/>
          </a:xfrm>
        </p:grpSpPr>
        <p:sp>
          <p:nvSpPr>
            <p:cNvPr id="7" name="object 7"/>
            <p:cNvSpPr/>
            <p:nvPr/>
          </p:nvSpPr>
          <p:spPr>
            <a:xfrm>
              <a:off x="1267371" y="10305262"/>
              <a:ext cx="5784215" cy="387350"/>
            </a:xfrm>
            <a:custGeom>
              <a:avLst/>
              <a:gdLst/>
              <a:ahLst/>
              <a:cxnLst/>
              <a:rect l="l" t="t" r="r" b="b"/>
              <a:pathLst>
                <a:path w="5784215" h="387350">
                  <a:moveTo>
                    <a:pt x="5783694" y="0"/>
                  </a:moveTo>
                  <a:lnTo>
                    <a:pt x="0" y="0"/>
                  </a:lnTo>
                  <a:lnTo>
                    <a:pt x="0" y="186016"/>
                  </a:lnTo>
                  <a:lnTo>
                    <a:pt x="0" y="386740"/>
                  </a:lnTo>
                  <a:lnTo>
                    <a:pt x="5783694" y="386740"/>
                  </a:lnTo>
                  <a:lnTo>
                    <a:pt x="5783694" y="186016"/>
                  </a:lnTo>
                  <a:lnTo>
                    <a:pt x="5783694"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805805" y="1029710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805805" y="1029710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669358" y="102971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669358" y="102971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532911" y="102971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532911" y="102971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396451" y="102971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396451" y="102971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1267371" y="102971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267371" y="102971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1631200" y="10325334"/>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19" name="object 19"/>
          <p:cNvSpPr txBox="1"/>
          <p:nvPr/>
        </p:nvSpPr>
        <p:spPr>
          <a:xfrm>
            <a:off x="2748169" y="10325334"/>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0" name="object 20"/>
          <p:cNvSpPr txBox="1"/>
          <p:nvPr/>
        </p:nvSpPr>
        <p:spPr>
          <a:xfrm>
            <a:off x="3923948" y="10325334"/>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1" name="object 21"/>
          <p:cNvSpPr txBox="1"/>
          <p:nvPr/>
        </p:nvSpPr>
        <p:spPr>
          <a:xfrm>
            <a:off x="4990684" y="10325334"/>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2" name="object 22"/>
          <p:cNvSpPr txBox="1"/>
          <p:nvPr/>
        </p:nvSpPr>
        <p:spPr>
          <a:xfrm>
            <a:off x="5805804" y="10305262"/>
            <a:ext cx="1245870" cy="140422"/>
          </a:xfrm>
          <a:prstGeom prst="rect">
            <a:avLst/>
          </a:prstGeom>
        </p:spPr>
        <p:txBody>
          <a:bodyPr vert="horz" wrap="square" lIns="0" tIns="32384" rIns="0" bIns="0" rtlCol="0">
            <a:spAutoFit/>
          </a:bodyPr>
          <a:lstStyle/>
          <a:p>
            <a:pPr marL="1270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23" name="object 23"/>
          <p:cNvGrpSpPr/>
          <p:nvPr/>
        </p:nvGrpSpPr>
        <p:grpSpPr>
          <a:xfrm>
            <a:off x="899998" y="1371511"/>
            <a:ext cx="5760085" cy="36195"/>
            <a:chOff x="899998" y="1371511"/>
            <a:chExt cx="5760085" cy="36195"/>
          </a:xfrm>
        </p:grpSpPr>
        <p:sp>
          <p:nvSpPr>
            <p:cNvPr id="24" name="object 24"/>
            <p:cNvSpPr/>
            <p:nvPr/>
          </p:nvSpPr>
          <p:spPr>
            <a:xfrm>
              <a:off x="899998" y="1371511"/>
              <a:ext cx="943610" cy="36195"/>
            </a:xfrm>
            <a:custGeom>
              <a:avLst/>
              <a:gdLst/>
              <a:ahLst/>
              <a:cxnLst/>
              <a:rect l="l" t="t" r="r" b="b"/>
              <a:pathLst>
                <a:path w="943610" h="36194">
                  <a:moveTo>
                    <a:pt x="943203" y="0"/>
                  </a:moveTo>
                  <a:lnTo>
                    <a:pt x="0" y="0"/>
                  </a:lnTo>
                  <a:lnTo>
                    <a:pt x="0" y="36182"/>
                  </a:lnTo>
                  <a:lnTo>
                    <a:pt x="943203" y="36182"/>
                  </a:lnTo>
                  <a:lnTo>
                    <a:pt x="943203"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843201" y="1371511"/>
              <a:ext cx="4817110" cy="36195"/>
            </a:xfrm>
            <a:custGeom>
              <a:avLst/>
              <a:gdLst/>
              <a:ahLst/>
              <a:cxnLst/>
              <a:rect l="l" t="t" r="r" b="b"/>
              <a:pathLst>
                <a:path w="4817109" h="36194">
                  <a:moveTo>
                    <a:pt x="4816805" y="0"/>
                  </a:moveTo>
                  <a:lnTo>
                    <a:pt x="0" y="0"/>
                  </a:lnTo>
                  <a:lnTo>
                    <a:pt x="0" y="36182"/>
                  </a:lnTo>
                  <a:lnTo>
                    <a:pt x="4816805" y="36182"/>
                  </a:lnTo>
                  <a:lnTo>
                    <a:pt x="4816805"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6" name="object 26"/>
          <p:cNvSpPr txBox="1"/>
          <p:nvPr/>
        </p:nvSpPr>
        <p:spPr>
          <a:xfrm>
            <a:off x="887299" y="825576"/>
            <a:ext cx="53714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B913"/>
                </a:solidFill>
                <a:latin typeface="Arial" panose="020B0604020202020204" pitchFamily="34" charset="0"/>
                <a:cs typeface="Arial" panose="020B0604020202020204" pitchFamily="34" charset="0"/>
              </a:rPr>
              <a:t>DEFINE </a:t>
            </a:r>
            <a:r>
              <a:rPr sz="1800" dirty="0">
                <a:solidFill>
                  <a:srgbClr val="FDB913"/>
                </a:solidFill>
                <a:latin typeface="Arial" panose="020B0604020202020204" pitchFamily="34" charset="0"/>
                <a:cs typeface="Arial" panose="020B0604020202020204" pitchFamily="34" charset="0"/>
              </a:rPr>
              <a:t>PHASE FACILITATION &amp; COACHING </a:t>
            </a:r>
            <a:endParaRPr sz="1800" dirty="0">
              <a:latin typeface="Arial" panose="020B0604020202020204" pitchFamily="34" charset="0"/>
              <a:cs typeface="Arial" panose="020B0604020202020204" pitchFamily="34" charset="0"/>
            </a:endParaRPr>
          </a:p>
        </p:txBody>
      </p:sp>
      <p:sp>
        <p:nvSpPr>
          <p:cNvPr id="27" name="object 27"/>
          <p:cNvSpPr txBox="1"/>
          <p:nvPr/>
        </p:nvSpPr>
        <p:spPr>
          <a:xfrm>
            <a:off x="887298" y="1767659"/>
            <a:ext cx="5785485" cy="7067961"/>
          </a:xfrm>
          <a:prstGeom prst="rect">
            <a:avLst/>
          </a:prstGeom>
        </p:spPr>
        <p:txBody>
          <a:bodyPr vert="horz" wrap="square" lIns="0" tIns="95885" rIns="0" bIns="0" rtlCol="0">
            <a:spAutoFit/>
          </a:bodyPr>
          <a:lstStyle/>
          <a:p>
            <a:pPr marL="12700">
              <a:lnSpc>
                <a:spcPct val="100000"/>
              </a:lnSpc>
              <a:spcBef>
                <a:spcPts val="755"/>
              </a:spcBef>
            </a:pPr>
            <a:r>
              <a:rPr sz="1000" b="1" dirty="0">
                <a:solidFill>
                  <a:srgbClr val="FDB916"/>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a:p>
            <a:pPr marL="12700">
              <a:lnSpc>
                <a:spcPct val="100000"/>
              </a:lnSpc>
              <a:spcBef>
                <a:spcPts val="530"/>
              </a:spcBef>
            </a:pPr>
            <a:r>
              <a:rPr sz="800" b="1" dirty="0">
                <a:solidFill>
                  <a:srgbClr val="414042"/>
                </a:solidFill>
                <a:latin typeface="Arial" panose="020B0604020202020204" pitchFamily="34" charset="0"/>
                <a:cs typeface="Arial" panose="020B0604020202020204" pitchFamily="34" charset="0"/>
              </a:rPr>
              <a:t>Convergence</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listen, make connections between ideas and anticipate what others are thinking.</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 goal of Convergence is to get two people to say the same word at the same time.</a:t>
            </a:r>
            <a:endParaRPr sz="800" dirty="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for two volunteers. Have them stand in the center of the circle.</a:t>
            </a:r>
            <a:endParaRPr sz="800" dirty="0">
              <a:latin typeface="Arial" panose="020B0604020202020204" pitchFamily="34" charset="0"/>
              <a:cs typeface="Arial" panose="020B0604020202020204" pitchFamily="34" charset="0"/>
            </a:endParaRPr>
          </a:p>
          <a:p>
            <a:pPr marL="444500" marR="1528445">
              <a:lnSpc>
                <a:spcPct val="100000"/>
              </a:lnSpc>
            </a:pPr>
            <a:r>
              <a:rPr sz="800" dirty="0">
                <a:solidFill>
                  <a:srgbClr val="414042"/>
                </a:solidFill>
                <a:latin typeface="Arial" panose="020B0604020202020204" pitchFamily="34" charset="0"/>
                <a:cs typeface="Arial" panose="020B0604020202020204" pitchFamily="34" charset="0"/>
              </a:rPr>
              <a:t>2If the two words are not the same, ask for two volunteers who think they can say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new word that is the same. No previous words can be repeated.</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Repeat until two people successfully say the same word at the same time.</a:t>
            </a:r>
            <a:endParaRPr sz="800" dirty="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Ask for two volunteers from the group. Count to three and have the two people say the words. Ask for two more volunteers.  Continue the process until two people say the same word at the same time.</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What was it like to jump in to offer an idea? What was hard about it? What was easy?</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How did it feel to be working on such an open-ended challenge?</a:t>
            </a:r>
            <a:endParaRPr sz="800" dirty="0">
              <a:latin typeface="Arial" panose="020B0604020202020204" pitchFamily="34" charset="0"/>
              <a:cs typeface="Arial" panose="020B0604020202020204" pitchFamily="34" charset="0"/>
            </a:endParaRPr>
          </a:p>
          <a:p>
            <a:pPr marL="444500"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How did it feel to be working on that challenge as a group?</a:t>
            </a:r>
            <a:endParaRPr sz="800" dirty="0">
              <a:latin typeface="Arial" panose="020B0604020202020204" pitchFamily="34" charset="0"/>
              <a:cs typeface="Arial" panose="020B0604020202020204" pitchFamily="34" charset="0"/>
            </a:endParaRPr>
          </a:p>
          <a:p>
            <a:pPr marL="12700">
              <a:lnSpc>
                <a:spcPct val="100000"/>
              </a:lnSpc>
              <a:spcBef>
                <a:spcPts val="1130"/>
              </a:spcBef>
            </a:pPr>
            <a:r>
              <a:rPr sz="800" b="1" dirty="0">
                <a:solidFill>
                  <a:srgbClr val="414042"/>
                </a:solidFill>
                <a:latin typeface="Arial" panose="020B0604020202020204" pitchFamily="34" charset="0"/>
                <a:cs typeface="Arial" panose="020B0604020202020204" pitchFamily="34" charset="0"/>
              </a:rPr>
              <a:t>Story Machine</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marR="104775">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listen and respond creatively to an open-ended prompt. This exercise is also  designed to help participants explore an idea without one single correct answer.</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 goal of Story Machine is to create a new story from a series of prompts..</a:t>
            </a:r>
            <a:endParaRPr sz="800" dirty="0">
              <a:latin typeface="Arial" panose="020B0604020202020204" pitchFamily="34" charset="0"/>
              <a:cs typeface="Arial" panose="020B0604020202020204" pitchFamily="34" charset="0"/>
            </a:endParaRPr>
          </a:p>
          <a:p>
            <a:pPr marL="444500" marR="247015"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Have everyone divide into three groups: people, places and things. Have everyone write one thing from their  category down on a piece of paper and stack them.</a:t>
            </a:r>
            <a:endParaRPr sz="800" dirty="0">
              <a:latin typeface="Arial" panose="020B0604020202020204" pitchFamily="34" charset="0"/>
              <a:cs typeface="Arial" panose="020B0604020202020204" pitchFamily="34" charset="0"/>
            </a:endParaRPr>
          </a:p>
          <a:p>
            <a:pPr marL="444500" marR="212725"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Have one person draw one piece of paper from each category. Ask for four volunteers to write a story on the  spot based on the three pieces of paper. They will write the story one word at a time.</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When the group feels that they have created a complete story, everyone should start clapping.</a:t>
            </a:r>
            <a:endParaRPr sz="800" dirty="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marR="12700">
              <a:lnSpc>
                <a:spcPct val="100000"/>
              </a:lnSpc>
            </a:pPr>
            <a:r>
              <a:rPr sz="800" dirty="0">
                <a:solidFill>
                  <a:srgbClr val="414042"/>
                </a:solidFill>
                <a:latin typeface="Arial" panose="020B0604020202020204" pitchFamily="34" charset="0"/>
                <a:cs typeface="Arial" panose="020B0604020202020204" pitchFamily="34" charset="0"/>
              </a:rPr>
              <a:t>Divide the group into three based on their first initials. Assign each category. Have people write one word for their category on a piece of paper and hold it up to the camera. Ask for four volunteers. Have the volunteers pick a person, place and  thing. Have everyone else put down their words. Have the volunteers create a story. When the group feels that they have  created a complete story, everyone should start clapping.</a:t>
            </a:r>
            <a:endParaRPr sz="800" dirty="0">
              <a:latin typeface="Arial" panose="020B0604020202020204" pitchFamily="34" charset="0"/>
              <a:cs typeface="Arial" panose="020B0604020202020204" pitchFamily="34" charset="0"/>
            </a:endParaRPr>
          </a:p>
          <a:p>
            <a:pPr marL="12700">
              <a:lnSpc>
                <a:spcPct val="100000"/>
              </a:lnSpc>
              <a:spcBef>
                <a:spcPts val="520"/>
              </a:spcBef>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69900" indent="-241300">
              <a:lnSpc>
                <a:spcPct val="100000"/>
              </a:lnSpc>
              <a:spcBef>
                <a:spcPts val="5"/>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was it like to make up a story in the moment?</a:t>
            </a:r>
            <a:endParaRPr sz="800" dirty="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was difficult about that? What was easy?</a:t>
            </a:r>
            <a:endParaRPr sz="800" dirty="0">
              <a:latin typeface="Arial" panose="020B0604020202020204" pitchFamily="34" charset="0"/>
              <a:cs typeface="Arial" panose="020B0604020202020204" pitchFamily="34" charset="0"/>
            </a:endParaRPr>
          </a:p>
          <a:p>
            <a:pPr>
              <a:lnSpc>
                <a:spcPct val="100000"/>
              </a:lnSpc>
              <a:spcBef>
                <a:spcPts val="15"/>
              </a:spcBef>
              <a:buFont typeface="Times New Roman"/>
              <a:buChar char="•"/>
            </a:pPr>
            <a:endParaRPr sz="1350" dirty="0">
              <a:latin typeface="Arial" panose="020B0604020202020204" pitchFamily="34" charset="0"/>
              <a:cs typeface="Arial" panose="020B0604020202020204" pitchFamily="34" charset="0"/>
            </a:endParaRPr>
          </a:p>
          <a:p>
            <a:pPr marL="12700">
              <a:lnSpc>
                <a:spcPct val="100000"/>
              </a:lnSpc>
            </a:pPr>
            <a:r>
              <a:rPr sz="1000" b="1" dirty="0">
                <a:solidFill>
                  <a:srgbClr val="FDB916"/>
                </a:solidFill>
                <a:latin typeface="Arial" panose="020B0604020202020204" pitchFamily="34" charset="0"/>
                <a:cs typeface="Arial" panose="020B0604020202020204" pitchFamily="34" charset="0"/>
              </a:rPr>
              <a:t>LEARN MORE ABOUT THIS PHASE:</a:t>
            </a:r>
            <a:endParaRPr sz="1000" dirty="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Three Ways To Reframe A Problem To Find An Innovative Solution</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To Make Sense of Messy Research, Get Visual</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 Secret Phrase Top Innovators Use</a:t>
            </a:r>
            <a:endParaRPr sz="800" dirty="0">
              <a:latin typeface="Arial" panose="020B0604020202020204" pitchFamily="34" charset="0"/>
              <a:cs typeface="Arial" panose="020B0604020202020204" pitchFamily="34" charset="0"/>
            </a:endParaRPr>
          </a:p>
          <a:p>
            <a:pPr marL="444500"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How Reframing A Problem Unlocks Innovation</a:t>
            </a:r>
            <a:endParaRPr sz="800" dirty="0">
              <a:latin typeface="Arial" panose="020B0604020202020204" pitchFamily="34" charset="0"/>
              <a:cs typeface="Arial" panose="020B0604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72</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1858162"/>
            <a:ext cx="2707005" cy="1711325"/>
          </a:xfrm>
          <a:prstGeom prst="rect">
            <a:avLst/>
          </a:prstGeom>
        </p:spPr>
        <p:txBody>
          <a:bodyPr vert="horz" wrap="square" lIns="0" tIns="12700" rIns="0" bIns="0" rtlCol="0">
            <a:spAutoFit/>
          </a:bodyPr>
          <a:lstStyle/>
          <a:p>
            <a:pPr marL="12700" algn="just">
              <a:lnSpc>
                <a:spcPct val="100000"/>
              </a:lnSpc>
              <a:spcBef>
                <a:spcPts val="100"/>
              </a:spcBef>
            </a:pPr>
            <a:r>
              <a:rPr sz="800" b="1" i="1" dirty="0">
                <a:solidFill>
                  <a:srgbClr val="FEBE33"/>
                </a:solidFill>
                <a:latin typeface="Arial" panose="020B0604020202020204" pitchFamily="34" charset="0"/>
                <a:cs typeface="Arial" panose="020B0604020202020204" pitchFamily="34" charset="0"/>
              </a:rPr>
              <a:t>#1 Observations &amp; Guesses</a:t>
            </a:r>
            <a:endParaRPr sz="800">
              <a:latin typeface="Arial" panose="020B0604020202020204" pitchFamily="34" charset="0"/>
              <a:cs typeface="Arial" panose="020B0604020202020204" pitchFamily="34" charset="0"/>
            </a:endParaRPr>
          </a:p>
          <a:p>
            <a:pPr marL="12700" algn="just">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gn="just">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Observations &amp; Guesses </a:t>
            </a:r>
            <a:r>
              <a:rPr sz="800" dirty="0">
                <a:solidFill>
                  <a:srgbClr val="414042"/>
                </a:solidFill>
                <a:latin typeface="Arial" panose="020B0604020202020204" pitchFamily="34" charset="0"/>
                <a:cs typeface="Arial" panose="020B0604020202020204" pitchFamily="34" charset="0"/>
              </a:rPr>
              <a:t>is a worksheet designed to help  you highlight compelling observations (look for surprises,  tensions and contradictions) and infer these observations  into guesses about what they mean.</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gn="just">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23189">
              <a:lnSpc>
                <a:spcPct val="100000"/>
              </a:lnSpc>
              <a:spcBef>
                <a:spcPts val="295"/>
              </a:spcBef>
            </a:pPr>
            <a:r>
              <a:rPr sz="800" dirty="0">
                <a:solidFill>
                  <a:srgbClr val="414042"/>
                </a:solidFill>
                <a:latin typeface="Arial" panose="020B0604020202020204" pitchFamily="34" charset="0"/>
                <a:cs typeface="Arial" panose="020B0604020202020204" pitchFamily="34" charset="0"/>
              </a:rPr>
              <a:t>This tool can help you make meaning of the qualitative  data you gathered through your design research  activities.</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FDB913"/>
                </a:solidFill>
                <a:latin typeface="Arial" panose="020B0604020202020204" pitchFamily="34" charset="0"/>
                <a:cs typeface="Arial" panose="020B0604020202020204" pitchFamily="34" charset="0"/>
              </a:rPr>
              <a:t>45-60 minutes</a:t>
            </a:r>
            <a:endParaRPr sz="800">
              <a:latin typeface="Arial" panose="020B0604020202020204" pitchFamily="34" charset="0"/>
              <a:cs typeface="Arial" panose="020B0604020202020204" pitchFamily="34" charset="0"/>
            </a:endParaRPr>
          </a:p>
        </p:txBody>
      </p:sp>
      <p:sp>
        <p:nvSpPr>
          <p:cNvPr id="7" name="object 7"/>
          <p:cNvSpPr txBox="1"/>
          <p:nvPr/>
        </p:nvSpPr>
        <p:spPr>
          <a:xfrm>
            <a:off x="3929302" y="3910330"/>
            <a:ext cx="687147"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8" name="object 8"/>
          <p:cNvSpPr txBox="1"/>
          <p:nvPr/>
        </p:nvSpPr>
        <p:spPr>
          <a:xfrm>
            <a:off x="3929303" y="4097896"/>
            <a:ext cx="2617470" cy="1339215"/>
          </a:xfrm>
          <a:prstGeom prst="rect">
            <a:avLst/>
          </a:prstGeom>
        </p:spPr>
        <p:txBody>
          <a:bodyPr vert="horz" wrap="square" lIns="0" tIns="12700" rIns="0" bIns="0" rtlCol="0">
            <a:spAutoFit/>
          </a:bodyPr>
          <a:lstStyle/>
          <a:p>
            <a:pPr marL="84455" marR="10541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participants to first take specific quotations and  observations from the different activities from</a:t>
            </a:r>
            <a:endParaRPr sz="800">
              <a:latin typeface="Arial" panose="020B0604020202020204" pitchFamily="34" charset="0"/>
              <a:cs typeface="Arial" panose="020B0604020202020204" pitchFamily="34" charset="0"/>
            </a:endParaRPr>
          </a:p>
          <a:p>
            <a:pPr marL="84455" marR="264160">
              <a:lnSpc>
                <a:spcPct val="100000"/>
              </a:lnSpc>
            </a:pPr>
            <a:r>
              <a:rPr sz="800" dirty="0">
                <a:solidFill>
                  <a:srgbClr val="414042"/>
                </a:solidFill>
                <a:latin typeface="Arial" panose="020B0604020202020204" pitchFamily="34" charset="0"/>
                <a:cs typeface="Arial" panose="020B0604020202020204" pitchFamily="34" charset="0"/>
              </a:rPr>
              <a:t>the Explore phase and put each one on a post-it  on this sheet.</a:t>
            </a:r>
            <a:endParaRPr sz="800">
              <a:latin typeface="Arial" panose="020B0604020202020204" pitchFamily="34" charset="0"/>
              <a:cs typeface="Arial" panose="020B0604020202020204" pitchFamily="34" charset="0"/>
            </a:endParaRPr>
          </a:p>
          <a:p>
            <a:pPr marL="84455" marR="24511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They do not need to write a lot -- just one or two  sentences.</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Ask participants to note who the observation is about.</a:t>
            </a:r>
            <a:endParaRPr sz="800">
              <a:latin typeface="Arial" panose="020B0604020202020204" pitchFamily="34" charset="0"/>
              <a:cs typeface="Arial" panose="020B0604020202020204" pitchFamily="34" charset="0"/>
            </a:endParaRPr>
          </a:p>
          <a:p>
            <a:pPr marL="84455" marR="9588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try to get at least five interesting  observations from across all of their experiences.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6442557"/>
            <a:ext cx="2630170" cy="126047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8265" indent="-7620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will create one inference per observation.</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Inferring is a process of informed guessing.</a:t>
            </a:r>
            <a:endParaRPr sz="800">
              <a:latin typeface="Arial" panose="020B0604020202020204" pitchFamily="34" charset="0"/>
              <a:cs typeface="Arial" panose="020B0604020202020204" pitchFamily="34" charset="0"/>
            </a:endParaRPr>
          </a:p>
          <a:p>
            <a:pPr marL="84455" marR="186690">
              <a:lnSpc>
                <a:spcPct val="100000"/>
              </a:lnSpc>
            </a:pPr>
            <a:r>
              <a:rPr sz="800" dirty="0">
                <a:solidFill>
                  <a:srgbClr val="414042"/>
                </a:solidFill>
                <a:latin typeface="Arial" panose="020B0604020202020204" pitchFamily="34" charset="0"/>
                <a:cs typeface="Arial" panose="020B0604020202020204" pitchFamily="34" charset="0"/>
              </a:rPr>
              <a:t>If that is uncomfortable for participants, ask them  to work with a partner to create their guesses.</a:t>
            </a:r>
            <a:endParaRPr sz="800">
              <a:latin typeface="Arial" panose="020B0604020202020204" pitchFamily="34" charset="0"/>
              <a:cs typeface="Arial" panose="020B0604020202020204" pitchFamily="34" charset="0"/>
            </a:endParaRPr>
          </a:p>
          <a:p>
            <a:pPr marL="84455" marR="309245">
              <a:lnSpc>
                <a:spcPct val="100000"/>
              </a:lnSpc>
            </a:pPr>
            <a:r>
              <a:rPr sz="800" dirty="0">
                <a:solidFill>
                  <a:srgbClr val="414042"/>
                </a:solidFill>
                <a:latin typeface="Arial" panose="020B0604020202020204" pitchFamily="34" charset="0"/>
                <a:cs typeface="Arial" panose="020B0604020202020204" pitchFamily="34" charset="0"/>
              </a:rPr>
              <a:t>Through empathetic listening and observations  and then inference, the human-centered design  process helps participants to identify problems  they might not have uncovered otherwise.</a:t>
            </a:r>
            <a:endParaRPr sz="800">
              <a:latin typeface="Arial" panose="020B0604020202020204" pitchFamily="34" charset="0"/>
              <a:cs typeface="Arial" panose="020B0604020202020204" pitchFamily="34" charset="0"/>
            </a:endParaRPr>
          </a:p>
        </p:txBody>
      </p:sp>
      <p:grpSp>
        <p:nvGrpSpPr>
          <p:cNvPr id="10" name="object 10"/>
          <p:cNvGrpSpPr/>
          <p:nvPr/>
        </p:nvGrpSpPr>
        <p:grpSpPr>
          <a:xfrm>
            <a:off x="911745" y="1898396"/>
            <a:ext cx="2706370" cy="1917700"/>
            <a:chOff x="911745" y="1898396"/>
            <a:chExt cx="2706370" cy="1917700"/>
          </a:xfrm>
        </p:grpSpPr>
        <p:sp>
          <p:nvSpPr>
            <p:cNvPr id="11" name="object 11"/>
            <p:cNvSpPr/>
            <p:nvPr/>
          </p:nvSpPr>
          <p:spPr>
            <a:xfrm>
              <a:off x="1016320" y="1902434"/>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914920" y="1901571"/>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13" name="object 13"/>
          <p:cNvGrpSpPr/>
          <p:nvPr/>
        </p:nvGrpSpPr>
        <p:grpSpPr>
          <a:xfrm>
            <a:off x="911745" y="6333388"/>
            <a:ext cx="2706370" cy="1917700"/>
            <a:chOff x="911745" y="6333388"/>
            <a:chExt cx="2706370" cy="1917700"/>
          </a:xfrm>
        </p:grpSpPr>
        <p:sp>
          <p:nvSpPr>
            <p:cNvPr id="14" name="object 14"/>
            <p:cNvSpPr/>
            <p:nvPr/>
          </p:nvSpPr>
          <p:spPr>
            <a:xfrm>
              <a:off x="1016320" y="6337439"/>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914920" y="6336563"/>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6" name="object 16"/>
          <p:cNvSpPr/>
          <p:nvPr/>
        </p:nvSpPr>
        <p:spPr>
          <a:xfrm>
            <a:off x="911744" y="5868466"/>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txBox="1"/>
          <p:nvPr/>
        </p:nvSpPr>
        <p:spPr>
          <a:xfrm>
            <a:off x="898950" y="3858259"/>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65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8" name="object 18"/>
          <p:cNvSpPr txBox="1"/>
          <p:nvPr/>
        </p:nvSpPr>
        <p:spPr>
          <a:xfrm>
            <a:off x="899039" y="8293303"/>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67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19" name="object 19"/>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20" name="object 20"/>
          <p:cNvGrpSpPr/>
          <p:nvPr/>
        </p:nvGrpSpPr>
        <p:grpSpPr>
          <a:xfrm>
            <a:off x="556799" y="10297903"/>
            <a:ext cx="5774055" cy="394335"/>
            <a:chOff x="556799" y="10297903"/>
            <a:chExt cx="5774055" cy="394335"/>
          </a:xfrm>
        </p:grpSpPr>
        <p:sp>
          <p:nvSpPr>
            <p:cNvPr id="21" name="object 21"/>
            <p:cNvSpPr/>
            <p:nvPr/>
          </p:nvSpPr>
          <p:spPr>
            <a:xfrm>
              <a:off x="564172" y="10313428"/>
              <a:ext cx="5759450" cy="379095"/>
            </a:xfrm>
            <a:custGeom>
              <a:avLst/>
              <a:gdLst/>
              <a:ahLst/>
              <a:cxnLst/>
              <a:rect l="l" t="t" r="r" b="b"/>
              <a:pathLst>
                <a:path w="5759450" h="379095">
                  <a:moveTo>
                    <a:pt x="5758840" y="0"/>
                  </a:moveTo>
                  <a:lnTo>
                    <a:pt x="0" y="0"/>
                  </a:lnTo>
                  <a:lnTo>
                    <a:pt x="0" y="186016"/>
                  </a:lnTo>
                  <a:lnTo>
                    <a:pt x="0" y="378574"/>
                  </a:lnTo>
                  <a:lnTo>
                    <a:pt x="5758840" y="378574"/>
                  </a:lnTo>
                  <a:lnTo>
                    <a:pt x="5758840" y="186016"/>
                  </a:lnTo>
                  <a:lnTo>
                    <a:pt x="5758840"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5117363" y="1030527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5117363" y="1030527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3973537" y="103052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3973537" y="103052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2836849" y="103052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2836849" y="103052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1700618" y="103052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1700618" y="103052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64172" y="10305276"/>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564172" y="10305276"/>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2" name="object 32"/>
          <p:cNvSpPr txBox="1"/>
          <p:nvPr/>
        </p:nvSpPr>
        <p:spPr>
          <a:xfrm>
            <a:off x="1028749" y="103334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3" name="object 33"/>
          <p:cNvSpPr txBox="1"/>
          <p:nvPr/>
        </p:nvSpPr>
        <p:spPr>
          <a:xfrm>
            <a:off x="2094512" y="10333497"/>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4" name="object 34"/>
          <p:cNvSpPr txBox="1"/>
          <p:nvPr/>
        </p:nvSpPr>
        <p:spPr>
          <a:xfrm>
            <a:off x="3301687" y="10333497"/>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4270611" y="10333497"/>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6" name="object 36"/>
          <p:cNvSpPr txBox="1"/>
          <p:nvPr/>
        </p:nvSpPr>
        <p:spPr>
          <a:xfrm>
            <a:off x="5608939" y="10333497"/>
            <a:ext cx="236854"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3474" y="1804352"/>
            <a:ext cx="1302576"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FEBE33"/>
                </a:solidFill>
                <a:latin typeface="Arial" panose="020B0604020202020204" pitchFamily="34" charset="0"/>
                <a:cs typeface="Arial" panose="020B0604020202020204" pitchFamily="34" charset="0"/>
              </a:rPr>
              <a:t>#2 Point of View</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7" name="object 7"/>
          <p:cNvSpPr txBox="1"/>
          <p:nvPr/>
        </p:nvSpPr>
        <p:spPr>
          <a:xfrm>
            <a:off x="5955474" y="1804352"/>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FDB913"/>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8" name="object 8"/>
          <p:cNvSpPr txBox="1"/>
          <p:nvPr/>
        </p:nvSpPr>
        <p:spPr>
          <a:xfrm>
            <a:off x="3923474" y="2148573"/>
            <a:ext cx="2620010" cy="110172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Point of View </a:t>
            </a:r>
            <a:r>
              <a:rPr sz="800" dirty="0">
                <a:solidFill>
                  <a:srgbClr val="414042"/>
                </a:solidFill>
                <a:latin typeface="Arial" panose="020B0604020202020204" pitchFamily="34" charset="0"/>
                <a:cs typeface="Arial" panose="020B0604020202020204" pitchFamily="34" charset="0"/>
              </a:rPr>
              <a:t>is a worksheet designed to help you take  your observations and guesses and turn them into</a:t>
            </a:r>
            <a:endParaRPr sz="800" dirty="0">
              <a:latin typeface="Arial" panose="020B0604020202020204" pitchFamily="34" charset="0"/>
              <a:cs typeface="Arial" panose="020B0604020202020204" pitchFamily="34" charset="0"/>
            </a:endParaRPr>
          </a:p>
          <a:p>
            <a:pPr marL="12700" marR="422909">
              <a:lnSpc>
                <a:spcPct val="100000"/>
              </a:lnSpc>
            </a:pPr>
            <a:r>
              <a:rPr sz="800" dirty="0">
                <a:solidFill>
                  <a:srgbClr val="414042"/>
                </a:solidFill>
                <a:latin typeface="Arial" panose="020B0604020202020204" pitchFamily="34" charset="0"/>
                <a:cs typeface="Arial" panose="020B0604020202020204" pitchFamily="34" charset="0"/>
              </a:rPr>
              <a:t>a statement that preserves the emotions of the  stakeholder for whom you want to design.</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YOUR GOAL?</a:t>
            </a:r>
            <a:endParaRPr sz="750" dirty="0">
              <a:latin typeface="Arial" panose="020B0604020202020204" pitchFamily="34" charset="0"/>
              <a:cs typeface="Arial" panose="020B0604020202020204" pitchFamily="34" charset="0"/>
            </a:endParaRPr>
          </a:p>
          <a:p>
            <a:pPr marL="12700" marR="62230">
              <a:lnSpc>
                <a:spcPct val="100000"/>
              </a:lnSpc>
              <a:spcBef>
                <a:spcPts val="295"/>
              </a:spcBef>
            </a:pPr>
            <a:r>
              <a:rPr sz="800" dirty="0">
                <a:solidFill>
                  <a:srgbClr val="414042"/>
                </a:solidFill>
                <a:latin typeface="Arial" panose="020B0604020202020204" pitchFamily="34" charset="0"/>
                <a:cs typeface="Arial" panose="020B0604020202020204" pitchFamily="34" charset="0"/>
              </a:rPr>
              <a:t>Your POV statement will help your team rally around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real person’s story and their needs in regard to your  design challenge.</a:t>
            </a:r>
            <a:endParaRPr sz="800" dirty="0">
              <a:latin typeface="Arial" panose="020B0604020202020204" pitchFamily="34" charset="0"/>
              <a:cs typeface="Arial" panose="020B0604020202020204" pitchFamily="34" charset="0"/>
            </a:endParaRPr>
          </a:p>
        </p:txBody>
      </p:sp>
      <p:grpSp>
        <p:nvGrpSpPr>
          <p:cNvPr id="9" name="object 9"/>
          <p:cNvGrpSpPr/>
          <p:nvPr/>
        </p:nvGrpSpPr>
        <p:grpSpPr>
          <a:xfrm>
            <a:off x="905916" y="1844484"/>
            <a:ext cx="2706370" cy="1917700"/>
            <a:chOff x="905916" y="1844484"/>
            <a:chExt cx="2706370" cy="1917700"/>
          </a:xfrm>
        </p:grpSpPr>
        <p:sp>
          <p:nvSpPr>
            <p:cNvPr id="10" name="object 10"/>
            <p:cNvSpPr/>
            <p:nvPr/>
          </p:nvSpPr>
          <p:spPr>
            <a:xfrm>
              <a:off x="1010495" y="1848536"/>
              <a:ext cx="2598412"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09091" y="1847659"/>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3923473" y="3642067"/>
            <a:ext cx="80689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3" name="object 13"/>
          <p:cNvSpPr txBox="1"/>
          <p:nvPr/>
        </p:nvSpPr>
        <p:spPr>
          <a:xfrm>
            <a:off x="3923474" y="3829634"/>
            <a:ext cx="2447925"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will use the observations and guesses  from the previous page to start creating their POV  statements.</a:t>
            </a:r>
            <a:endParaRPr sz="800">
              <a:latin typeface="Arial" panose="020B0604020202020204" pitchFamily="34" charset="0"/>
              <a:cs typeface="Arial" panose="020B0604020202020204" pitchFamily="34" charset="0"/>
            </a:endParaRPr>
          </a:p>
        </p:txBody>
      </p:sp>
      <p:sp>
        <p:nvSpPr>
          <p:cNvPr id="14" name="object 14"/>
          <p:cNvSpPr txBox="1"/>
          <p:nvPr/>
        </p:nvSpPr>
        <p:spPr>
          <a:xfrm>
            <a:off x="3923474" y="4267428"/>
            <a:ext cx="2719070" cy="1388745"/>
          </a:xfrm>
          <a:prstGeom prst="rect">
            <a:avLst/>
          </a:prstGeom>
        </p:spPr>
        <p:txBody>
          <a:bodyPr vert="horz" wrap="square" lIns="0" tIns="12700" rIns="0" bIns="0" rtlCol="0">
            <a:spAutoFit/>
          </a:bodyPr>
          <a:lstStyle/>
          <a:p>
            <a:pPr marL="84455" marR="17526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Participants should describe the student they are  designing for to give them inspiration about who the  student is and what she or he is interested in.</a:t>
            </a:r>
            <a:endParaRPr sz="800">
              <a:latin typeface="Arial" panose="020B0604020202020204" pitchFamily="34" charset="0"/>
              <a:cs typeface="Arial" panose="020B0604020202020204" pitchFamily="34" charset="0"/>
            </a:endParaRPr>
          </a:p>
          <a:p>
            <a:pPr marL="84455" marR="18986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The “Needs a way to” statements should not be  solutions. They should be generative statements with  lots of possible solutions.</a:t>
            </a:r>
            <a:endParaRPr sz="80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If participants are struggling to avoid jumping to a  solution, they should ask themselves, “Why would we  want to do this?” That will help them develop a broader  statement.</a:t>
            </a:r>
            <a:endParaRPr sz="800">
              <a:latin typeface="Arial" panose="020B0604020202020204" pitchFamily="34" charset="0"/>
              <a:cs typeface="Arial" panose="020B0604020202020204" pitchFamily="34" charset="0"/>
            </a:endParaRPr>
          </a:p>
        </p:txBody>
      </p:sp>
      <p:sp>
        <p:nvSpPr>
          <p:cNvPr id="15" name="object 15"/>
          <p:cNvSpPr txBox="1"/>
          <p:nvPr/>
        </p:nvSpPr>
        <p:spPr>
          <a:xfrm>
            <a:off x="3923423" y="6443091"/>
            <a:ext cx="1389380"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FEBE33"/>
                </a:solidFill>
                <a:latin typeface="Arial" panose="020B0604020202020204" pitchFamily="34" charset="0"/>
                <a:cs typeface="Arial" panose="020B0604020202020204" pitchFamily="34" charset="0"/>
              </a:rPr>
              <a:t>#3 How Might We Questions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16" name="object 16"/>
          <p:cNvSpPr txBox="1"/>
          <p:nvPr/>
        </p:nvSpPr>
        <p:spPr>
          <a:xfrm>
            <a:off x="5955474" y="6443091"/>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FDB913"/>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7" name="object 17"/>
          <p:cNvSpPr txBox="1"/>
          <p:nvPr/>
        </p:nvSpPr>
        <p:spPr>
          <a:xfrm>
            <a:off x="3923423" y="6787235"/>
            <a:ext cx="2629535" cy="1101725"/>
          </a:xfrm>
          <a:prstGeom prst="rect">
            <a:avLst/>
          </a:prstGeom>
        </p:spPr>
        <p:txBody>
          <a:bodyPr vert="horz" wrap="square" lIns="0" tIns="12700" rIns="0" bIns="0" rtlCol="0">
            <a:spAutoFit/>
          </a:bodyPr>
          <a:lstStyle/>
          <a:p>
            <a:pPr marL="12700" marR="227965">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How Might We Questions </a:t>
            </a:r>
            <a:r>
              <a:rPr sz="800" dirty="0">
                <a:solidFill>
                  <a:srgbClr val="414042"/>
                </a:solidFill>
                <a:latin typeface="Arial" panose="020B0604020202020204" pitchFamily="34" charset="0"/>
                <a:cs typeface="Arial" panose="020B0604020202020204" pitchFamily="34" charset="0"/>
              </a:rPr>
              <a:t>are designed to help  your team turn your POV statement into How Might</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We questions that will drive your brainstorming process.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7620">
              <a:lnSpc>
                <a:spcPct val="100000"/>
              </a:lnSpc>
              <a:spcBef>
                <a:spcPts val="295"/>
              </a:spcBef>
            </a:pPr>
            <a:r>
              <a:rPr sz="800" dirty="0">
                <a:solidFill>
                  <a:srgbClr val="414042"/>
                </a:solidFill>
                <a:latin typeface="Arial" panose="020B0604020202020204" pitchFamily="34" charset="0"/>
                <a:cs typeface="Arial" panose="020B0604020202020204" pitchFamily="34" charset="0"/>
              </a:rPr>
              <a:t>HMW questions help you to rally your team around a  question that captures the needs and emotions of your  user. HMW questions also expand the problem in a way  that creates a generative atmosphere for new ideas.</a:t>
            </a:r>
            <a:endParaRPr sz="800">
              <a:latin typeface="Arial" panose="020B0604020202020204" pitchFamily="34" charset="0"/>
              <a:cs typeface="Arial" panose="020B0604020202020204" pitchFamily="34" charset="0"/>
            </a:endParaRPr>
          </a:p>
        </p:txBody>
      </p:sp>
      <p:grpSp>
        <p:nvGrpSpPr>
          <p:cNvPr id="18" name="object 18"/>
          <p:cNvGrpSpPr/>
          <p:nvPr/>
        </p:nvGrpSpPr>
        <p:grpSpPr>
          <a:xfrm>
            <a:off x="905878" y="6483146"/>
            <a:ext cx="2706370" cy="1917700"/>
            <a:chOff x="905878" y="6483146"/>
            <a:chExt cx="2706370" cy="1917700"/>
          </a:xfrm>
        </p:grpSpPr>
        <p:sp>
          <p:nvSpPr>
            <p:cNvPr id="19" name="object 19"/>
            <p:cNvSpPr/>
            <p:nvPr/>
          </p:nvSpPr>
          <p:spPr>
            <a:xfrm>
              <a:off x="1010454" y="6487198"/>
              <a:ext cx="2598415" cy="1909508"/>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9053" y="6486321"/>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txBox="1"/>
          <p:nvPr/>
        </p:nvSpPr>
        <p:spPr>
          <a:xfrm>
            <a:off x="3923422" y="8414587"/>
            <a:ext cx="80694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22" name="object 22"/>
          <p:cNvSpPr txBox="1"/>
          <p:nvPr/>
        </p:nvSpPr>
        <p:spPr>
          <a:xfrm>
            <a:off x="3923423" y="8602154"/>
            <a:ext cx="2578735" cy="102298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HMW questions are a way to take a needs statement  and turn it into an actionable, generative question  for brainstorming.</a:t>
            </a:r>
            <a:endParaRPr sz="800" dirty="0">
              <a:latin typeface="Arial" panose="020B0604020202020204" pitchFamily="34" charset="0"/>
              <a:cs typeface="Arial" panose="020B0604020202020204" pitchFamily="34" charset="0"/>
            </a:endParaRPr>
          </a:p>
          <a:p>
            <a:pPr marL="84455" marR="49720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use the prompts  to create multiple HMW questions.</a:t>
            </a:r>
            <a:endParaRPr sz="800" dirty="0">
              <a:latin typeface="Arial" panose="020B0604020202020204" pitchFamily="34" charset="0"/>
              <a:cs typeface="Arial" panose="020B0604020202020204" pitchFamily="34" charset="0"/>
            </a:endParaRPr>
          </a:p>
          <a:p>
            <a:pPr marL="84455" marR="37909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use the word bank  to generate new HMW questions.</a:t>
            </a:r>
            <a:endParaRPr sz="800" dirty="0">
              <a:latin typeface="Arial" panose="020B0604020202020204" pitchFamily="34" charset="0"/>
              <a:cs typeface="Arial" panose="020B0604020202020204" pitchFamily="34" charset="0"/>
            </a:endParaRPr>
          </a:p>
        </p:txBody>
      </p:sp>
      <p:sp>
        <p:nvSpPr>
          <p:cNvPr id="23" name="object 23"/>
          <p:cNvSpPr/>
          <p:nvPr/>
        </p:nvSpPr>
        <p:spPr>
          <a:xfrm>
            <a:off x="911839" y="614928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txBox="1"/>
          <p:nvPr/>
        </p:nvSpPr>
        <p:spPr>
          <a:xfrm>
            <a:off x="893077" y="3804348"/>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69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5" name="object 25"/>
          <p:cNvSpPr txBox="1"/>
          <p:nvPr/>
        </p:nvSpPr>
        <p:spPr>
          <a:xfrm>
            <a:off x="893077" y="8439239"/>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73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6" name="object 26"/>
          <p:cNvGrpSpPr/>
          <p:nvPr/>
        </p:nvGrpSpPr>
        <p:grpSpPr>
          <a:xfrm>
            <a:off x="1320996" y="10311056"/>
            <a:ext cx="5798820" cy="381000"/>
            <a:chOff x="1320996" y="10311056"/>
            <a:chExt cx="5798820" cy="381000"/>
          </a:xfrm>
        </p:grpSpPr>
        <p:sp>
          <p:nvSpPr>
            <p:cNvPr id="27" name="object 27"/>
            <p:cNvSpPr/>
            <p:nvPr/>
          </p:nvSpPr>
          <p:spPr>
            <a:xfrm>
              <a:off x="1328369" y="10326598"/>
              <a:ext cx="5784215" cy="365760"/>
            </a:xfrm>
            <a:custGeom>
              <a:avLst/>
              <a:gdLst/>
              <a:ahLst/>
              <a:cxnLst/>
              <a:rect l="l" t="t" r="r" b="b"/>
              <a:pathLst>
                <a:path w="5784215" h="365759">
                  <a:moveTo>
                    <a:pt x="5783694" y="0"/>
                  </a:moveTo>
                  <a:lnTo>
                    <a:pt x="0" y="0"/>
                  </a:lnTo>
                  <a:lnTo>
                    <a:pt x="0" y="186004"/>
                  </a:lnTo>
                  <a:lnTo>
                    <a:pt x="0" y="365404"/>
                  </a:lnTo>
                  <a:lnTo>
                    <a:pt x="5783694" y="365404"/>
                  </a:lnTo>
                  <a:lnTo>
                    <a:pt x="5783694" y="186004"/>
                  </a:lnTo>
                  <a:lnTo>
                    <a:pt x="5783694"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866815" y="103184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5866815" y="10318429"/>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730369" y="103184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730369" y="103184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593909" y="103184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593909" y="103184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457462" y="103184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457462" y="103184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1328369" y="1031843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1328369" y="1031843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8" name="object 38"/>
          <p:cNvSpPr txBox="1"/>
          <p:nvPr/>
        </p:nvSpPr>
        <p:spPr>
          <a:xfrm>
            <a:off x="1692198" y="10346652"/>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9" name="object 39"/>
          <p:cNvSpPr txBox="1"/>
          <p:nvPr/>
        </p:nvSpPr>
        <p:spPr>
          <a:xfrm>
            <a:off x="2809167" y="10346652"/>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0" name="object 40"/>
          <p:cNvSpPr txBox="1"/>
          <p:nvPr/>
        </p:nvSpPr>
        <p:spPr>
          <a:xfrm>
            <a:off x="3984946" y="10346652"/>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1" name="object 41"/>
          <p:cNvSpPr txBox="1"/>
          <p:nvPr/>
        </p:nvSpPr>
        <p:spPr>
          <a:xfrm>
            <a:off x="5051682" y="10346652"/>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6343315" y="10346652"/>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pSp>
        <p:nvGrpSpPr>
          <p:cNvPr id="43" name="object 43"/>
          <p:cNvGrpSpPr/>
          <p:nvPr/>
        </p:nvGrpSpPr>
        <p:grpSpPr>
          <a:xfrm>
            <a:off x="899998" y="1371511"/>
            <a:ext cx="5760085" cy="36195"/>
            <a:chOff x="899998" y="1371511"/>
            <a:chExt cx="5760085" cy="36195"/>
          </a:xfrm>
        </p:grpSpPr>
        <p:sp>
          <p:nvSpPr>
            <p:cNvPr id="44" name="object 44"/>
            <p:cNvSpPr/>
            <p:nvPr/>
          </p:nvSpPr>
          <p:spPr>
            <a:xfrm>
              <a:off x="899998" y="1371511"/>
              <a:ext cx="943610" cy="36195"/>
            </a:xfrm>
            <a:custGeom>
              <a:avLst/>
              <a:gdLst/>
              <a:ahLst/>
              <a:cxnLst/>
              <a:rect l="l" t="t" r="r" b="b"/>
              <a:pathLst>
                <a:path w="943610" h="36194">
                  <a:moveTo>
                    <a:pt x="943203" y="0"/>
                  </a:moveTo>
                  <a:lnTo>
                    <a:pt x="0" y="0"/>
                  </a:lnTo>
                  <a:lnTo>
                    <a:pt x="0" y="36182"/>
                  </a:lnTo>
                  <a:lnTo>
                    <a:pt x="943203" y="36182"/>
                  </a:lnTo>
                  <a:lnTo>
                    <a:pt x="943203"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5" name="object 45"/>
            <p:cNvSpPr/>
            <p:nvPr/>
          </p:nvSpPr>
          <p:spPr>
            <a:xfrm>
              <a:off x="1843201" y="1371511"/>
              <a:ext cx="4817110" cy="36195"/>
            </a:xfrm>
            <a:custGeom>
              <a:avLst/>
              <a:gdLst/>
              <a:ahLst/>
              <a:cxnLst/>
              <a:rect l="l" t="t" r="r" b="b"/>
              <a:pathLst>
                <a:path w="4817109" h="36194">
                  <a:moveTo>
                    <a:pt x="4816805" y="0"/>
                  </a:moveTo>
                  <a:lnTo>
                    <a:pt x="0" y="0"/>
                  </a:lnTo>
                  <a:lnTo>
                    <a:pt x="0" y="36182"/>
                  </a:lnTo>
                  <a:lnTo>
                    <a:pt x="4816805" y="36182"/>
                  </a:lnTo>
                  <a:lnTo>
                    <a:pt x="4816805"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6" name="object 46"/>
          <p:cNvSpPr txBox="1"/>
          <p:nvPr/>
        </p:nvSpPr>
        <p:spPr>
          <a:xfrm>
            <a:off x="887299" y="825576"/>
            <a:ext cx="53714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B913"/>
                </a:solidFill>
                <a:latin typeface="Arial" panose="020B0604020202020204" pitchFamily="34" charset="0"/>
                <a:cs typeface="Arial" panose="020B0604020202020204" pitchFamily="34" charset="0"/>
              </a:rPr>
              <a:t>DEFINE </a:t>
            </a:r>
            <a:r>
              <a:rPr sz="1800" dirty="0">
                <a:solidFill>
                  <a:srgbClr val="FDB913"/>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74</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3929303" y="1840811"/>
            <a:ext cx="272986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ALIGNMENT:</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challenge, the team must answer the alignment questions with  specific and clear ideas.</a:t>
            </a:r>
            <a:endParaRPr sz="800" dirty="0">
              <a:latin typeface="Arial" panose="020B0604020202020204" pitchFamily="34" charset="0"/>
              <a:cs typeface="Arial" panose="020B0604020202020204" pitchFamily="34" charset="0"/>
            </a:endParaRPr>
          </a:p>
        </p:txBody>
      </p:sp>
      <p:sp>
        <p:nvSpPr>
          <p:cNvPr id="7" name="object 7"/>
          <p:cNvSpPr txBox="1"/>
          <p:nvPr/>
        </p:nvSpPr>
        <p:spPr>
          <a:xfrm>
            <a:off x="3929303" y="2581567"/>
            <a:ext cx="265112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Ideally, a few of the Point of View Statements and How  Might We Questions will stand out among the many ver-  sions that the design team will create.</a:t>
            </a:r>
            <a:endParaRPr sz="800">
              <a:latin typeface="Arial" panose="020B0604020202020204" pitchFamily="34" charset="0"/>
              <a:cs typeface="Arial" panose="020B0604020202020204" pitchFamily="34" charset="0"/>
            </a:endParaRPr>
          </a:p>
        </p:txBody>
      </p:sp>
      <p:sp>
        <p:nvSpPr>
          <p:cNvPr id="8" name="object 8"/>
          <p:cNvSpPr txBox="1"/>
          <p:nvPr/>
        </p:nvSpPr>
        <p:spPr>
          <a:xfrm>
            <a:off x="3929303" y="3019361"/>
            <a:ext cx="2701925"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If design team have conflict during the alignment for the  Point of View Statement or the How Might We Question,  have the team work together to write a new one that is  more agreed upon by the group. As the facilitator, guide  them to respond to the fieldwork and not stray into what  they “think” the problem is.</a:t>
            </a:r>
            <a:endParaRPr sz="800">
              <a:latin typeface="Arial" panose="020B0604020202020204" pitchFamily="34" charset="0"/>
              <a:cs typeface="Arial" panose="020B0604020202020204" pitchFamily="34" charset="0"/>
            </a:endParaRPr>
          </a:p>
        </p:txBody>
      </p:sp>
      <p:sp>
        <p:nvSpPr>
          <p:cNvPr id="9" name="object 9"/>
          <p:cNvSpPr txBox="1"/>
          <p:nvPr/>
        </p:nvSpPr>
        <p:spPr>
          <a:xfrm>
            <a:off x="3929303" y="3822916"/>
            <a:ext cx="2733675" cy="505267"/>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If the team is divided about what stakeholder they want  to design for, then lead a conversation for alignment.  Some options might be about who do they want to design  for first or who would be most impacted by a successful  solution?</a:t>
            </a:r>
            <a:endParaRPr sz="800">
              <a:latin typeface="Arial" panose="020B0604020202020204" pitchFamily="34" charset="0"/>
              <a:cs typeface="Arial" panose="020B0604020202020204" pitchFamily="34" charset="0"/>
            </a:endParaRPr>
          </a:p>
        </p:txBody>
      </p:sp>
      <p:sp>
        <p:nvSpPr>
          <p:cNvPr id="10" name="object 10"/>
          <p:cNvSpPr txBox="1"/>
          <p:nvPr/>
        </p:nvSpPr>
        <p:spPr>
          <a:xfrm>
            <a:off x="3922953" y="4981368"/>
            <a:ext cx="2750185" cy="1745991"/>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QUALITY:</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How Might We Question has a specific  stakeholder, a strong verb that implies the change you  hope to achieve, and an opportunity you hope to achieve.</a:t>
            </a:r>
            <a:endParaRPr sz="800" dirty="0">
              <a:latin typeface="Arial" panose="020B0604020202020204" pitchFamily="34" charset="0"/>
              <a:cs typeface="Arial" panose="020B0604020202020204" pitchFamily="34" charset="0"/>
            </a:endParaRPr>
          </a:p>
          <a:p>
            <a:pPr marL="12700" marR="50800">
              <a:lnSpc>
                <a:spcPct val="100000"/>
              </a:lnSpc>
              <a:spcBef>
                <a:spcPts val="565"/>
              </a:spcBef>
            </a:pPr>
            <a:r>
              <a:rPr sz="800" dirty="0">
                <a:solidFill>
                  <a:srgbClr val="414042"/>
                </a:solidFill>
                <a:latin typeface="Arial" panose="020B0604020202020204" pitchFamily="34" charset="0"/>
                <a:cs typeface="Arial" panose="020B0604020202020204" pitchFamily="34" charset="0"/>
              </a:rPr>
              <a:t>A high-quality How Might We Question should also feel  actionable and inspiring. When you read the question  out loud to the team, there will be a flow of ideas in  response. If the question does not inspire a few ideas  quickly then it might need some more iteration to refocus  the</a:t>
            </a:r>
            <a:r>
              <a:rPr lang="pt-PT" sz="800" dirty="0">
                <a:solidFill>
                  <a:srgbClr val="414042"/>
                </a:solidFill>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stakeholder, the opportunity, and the verb to achieve  the change you want. Return to the worksheets to guide  the work.</a:t>
            </a:r>
            <a:endParaRPr sz="800" dirty="0">
              <a:latin typeface="Arial" panose="020B0604020202020204" pitchFamily="34" charset="0"/>
              <a:cs typeface="Arial" panose="020B0604020202020204" pitchFamily="34" charset="0"/>
            </a:endParaRPr>
          </a:p>
        </p:txBody>
      </p:sp>
      <p:sp>
        <p:nvSpPr>
          <p:cNvPr id="11" name="object 11"/>
          <p:cNvSpPr txBox="1"/>
          <p:nvPr/>
        </p:nvSpPr>
        <p:spPr>
          <a:xfrm>
            <a:off x="3922953" y="6769519"/>
            <a:ext cx="2687320" cy="635000"/>
          </a:xfrm>
          <a:prstGeom prst="rect">
            <a:avLst/>
          </a:prstGeom>
        </p:spPr>
        <p:txBody>
          <a:bodyPr vert="horz" wrap="square" lIns="0" tIns="12700" rIns="0" bIns="0" rtlCol="0">
            <a:spAutoFit/>
          </a:bodyPr>
          <a:lstStyle/>
          <a:p>
            <a:pPr marL="1270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How Might We Questions that are too narrow</a:t>
            </a:r>
            <a:endParaRPr sz="800" dirty="0">
              <a:latin typeface="Arial" panose="020B0604020202020204" pitchFamily="34" charset="0"/>
              <a:cs typeface="Arial" panose="020B0604020202020204" pitchFamily="34" charset="0"/>
            </a:endParaRPr>
          </a:p>
          <a:p>
            <a:pPr marL="12700" marR="5080" algn="just">
              <a:lnSpc>
                <a:spcPct val="100000"/>
              </a:lnSpc>
            </a:pPr>
            <a:r>
              <a:rPr sz="800" dirty="0">
                <a:solidFill>
                  <a:srgbClr val="414042"/>
                </a:solidFill>
                <a:latin typeface="Arial" panose="020B0604020202020204" pitchFamily="34" charset="0"/>
                <a:cs typeface="Arial" panose="020B0604020202020204" pitchFamily="34" charset="0"/>
              </a:rPr>
              <a:t>or have only a few ways to solve it. If you can respond to  the question with “Let’s just make/build/fund that idea!”  then it is not a high-quality question because it’s already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solution.</a:t>
            </a:r>
            <a:endParaRPr sz="800" dirty="0">
              <a:latin typeface="Arial" panose="020B0604020202020204" pitchFamily="34" charset="0"/>
              <a:cs typeface="Arial" panose="020B0604020202020204" pitchFamily="34" charset="0"/>
            </a:endParaRPr>
          </a:p>
        </p:txBody>
      </p:sp>
      <p:sp>
        <p:nvSpPr>
          <p:cNvPr id="12" name="object 12"/>
          <p:cNvSpPr txBox="1"/>
          <p:nvPr/>
        </p:nvSpPr>
        <p:spPr>
          <a:xfrm>
            <a:off x="1333246" y="1731874"/>
            <a:ext cx="2116816"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3" name="object 13"/>
          <p:cNvSpPr/>
          <p:nvPr/>
        </p:nvSpPr>
        <p:spPr>
          <a:xfrm>
            <a:off x="901713" y="1971446"/>
            <a:ext cx="2718435" cy="2369185"/>
          </a:xfrm>
          <a:custGeom>
            <a:avLst/>
            <a:gdLst/>
            <a:ahLst/>
            <a:cxnLst/>
            <a:rect l="l" t="t" r="r" b="b"/>
            <a:pathLst>
              <a:path w="2718435" h="2369185">
                <a:moveTo>
                  <a:pt x="2645994" y="0"/>
                </a:moveTo>
                <a:lnTo>
                  <a:pt x="71996" y="0"/>
                </a:lnTo>
                <a:lnTo>
                  <a:pt x="30373" y="1124"/>
                </a:lnTo>
                <a:lnTo>
                  <a:pt x="8999" y="8999"/>
                </a:lnTo>
                <a:lnTo>
                  <a:pt x="1124" y="30373"/>
                </a:lnTo>
                <a:lnTo>
                  <a:pt x="0" y="71996"/>
                </a:lnTo>
                <a:lnTo>
                  <a:pt x="0" y="2296795"/>
                </a:lnTo>
                <a:lnTo>
                  <a:pt x="1124" y="2338425"/>
                </a:lnTo>
                <a:lnTo>
                  <a:pt x="8999" y="2359802"/>
                </a:lnTo>
                <a:lnTo>
                  <a:pt x="30373" y="2367678"/>
                </a:lnTo>
                <a:lnTo>
                  <a:pt x="71996" y="2368804"/>
                </a:lnTo>
                <a:lnTo>
                  <a:pt x="2645994" y="2368804"/>
                </a:lnTo>
                <a:lnTo>
                  <a:pt x="2687617" y="2367678"/>
                </a:lnTo>
                <a:lnTo>
                  <a:pt x="2708990" y="2359802"/>
                </a:lnTo>
                <a:lnTo>
                  <a:pt x="2716865" y="2338425"/>
                </a:lnTo>
                <a:lnTo>
                  <a:pt x="2717990" y="2296795"/>
                </a:lnTo>
                <a:lnTo>
                  <a:pt x="2717990" y="71996"/>
                </a:lnTo>
                <a:lnTo>
                  <a:pt x="2716865" y="30373"/>
                </a:lnTo>
                <a:lnTo>
                  <a:pt x="2708990" y="8999"/>
                </a:lnTo>
                <a:lnTo>
                  <a:pt x="2687617" y="1124"/>
                </a:lnTo>
                <a:lnTo>
                  <a:pt x="2645994" y="0"/>
                </a:lnTo>
                <a:close/>
              </a:path>
            </a:pathLst>
          </a:custGeom>
          <a:solidFill>
            <a:srgbClr val="FFF5E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txBox="1"/>
          <p:nvPr/>
        </p:nvSpPr>
        <p:spPr>
          <a:xfrm>
            <a:off x="1019917" y="2005657"/>
            <a:ext cx="243014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FDB913"/>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10033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of your summary pages and use the questions  below to narrow your team’s focus so that you  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13970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ideas?”and</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“Tell me more about that...”</a:t>
            </a:r>
            <a:endParaRPr sz="800" dirty="0">
              <a:latin typeface="Arial" panose="020B0604020202020204" pitchFamily="34" charset="0"/>
              <a:cs typeface="Arial" panose="020B0604020202020204" pitchFamily="34" charset="0"/>
            </a:endParaRPr>
          </a:p>
          <a:p>
            <a:pPr marL="12700" marR="15748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 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5" name="object 15"/>
          <p:cNvSpPr/>
          <p:nvPr/>
        </p:nvSpPr>
        <p:spPr>
          <a:xfrm>
            <a:off x="904888" y="4475607"/>
            <a:ext cx="2710180" cy="2150110"/>
          </a:xfrm>
          <a:custGeom>
            <a:avLst/>
            <a:gdLst/>
            <a:ahLst/>
            <a:cxnLst/>
            <a:rect l="l" t="t" r="r" b="b"/>
            <a:pathLst>
              <a:path w="2710179" h="2150109">
                <a:moveTo>
                  <a:pt x="71996" y="0"/>
                </a:moveTo>
                <a:lnTo>
                  <a:pt x="30373" y="1124"/>
                </a:lnTo>
                <a:lnTo>
                  <a:pt x="8999" y="8999"/>
                </a:lnTo>
                <a:lnTo>
                  <a:pt x="1124" y="30373"/>
                </a:lnTo>
                <a:lnTo>
                  <a:pt x="0" y="71996"/>
                </a:lnTo>
                <a:lnTo>
                  <a:pt x="0" y="2078050"/>
                </a:lnTo>
                <a:lnTo>
                  <a:pt x="1124" y="2119673"/>
                </a:lnTo>
                <a:lnTo>
                  <a:pt x="8999" y="2141046"/>
                </a:lnTo>
                <a:lnTo>
                  <a:pt x="30373" y="2148921"/>
                </a:lnTo>
                <a:lnTo>
                  <a:pt x="71996" y="2150046"/>
                </a:lnTo>
                <a:lnTo>
                  <a:pt x="2637929" y="2150046"/>
                </a:lnTo>
                <a:lnTo>
                  <a:pt x="2679559" y="2148921"/>
                </a:lnTo>
                <a:lnTo>
                  <a:pt x="2700937" y="2141046"/>
                </a:lnTo>
                <a:lnTo>
                  <a:pt x="2708813" y="2119673"/>
                </a:lnTo>
                <a:lnTo>
                  <a:pt x="2709938" y="2078050"/>
                </a:lnTo>
                <a:lnTo>
                  <a:pt x="2709938" y="71996"/>
                </a:lnTo>
                <a:lnTo>
                  <a:pt x="2708813" y="30373"/>
                </a:lnTo>
                <a:lnTo>
                  <a:pt x="2700937" y="8999"/>
                </a:lnTo>
                <a:lnTo>
                  <a:pt x="2679559" y="1124"/>
                </a:lnTo>
                <a:lnTo>
                  <a:pt x="2637929" y="0"/>
                </a:lnTo>
                <a:lnTo>
                  <a:pt x="71996" y="0"/>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4888" y="6764185"/>
            <a:ext cx="2712085" cy="1351280"/>
          </a:xfrm>
          <a:custGeom>
            <a:avLst/>
            <a:gdLst/>
            <a:ahLst/>
            <a:cxnLst/>
            <a:rect l="l" t="t" r="r" b="b"/>
            <a:pathLst>
              <a:path w="2712085" h="1351279">
                <a:moveTo>
                  <a:pt x="71996" y="0"/>
                </a:moveTo>
                <a:lnTo>
                  <a:pt x="30373" y="1124"/>
                </a:lnTo>
                <a:lnTo>
                  <a:pt x="8999" y="8999"/>
                </a:lnTo>
                <a:lnTo>
                  <a:pt x="1124" y="30373"/>
                </a:lnTo>
                <a:lnTo>
                  <a:pt x="0" y="71996"/>
                </a:lnTo>
                <a:lnTo>
                  <a:pt x="0" y="1278648"/>
                </a:lnTo>
                <a:lnTo>
                  <a:pt x="1124" y="1320278"/>
                </a:lnTo>
                <a:lnTo>
                  <a:pt x="8999" y="1341656"/>
                </a:lnTo>
                <a:lnTo>
                  <a:pt x="30373" y="1349532"/>
                </a:lnTo>
                <a:lnTo>
                  <a:pt x="71996" y="1350657"/>
                </a:lnTo>
                <a:lnTo>
                  <a:pt x="2639644" y="1350657"/>
                </a:lnTo>
                <a:lnTo>
                  <a:pt x="2681267" y="1349532"/>
                </a:lnTo>
                <a:lnTo>
                  <a:pt x="2702640" y="1341656"/>
                </a:lnTo>
                <a:lnTo>
                  <a:pt x="2710515" y="1320278"/>
                </a:lnTo>
                <a:lnTo>
                  <a:pt x="2711640" y="1278648"/>
                </a:lnTo>
                <a:lnTo>
                  <a:pt x="2711640" y="71996"/>
                </a:lnTo>
                <a:lnTo>
                  <a:pt x="2710515" y="30373"/>
                </a:lnTo>
                <a:lnTo>
                  <a:pt x="2702640" y="8999"/>
                </a:lnTo>
                <a:lnTo>
                  <a:pt x="2681267" y="1124"/>
                </a:lnTo>
                <a:lnTo>
                  <a:pt x="2639644" y="0"/>
                </a:lnTo>
                <a:lnTo>
                  <a:pt x="71996" y="0"/>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4888" y="8250911"/>
            <a:ext cx="2712085" cy="1351280"/>
          </a:xfrm>
          <a:custGeom>
            <a:avLst/>
            <a:gdLst/>
            <a:ahLst/>
            <a:cxnLst/>
            <a:rect l="l" t="t" r="r" b="b"/>
            <a:pathLst>
              <a:path w="2712085" h="1351279">
                <a:moveTo>
                  <a:pt x="71996" y="0"/>
                </a:moveTo>
                <a:lnTo>
                  <a:pt x="30373" y="1124"/>
                </a:lnTo>
                <a:lnTo>
                  <a:pt x="8999" y="8999"/>
                </a:lnTo>
                <a:lnTo>
                  <a:pt x="1124" y="30373"/>
                </a:lnTo>
                <a:lnTo>
                  <a:pt x="0" y="71996"/>
                </a:lnTo>
                <a:lnTo>
                  <a:pt x="0" y="1278648"/>
                </a:lnTo>
                <a:lnTo>
                  <a:pt x="1124" y="1320278"/>
                </a:lnTo>
                <a:lnTo>
                  <a:pt x="8999" y="1341656"/>
                </a:lnTo>
                <a:lnTo>
                  <a:pt x="30373" y="1349532"/>
                </a:lnTo>
                <a:lnTo>
                  <a:pt x="71996" y="1350657"/>
                </a:lnTo>
                <a:lnTo>
                  <a:pt x="2639644" y="1350657"/>
                </a:lnTo>
                <a:lnTo>
                  <a:pt x="2681267" y="1349532"/>
                </a:lnTo>
                <a:lnTo>
                  <a:pt x="2702640" y="1341656"/>
                </a:lnTo>
                <a:lnTo>
                  <a:pt x="2710515" y="1320278"/>
                </a:lnTo>
                <a:lnTo>
                  <a:pt x="2711640" y="1278648"/>
                </a:lnTo>
                <a:lnTo>
                  <a:pt x="2711640" y="71996"/>
                </a:lnTo>
                <a:lnTo>
                  <a:pt x="2710515" y="30373"/>
                </a:lnTo>
                <a:lnTo>
                  <a:pt x="2702640" y="8999"/>
                </a:lnTo>
                <a:lnTo>
                  <a:pt x="2681267" y="1124"/>
                </a:lnTo>
                <a:lnTo>
                  <a:pt x="2639644" y="0"/>
                </a:lnTo>
                <a:lnTo>
                  <a:pt x="71996" y="0"/>
                </a:lnTo>
                <a:close/>
              </a:path>
            </a:pathLst>
          </a:custGeom>
          <a:ln w="6350">
            <a:solidFill>
              <a:srgbClr val="FDB913"/>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txBox="1"/>
          <p:nvPr/>
        </p:nvSpPr>
        <p:spPr>
          <a:xfrm>
            <a:off x="993023" y="6834517"/>
            <a:ext cx="2167890"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are the three HMWs that are connected  to the POV that your team will move forward?</a:t>
            </a:r>
            <a:endParaRPr sz="800">
              <a:latin typeface="Arial" panose="020B0604020202020204" pitchFamily="34" charset="0"/>
              <a:cs typeface="Arial" panose="020B0604020202020204" pitchFamily="34" charset="0"/>
            </a:endParaRPr>
          </a:p>
        </p:txBody>
      </p:sp>
      <p:sp>
        <p:nvSpPr>
          <p:cNvPr id="19" name="object 19"/>
          <p:cNvSpPr txBox="1"/>
          <p:nvPr/>
        </p:nvSpPr>
        <p:spPr>
          <a:xfrm>
            <a:off x="1007247" y="7451153"/>
            <a:ext cx="5523865" cy="1297305"/>
          </a:xfrm>
          <a:prstGeom prst="rect">
            <a:avLst/>
          </a:prstGeom>
        </p:spPr>
        <p:txBody>
          <a:bodyPr vert="horz" wrap="square" lIns="0" tIns="12700" rIns="0" bIns="0" rtlCol="0">
            <a:spAutoFit/>
          </a:bodyPr>
          <a:lstStyle/>
          <a:p>
            <a:pPr marL="2927985"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a weak question would be “How might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we build a new science building to increase the critical  thinking skills of students?” You could respond, “Let’s  build that building!” A better example would be “How  might we reimagine our classroom spaces to match the  values of the school mission?” There are many possible  solutions to this question.</a:t>
            </a:r>
            <a:endParaRPr sz="800" dirty="0">
              <a:latin typeface="Arial" panose="020B0604020202020204" pitchFamily="34" charset="0"/>
              <a:cs typeface="Arial" panose="020B0604020202020204" pitchFamily="34" charset="0"/>
            </a:endParaRPr>
          </a:p>
          <a:p>
            <a:pPr marL="12700" marR="3119120">
              <a:lnSpc>
                <a:spcPct val="100000"/>
              </a:lnSpc>
              <a:spcBef>
                <a:spcPts val="409"/>
              </a:spcBef>
            </a:pPr>
            <a:r>
              <a:rPr sz="800" dirty="0">
                <a:solidFill>
                  <a:srgbClr val="414042"/>
                </a:solidFill>
                <a:latin typeface="Arial" panose="020B0604020202020204" pitchFamily="34" charset="0"/>
                <a:cs typeface="Arial" panose="020B0604020202020204" pitchFamily="34" charset="0"/>
              </a:rPr>
              <a:t>How does your team’s POV statement and HMW  questions connect to improving the holistic learning  outcomes for your students?</a:t>
            </a:r>
            <a:endParaRPr sz="800" dirty="0">
              <a:latin typeface="Arial" panose="020B0604020202020204" pitchFamily="34" charset="0"/>
              <a:cs typeface="Arial" panose="020B0604020202020204" pitchFamily="34" charset="0"/>
            </a:endParaRPr>
          </a:p>
        </p:txBody>
      </p:sp>
      <p:sp>
        <p:nvSpPr>
          <p:cNvPr id="20" name="object 20"/>
          <p:cNvSpPr txBox="1"/>
          <p:nvPr/>
        </p:nvSpPr>
        <p:spPr>
          <a:xfrm>
            <a:off x="1019947" y="4544860"/>
            <a:ext cx="224345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What is the POV statement your team will move  forward?</a:t>
            </a:r>
            <a:endParaRPr sz="800">
              <a:latin typeface="Arial" panose="020B0604020202020204" pitchFamily="34" charset="0"/>
              <a:cs typeface="Arial" panose="020B0604020202020204" pitchFamily="34" charset="0"/>
            </a:endParaRPr>
          </a:p>
        </p:txBody>
      </p:sp>
      <p:sp>
        <p:nvSpPr>
          <p:cNvPr id="21" name="object 21"/>
          <p:cNvSpPr/>
          <p:nvPr/>
        </p:nvSpPr>
        <p:spPr>
          <a:xfrm>
            <a:off x="1032617" y="5060987"/>
            <a:ext cx="2362200" cy="0"/>
          </a:xfrm>
          <a:custGeom>
            <a:avLst/>
            <a:gdLst/>
            <a:ahLst/>
            <a:cxnLst/>
            <a:rect l="l" t="t" r="r" b="b"/>
            <a:pathLst>
              <a:path w="2362200">
                <a:moveTo>
                  <a:pt x="0" y="0"/>
                </a:moveTo>
                <a:lnTo>
                  <a:pt x="2362200" y="0"/>
                </a:lnTo>
              </a:path>
            </a:pathLst>
          </a:custGeom>
          <a:ln w="3175">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1019917" y="5055070"/>
            <a:ext cx="489584" cy="105157"/>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414042"/>
                </a:solidFill>
                <a:latin typeface="Arial" panose="020B0604020202020204" pitchFamily="34" charset="0"/>
                <a:cs typeface="Arial" panose="020B0604020202020204" pitchFamily="34" charset="0"/>
              </a:rPr>
              <a:t>[stakeholder]</a:t>
            </a:r>
            <a:endParaRPr sz="600">
              <a:latin typeface="Arial" panose="020B0604020202020204" pitchFamily="34" charset="0"/>
              <a:cs typeface="Arial" panose="020B0604020202020204" pitchFamily="34" charset="0"/>
            </a:endParaRPr>
          </a:p>
        </p:txBody>
      </p:sp>
      <p:sp>
        <p:nvSpPr>
          <p:cNvPr id="23" name="object 23"/>
          <p:cNvSpPr txBox="1"/>
          <p:nvPr/>
        </p:nvSpPr>
        <p:spPr>
          <a:xfrm>
            <a:off x="1019917" y="5218519"/>
            <a:ext cx="610235" cy="105157"/>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414042"/>
                </a:solidFill>
                <a:latin typeface="Arial" panose="020B0604020202020204" pitchFamily="34" charset="0"/>
                <a:cs typeface="Arial" panose="020B0604020202020204" pitchFamily="34" charset="0"/>
              </a:rPr>
              <a:t>is struggling with</a:t>
            </a:r>
            <a:endParaRPr sz="600">
              <a:latin typeface="Arial" panose="020B0604020202020204" pitchFamily="34" charset="0"/>
              <a:cs typeface="Arial" panose="020B0604020202020204" pitchFamily="34" charset="0"/>
            </a:endParaRPr>
          </a:p>
        </p:txBody>
      </p:sp>
      <p:sp>
        <p:nvSpPr>
          <p:cNvPr id="24" name="object 24"/>
          <p:cNvSpPr/>
          <p:nvPr/>
        </p:nvSpPr>
        <p:spPr>
          <a:xfrm>
            <a:off x="1032617" y="5479326"/>
            <a:ext cx="2362200" cy="0"/>
          </a:xfrm>
          <a:custGeom>
            <a:avLst/>
            <a:gdLst/>
            <a:ahLst/>
            <a:cxnLst/>
            <a:rect l="l" t="t" r="r" b="b"/>
            <a:pathLst>
              <a:path w="2362200">
                <a:moveTo>
                  <a:pt x="0" y="0"/>
                </a:moveTo>
                <a:lnTo>
                  <a:pt x="2362200" y="0"/>
                </a:lnTo>
              </a:path>
            </a:pathLst>
          </a:custGeom>
          <a:ln w="3175">
            <a:solidFill>
              <a:srgbClr val="403F4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1019917" y="5473408"/>
            <a:ext cx="556260" cy="105157"/>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414042"/>
                </a:solidFill>
                <a:latin typeface="Arial" panose="020B0604020202020204" pitchFamily="34" charset="0"/>
                <a:cs typeface="Arial" panose="020B0604020202020204" pitchFamily="34" charset="0"/>
              </a:rPr>
              <a:t>[their problem]</a:t>
            </a:r>
            <a:endParaRPr sz="600">
              <a:latin typeface="Arial" panose="020B0604020202020204" pitchFamily="34" charset="0"/>
              <a:cs typeface="Arial" panose="020B0604020202020204" pitchFamily="34" charset="0"/>
            </a:endParaRPr>
          </a:p>
        </p:txBody>
      </p:sp>
      <p:sp>
        <p:nvSpPr>
          <p:cNvPr id="26" name="object 26"/>
          <p:cNvSpPr txBox="1"/>
          <p:nvPr/>
        </p:nvSpPr>
        <p:spPr>
          <a:xfrm>
            <a:off x="1019917" y="5636857"/>
            <a:ext cx="2387600" cy="105157"/>
          </a:xfrm>
          <a:prstGeom prst="rect">
            <a:avLst/>
          </a:prstGeom>
        </p:spPr>
        <p:txBody>
          <a:bodyPr vert="horz" wrap="square" lIns="0" tIns="12700" rIns="0" bIns="0" rtlCol="0">
            <a:spAutoFit/>
          </a:bodyPr>
          <a:lstStyle/>
          <a:p>
            <a:pPr marL="12700">
              <a:lnSpc>
                <a:spcPct val="100000"/>
              </a:lnSpc>
              <a:spcBef>
                <a:spcPts val="100"/>
              </a:spcBef>
              <a:tabLst>
                <a:tab pos="2374265" algn="l"/>
              </a:tabLst>
            </a:pPr>
            <a:r>
              <a:rPr sz="600" dirty="0">
                <a:solidFill>
                  <a:srgbClr val="414042"/>
                </a:solidFill>
                <a:latin typeface="Arial" panose="020B0604020202020204" pitchFamily="34" charset="0"/>
                <a:cs typeface="Arial" panose="020B0604020202020204" pitchFamily="34" charset="0"/>
              </a:rPr>
              <a:t>because </a:t>
            </a:r>
            <a:r>
              <a:rPr sz="600" u="sng" dirty="0">
                <a:solidFill>
                  <a:srgbClr val="414042"/>
                </a:solidFill>
                <a:uFill>
                  <a:solidFill>
                    <a:srgbClr val="403F41"/>
                  </a:solidFill>
                </a:uFill>
                <a:latin typeface="Arial" panose="020B0604020202020204" pitchFamily="34" charset="0"/>
                <a:cs typeface="Arial" panose="020B0604020202020204" pitchFamily="34" charset="0"/>
              </a:rPr>
              <a:t> 	</a:t>
            </a:r>
            <a:endParaRPr sz="600" dirty="0">
              <a:latin typeface="Arial" panose="020B0604020202020204" pitchFamily="34" charset="0"/>
              <a:cs typeface="Arial" panose="020B0604020202020204" pitchFamily="34" charset="0"/>
            </a:endParaRPr>
          </a:p>
        </p:txBody>
      </p:sp>
      <p:sp>
        <p:nvSpPr>
          <p:cNvPr id="27" name="object 27"/>
          <p:cNvSpPr txBox="1"/>
          <p:nvPr/>
        </p:nvSpPr>
        <p:spPr>
          <a:xfrm>
            <a:off x="1019917" y="5800306"/>
            <a:ext cx="2409825" cy="197490"/>
          </a:xfrm>
          <a:prstGeom prst="rect">
            <a:avLst/>
          </a:prstGeom>
        </p:spPr>
        <p:txBody>
          <a:bodyPr vert="horz" wrap="square" lIns="0" tIns="12700" rIns="0" bIns="0" rtlCol="0">
            <a:spAutoFit/>
          </a:bodyPr>
          <a:lstStyle/>
          <a:p>
            <a:pPr marL="12700">
              <a:lnSpc>
                <a:spcPct val="100000"/>
              </a:lnSpc>
              <a:spcBef>
                <a:spcPts val="100"/>
              </a:spcBef>
              <a:tabLst>
                <a:tab pos="2374265" algn="l"/>
              </a:tabLst>
            </a:pPr>
            <a:r>
              <a:rPr sz="600" u="sng" dirty="0">
                <a:solidFill>
                  <a:srgbClr val="414042"/>
                </a:solidFill>
                <a:uFill>
                  <a:solidFill>
                    <a:srgbClr val="403F41"/>
                  </a:solidFill>
                </a:uFill>
                <a:latin typeface="Arial" panose="020B0604020202020204" pitchFamily="34" charset="0"/>
                <a:cs typeface="Arial" panose="020B0604020202020204" pitchFamily="34" charset="0"/>
              </a:rPr>
              <a:t> 	</a:t>
            </a:r>
            <a:r>
              <a:rPr sz="600" dirty="0">
                <a:solidFill>
                  <a:srgbClr val="414042"/>
                </a:solidFill>
                <a:latin typeface="Arial" panose="020B0604020202020204" pitchFamily="34" charset="0"/>
                <a:cs typeface="Arial" panose="020B0604020202020204" pitchFamily="34" charset="0"/>
              </a:rPr>
              <a:t>.</a:t>
            </a:r>
            <a:endParaRPr sz="600" dirty="0">
              <a:latin typeface="Arial" panose="020B0604020202020204" pitchFamily="34" charset="0"/>
              <a:cs typeface="Arial" panose="020B0604020202020204" pitchFamily="34" charset="0"/>
            </a:endParaRPr>
          </a:p>
          <a:p>
            <a:pPr marL="12700">
              <a:lnSpc>
                <a:spcPct val="100000"/>
              </a:lnSpc>
            </a:pPr>
            <a:r>
              <a:rPr sz="600" dirty="0">
                <a:solidFill>
                  <a:srgbClr val="414042"/>
                </a:solidFill>
                <a:latin typeface="Arial" panose="020B0604020202020204" pitchFamily="34" charset="0"/>
                <a:cs typeface="Arial" panose="020B0604020202020204" pitchFamily="34" charset="0"/>
              </a:rPr>
              <a:t>[why this matters]</a:t>
            </a:r>
            <a:endParaRPr sz="600" dirty="0">
              <a:latin typeface="Arial" panose="020B0604020202020204" pitchFamily="34" charset="0"/>
              <a:cs typeface="Arial" panose="020B0604020202020204" pitchFamily="34" charset="0"/>
            </a:endParaRPr>
          </a:p>
        </p:txBody>
      </p:sp>
      <p:sp>
        <p:nvSpPr>
          <p:cNvPr id="28" name="object 28"/>
          <p:cNvSpPr txBox="1"/>
          <p:nvPr/>
        </p:nvSpPr>
        <p:spPr>
          <a:xfrm>
            <a:off x="1019917" y="6055195"/>
            <a:ext cx="2387600" cy="105157"/>
          </a:xfrm>
          <a:prstGeom prst="rect">
            <a:avLst/>
          </a:prstGeom>
        </p:spPr>
        <p:txBody>
          <a:bodyPr vert="horz" wrap="square" lIns="0" tIns="12700" rIns="0" bIns="0" rtlCol="0">
            <a:spAutoFit/>
          </a:bodyPr>
          <a:lstStyle/>
          <a:p>
            <a:pPr marL="12700">
              <a:lnSpc>
                <a:spcPct val="100000"/>
              </a:lnSpc>
              <a:spcBef>
                <a:spcPts val="100"/>
              </a:spcBef>
              <a:tabLst>
                <a:tab pos="2374265" algn="l"/>
              </a:tabLst>
            </a:pPr>
            <a:r>
              <a:rPr sz="600" dirty="0">
                <a:solidFill>
                  <a:srgbClr val="414042"/>
                </a:solidFill>
                <a:latin typeface="Arial" panose="020B0604020202020204" pitchFamily="34" charset="0"/>
                <a:cs typeface="Arial" panose="020B0604020202020204" pitchFamily="34" charset="0"/>
              </a:rPr>
              <a:t>She/He needs a way to </a:t>
            </a:r>
            <a:r>
              <a:rPr sz="600" u="sng" dirty="0">
                <a:solidFill>
                  <a:srgbClr val="414042"/>
                </a:solidFill>
                <a:uFill>
                  <a:solidFill>
                    <a:srgbClr val="403F41"/>
                  </a:solidFill>
                </a:uFill>
                <a:latin typeface="Arial" panose="020B0604020202020204" pitchFamily="34" charset="0"/>
                <a:cs typeface="Arial" panose="020B0604020202020204" pitchFamily="34" charset="0"/>
              </a:rPr>
              <a:t> 	</a:t>
            </a:r>
            <a:endParaRPr sz="600">
              <a:latin typeface="Arial" panose="020B0604020202020204" pitchFamily="34" charset="0"/>
              <a:cs typeface="Arial" panose="020B0604020202020204" pitchFamily="34" charset="0"/>
            </a:endParaRPr>
          </a:p>
        </p:txBody>
      </p:sp>
      <p:sp>
        <p:nvSpPr>
          <p:cNvPr id="29" name="object 29"/>
          <p:cNvSpPr txBox="1"/>
          <p:nvPr/>
        </p:nvSpPr>
        <p:spPr>
          <a:xfrm>
            <a:off x="1019917" y="6218644"/>
            <a:ext cx="2409825" cy="197490"/>
          </a:xfrm>
          <a:prstGeom prst="rect">
            <a:avLst/>
          </a:prstGeom>
        </p:spPr>
        <p:txBody>
          <a:bodyPr vert="horz" wrap="square" lIns="0" tIns="12700" rIns="0" bIns="0" rtlCol="0">
            <a:spAutoFit/>
          </a:bodyPr>
          <a:lstStyle/>
          <a:p>
            <a:pPr marL="12700">
              <a:lnSpc>
                <a:spcPct val="100000"/>
              </a:lnSpc>
              <a:spcBef>
                <a:spcPts val="100"/>
              </a:spcBef>
              <a:tabLst>
                <a:tab pos="2374265" algn="l"/>
              </a:tabLst>
            </a:pPr>
            <a:r>
              <a:rPr sz="600" u="sng" dirty="0">
                <a:solidFill>
                  <a:srgbClr val="414042"/>
                </a:solidFill>
                <a:uFill>
                  <a:solidFill>
                    <a:srgbClr val="403F41"/>
                  </a:solidFill>
                </a:uFill>
                <a:latin typeface="Arial" panose="020B0604020202020204" pitchFamily="34" charset="0"/>
                <a:cs typeface="Arial" panose="020B0604020202020204" pitchFamily="34" charset="0"/>
              </a:rPr>
              <a:t> 	</a:t>
            </a:r>
            <a:r>
              <a:rPr sz="600" dirty="0">
                <a:solidFill>
                  <a:srgbClr val="414042"/>
                </a:solidFill>
                <a:latin typeface="Arial" panose="020B0604020202020204" pitchFamily="34" charset="0"/>
                <a:cs typeface="Arial" panose="020B0604020202020204" pitchFamily="34" charset="0"/>
              </a:rPr>
              <a:t>.</a:t>
            </a:r>
            <a:endParaRPr sz="600" dirty="0">
              <a:latin typeface="Arial" panose="020B0604020202020204" pitchFamily="34" charset="0"/>
              <a:cs typeface="Arial" panose="020B0604020202020204" pitchFamily="34" charset="0"/>
            </a:endParaRPr>
          </a:p>
          <a:p>
            <a:pPr marL="12700">
              <a:lnSpc>
                <a:spcPct val="100000"/>
              </a:lnSpc>
            </a:pPr>
            <a:r>
              <a:rPr sz="600" dirty="0">
                <a:solidFill>
                  <a:srgbClr val="414042"/>
                </a:solidFill>
                <a:latin typeface="Arial" panose="020B0604020202020204" pitchFamily="34" charset="0"/>
                <a:cs typeface="Arial" panose="020B0604020202020204" pitchFamily="34" charset="0"/>
              </a:rPr>
              <a:t>[needs statement]</a:t>
            </a:r>
            <a:endParaRPr sz="600" dirty="0">
              <a:latin typeface="Arial" panose="020B0604020202020204" pitchFamily="34" charset="0"/>
              <a:cs typeface="Arial" panose="020B0604020202020204" pitchFamily="34" charset="0"/>
            </a:endParaRPr>
          </a:p>
        </p:txBody>
      </p:sp>
      <p:grpSp>
        <p:nvGrpSpPr>
          <p:cNvPr id="30" name="object 30"/>
          <p:cNvGrpSpPr/>
          <p:nvPr/>
        </p:nvGrpSpPr>
        <p:grpSpPr>
          <a:xfrm>
            <a:off x="617797" y="10319213"/>
            <a:ext cx="5774055" cy="373380"/>
            <a:chOff x="617797" y="10319213"/>
            <a:chExt cx="5774055" cy="373380"/>
          </a:xfrm>
        </p:grpSpPr>
        <p:sp>
          <p:nvSpPr>
            <p:cNvPr id="31" name="object 31"/>
            <p:cNvSpPr/>
            <p:nvPr/>
          </p:nvSpPr>
          <p:spPr>
            <a:xfrm>
              <a:off x="625170" y="10334751"/>
              <a:ext cx="5759450" cy="357505"/>
            </a:xfrm>
            <a:custGeom>
              <a:avLst/>
              <a:gdLst/>
              <a:ahLst/>
              <a:cxnLst/>
              <a:rect l="l" t="t" r="r" b="b"/>
              <a:pathLst>
                <a:path w="5759450" h="357504">
                  <a:moveTo>
                    <a:pt x="5758840" y="0"/>
                  </a:moveTo>
                  <a:lnTo>
                    <a:pt x="0" y="0"/>
                  </a:lnTo>
                  <a:lnTo>
                    <a:pt x="0" y="186004"/>
                  </a:lnTo>
                  <a:lnTo>
                    <a:pt x="0" y="357251"/>
                  </a:lnTo>
                  <a:lnTo>
                    <a:pt x="5758840" y="357251"/>
                  </a:lnTo>
                  <a:lnTo>
                    <a:pt x="5758840" y="186004"/>
                  </a:lnTo>
                  <a:lnTo>
                    <a:pt x="5758840"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5178374" y="1032658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5178374" y="10326585"/>
              <a:ext cx="1205865" cy="194310"/>
            </a:xfrm>
            <a:custGeom>
              <a:avLst/>
              <a:gdLst/>
              <a:ahLst/>
              <a:cxnLst/>
              <a:rect l="l" t="t" r="r" b="b"/>
              <a:pathLst>
                <a:path w="1205864"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4034535" y="103265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4034535" y="103265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897860" y="103265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2897860" y="103265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1761629" y="103265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1761629" y="103265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625170" y="1032659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625170" y="1032659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2" name="object 42"/>
          <p:cNvSpPr txBox="1"/>
          <p:nvPr/>
        </p:nvSpPr>
        <p:spPr>
          <a:xfrm>
            <a:off x="1089754" y="10354816"/>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3" name="object 43"/>
          <p:cNvSpPr txBox="1"/>
          <p:nvPr/>
        </p:nvSpPr>
        <p:spPr>
          <a:xfrm>
            <a:off x="2155516" y="10354816"/>
            <a:ext cx="40068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4" name="object 44"/>
          <p:cNvSpPr txBox="1"/>
          <p:nvPr/>
        </p:nvSpPr>
        <p:spPr>
          <a:xfrm>
            <a:off x="3362691" y="10354816"/>
            <a:ext cx="24511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5" name="object 45"/>
          <p:cNvSpPr txBox="1"/>
          <p:nvPr/>
        </p:nvSpPr>
        <p:spPr>
          <a:xfrm>
            <a:off x="4331615" y="10354816"/>
            <a:ext cx="59436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6" name="object 46"/>
          <p:cNvSpPr txBox="1"/>
          <p:nvPr/>
        </p:nvSpPr>
        <p:spPr>
          <a:xfrm>
            <a:off x="5178374" y="10334752"/>
            <a:ext cx="1205865" cy="140422"/>
          </a:xfrm>
          <a:prstGeom prst="rect">
            <a:avLst/>
          </a:prstGeom>
        </p:spPr>
        <p:txBody>
          <a:bodyPr vert="horz" wrap="square" lIns="0" tIns="32384" rIns="0" bIns="0" rtlCol="0">
            <a:spAutoFit/>
          </a:bodyPr>
          <a:lstStyle/>
          <a:p>
            <a:pPr marL="13970" algn="ctr">
              <a:lnSpc>
                <a:spcPct val="100000"/>
              </a:lnSpc>
              <a:spcBef>
                <a:spcPts val="254"/>
              </a:spcBef>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
        <p:nvSpPr>
          <p:cNvPr id="47" name="object 47"/>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75</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object 6"/>
          <p:cNvSpPr txBox="1"/>
          <p:nvPr/>
        </p:nvSpPr>
        <p:spPr>
          <a:xfrm>
            <a:off x="887299" y="825576"/>
            <a:ext cx="53714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DB913"/>
                </a:solidFill>
                <a:latin typeface="Arial" panose="020B0604020202020204" pitchFamily="34" charset="0"/>
                <a:cs typeface="Arial" panose="020B0604020202020204" pitchFamily="34" charset="0"/>
              </a:rPr>
              <a:t>DEFINE </a:t>
            </a:r>
            <a:r>
              <a:rPr sz="1800" dirty="0">
                <a:solidFill>
                  <a:srgbClr val="FDB913"/>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7" name="object 7"/>
          <p:cNvGrpSpPr/>
          <p:nvPr/>
        </p:nvGrpSpPr>
        <p:grpSpPr>
          <a:xfrm>
            <a:off x="1136846" y="10295723"/>
            <a:ext cx="5798820" cy="396875"/>
            <a:chOff x="1136846" y="10295723"/>
            <a:chExt cx="5798820" cy="396875"/>
          </a:xfrm>
        </p:grpSpPr>
        <p:sp>
          <p:nvSpPr>
            <p:cNvPr id="8" name="object 8"/>
            <p:cNvSpPr/>
            <p:nvPr/>
          </p:nvSpPr>
          <p:spPr>
            <a:xfrm>
              <a:off x="1144219" y="10311256"/>
              <a:ext cx="5784215" cy="381000"/>
            </a:xfrm>
            <a:custGeom>
              <a:avLst/>
              <a:gdLst/>
              <a:ahLst/>
              <a:cxnLst/>
              <a:rect l="l" t="t" r="r" b="b"/>
              <a:pathLst>
                <a:path w="5784215" h="381000">
                  <a:moveTo>
                    <a:pt x="5783694" y="0"/>
                  </a:moveTo>
                  <a:lnTo>
                    <a:pt x="0" y="0"/>
                  </a:lnTo>
                  <a:lnTo>
                    <a:pt x="0" y="186016"/>
                  </a:lnTo>
                  <a:lnTo>
                    <a:pt x="0" y="380746"/>
                  </a:lnTo>
                  <a:lnTo>
                    <a:pt x="5783694" y="380746"/>
                  </a:lnTo>
                  <a:lnTo>
                    <a:pt x="5783694" y="186016"/>
                  </a:lnTo>
                  <a:lnTo>
                    <a:pt x="5783694"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682665" y="1030309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5682665" y="1030309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546219"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4546219"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409759"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409759"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273300"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2273300"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1144219" y="10303099"/>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1144219" y="10303099"/>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txBox="1"/>
          <p:nvPr/>
        </p:nvSpPr>
        <p:spPr>
          <a:xfrm>
            <a:off x="1508048" y="10331322"/>
            <a:ext cx="42481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0" name="object 20"/>
          <p:cNvSpPr txBox="1"/>
          <p:nvPr/>
        </p:nvSpPr>
        <p:spPr>
          <a:xfrm>
            <a:off x="2625017" y="10331322"/>
            <a:ext cx="44894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1" name="object 21"/>
          <p:cNvSpPr txBox="1"/>
          <p:nvPr/>
        </p:nvSpPr>
        <p:spPr>
          <a:xfrm>
            <a:off x="3800796" y="10331322"/>
            <a:ext cx="363220"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2" name="object 22"/>
          <p:cNvSpPr txBox="1"/>
          <p:nvPr/>
        </p:nvSpPr>
        <p:spPr>
          <a:xfrm>
            <a:off x="4867532" y="10331322"/>
            <a:ext cx="51625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3" name="object 23"/>
          <p:cNvSpPr txBox="1"/>
          <p:nvPr/>
        </p:nvSpPr>
        <p:spPr>
          <a:xfrm>
            <a:off x="6159165" y="10331322"/>
            <a:ext cx="305435" cy="119905"/>
          </a:xfrm>
          <a:prstGeom prst="rect">
            <a:avLst/>
          </a:prstGeom>
        </p:spPr>
        <p:txBody>
          <a:bodyPr vert="horz" wrap="square" lIns="0" tIns="12065" rIns="0" bIns="0" rtlCol="0">
            <a:spAutoFit/>
          </a:bodyPr>
          <a:lstStyle/>
          <a:p>
            <a:pPr marL="12700">
              <a:lnSpc>
                <a:spcPct val="100000"/>
              </a:lnSpc>
              <a:spcBef>
                <a:spcPts val="95"/>
              </a:spcBef>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4" name="object 24"/>
          <p:cNvSpPr/>
          <p:nvPr/>
        </p:nvSpPr>
        <p:spPr>
          <a:xfrm>
            <a:off x="899994" y="1734007"/>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FDB916">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txBox="1"/>
          <p:nvPr/>
        </p:nvSpPr>
        <p:spPr>
          <a:xfrm>
            <a:off x="1018451" y="1831847"/>
            <a:ext cx="4587240" cy="542713"/>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DB916"/>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graphicFrame>
        <p:nvGraphicFramePr>
          <p:cNvPr id="26" name="object 26"/>
          <p:cNvGraphicFramePr>
            <a:graphicFrameLocks noGrp="1"/>
          </p:cNvGraphicFramePr>
          <p:nvPr/>
        </p:nvGraphicFramePr>
        <p:xfrm>
          <a:off x="899998" y="2904134"/>
          <a:ext cx="5761990" cy="5399987"/>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899998">
                <a:tc>
                  <a:txBody>
                    <a:bodyPr/>
                    <a:lstStyle/>
                    <a:p>
                      <a:pPr>
                        <a:lnSpc>
                          <a:spcPct val="100000"/>
                        </a:lnSpc>
                        <a:spcBef>
                          <a:spcPts val="30"/>
                        </a:spcBef>
                      </a:pPr>
                      <a:endParaRPr sz="1150">
                        <a:latin typeface="Times New Roman"/>
                        <a:cs typeface="Times New Roman"/>
                      </a:endParaRPr>
                    </a:p>
                    <a:p>
                      <a:pPr marL="125730" marR="364490" indent="-72390">
                        <a:lnSpc>
                          <a:spcPct val="104200"/>
                        </a:lnSpc>
                        <a:buChar char="•"/>
                        <a:tabLst>
                          <a:tab pos="130175" algn="l"/>
                        </a:tabLst>
                      </a:pPr>
                      <a:r>
                        <a:rPr sz="800" spc="-20" dirty="0">
                          <a:solidFill>
                            <a:srgbClr val="414042"/>
                          </a:solidFill>
                          <a:latin typeface="Arial"/>
                          <a:cs typeface="Arial"/>
                        </a:rPr>
                        <a:t>Seek </a:t>
                      </a:r>
                      <a:r>
                        <a:rPr sz="800" spc="10" dirty="0">
                          <a:solidFill>
                            <a:srgbClr val="414042"/>
                          </a:solidFill>
                          <a:latin typeface="Arial"/>
                          <a:cs typeface="Arial"/>
                        </a:rPr>
                        <a:t>new  </a:t>
                      </a:r>
                      <a:r>
                        <a:rPr sz="800" spc="5" dirty="0">
                          <a:solidFill>
                            <a:srgbClr val="414042"/>
                          </a:solidFill>
                          <a:latin typeface="Arial"/>
                          <a:cs typeface="Arial"/>
                        </a:rPr>
                        <a:t>perspectives</a:t>
                      </a:r>
                      <a:r>
                        <a:rPr sz="800" spc="-60" dirty="0">
                          <a:solidFill>
                            <a:srgbClr val="414042"/>
                          </a:solidFill>
                          <a:latin typeface="Arial"/>
                          <a:cs typeface="Arial"/>
                        </a:rPr>
                        <a:t> </a:t>
                      </a:r>
                      <a:r>
                        <a:rPr sz="800" spc="5" dirty="0">
                          <a:solidFill>
                            <a:srgbClr val="414042"/>
                          </a:solidFill>
                          <a:latin typeface="Arial"/>
                          <a:cs typeface="Arial"/>
                        </a:rPr>
                        <a:t>on  </a:t>
                      </a:r>
                      <a:r>
                        <a:rPr sz="800" spc="35" dirty="0">
                          <a:solidFill>
                            <a:srgbClr val="414042"/>
                          </a:solidFill>
                          <a:latin typeface="Arial"/>
                          <a:cs typeface="Arial"/>
                        </a:rPr>
                        <a:t>old</a:t>
                      </a:r>
                      <a:r>
                        <a:rPr sz="800" spc="-5" dirty="0">
                          <a:solidFill>
                            <a:srgbClr val="414042"/>
                          </a:solidFill>
                          <a:latin typeface="Arial"/>
                          <a:cs typeface="Arial"/>
                        </a:rPr>
                        <a:t> </a:t>
                      </a:r>
                      <a:r>
                        <a:rPr sz="800" spc="15" dirty="0">
                          <a:solidFill>
                            <a:srgbClr val="414042"/>
                          </a:solidFill>
                          <a:latin typeface="Arial"/>
                          <a:cs typeface="Arial"/>
                        </a:rPr>
                        <a:t>problems</a:t>
                      </a:r>
                      <a:endParaRPr sz="800">
                        <a:latin typeface="Arial"/>
                        <a:cs typeface="Arial"/>
                      </a:endParaRPr>
                    </a:p>
                  </a:txBody>
                  <a:tcPr marL="0" marR="0" marT="3810" marB="0">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32829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dirty="0">
                          <a:solidFill>
                            <a:srgbClr val="414042"/>
                          </a:solidFill>
                          <a:latin typeface="Arial"/>
                          <a:cs typeface="Arial"/>
                        </a:rPr>
                        <a:t>pushing </a:t>
                      </a:r>
                      <a:r>
                        <a:rPr sz="700" spc="30" dirty="0">
                          <a:solidFill>
                            <a:srgbClr val="414042"/>
                          </a:solidFill>
                          <a:latin typeface="Arial"/>
                          <a:cs typeface="Arial"/>
                        </a:rPr>
                        <a:t>to  </a:t>
                      </a:r>
                      <a:r>
                        <a:rPr sz="700" spc="20" dirty="0">
                          <a:solidFill>
                            <a:srgbClr val="414042"/>
                          </a:solidFill>
                          <a:latin typeface="Arial"/>
                          <a:cs typeface="Arial"/>
                        </a:rPr>
                        <a:t>redefine </a:t>
                      </a:r>
                      <a:r>
                        <a:rPr sz="700" spc="15" dirty="0">
                          <a:solidFill>
                            <a:srgbClr val="414042"/>
                          </a:solidFill>
                          <a:latin typeface="Arial"/>
                          <a:cs typeface="Arial"/>
                        </a:rPr>
                        <a:t>problems </a:t>
                      </a:r>
                      <a:r>
                        <a:rPr sz="700" spc="30" dirty="0">
                          <a:solidFill>
                            <a:srgbClr val="414042"/>
                          </a:solidFill>
                          <a:latin typeface="Arial"/>
                          <a:cs typeface="Arial"/>
                        </a:rPr>
                        <a:t>and  </a:t>
                      </a:r>
                      <a:r>
                        <a:rPr sz="700" spc="20" dirty="0">
                          <a:solidFill>
                            <a:srgbClr val="414042"/>
                          </a:solidFill>
                          <a:latin typeface="Arial"/>
                          <a:cs typeface="Arial"/>
                        </a:rPr>
                        <a:t>develop </a:t>
                      </a:r>
                      <a:r>
                        <a:rPr sz="700" spc="5" dirty="0">
                          <a:solidFill>
                            <a:srgbClr val="414042"/>
                          </a:solidFill>
                          <a:latin typeface="Arial"/>
                          <a:cs typeface="Arial"/>
                        </a:rPr>
                        <a:t>new</a:t>
                      </a:r>
                      <a:r>
                        <a:rPr sz="700" spc="-5" dirty="0">
                          <a:solidFill>
                            <a:srgbClr val="414042"/>
                          </a:solidFill>
                          <a:latin typeface="Arial"/>
                          <a:cs typeface="Arial"/>
                        </a:rPr>
                        <a:t> insights.</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10541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30" dirty="0">
                          <a:solidFill>
                            <a:srgbClr val="414042"/>
                          </a:solidFill>
                          <a:latin typeface="Arial"/>
                          <a:cs typeface="Arial"/>
                        </a:rPr>
                        <a:t>to </a:t>
                      </a:r>
                      <a:r>
                        <a:rPr sz="700" spc="20" dirty="0">
                          <a:solidFill>
                            <a:srgbClr val="414042"/>
                          </a:solidFill>
                          <a:latin typeface="Arial"/>
                          <a:cs typeface="Arial"/>
                        </a:rPr>
                        <a:t>redefine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t>
                      </a:r>
                      <a:r>
                        <a:rPr sz="700" spc="20" dirty="0">
                          <a:solidFill>
                            <a:srgbClr val="414042"/>
                          </a:solidFill>
                          <a:latin typeface="Arial"/>
                          <a:cs typeface="Arial"/>
                        </a:rPr>
                        <a:t>develop  </a:t>
                      </a:r>
                      <a:r>
                        <a:rPr sz="700" spc="-5" dirty="0">
                          <a:solidFill>
                            <a:srgbClr val="414042"/>
                          </a:solidFill>
                          <a:latin typeface="Arial"/>
                          <a:cs typeface="Arial"/>
                        </a:rPr>
                        <a:t>insights, </a:t>
                      </a:r>
                      <a:r>
                        <a:rPr sz="700" spc="25" dirty="0">
                          <a:solidFill>
                            <a:srgbClr val="414042"/>
                          </a:solidFill>
                          <a:latin typeface="Arial"/>
                          <a:cs typeface="Arial"/>
                        </a:rPr>
                        <a:t>but what </a:t>
                      </a:r>
                      <a:r>
                        <a:rPr sz="700" spc="-30" dirty="0">
                          <a:solidFill>
                            <a:srgbClr val="414042"/>
                          </a:solidFill>
                          <a:latin typeface="Arial"/>
                          <a:cs typeface="Arial"/>
                        </a:rPr>
                        <a:t>is </a:t>
                      </a:r>
                      <a:r>
                        <a:rPr sz="700" spc="25" dirty="0">
                          <a:solidFill>
                            <a:srgbClr val="414042"/>
                          </a:solidFill>
                          <a:latin typeface="Arial"/>
                          <a:cs typeface="Arial"/>
                        </a:rPr>
                        <a:t>created  </a:t>
                      </a:r>
                      <a:r>
                        <a:rPr sz="700" spc="5" dirty="0">
                          <a:solidFill>
                            <a:srgbClr val="414042"/>
                          </a:solidFill>
                          <a:latin typeface="Arial"/>
                          <a:cs typeface="Arial"/>
                        </a:rPr>
                        <a:t>does </a:t>
                      </a:r>
                      <a:r>
                        <a:rPr sz="700" spc="15" dirty="0">
                          <a:solidFill>
                            <a:srgbClr val="414042"/>
                          </a:solidFill>
                          <a:latin typeface="Arial"/>
                          <a:cs typeface="Arial"/>
                        </a:rPr>
                        <a:t>not </a:t>
                      </a:r>
                      <a:r>
                        <a:rPr sz="700" spc="25" dirty="0">
                          <a:solidFill>
                            <a:srgbClr val="414042"/>
                          </a:solidFill>
                          <a:latin typeface="Arial"/>
                          <a:cs typeface="Arial"/>
                        </a:rPr>
                        <a:t>offer </a:t>
                      </a:r>
                      <a:r>
                        <a:rPr sz="700" spc="5" dirty="0">
                          <a:solidFill>
                            <a:srgbClr val="414042"/>
                          </a:solidFill>
                          <a:latin typeface="Arial"/>
                          <a:cs typeface="Arial"/>
                        </a:rPr>
                        <a:t>new</a:t>
                      </a:r>
                      <a:r>
                        <a:rPr sz="700" spc="-10" dirty="0">
                          <a:solidFill>
                            <a:srgbClr val="414042"/>
                          </a:solidFill>
                          <a:latin typeface="Arial"/>
                          <a:cs typeface="Arial"/>
                        </a:rPr>
                        <a:t> </a:t>
                      </a:r>
                      <a:r>
                        <a:rPr sz="700" spc="-5" dirty="0">
                          <a:solidFill>
                            <a:srgbClr val="414042"/>
                          </a:solidFill>
                          <a:latin typeface="Arial"/>
                          <a:cs typeface="Arial"/>
                        </a:rPr>
                        <a:t>insights.</a:t>
                      </a:r>
                      <a:endParaRPr sz="7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6E7E8"/>
                    </a:solidFill>
                  </a:tcPr>
                </a:tc>
                <a:tc>
                  <a:txBody>
                    <a:bodyPr/>
                    <a:lstStyle/>
                    <a:p>
                      <a:pPr>
                        <a:lnSpc>
                          <a:spcPct val="100000"/>
                        </a:lnSpc>
                        <a:spcBef>
                          <a:spcPts val="20"/>
                        </a:spcBef>
                      </a:pPr>
                      <a:endParaRPr sz="850">
                        <a:latin typeface="Times New Roman"/>
                        <a:cs typeface="Times New Roman"/>
                      </a:endParaRPr>
                    </a:p>
                    <a:p>
                      <a:pPr marL="107950" marR="22987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dirty="0">
                          <a:solidFill>
                            <a:srgbClr val="414042"/>
                          </a:solidFill>
                          <a:latin typeface="Arial"/>
                          <a:cs typeface="Arial"/>
                        </a:rPr>
                        <a:t>pushed </a:t>
                      </a:r>
                      <a:r>
                        <a:rPr sz="700" spc="25" dirty="0">
                          <a:solidFill>
                            <a:srgbClr val="414042"/>
                          </a:solidFill>
                          <a:latin typeface="Arial"/>
                          <a:cs typeface="Arial"/>
                        </a:rPr>
                        <a:t>hard  </a:t>
                      </a:r>
                      <a:r>
                        <a:rPr sz="700" spc="30" dirty="0">
                          <a:solidFill>
                            <a:srgbClr val="414042"/>
                          </a:solidFill>
                          <a:latin typeface="Arial"/>
                          <a:cs typeface="Arial"/>
                        </a:rPr>
                        <a:t>to </a:t>
                      </a:r>
                      <a:r>
                        <a:rPr sz="700" spc="20" dirty="0">
                          <a:solidFill>
                            <a:srgbClr val="414042"/>
                          </a:solidFill>
                          <a:latin typeface="Arial"/>
                          <a:cs typeface="Arial"/>
                        </a:rPr>
                        <a:t>redefine </a:t>
                      </a:r>
                      <a:r>
                        <a:rPr sz="700" spc="10" dirty="0">
                          <a:solidFill>
                            <a:srgbClr val="414042"/>
                          </a:solidFill>
                          <a:latin typeface="Arial"/>
                          <a:cs typeface="Arial"/>
                        </a:rPr>
                        <a:t>the </a:t>
                      </a:r>
                      <a:r>
                        <a:rPr sz="700" spc="25" dirty="0">
                          <a:solidFill>
                            <a:srgbClr val="414042"/>
                          </a:solidFill>
                          <a:latin typeface="Arial"/>
                          <a:cs typeface="Arial"/>
                        </a:rPr>
                        <a:t>problem</a:t>
                      </a:r>
                      <a:r>
                        <a:rPr sz="700" spc="-60" dirty="0">
                          <a:solidFill>
                            <a:srgbClr val="414042"/>
                          </a:solidFill>
                          <a:latin typeface="Arial"/>
                          <a:cs typeface="Arial"/>
                        </a:rPr>
                        <a:t> </a:t>
                      </a:r>
                      <a:r>
                        <a:rPr sz="700" spc="30" dirty="0">
                          <a:solidFill>
                            <a:srgbClr val="414042"/>
                          </a:solidFill>
                          <a:latin typeface="Arial"/>
                          <a:cs typeface="Arial"/>
                        </a:rPr>
                        <a:t>and  </a:t>
                      </a:r>
                      <a:r>
                        <a:rPr sz="700" spc="20" dirty="0">
                          <a:solidFill>
                            <a:srgbClr val="414042"/>
                          </a:solidFill>
                          <a:latin typeface="Arial"/>
                          <a:cs typeface="Arial"/>
                        </a:rPr>
                        <a:t>develop </a:t>
                      </a:r>
                      <a:r>
                        <a:rPr sz="700" spc="15" dirty="0">
                          <a:solidFill>
                            <a:srgbClr val="414042"/>
                          </a:solidFill>
                          <a:latin typeface="Arial"/>
                          <a:cs typeface="Arial"/>
                        </a:rPr>
                        <a:t>meaningful </a:t>
                      </a:r>
                      <a:r>
                        <a:rPr sz="700" spc="-10" dirty="0">
                          <a:solidFill>
                            <a:srgbClr val="414042"/>
                          </a:solidFill>
                          <a:latin typeface="Arial"/>
                          <a:cs typeface="Arial"/>
                        </a:rPr>
                        <a:t>insights  </a:t>
                      </a:r>
                      <a:r>
                        <a:rPr sz="700" spc="25" dirty="0">
                          <a:solidFill>
                            <a:srgbClr val="414042"/>
                          </a:solidFill>
                          <a:latin typeface="Arial"/>
                          <a:cs typeface="Arial"/>
                        </a:rPr>
                        <a:t>that </a:t>
                      </a:r>
                      <a:r>
                        <a:rPr sz="700" spc="15" dirty="0">
                          <a:solidFill>
                            <a:srgbClr val="414042"/>
                          </a:solidFill>
                          <a:latin typeface="Arial"/>
                          <a:cs typeface="Arial"/>
                        </a:rPr>
                        <a:t>will drive an </a:t>
                      </a:r>
                      <a:r>
                        <a:rPr sz="700" spc="5" dirty="0">
                          <a:solidFill>
                            <a:srgbClr val="414042"/>
                          </a:solidFill>
                          <a:latin typeface="Arial"/>
                          <a:cs typeface="Arial"/>
                        </a:rPr>
                        <a:t>innovative  </a:t>
                      </a:r>
                      <a:r>
                        <a:rPr sz="700" spc="30" dirty="0">
                          <a:solidFill>
                            <a:srgbClr val="414042"/>
                          </a:solidFill>
                          <a:latin typeface="Arial"/>
                          <a:cs typeface="Arial"/>
                        </a:rPr>
                        <a:t>approach to </a:t>
                      </a:r>
                      <a:r>
                        <a:rPr sz="700" dirty="0">
                          <a:solidFill>
                            <a:srgbClr val="414042"/>
                          </a:solidFill>
                          <a:latin typeface="Arial"/>
                          <a:cs typeface="Arial"/>
                        </a:rPr>
                        <a:t>solving </a:t>
                      </a:r>
                      <a:r>
                        <a:rPr sz="700" spc="-10" dirty="0">
                          <a:solidFill>
                            <a:srgbClr val="414042"/>
                          </a:solidFill>
                          <a:latin typeface="Arial"/>
                          <a:cs typeface="Arial"/>
                        </a:rPr>
                        <a:t>this  </a:t>
                      </a:r>
                      <a:r>
                        <a:rPr sz="700" spc="25" dirty="0">
                          <a:solidFill>
                            <a:srgbClr val="414042"/>
                          </a:solidFill>
                          <a:latin typeface="Arial"/>
                          <a:cs typeface="Arial"/>
                        </a:rPr>
                        <a:t>problem.</a:t>
                      </a:r>
                      <a:endParaRPr sz="700">
                        <a:latin typeface="Arial"/>
                        <a:cs typeface="Arial"/>
                      </a:endParaRPr>
                    </a:p>
                  </a:txBody>
                  <a:tcPr marL="0" marR="0" marT="2540" marB="0">
                    <a:lnL w="12700">
                      <a:solidFill>
                        <a:srgbClr val="FFFFFF"/>
                      </a:solidFill>
                      <a:prstDash val="solid"/>
                    </a:lnL>
                    <a:lnB w="12700">
                      <a:solidFill>
                        <a:srgbClr val="FFFFFF"/>
                      </a:solidFill>
                      <a:prstDash val="solid"/>
                    </a:lnB>
                    <a:solidFill>
                      <a:srgbClr val="E6E7E8"/>
                    </a:solidFill>
                  </a:tcPr>
                </a:tc>
                <a:extLst>
                  <a:ext uri="{0D108BD9-81ED-4DB2-BD59-A6C34878D82A}">
                    <a16:rowId xmlns:a16="http://schemas.microsoft.com/office/drawing/2014/main" val="10000"/>
                  </a:ext>
                </a:extLst>
              </a:tr>
              <a:tr h="899998">
                <a:tc>
                  <a:txBody>
                    <a:bodyPr/>
                    <a:lstStyle/>
                    <a:p>
                      <a:pPr>
                        <a:lnSpc>
                          <a:spcPct val="100000"/>
                        </a:lnSpc>
                      </a:pPr>
                      <a:endParaRPr sz="800">
                        <a:latin typeface="Times New Roman"/>
                        <a:cs typeface="Times New Roman"/>
                      </a:endParaRPr>
                    </a:p>
                    <a:p>
                      <a:pPr marL="125730" marR="114300" indent="-72390">
                        <a:lnSpc>
                          <a:spcPct val="104200"/>
                        </a:lnSpc>
                        <a:spcBef>
                          <a:spcPts val="575"/>
                        </a:spcBef>
                        <a:buChar char="•"/>
                        <a:tabLst>
                          <a:tab pos="130175" algn="l"/>
                        </a:tabLst>
                      </a:pPr>
                      <a:r>
                        <a:rPr sz="800" spc="-5" dirty="0">
                          <a:solidFill>
                            <a:srgbClr val="414042"/>
                          </a:solidFill>
                          <a:latin typeface="Arial"/>
                          <a:cs typeface="Arial"/>
                        </a:rPr>
                        <a:t>Look </a:t>
                      </a:r>
                      <a:r>
                        <a:rPr sz="800" spc="20" dirty="0">
                          <a:solidFill>
                            <a:srgbClr val="414042"/>
                          </a:solidFill>
                          <a:latin typeface="Arial"/>
                          <a:cs typeface="Arial"/>
                        </a:rPr>
                        <a:t>carefully </a:t>
                      </a:r>
                      <a:r>
                        <a:rPr sz="800" spc="35" dirty="0">
                          <a:solidFill>
                            <a:srgbClr val="414042"/>
                          </a:solidFill>
                          <a:latin typeface="Arial"/>
                          <a:cs typeface="Arial"/>
                        </a:rPr>
                        <a:t>to  </a:t>
                      </a:r>
                      <a:r>
                        <a:rPr sz="800" spc="10" dirty="0">
                          <a:solidFill>
                            <a:srgbClr val="414042"/>
                          </a:solidFill>
                          <a:latin typeface="Arial"/>
                          <a:cs typeface="Arial"/>
                        </a:rPr>
                        <a:t>understand</a:t>
                      </a:r>
                      <a:r>
                        <a:rPr sz="800" spc="-30" dirty="0">
                          <a:solidFill>
                            <a:srgbClr val="414042"/>
                          </a:solidFill>
                          <a:latin typeface="Arial"/>
                          <a:cs typeface="Arial"/>
                        </a:rPr>
                        <a:t> </a:t>
                      </a:r>
                      <a:r>
                        <a:rPr sz="800" spc="30" dirty="0">
                          <a:solidFill>
                            <a:srgbClr val="414042"/>
                          </a:solidFill>
                          <a:latin typeface="Arial"/>
                          <a:cs typeface="Arial"/>
                        </a:rPr>
                        <a:t>potential </a:t>
                      </a:r>
                      <a:r>
                        <a:rPr sz="800" dirty="0">
                          <a:solidFill>
                            <a:srgbClr val="414042"/>
                          </a:solidFill>
                          <a:latin typeface="Arial"/>
                          <a:cs typeface="Arial"/>
                        </a:rPr>
                        <a:t> </a:t>
                      </a:r>
                      <a:r>
                        <a:rPr sz="800" spc="15" dirty="0">
                          <a:solidFill>
                            <a:srgbClr val="414042"/>
                          </a:solidFill>
                          <a:latin typeface="Arial"/>
                          <a:cs typeface="Arial"/>
                        </a:rPr>
                        <a:t>problems </a:t>
                      </a:r>
                      <a:r>
                        <a:rPr sz="800" spc="35" dirty="0">
                          <a:solidFill>
                            <a:srgbClr val="414042"/>
                          </a:solidFill>
                          <a:latin typeface="Arial"/>
                          <a:cs typeface="Arial"/>
                        </a:rPr>
                        <a:t>and  </a:t>
                      </a:r>
                      <a:r>
                        <a:rPr sz="800" spc="15" dirty="0">
                          <a:solidFill>
                            <a:srgbClr val="414042"/>
                          </a:solidFill>
                          <a:latin typeface="Arial"/>
                          <a:cs typeface="Arial"/>
                        </a:rPr>
                        <a:t>opportunities</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8509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put  </a:t>
                      </a:r>
                      <a:r>
                        <a:rPr sz="700" spc="10" dirty="0">
                          <a:solidFill>
                            <a:srgbClr val="414042"/>
                          </a:solidFill>
                          <a:latin typeface="Arial"/>
                          <a:cs typeface="Arial"/>
                        </a:rPr>
                        <a:t>aside </a:t>
                      </a:r>
                      <a:r>
                        <a:rPr sz="700" spc="-5" dirty="0">
                          <a:solidFill>
                            <a:srgbClr val="414042"/>
                          </a:solidFill>
                          <a:latin typeface="Arial"/>
                          <a:cs typeface="Arial"/>
                        </a:rPr>
                        <a:t>biases </a:t>
                      </a:r>
                      <a:r>
                        <a:rPr sz="700" spc="30" dirty="0">
                          <a:solidFill>
                            <a:srgbClr val="414042"/>
                          </a:solidFill>
                          <a:latin typeface="Arial"/>
                          <a:cs typeface="Arial"/>
                        </a:rPr>
                        <a:t>and </a:t>
                      </a:r>
                      <a:r>
                        <a:rPr sz="700" spc="5" dirty="0">
                          <a:solidFill>
                            <a:srgbClr val="414042"/>
                          </a:solidFill>
                          <a:latin typeface="Arial"/>
                          <a:cs typeface="Arial"/>
                        </a:rPr>
                        <a:t>question  </a:t>
                      </a:r>
                      <a:r>
                        <a:rPr sz="700" spc="-5" dirty="0">
                          <a:solidFill>
                            <a:srgbClr val="414042"/>
                          </a:solidFill>
                          <a:latin typeface="Arial"/>
                          <a:cs typeface="Arial"/>
                        </a:rPr>
                        <a:t>assumptions. </a:t>
                      </a:r>
                      <a:r>
                        <a:rPr sz="700" spc="-30" dirty="0">
                          <a:solidFill>
                            <a:srgbClr val="414042"/>
                          </a:solidFill>
                          <a:latin typeface="Arial"/>
                          <a:cs typeface="Arial"/>
                        </a:rPr>
                        <a:t>They </a:t>
                      </a:r>
                      <a:r>
                        <a:rPr sz="700" spc="30" dirty="0">
                          <a:solidFill>
                            <a:srgbClr val="414042"/>
                          </a:solidFill>
                          <a:latin typeface="Arial"/>
                          <a:cs typeface="Arial"/>
                        </a:rPr>
                        <a:t>are </a:t>
                      </a:r>
                      <a:r>
                        <a:rPr sz="700" spc="15" dirty="0">
                          <a:solidFill>
                            <a:srgbClr val="414042"/>
                          </a:solidFill>
                          <a:latin typeface="Arial"/>
                          <a:cs typeface="Arial"/>
                        </a:rPr>
                        <a:t>not  relying </a:t>
                      </a:r>
                      <a:r>
                        <a:rPr sz="700" spc="5" dirty="0">
                          <a:solidFill>
                            <a:srgbClr val="414042"/>
                          </a:solidFill>
                          <a:latin typeface="Arial"/>
                          <a:cs typeface="Arial"/>
                        </a:rPr>
                        <a:t>on </a:t>
                      </a:r>
                      <a:r>
                        <a:rPr sz="700" spc="10" dirty="0">
                          <a:solidFill>
                            <a:srgbClr val="414042"/>
                          </a:solidFill>
                          <a:latin typeface="Arial"/>
                          <a:cs typeface="Arial"/>
                        </a:rPr>
                        <a:t>evidence </a:t>
                      </a:r>
                      <a:r>
                        <a:rPr sz="700" spc="25" dirty="0">
                          <a:solidFill>
                            <a:srgbClr val="414042"/>
                          </a:solidFill>
                          <a:latin typeface="Arial"/>
                          <a:cs typeface="Arial"/>
                        </a:rPr>
                        <a:t>from</a:t>
                      </a:r>
                      <a:r>
                        <a:rPr sz="700" spc="-25" dirty="0">
                          <a:solidFill>
                            <a:srgbClr val="414042"/>
                          </a:solidFill>
                          <a:latin typeface="Arial"/>
                          <a:cs typeface="Arial"/>
                        </a:rPr>
                        <a:t> </a:t>
                      </a:r>
                      <a:r>
                        <a:rPr sz="700" spc="5" dirty="0">
                          <a:solidFill>
                            <a:srgbClr val="414042"/>
                          </a:solidFill>
                          <a:latin typeface="Arial"/>
                          <a:cs typeface="Arial"/>
                        </a:rPr>
                        <a:t>design  research </a:t>
                      </a:r>
                      <a:r>
                        <a:rPr sz="700" spc="30" dirty="0">
                          <a:solidFill>
                            <a:srgbClr val="414042"/>
                          </a:solidFill>
                          <a:latin typeface="Arial"/>
                          <a:cs typeface="Arial"/>
                        </a:rPr>
                        <a:t>to </a:t>
                      </a:r>
                      <a:r>
                        <a:rPr sz="700" spc="15" dirty="0">
                          <a:solidFill>
                            <a:srgbClr val="414042"/>
                          </a:solidFill>
                          <a:latin typeface="Arial"/>
                          <a:cs typeface="Arial"/>
                        </a:rPr>
                        <a:t>make</a:t>
                      </a:r>
                      <a:r>
                        <a:rPr sz="700" spc="-5" dirty="0">
                          <a:solidFill>
                            <a:srgbClr val="414042"/>
                          </a:solidFill>
                          <a:latin typeface="Arial"/>
                          <a:cs typeface="Arial"/>
                        </a:rPr>
                        <a:t> decisions.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19621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15" dirty="0">
                          <a:solidFill>
                            <a:srgbClr val="414042"/>
                          </a:solidFill>
                          <a:latin typeface="Arial"/>
                          <a:cs typeface="Arial"/>
                        </a:rPr>
                        <a:t>been </a:t>
                      </a:r>
                      <a:r>
                        <a:rPr sz="700" spc="-20" dirty="0">
                          <a:solidFill>
                            <a:srgbClr val="414042"/>
                          </a:solidFill>
                          <a:latin typeface="Arial"/>
                          <a:cs typeface="Arial"/>
                        </a:rPr>
                        <a:t>successful  </a:t>
                      </a:r>
                      <a:r>
                        <a:rPr sz="700" spc="20" dirty="0">
                          <a:solidFill>
                            <a:srgbClr val="414042"/>
                          </a:solidFill>
                          <a:latin typeface="Arial"/>
                          <a:cs typeface="Arial"/>
                        </a:rPr>
                        <a:t>putting </a:t>
                      </a:r>
                      <a:r>
                        <a:rPr sz="700" spc="10" dirty="0">
                          <a:solidFill>
                            <a:srgbClr val="414042"/>
                          </a:solidFill>
                          <a:latin typeface="Arial"/>
                          <a:cs typeface="Arial"/>
                        </a:rPr>
                        <a:t>aside </a:t>
                      </a:r>
                      <a:r>
                        <a:rPr sz="700" spc="-5" dirty="0">
                          <a:solidFill>
                            <a:srgbClr val="414042"/>
                          </a:solidFill>
                          <a:latin typeface="Arial"/>
                          <a:cs typeface="Arial"/>
                        </a:rPr>
                        <a:t>biases </a:t>
                      </a:r>
                      <a:r>
                        <a:rPr sz="700" spc="30" dirty="0">
                          <a:solidFill>
                            <a:srgbClr val="414042"/>
                          </a:solidFill>
                          <a:latin typeface="Arial"/>
                          <a:cs typeface="Arial"/>
                        </a:rPr>
                        <a:t>and  </a:t>
                      </a:r>
                      <a:r>
                        <a:rPr sz="700" spc="5" dirty="0">
                          <a:solidFill>
                            <a:srgbClr val="414042"/>
                          </a:solidFill>
                          <a:latin typeface="Arial"/>
                          <a:cs typeface="Arial"/>
                        </a:rPr>
                        <a:t>questioning </a:t>
                      </a:r>
                      <a:r>
                        <a:rPr sz="700" spc="-10" dirty="0">
                          <a:solidFill>
                            <a:srgbClr val="414042"/>
                          </a:solidFill>
                          <a:latin typeface="Arial"/>
                          <a:cs typeface="Arial"/>
                        </a:rPr>
                        <a:t>assumptions  some </a:t>
                      </a:r>
                      <a:r>
                        <a:rPr sz="700" spc="35" dirty="0">
                          <a:solidFill>
                            <a:srgbClr val="414042"/>
                          </a:solidFill>
                          <a:latin typeface="Arial"/>
                          <a:cs typeface="Arial"/>
                        </a:rPr>
                        <a:t>of </a:t>
                      </a:r>
                      <a:r>
                        <a:rPr sz="700" spc="10" dirty="0">
                          <a:solidFill>
                            <a:srgbClr val="414042"/>
                          </a:solidFill>
                          <a:latin typeface="Arial"/>
                          <a:cs typeface="Arial"/>
                        </a:rPr>
                        <a:t>the </a:t>
                      </a:r>
                      <a:r>
                        <a:rPr sz="700" spc="15" dirty="0">
                          <a:solidFill>
                            <a:srgbClr val="414042"/>
                          </a:solidFill>
                          <a:latin typeface="Arial"/>
                          <a:cs typeface="Arial"/>
                        </a:rPr>
                        <a:t>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21717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0" dirty="0">
                          <a:solidFill>
                            <a:srgbClr val="414042"/>
                          </a:solidFill>
                          <a:latin typeface="Arial"/>
                          <a:cs typeface="Arial"/>
                        </a:rPr>
                        <a:t>named </a:t>
                      </a:r>
                      <a:r>
                        <a:rPr sz="700" spc="15" dirty="0">
                          <a:solidFill>
                            <a:srgbClr val="414042"/>
                          </a:solidFill>
                          <a:latin typeface="Arial"/>
                          <a:cs typeface="Arial"/>
                        </a:rPr>
                        <a:t>their  </a:t>
                      </a:r>
                      <a:r>
                        <a:rPr sz="700" spc="-5" dirty="0">
                          <a:solidFill>
                            <a:srgbClr val="414042"/>
                          </a:solidFill>
                          <a:latin typeface="Arial"/>
                          <a:cs typeface="Arial"/>
                        </a:rPr>
                        <a:t>biases </a:t>
                      </a:r>
                      <a:r>
                        <a:rPr sz="700" spc="30" dirty="0">
                          <a:solidFill>
                            <a:srgbClr val="414042"/>
                          </a:solidFill>
                          <a:latin typeface="Arial"/>
                          <a:cs typeface="Arial"/>
                        </a:rPr>
                        <a:t>and </a:t>
                      </a:r>
                      <a:r>
                        <a:rPr sz="700" spc="-10" dirty="0">
                          <a:solidFill>
                            <a:srgbClr val="414042"/>
                          </a:solidFill>
                          <a:latin typeface="Arial"/>
                          <a:cs typeface="Arial"/>
                        </a:rPr>
                        <a:t>assumptions </a:t>
                      </a:r>
                      <a:r>
                        <a:rPr sz="700" spc="30" dirty="0">
                          <a:solidFill>
                            <a:srgbClr val="414042"/>
                          </a:solidFill>
                          <a:latin typeface="Arial"/>
                          <a:cs typeface="Arial"/>
                        </a:rPr>
                        <a:t>and  </a:t>
                      </a:r>
                      <a:r>
                        <a:rPr sz="700" spc="5" dirty="0">
                          <a:solidFill>
                            <a:srgbClr val="414042"/>
                          </a:solidFill>
                          <a:latin typeface="Arial"/>
                          <a:cs typeface="Arial"/>
                        </a:rPr>
                        <a:t>have </a:t>
                      </a:r>
                      <a:r>
                        <a:rPr sz="700" spc="20" dirty="0">
                          <a:solidFill>
                            <a:srgbClr val="414042"/>
                          </a:solidFill>
                          <a:latin typeface="Arial"/>
                          <a:cs typeface="Arial"/>
                        </a:rPr>
                        <a:t>worked </a:t>
                      </a:r>
                      <a:r>
                        <a:rPr sz="700" spc="25" dirty="0">
                          <a:solidFill>
                            <a:srgbClr val="414042"/>
                          </a:solidFill>
                          <a:latin typeface="Arial"/>
                          <a:cs typeface="Arial"/>
                        </a:rPr>
                        <a:t>hard </a:t>
                      </a:r>
                      <a:r>
                        <a:rPr sz="700" spc="30" dirty="0">
                          <a:solidFill>
                            <a:srgbClr val="414042"/>
                          </a:solidFill>
                          <a:latin typeface="Arial"/>
                          <a:cs typeface="Arial"/>
                        </a:rPr>
                        <a:t>to </a:t>
                      </a:r>
                      <a:r>
                        <a:rPr sz="700" spc="25" dirty="0">
                          <a:solidFill>
                            <a:srgbClr val="414042"/>
                          </a:solidFill>
                          <a:latin typeface="Arial"/>
                          <a:cs typeface="Arial"/>
                        </a:rPr>
                        <a:t>gather  </a:t>
                      </a:r>
                      <a:r>
                        <a:rPr sz="700" spc="10" dirty="0">
                          <a:solidFill>
                            <a:srgbClr val="414042"/>
                          </a:solidFill>
                          <a:latin typeface="Arial"/>
                          <a:cs typeface="Arial"/>
                        </a:rPr>
                        <a:t>evidence </a:t>
                      </a:r>
                      <a:r>
                        <a:rPr sz="700" spc="30" dirty="0">
                          <a:solidFill>
                            <a:srgbClr val="414042"/>
                          </a:solidFill>
                          <a:latin typeface="Arial"/>
                          <a:cs typeface="Arial"/>
                        </a:rPr>
                        <a:t>to </a:t>
                      </a:r>
                      <a:r>
                        <a:rPr sz="700" spc="15" dirty="0">
                          <a:solidFill>
                            <a:srgbClr val="414042"/>
                          </a:solidFill>
                          <a:latin typeface="Arial"/>
                          <a:cs typeface="Arial"/>
                        </a:rPr>
                        <a:t>help inform</a:t>
                      </a:r>
                      <a:r>
                        <a:rPr sz="700" spc="-35" dirty="0">
                          <a:solidFill>
                            <a:srgbClr val="414042"/>
                          </a:solidFill>
                          <a:latin typeface="Arial"/>
                          <a:cs typeface="Arial"/>
                        </a:rPr>
                        <a:t> </a:t>
                      </a:r>
                      <a:r>
                        <a:rPr sz="700" spc="15" dirty="0">
                          <a:solidFill>
                            <a:srgbClr val="414042"/>
                          </a:solidFill>
                          <a:latin typeface="Arial"/>
                          <a:cs typeface="Arial"/>
                        </a:rPr>
                        <a:t>their  </a:t>
                      </a:r>
                      <a:r>
                        <a:rPr sz="700" spc="10" dirty="0">
                          <a:solidFill>
                            <a:srgbClr val="414042"/>
                          </a:solidFill>
                          <a:latin typeface="Arial"/>
                          <a:cs typeface="Arial"/>
                        </a:rPr>
                        <a:t>decision-making </a:t>
                      </a:r>
                      <a:r>
                        <a:rPr sz="700" spc="-5" dirty="0">
                          <a:solidFill>
                            <a:srgbClr val="414042"/>
                          </a:solidFill>
                          <a:latin typeface="Arial"/>
                          <a:cs typeface="Arial"/>
                        </a:rPr>
                        <a:t>process.</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899998">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25730" marR="194945" indent="-72390">
                        <a:lnSpc>
                          <a:spcPct val="104200"/>
                        </a:lnSpc>
                        <a:buChar char="•"/>
                        <a:tabLst>
                          <a:tab pos="130175" algn="l"/>
                        </a:tabLst>
                      </a:pPr>
                      <a:r>
                        <a:rPr sz="800" spc="-5" dirty="0">
                          <a:solidFill>
                            <a:srgbClr val="414042"/>
                          </a:solidFill>
                          <a:latin typeface="Arial"/>
                          <a:cs typeface="Arial"/>
                        </a:rPr>
                        <a:t>Stay </a:t>
                      </a:r>
                      <a:r>
                        <a:rPr sz="800" spc="15" dirty="0">
                          <a:solidFill>
                            <a:srgbClr val="414042"/>
                          </a:solidFill>
                          <a:latin typeface="Arial"/>
                          <a:cs typeface="Arial"/>
                        </a:rPr>
                        <a:t>optimistic</a:t>
                      </a:r>
                      <a:r>
                        <a:rPr sz="800" spc="-45" dirty="0">
                          <a:solidFill>
                            <a:srgbClr val="414042"/>
                          </a:solidFill>
                          <a:latin typeface="Arial"/>
                          <a:cs typeface="Arial"/>
                        </a:rPr>
                        <a:t> </a:t>
                      </a:r>
                      <a:r>
                        <a:rPr sz="800" spc="30" dirty="0">
                          <a:solidFill>
                            <a:srgbClr val="414042"/>
                          </a:solidFill>
                          <a:latin typeface="Arial"/>
                          <a:cs typeface="Arial"/>
                        </a:rPr>
                        <a:t>that  </a:t>
                      </a:r>
                      <a:r>
                        <a:rPr sz="800" dirty="0">
                          <a:solidFill>
                            <a:srgbClr val="414042"/>
                          </a:solidFill>
                          <a:latin typeface="Arial"/>
                          <a:cs typeface="Arial"/>
                        </a:rPr>
                        <a:t>you </a:t>
                      </a:r>
                      <a:r>
                        <a:rPr sz="800" spc="15" dirty="0">
                          <a:solidFill>
                            <a:srgbClr val="414042"/>
                          </a:solidFill>
                          <a:latin typeface="Arial"/>
                          <a:cs typeface="Arial"/>
                        </a:rPr>
                        <a:t>can </a:t>
                      </a:r>
                      <a:r>
                        <a:rPr sz="800" spc="-10" dirty="0">
                          <a:solidFill>
                            <a:srgbClr val="414042"/>
                          </a:solidFill>
                          <a:latin typeface="Arial"/>
                          <a:cs typeface="Arial"/>
                        </a:rPr>
                        <a:t>solve </a:t>
                      </a:r>
                      <a:r>
                        <a:rPr sz="800" spc="10" dirty="0">
                          <a:solidFill>
                            <a:srgbClr val="414042"/>
                          </a:solidFill>
                          <a:latin typeface="Arial"/>
                          <a:cs typeface="Arial"/>
                        </a:rPr>
                        <a:t>the  </a:t>
                      </a:r>
                      <a:r>
                        <a:rPr sz="800" spc="30" dirty="0">
                          <a:solidFill>
                            <a:srgbClr val="414042"/>
                          </a:solidFill>
                          <a:latin typeface="Arial"/>
                          <a:cs typeface="Arial"/>
                        </a:rPr>
                        <a:t>problem</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57785">
                        <a:lnSpc>
                          <a:spcPct val="100000"/>
                        </a:lnSpc>
                        <a:spcBef>
                          <a:spcPts val="610"/>
                        </a:spcBef>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not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15" dirty="0">
                          <a:solidFill>
                            <a:srgbClr val="414042"/>
                          </a:solidFill>
                          <a:latin typeface="Arial"/>
                          <a:cs typeface="Arial"/>
                        </a:rPr>
                        <a:t>lack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7620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a:t>
                      </a:r>
                      <a:r>
                        <a:rPr sz="700" spc="-20" dirty="0">
                          <a:solidFill>
                            <a:srgbClr val="414042"/>
                          </a:solidFill>
                          <a:latin typeface="Arial"/>
                          <a:cs typeface="Arial"/>
                        </a:rPr>
                        <a:t> </a:t>
                      </a:r>
                      <a:r>
                        <a:rPr sz="700" dirty="0">
                          <a:solidFill>
                            <a:srgbClr val="414042"/>
                          </a:solidFill>
                          <a:latin typeface="Arial"/>
                          <a:cs typeface="Arial"/>
                        </a:rPr>
                        <a:t>ways;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 </a:t>
                      </a:r>
                      <a:r>
                        <a:rPr sz="700" spc="25" dirty="0">
                          <a:solidFill>
                            <a:srgbClr val="414042"/>
                          </a:solidFill>
                          <a:latin typeface="Arial"/>
                          <a:cs typeface="Arial"/>
                        </a:rPr>
                        <a:t>team  </a:t>
                      </a:r>
                      <a:r>
                        <a:rPr sz="700" spc="-5" dirty="0">
                          <a:solidFill>
                            <a:srgbClr val="414042"/>
                          </a:solidFill>
                          <a:latin typeface="Arial"/>
                          <a:cs typeface="Arial"/>
                        </a:rPr>
                        <a:t>comes </a:t>
                      </a:r>
                      <a:r>
                        <a:rPr sz="700" spc="30" dirty="0">
                          <a:solidFill>
                            <a:srgbClr val="414042"/>
                          </a:solidFill>
                          <a:latin typeface="Arial"/>
                          <a:cs typeface="Arial"/>
                        </a:rPr>
                        <a:t>and</a:t>
                      </a:r>
                      <a:r>
                        <a:rPr sz="700" spc="25" dirty="0">
                          <a:solidFill>
                            <a:srgbClr val="414042"/>
                          </a:solidFill>
                          <a:latin typeface="Arial"/>
                          <a:cs typeface="Arial"/>
                        </a:rPr>
                        <a:t> </a:t>
                      </a:r>
                      <a:r>
                        <a:rPr sz="700" spc="5" dirty="0">
                          <a:solidFill>
                            <a:srgbClr val="414042"/>
                          </a:solidFill>
                          <a:latin typeface="Arial"/>
                          <a:cs typeface="Arial"/>
                        </a:rPr>
                        <a:t>goes.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5016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5" dirty="0">
                          <a:solidFill>
                            <a:srgbClr val="414042"/>
                          </a:solidFill>
                          <a:latin typeface="Arial"/>
                          <a:cs typeface="Arial"/>
                        </a:rPr>
                        <a:t>hard </a:t>
                      </a:r>
                      <a:r>
                        <a:rPr sz="700" spc="30" dirty="0">
                          <a:solidFill>
                            <a:srgbClr val="414042"/>
                          </a:solidFill>
                          <a:latin typeface="Arial"/>
                          <a:cs typeface="Arial"/>
                        </a:rPr>
                        <a:t>to </a:t>
                      </a:r>
                      <a:r>
                        <a:rPr sz="700" spc="15" dirty="0">
                          <a:solidFill>
                            <a:srgbClr val="414042"/>
                          </a:solidFill>
                          <a:latin typeface="Arial"/>
                          <a:cs typeface="Arial"/>
                        </a:rPr>
                        <a:t>help  </a:t>
                      </a:r>
                      <a:r>
                        <a:rPr sz="700" spc="10" dirty="0">
                          <a:solidFill>
                            <a:srgbClr val="414042"/>
                          </a:solidFill>
                          <a:latin typeface="Arial"/>
                          <a:cs typeface="Arial"/>
                        </a:rPr>
                        <a:t>each </a:t>
                      </a:r>
                      <a:r>
                        <a:rPr sz="700" spc="15" dirty="0">
                          <a:solidFill>
                            <a:srgbClr val="414042"/>
                          </a:solidFill>
                          <a:latin typeface="Arial"/>
                          <a:cs typeface="Arial"/>
                        </a:rPr>
                        <a:t>other </a:t>
                      </a:r>
                      <a:r>
                        <a:rPr sz="700" dirty="0">
                          <a:solidFill>
                            <a:srgbClr val="414042"/>
                          </a:solidFill>
                          <a:latin typeface="Arial"/>
                          <a:cs typeface="Arial"/>
                        </a:rPr>
                        <a:t>stay </a:t>
                      </a:r>
                      <a:r>
                        <a:rPr sz="700" spc="10" dirty="0">
                          <a:solidFill>
                            <a:srgbClr val="414042"/>
                          </a:solidFill>
                          <a:latin typeface="Arial"/>
                          <a:cs typeface="Arial"/>
                        </a:rPr>
                        <a:t>optimistic </a:t>
                      </a:r>
                      <a:r>
                        <a:rPr sz="700" spc="30" dirty="0">
                          <a:solidFill>
                            <a:srgbClr val="414042"/>
                          </a:solidFill>
                          <a:latin typeface="Arial"/>
                          <a:cs typeface="Arial"/>
                        </a:rPr>
                        <a:t>about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 </a:t>
                      </a:r>
                      <a:r>
                        <a:rPr sz="700" dirty="0">
                          <a:solidFill>
                            <a:srgbClr val="414042"/>
                          </a:solidFill>
                          <a:latin typeface="Arial"/>
                          <a:cs typeface="Arial"/>
                        </a:rPr>
                        <a:t>in </a:t>
                      </a:r>
                      <a:r>
                        <a:rPr sz="700" spc="5" dirty="0">
                          <a:solidFill>
                            <a:srgbClr val="414042"/>
                          </a:solidFill>
                          <a:latin typeface="Arial"/>
                          <a:cs typeface="Arial"/>
                        </a:rPr>
                        <a:t>new </a:t>
                      </a:r>
                      <a:r>
                        <a:rPr sz="700" spc="30" dirty="0">
                          <a:solidFill>
                            <a:srgbClr val="414042"/>
                          </a:solidFill>
                          <a:latin typeface="Arial"/>
                          <a:cs typeface="Arial"/>
                        </a:rPr>
                        <a:t>and  </a:t>
                      </a:r>
                      <a:r>
                        <a:rPr sz="700" dirty="0">
                          <a:solidFill>
                            <a:srgbClr val="414042"/>
                          </a:solidFill>
                          <a:latin typeface="Arial"/>
                          <a:cs typeface="Arial"/>
                        </a:rPr>
                        <a:t>novel ways; </a:t>
                      </a:r>
                      <a:r>
                        <a:rPr sz="700" spc="15" dirty="0">
                          <a:solidFill>
                            <a:srgbClr val="414042"/>
                          </a:solidFill>
                          <a:latin typeface="Arial"/>
                          <a:cs typeface="Arial"/>
                        </a:rPr>
                        <a:t>there </a:t>
                      </a:r>
                      <a:r>
                        <a:rPr sz="700" spc="-30" dirty="0">
                          <a:solidFill>
                            <a:srgbClr val="414042"/>
                          </a:solidFill>
                          <a:latin typeface="Arial"/>
                          <a:cs typeface="Arial"/>
                        </a:rPr>
                        <a:t>is </a:t>
                      </a:r>
                      <a:r>
                        <a:rPr sz="700" spc="50" dirty="0">
                          <a:solidFill>
                            <a:srgbClr val="414042"/>
                          </a:solidFill>
                          <a:latin typeface="Arial"/>
                          <a:cs typeface="Arial"/>
                        </a:rPr>
                        <a:t>a </a:t>
                      </a:r>
                      <a:r>
                        <a:rPr sz="700" spc="25" dirty="0">
                          <a:solidFill>
                            <a:srgbClr val="414042"/>
                          </a:solidFill>
                          <a:latin typeface="Arial"/>
                          <a:cs typeface="Arial"/>
                        </a:rPr>
                        <a:t>lot </a:t>
                      </a:r>
                      <a:r>
                        <a:rPr sz="700" spc="35" dirty="0">
                          <a:solidFill>
                            <a:srgbClr val="414042"/>
                          </a:solidFill>
                          <a:latin typeface="Arial"/>
                          <a:cs typeface="Arial"/>
                        </a:rPr>
                        <a:t>of  </a:t>
                      </a:r>
                      <a:r>
                        <a:rPr sz="700" spc="5" dirty="0">
                          <a:solidFill>
                            <a:srgbClr val="414042"/>
                          </a:solidFill>
                          <a:latin typeface="Arial"/>
                          <a:cs typeface="Arial"/>
                        </a:rPr>
                        <a:t>positive </a:t>
                      </a:r>
                      <a:r>
                        <a:rPr sz="700" spc="15" dirty="0">
                          <a:solidFill>
                            <a:srgbClr val="414042"/>
                          </a:solidFill>
                          <a:latin typeface="Arial"/>
                          <a:cs typeface="Arial"/>
                        </a:rPr>
                        <a:t>energy </a:t>
                      </a:r>
                      <a:r>
                        <a:rPr sz="700" spc="5" dirty="0">
                          <a:solidFill>
                            <a:srgbClr val="414042"/>
                          </a:solidFill>
                          <a:latin typeface="Arial"/>
                          <a:cs typeface="Arial"/>
                        </a:rPr>
                        <a:t>on </a:t>
                      </a:r>
                      <a:r>
                        <a:rPr sz="700" spc="10" dirty="0">
                          <a:solidFill>
                            <a:srgbClr val="414042"/>
                          </a:solidFill>
                          <a:latin typeface="Arial"/>
                          <a:cs typeface="Arial"/>
                        </a:rPr>
                        <a:t>the</a:t>
                      </a:r>
                      <a:r>
                        <a:rPr sz="700" spc="15" dirty="0">
                          <a:solidFill>
                            <a:srgbClr val="414042"/>
                          </a:solidFill>
                          <a:latin typeface="Arial"/>
                          <a:cs typeface="Arial"/>
                        </a:rPr>
                        <a:t> </a:t>
                      </a:r>
                      <a:r>
                        <a:rPr sz="700" spc="25" dirty="0">
                          <a:solidFill>
                            <a:srgbClr val="414042"/>
                          </a:solidFill>
                          <a:latin typeface="Arial"/>
                          <a:cs typeface="Arial"/>
                        </a:rPr>
                        <a:t>team.</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899998">
                <a:tc>
                  <a:txBody>
                    <a:bodyPr/>
                    <a:lstStyle/>
                    <a:p>
                      <a:pPr>
                        <a:lnSpc>
                          <a:spcPct val="100000"/>
                        </a:lnSpc>
                      </a:pPr>
                      <a:endParaRPr sz="800">
                        <a:latin typeface="Times New Roman"/>
                        <a:cs typeface="Times New Roman"/>
                      </a:endParaRPr>
                    </a:p>
                    <a:p>
                      <a:pPr>
                        <a:lnSpc>
                          <a:spcPct val="100000"/>
                        </a:lnSpc>
                        <a:spcBef>
                          <a:spcPts val="10"/>
                        </a:spcBef>
                      </a:pPr>
                      <a:endParaRPr sz="800">
                        <a:latin typeface="Times New Roman"/>
                        <a:cs typeface="Times New Roman"/>
                      </a:endParaRPr>
                    </a:p>
                    <a:p>
                      <a:pPr marL="125730" marR="271145" indent="-72390">
                        <a:lnSpc>
                          <a:spcPct val="104200"/>
                        </a:lnSpc>
                        <a:buChar char="•"/>
                        <a:tabLst>
                          <a:tab pos="130175" algn="l"/>
                        </a:tabLst>
                      </a:pPr>
                      <a:r>
                        <a:rPr sz="800" spc="-25" dirty="0">
                          <a:solidFill>
                            <a:srgbClr val="414042"/>
                          </a:solidFill>
                          <a:latin typeface="Arial"/>
                          <a:cs typeface="Arial"/>
                        </a:rPr>
                        <a:t>See </a:t>
                      </a:r>
                      <a:r>
                        <a:rPr sz="800" spc="15" dirty="0">
                          <a:solidFill>
                            <a:srgbClr val="414042"/>
                          </a:solidFill>
                          <a:latin typeface="Arial"/>
                          <a:cs typeface="Arial"/>
                        </a:rPr>
                        <a:t>opportunities  </a:t>
                      </a:r>
                      <a:r>
                        <a:rPr sz="800" dirty="0">
                          <a:solidFill>
                            <a:srgbClr val="414042"/>
                          </a:solidFill>
                          <a:latin typeface="Arial"/>
                          <a:cs typeface="Arial"/>
                        </a:rPr>
                        <a:t>in</a:t>
                      </a:r>
                      <a:r>
                        <a:rPr sz="800" spc="5" dirty="0">
                          <a:solidFill>
                            <a:srgbClr val="414042"/>
                          </a:solidFill>
                          <a:latin typeface="Arial"/>
                          <a:cs typeface="Arial"/>
                        </a:rPr>
                        <a:t> </a:t>
                      </a:r>
                      <a:r>
                        <a:rPr sz="800" dirty="0">
                          <a:solidFill>
                            <a:srgbClr val="414042"/>
                          </a:solidFill>
                          <a:latin typeface="Arial"/>
                          <a:cs typeface="Arial"/>
                        </a:rPr>
                        <a:t>constraints</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0129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15" dirty="0">
                          <a:solidFill>
                            <a:srgbClr val="414042"/>
                          </a:solidFill>
                          <a:latin typeface="Arial"/>
                          <a:cs typeface="Arial"/>
                        </a:rPr>
                        <a:t>not been </a:t>
                      </a:r>
                      <a:r>
                        <a:rPr sz="700" spc="30" dirty="0">
                          <a:solidFill>
                            <a:srgbClr val="414042"/>
                          </a:solidFill>
                          <a:latin typeface="Arial"/>
                          <a:cs typeface="Arial"/>
                        </a:rPr>
                        <a:t>able  to </a:t>
                      </a:r>
                      <a:r>
                        <a:rPr sz="700" spc="-15" dirty="0">
                          <a:solidFill>
                            <a:srgbClr val="414042"/>
                          </a:solidFill>
                          <a:latin typeface="Arial"/>
                          <a:cs typeface="Arial"/>
                        </a:rPr>
                        <a:t>see </a:t>
                      </a:r>
                      <a:r>
                        <a:rPr sz="700" spc="15" dirty="0">
                          <a:solidFill>
                            <a:srgbClr val="414042"/>
                          </a:solidFill>
                          <a:latin typeface="Arial"/>
                          <a:cs typeface="Arial"/>
                        </a:rPr>
                        <a:t>beyond </a:t>
                      </a:r>
                      <a:r>
                        <a:rPr sz="700" spc="10" dirty="0">
                          <a:solidFill>
                            <a:srgbClr val="414042"/>
                          </a:solidFill>
                          <a:latin typeface="Arial"/>
                          <a:cs typeface="Arial"/>
                        </a:rPr>
                        <a:t>the</a:t>
                      </a:r>
                      <a:r>
                        <a:rPr sz="700" spc="-10" dirty="0">
                          <a:solidFill>
                            <a:srgbClr val="414042"/>
                          </a:solidFill>
                          <a:latin typeface="Arial"/>
                          <a:cs typeface="Arial"/>
                        </a:rPr>
                        <a:t> </a:t>
                      </a:r>
                      <a:r>
                        <a:rPr sz="700" dirty="0">
                          <a:solidFill>
                            <a:srgbClr val="414042"/>
                          </a:solidFill>
                          <a:latin typeface="Arial"/>
                          <a:cs typeface="Arial"/>
                        </a:rPr>
                        <a:t>constraints  </a:t>
                      </a:r>
                      <a:r>
                        <a:rPr sz="700" spc="35" dirty="0">
                          <a:solidFill>
                            <a:srgbClr val="414042"/>
                          </a:solidFill>
                          <a:latin typeface="Arial"/>
                          <a:cs typeface="Arial"/>
                        </a:rPr>
                        <a:t>of </a:t>
                      </a:r>
                      <a:r>
                        <a:rPr sz="700" spc="10" dirty="0">
                          <a:solidFill>
                            <a:srgbClr val="414042"/>
                          </a:solidFill>
                          <a:latin typeface="Arial"/>
                          <a:cs typeface="Arial"/>
                        </a:rPr>
                        <a:t>the</a:t>
                      </a:r>
                      <a:r>
                        <a:rPr sz="700" spc="-15" dirty="0">
                          <a:solidFill>
                            <a:srgbClr val="414042"/>
                          </a:solidFill>
                          <a:latin typeface="Arial"/>
                          <a:cs typeface="Arial"/>
                        </a:rPr>
                        <a:t> </a:t>
                      </a:r>
                      <a:r>
                        <a:rPr sz="700" spc="10" dirty="0">
                          <a:solidFill>
                            <a:srgbClr val="414042"/>
                          </a:solidFill>
                          <a:latin typeface="Arial"/>
                          <a:cs typeface="Arial"/>
                        </a:rPr>
                        <a:t>situation.</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14986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find  </a:t>
                      </a:r>
                      <a:r>
                        <a:rPr sz="700" spc="15" dirty="0">
                          <a:solidFill>
                            <a:srgbClr val="414042"/>
                          </a:solidFill>
                          <a:latin typeface="Arial"/>
                          <a:cs typeface="Arial"/>
                        </a:rPr>
                        <a:t>opportunities </a:t>
                      </a:r>
                      <a:r>
                        <a:rPr sz="700" dirty="0">
                          <a:solidFill>
                            <a:srgbClr val="414042"/>
                          </a:solidFill>
                          <a:latin typeface="Arial"/>
                          <a:cs typeface="Arial"/>
                        </a:rPr>
                        <a:t>in </a:t>
                      </a:r>
                      <a:r>
                        <a:rPr sz="700" spc="10" dirty="0">
                          <a:solidFill>
                            <a:srgbClr val="414042"/>
                          </a:solidFill>
                          <a:latin typeface="Arial"/>
                          <a:cs typeface="Arial"/>
                        </a:rPr>
                        <a:t>the</a:t>
                      </a:r>
                      <a:r>
                        <a:rPr sz="700" spc="-25" dirty="0">
                          <a:solidFill>
                            <a:srgbClr val="414042"/>
                          </a:solidFill>
                          <a:latin typeface="Arial"/>
                          <a:cs typeface="Arial"/>
                        </a:rPr>
                        <a:t> </a:t>
                      </a:r>
                      <a:r>
                        <a:rPr sz="700" dirty="0">
                          <a:solidFill>
                            <a:srgbClr val="414042"/>
                          </a:solidFill>
                          <a:latin typeface="Arial"/>
                          <a:cs typeface="Arial"/>
                        </a:rPr>
                        <a:t>constraints  </a:t>
                      </a:r>
                      <a:r>
                        <a:rPr sz="700" spc="35" dirty="0">
                          <a:solidFill>
                            <a:srgbClr val="414042"/>
                          </a:solidFill>
                          <a:latin typeface="Arial"/>
                          <a:cs typeface="Arial"/>
                        </a:rPr>
                        <a:t>of </a:t>
                      </a:r>
                      <a:r>
                        <a:rPr sz="700" spc="10" dirty="0">
                          <a:solidFill>
                            <a:srgbClr val="414042"/>
                          </a:solidFill>
                          <a:latin typeface="Arial"/>
                          <a:cs typeface="Arial"/>
                        </a:rPr>
                        <a:t>the</a:t>
                      </a:r>
                      <a:r>
                        <a:rPr sz="700" spc="-15" dirty="0">
                          <a:solidFill>
                            <a:srgbClr val="414042"/>
                          </a:solidFill>
                          <a:latin typeface="Arial"/>
                          <a:cs typeface="Arial"/>
                        </a:rPr>
                        <a:t> </a:t>
                      </a:r>
                      <a:r>
                        <a:rPr sz="700" spc="10" dirty="0">
                          <a:solidFill>
                            <a:srgbClr val="414042"/>
                          </a:solidFill>
                          <a:latin typeface="Arial"/>
                          <a:cs typeface="Arial"/>
                        </a:rPr>
                        <a:t>situation.</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5016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5" dirty="0">
                          <a:solidFill>
                            <a:srgbClr val="414042"/>
                          </a:solidFill>
                          <a:latin typeface="Arial"/>
                          <a:cs typeface="Arial"/>
                        </a:rPr>
                        <a:t>hard </a:t>
                      </a:r>
                      <a:r>
                        <a:rPr sz="700" spc="30" dirty="0">
                          <a:solidFill>
                            <a:srgbClr val="414042"/>
                          </a:solidFill>
                          <a:latin typeface="Arial"/>
                          <a:cs typeface="Arial"/>
                        </a:rPr>
                        <a:t>to </a:t>
                      </a:r>
                      <a:r>
                        <a:rPr sz="700" spc="15" dirty="0">
                          <a:solidFill>
                            <a:srgbClr val="414042"/>
                          </a:solidFill>
                          <a:latin typeface="Arial"/>
                          <a:cs typeface="Arial"/>
                        </a:rPr>
                        <a:t>help  </a:t>
                      </a:r>
                      <a:r>
                        <a:rPr sz="700" spc="10" dirty="0">
                          <a:solidFill>
                            <a:srgbClr val="414042"/>
                          </a:solidFill>
                          <a:latin typeface="Arial"/>
                          <a:cs typeface="Arial"/>
                        </a:rPr>
                        <a:t>each </a:t>
                      </a:r>
                      <a:r>
                        <a:rPr sz="700" spc="15" dirty="0">
                          <a:solidFill>
                            <a:srgbClr val="414042"/>
                          </a:solidFill>
                          <a:latin typeface="Arial"/>
                          <a:cs typeface="Arial"/>
                        </a:rPr>
                        <a:t>other </a:t>
                      </a:r>
                      <a:r>
                        <a:rPr sz="700" spc="20" dirty="0">
                          <a:solidFill>
                            <a:srgbClr val="414042"/>
                          </a:solidFill>
                          <a:latin typeface="Arial"/>
                          <a:cs typeface="Arial"/>
                        </a:rPr>
                        <a:t>find </a:t>
                      </a:r>
                      <a:r>
                        <a:rPr sz="700" spc="15" dirty="0">
                          <a:solidFill>
                            <a:srgbClr val="414042"/>
                          </a:solidFill>
                          <a:latin typeface="Arial"/>
                          <a:cs typeface="Arial"/>
                        </a:rPr>
                        <a:t>opportunities </a:t>
                      </a:r>
                      <a:r>
                        <a:rPr sz="700" dirty="0">
                          <a:solidFill>
                            <a:srgbClr val="414042"/>
                          </a:solidFill>
                          <a:latin typeface="Arial"/>
                          <a:cs typeface="Arial"/>
                        </a:rPr>
                        <a:t>in  </a:t>
                      </a:r>
                      <a:r>
                        <a:rPr sz="700" spc="10" dirty="0">
                          <a:solidFill>
                            <a:srgbClr val="414042"/>
                          </a:solidFill>
                          <a:latin typeface="Arial"/>
                          <a:cs typeface="Arial"/>
                        </a:rPr>
                        <a:t>the </a:t>
                      </a:r>
                      <a:r>
                        <a:rPr sz="700" dirty="0">
                          <a:solidFill>
                            <a:srgbClr val="414042"/>
                          </a:solidFill>
                          <a:latin typeface="Arial"/>
                          <a:cs typeface="Arial"/>
                        </a:rPr>
                        <a:t>constraints </a:t>
                      </a:r>
                      <a:r>
                        <a:rPr sz="700" spc="35" dirty="0">
                          <a:solidFill>
                            <a:srgbClr val="414042"/>
                          </a:solidFill>
                          <a:latin typeface="Arial"/>
                          <a:cs typeface="Arial"/>
                        </a:rPr>
                        <a:t>of </a:t>
                      </a:r>
                      <a:r>
                        <a:rPr sz="700" spc="10" dirty="0">
                          <a:solidFill>
                            <a:srgbClr val="414042"/>
                          </a:solidFill>
                          <a:latin typeface="Arial"/>
                          <a:cs typeface="Arial"/>
                        </a:rPr>
                        <a:t>the</a:t>
                      </a:r>
                      <a:r>
                        <a:rPr sz="700" spc="-20" dirty="0">
                          <a:solidFill>
                            <a:srgbClr val="414042"/>
                          </a:solidFill>
                          <a:latin typeface="Arial"/>
                          <a:cs typeface="Arial"/>
                        </a:rPr>
                        <a:t> </a:t>
                      </a:r>
                      <a:r>
                        <a:rPr sz="700" spc="10" dirty="0">
                          <a:solidFill>
                            <a:srgbClr val="414042"/>
                          </a:solidFill>
                          <a:latin typeface="Arial"/>
                          <a:cs typeface="Arial"/>
                        </a:rPr>
                        <a:t>situation.</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900010">
                <a:tc>
                  <a:txBody>
                    <a:bodyPr/>
                    <a:lstStyle/>
                    <a:p>
                      <a:pPr>
                        <a:lnSpc>
                          <a:spcPct val="100000"/>
                        </a:lnSpc>
                      </a:pPr>
                      <a:endParaRPr sz="800">
                        <a:latin typeface="Times New Roman"/>
                        <a:cs typeface="Times New Roman"/>
                      </a:endParaRPr>
                    </a:p>
                    <a:p>
                      <a:pPr marL="125730" marR="306705" indent="-72390">
                        <a:lnSpc>
                          <a:spcPct val="104200"/>
                        </a:lnSpc>
                        <a:spcBef>
                          <a:spcPts val="575"/>
                        </a:spcBef>
                        <a:buChar char="•"/>
                        <a:tabLst>
                          <a:tab pos="130175" algn="l"/>
                        </a:tabLst>
                      </a:pPr>
                      <a:r>
                        <a:rPr sz="800" spc="20" dirty="0">
                          <a:solidFill>
                            <a:srgbClr val="414042"/>
                          </a:solidFill>
                          <a:latin typeface="Arial"/>
                          <a:cs typeface="Arial"/>
                        </a:rPr>
                        <a:t>Get</a:t>
                      </a:r>
                      <a:r>
                        <a:rPr sz="800" spc="-45" dirty="0">
                          <a:solidFill>
                            <a:srgbClr val="414042"/>
                          </a:solidFill>
                          <a:latin typeface="Arial"/>
                          <a:cs typeface="Arial"/>
                        </a:rPr>
                        <a:t> </a:t>
                      </a:r>
                      <a:r>
                        <a:rPr sz="800" spc="30" dirty="0">
                          <a:solidFill>
                            <a:srgbClr val="414042"/>
                          </a:solidFill>
                          <a:latin typeface="Arial"/>
                          <a:cs typeface="Arial"/>
                        </a:rPr>
                        <a:t>comfortable  </a:t>
                      </a:r>
                      <a:r>
                        <a:rPr sz="800" spc="15" dirty="0">
                          <a:solidFill>
                            <a:srgbClr val="414042"/>
                          </a:solidFill>
                          <a:latin typeface="Arial"/>
                          <a:cs typeface="Arial"/>
                        </a:rPr>
                        <a:t>with </a:t>
                      </a:r>
                      <a:r>
                        <a:rPr sz="800" spc="25" dirty="0">
                          <a:solidFill>
                            <a:srgbClr val="414042"/>
                          </a:solidFill>
                          <a:latin typeface="Arial"/>
                          <a:cs typeface="Arial"/>
                        </a:rPr>
                        <a:t>navigating  contradictory  </a:t>
                      </a:r>
                      <a:r>
                        <a:rPr sz="800" spc="20" dirty="0">
                          <a:solidFill>
                            <a:srgbClr val="414042"/>
                          </a:solidFill>
                          <a:latin typeface="Arial"/>
                          <a:cs typeface="Arial"/>
                        </a:rPr>
                        <a:t>information</a:t>
                      </a:r>
                      <a:endParaRPr sz="800">
                        <a:latin typeface="Arial"/>
                        <a:cs typeface="Arial"/>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23939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15" dirty="0">
                          <a:solidFill>
                            <a:srgbClr val="414042"/>
                          </a:solidFill>
                          <a:latin typeface="Arial"/>
                          <a:cs typeface="Arial"/>
                        </a:rPr>
                        <a:t>struggled </a:t>
                      </a:r>
                      <a:r>
                        <a:rPr sz="700" spc="30" dirty="0">
                          <a:solidFill>
                            <a:srgbClr val="414042"/>
                          </a:solidFill>
                          <a:latin typeface="Arial"/>
                          <a:cs typeface="Arial"/>
                        </a:rPr>
                        <a:t>to  </a:t>
                      </a:r>
                      <a:r>
                        <a:rPr sz="700" spc="15" dirty="0">
                          <a:solidFill>
                            <a:srgbClr val="414042"/>
                          </a:solidFill>
                          <a:latin typeface="Arial"/>
                          <a:cs typeface="Arial"/>
                        </a:rPr>
                        <a:t>make </a:t>
                      </a:r>
                      <a:r>
                        <a:rPr sz="700" spc="-30" dirty="0">
                          <a:solidFill>
                            <a:srgbClr val="414042"/>
                          </a:solidFill>
                          <a:latin typeface="Arial"/>
                          <a:cs typeface="Arial"/>
                        </a:rPr>
                        <a:t>sense </a:t>
                      </a:r>
                      <a:r>
                        <a:rPr sz="700" spc="35" dirty="0">
                          <a:solidFill>
                            <a:srgbClr val="414042"/>
                          </a:solidFill>
                          <a:latin typeface="Arial"/>
                          <a:cs typeface="Arial"/>
                        </a:rPr>
                        <a:t>of </a:t>
                      </a:r>
                      <a:r>
                        <a:rPr sz="700" spc="20" dirty="0">
                          <a:solidFill>
                            <a:srgbClr val="414042"/>
                          </a:solidFill>
                          <a:latin typeface="Arial"/>
                          <a:cs typeface="Arial"/>
                        </a:rPr>
                        <a:t>contradictory  information.</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23939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make </a:t>
                      </a:r>
                      <a:r>
                        <a:rPr sz="700" spc="-30" dirty="0">
                          <a:solidFill>
                            <a:srgbClr val="414042"/>
                          </a:solidFill>
                          <a:latin typeface="Arial"/>
                          <a:cs typeface="Arial"/>
                        </a:rPr>
                        <a:t>sense </a:t>
                      </a:r>
                      <a:r>
                        <a:rPr sz="700" spc="35" dirty="0">
                          <a:solidFill>
                            <a:srgbClr val="414042"/>
                          </a:solidFill>
                          <a:latin typeface="Arial"/>
                          <a:cs typeface="Arial"/>
                        </a:rPr>
                        <a:t>of</a:t>
                      </a:r>
                      <a:r>
                        <a:rPr sz="700" spc="25" dirty="0">
                          <a:solidFill>
                            <a:srgbClr val="414042"/>
                          </a:solidFill>
                          <a:latin typeface="Arial"/>
                          <a:cs typeface="Arial"/>
                        </a:rPr>
                        <a:t> </a:t>
                      </a:r>
                      <a:r>
                        <a:rPr sz="700" spc="20" dirty="0">
                          <a:solidFill>
                            <a:srgbClr val="414042"/>
                          </a:solidFill>
                          <a:latin typeface="Arial"/>
                          <a:cs typeface="Arial"/>
                        </a:rPr>
                        <a:t>contradictory</a:t>
                      </a:r>
                      <a:endParaRPr sz="700">
                        <a:latin typeface="Arial"/>
                        <a:cs typeface="Arial"/>
                      </a:endParaRPr>
                    </a:p>
                    <a:p>
                      <a:pPr marL="107950" marR="113030">
                        <a:lnSpc>
                          <a:spcPct val="100000"/>
                        </a:lnSpc>
                      </a:pPr>
                      <a:r>
                        <a:rPr sz="700" spc="20" dirty="0">
                          <a:solidFill>
                            <a:srgbClr val="414042"/>
                          </a:solidFill>
                          <a:latin typeface="Arial"/>
                          <a:cs typeface="Arial"/>
                        </a:rPr>
                        <a:t>information </a:t>
                      </a:r>
                      <a:r>
                        <a:rPr sz="700" spc="30" dirty="0">
                          <a:solidFill>
                            <a:srgbClr val="414042"/>
                          </a:solidFill>
                          <a:latin typeface="Arial"/>
                          <a:cs typeface="Arial"/>
                        </a:rPr>
                        <a:t>and are </a:t>
                      </a:r>
                      <a:r>
                        <a:rPr sz="700" spc="15" dirty="0">
                          <a:solidFill>
                            <a:srgbClr val="414042"/>
                          </a:solidFill>
                          <a:latin typeface="Arial"/>
                          <a:cs typeface="Arial"/>
                        </a:rPr>
                        <a:t>working</a:t>
                      </a:r>
                      <a:r>
                        <a:rPr sz="700" spc="-70" dirty="0">
                          <a:solidFill>
                            <a:srgbClr val="414042"/>
                          </a:solidFill>
                          <a:latin typeface="Arial"/>
                          <a:cs typeface="Arial"/>
                        </a:rPr>
                        <a:t> </a:t>
                      </a:r>
                      <a:r>
                        <a:rPr sz="700" spc="30" dirty="0">
                          <a:solidFill>
                            <a:srgbClr val="414042"/>
                          </a:solidFill>
                          <a:latin typeface="Arial"/>
                          <a:cs typeface="Arial"/>
                        </a:rPr>
                        <a:t>to  </a:t>
                      </a:r>
                      <a:r>
                        <a:rPr sz="700" spc="15" dirty="0">
                          <a:solidFill>
                            <a:srgbClr val="414042"/>
                          </a:solidFill>
                          <a:latin typeface="Arial"/>
                          <a:cs typeface="Arial"/>
                        </a:rPr>
                        <a:t>remind </a:t>
                      </a:r>
                      <a:r>
                        <a:rPr sz="700" spc="10" dirty="0">
                          <a:solidFill>
                            <a:srgbClr val="414042"/>
                          </a:solidFill>
                          <a:latin typeface="Arial"/>
                          <a:cs typeface="Arial"/>
                        </a:rPr>
                        <a:t>each </a:t>
                      </a:r>
                      <a:r>
                        <a:rPr sz="700" spc="15" dirty="0">
                          <a:solidFill>
                            <a:srgbClr val="414042"/>
                          </a:solidFill>
                          <a:latin typeface="Arial"/>
                          <a:cs typeface="Arial"/>
                        </a:rPr>
                        <a:t>other.</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a:lnSpc>
                          <a:spcPct val="100000"/>
                        </a:lnSpc>
                        <a:spcBef>
                          <a:spcPts val="15"/>
                        </a:spcBef>
                      </a:pPr>
                      <a:endParaRPr sz="550">
                        <a:latin typeface="Times New Roman"/>
                        <a:cs typeface="Times New Roman"/>
                      </a:endParaRPr>
                    </a:p>
                    <a:p>
                      <a:pPr marL="107950" marR="13589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0" dirty="0">
                          <a:solidFill>
                            <a:srgbClr val="414042"/>
                          </a:solidFill>
                          <a:latin typeface="Arial"/>
                          <a:cs typeface="Arial"/>
                        </a:rPr>
                        <a:t>actively </a:t>
                      </a:r>
                      <a:r>
                        <a:rPr sz="700" spc="15" dirty="0">
                          <a:solidFill>
                            <a:srgbClr val="414042"/>
                          </a:solidFill>
                          <a:latin typeface="Arial"/>
                          <a:cs typeface="Arial"/>
                        </a:rPr>
                        <a:t>working </a:t>
                      </a:r>
                      <a:r>
                        <a:rPr sz="700" spc="30" dirty="0">
                          <a:solidFill>
                            <a:srgbClr val="414042"/>
                          </a:solidFill>
                          <a:latin typeface="Arial"/>
                          <a:cs typeface="Arial"/>
                        </a:rPr>
                        <a:t>to  </a:t>
                      </a:r>
                      <a:r>
                        <a:rPr sz="700" spc="15" dirty="0">
                          <a:solidFill>
                            <a:srgbClr val="414042"/>
                          </a:solidFill>
                          <a:latin typeface="Arial"/>
                          <a:cs typeface="Arial"/>
                        </a:rPr>
                        <a:t>make </a:t>
                      </a:r>
                      <a:r>
                        <a:rPr sz="700" spc="-30" dirty="0">
                          <a:solidFill>
                            <a:srgbClr val="414042"/>
                          </a:solidFill>
                          <a:latin typeface="Arial"/>
                          <a:cs typeface="Arial"/>
                        </a:rPr>
                        <a:t>sense </a:t>
                      </a:r>
                      <a:r>
                        <a:rPr sz="700" spc="35" dirty="0">
                          <a:solidFill>
                            <a:srgbClr val="414042"/>
                          </a:solidFill>
                          <a:latin typeface="Arial"/>
                          <a:cs typeface="Arial"/>
                        </a:rPr>
                        <a:t>of </a:t>
                      </a:r>
                      <a:r>
                        <a:rPr sz="700" spc="20" dirty="0">
                          <a:solidFill>
                            <a:srgbClr val="414042"/>
                          </a:solidFill>
                          <a:latin typeface="Arial"/>
                          <a:cs typeface="Arial"/>
                        </a:rPr>
                        <a:t>contradictory  information.</a:t>
                      </a:r>
                      <a:endParaRPr sz="700">
                        <a:latin typeface="Arial"/>
                        <a:cs typeface="Arial"/>
                      </a:endParaRPr>
                    </a:p>
                  </a:txBody>
                  <a:tcPr marL="0" marR="0" marT="0" marB="0">
                    <a:lnL w="12700">
                      <a:solidFill>
                        <a:srgbClr val="FFFFFF"/>
                      </a:solidFill>
                      <a:prstDash val="solid"/>
                    </a:lnL>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4"/>
                  </a:ext>
                </a:extLst>
              </a:tr>
              <a:tr h="899985">
                <a:tc>
                  <a:txBody>
                    <a:bodyPr/>
                    <a:lstStyle/>
                    <a:p>
                      <a:pPr>
                        <a:lnSpc>
                          <a:spcPct val="100000"/>
                        </a:lnSpc>
                      </a:pPr>
                      <a:endParaRPr sz="800">
                        <a:latin typeface="Times New Roman"/>
                        <a:cs typeface="Times New Roman"/>
                      </a:endParaRPr>
                    </a:p>
                    <a:p>
                      <a:pPr>
                        <a:lnSpc>
                          <a:spcPct val="100000"/>
                        </a:lnSpc>
                        <a:spcBef>
                          <a:spcPts val="40"/>
                        </a:spcBef>
                      </a:pPr>
                      <a:endParaRPr sz="900">
                        <a:latin typeface="Times New Roman"/>
                        <a:cs typeface="Times New Roman"/>
                      </a:endParaRPr>
                    </a:p>
                    <a:p>
                      <a:pPr marL="179705" marR="62230" indent="-72390">
                        <a:lnSpc>
                          <a:spcPct val="104200"/>
                        </a:lnSpc>
                        <a:buChar char="•"/>
                        <a:tabLst>
                          <a:tab pos="184150" algn="l"/>
                        </a:tabLst>
                      </a:pPr>
                      <a:r>
                        <a:rPr sz="800" spc="10" dirty="0">
                          <a:solidFill>
                            <a:srgbClr val="414042"/>
                          </a:solidFill>
                          <a:latin typeface="Arial"/>
                          <a:cs typeface="Arial"/>
                        </a:rPr>
                        <a:t>Hold </a:t>
                      </a:r>
                      <a:r>
                        <a:rPr sz="800" spc="30" dirty="0">
                          <a:solidFill>
                            <a:srgbClr val="414042"/>
                          </a:solidFill>
                          <a:latin typeface="Arial"/>
                          <a:cs typeface="Arial"/>
                        </a:rPr>
                        <a:t>back </a:t>
                      </a:r>
                      <a:r>
                        <a:rPr sz="800" spc="5" dirty="0">
                          <a:solidFill>
                            <a:srgbClr val="414042"/>
                          </a:solidFill>
                          <a:latin typeface="Arial"/>
                          <a:cs typeface="Arial"/>
                        </a:rPr>
                        <a:t>on</a:t>
                      </a:r>
                      <a:r>
                        <a:rPr sz="800" spc="-65" dirty="0">
                          <a:solidFill>
                            <a:srgbClr val="414042"/>
                          </a:solidFill>
                          <a:latin typeface="Arial"/>
                          <a:cs typeface="Arial"/>
                        </a:rPr>
                        <a:t> </a:t>
                      </a:r>
                      <a:r>
                        <a:rPr sz="800" dirty="0">
                          <a:solidFill>
                            <a:srgbClr val="414042"/>
                          </a:solidFill>
                          <a:latin typeface="Arial"/>
                          <a:cs typeface="Arial"/>
                        </a:rPr>
                        <a:t>solving  </a:t>
                      </a:r>
                      <a:r>
                        <a:rPr sz="800" spc="10" dirty="0">
                          <a:solidFill>
                            <a:srgbClr val="414042"/>
                          </a:solidFill>
                          <a:latin typeface="Arial"/>
                          <a:cs typeface="Arial"/>
                        </a:rPr>
                        <a:t>the </a:t>
                      </a:r>
                      <a:r>
                        <a:rPr sz="800" spc="30" dirty="0">
                          <a:solidFill>
                            <a:srgbClr val="414042"/>
                          </a:solidFill>
                          <a:latin typeface="Arial"/>
                          <a:cs typeface="Arial"/>
                        </a:rPr>
                        <a:t>problem </a:t>
                      </a:r>
                      <a:r>
                        <a:rPr sz="800" spc="20" dirty="0">
                          <a:solidFill>
                            <a:srgbClr val="414042"/>
                          </a:solidFill>
                          <a:latin typeface="Arial"/>
                          <a:cs typeface="Arial"/>
                        </a:rPr>
                        <a:t>during  </a:t>
                      </a:r>
                      <a:r>
                        <a:rPr sz="800" spc="-15" dirty="0">
                          <a:solidFill>
                            <a:srgbClr val="414042"/>
                          </a:solidFill>
                          <a:latin typeface="Arial"/>
                          <a:cs typeface="Arial"/>
                        </a:rPr>
                        <a:t>this</a:t>
                      </a:r>
                      <a:r>
                        <a:rPr sz="800" spc="10" dirty="0">
                          <a:solidFill>
                            <a:srgbClr val="414042"/>
                          </a:solidFill>
                          <a:latin typeface="Arial"/>
                          <a:cs typeface="Arial"/>
                        </a:rPr>
                        <a:t> </a:t>
                      </a:r>
                      <a:r>
                        <a:rPr sz="800" spc="5" dirty="0">
                          <a:solidFill>
                            <a:srgbClr val="414042"/>
                          </a:solidFill>
                          <a:latin typeface="Arial"/>
                          <a:cs typeface="Arial"/>
                        </a:rPr>
                        <a:t>phase</a:t>
                      </a:r>
                      <a:endParaRPr sz="800">
                        <a:latin typeface="Arial"/>
                        <a:cs typeface="Arial"/>
                      </a:endParaRPr>
                    </a:p>
                  </a:txBody>
                  <a:tcPr marL="0" marR="0" marT="0" marB="0">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marL="107950" marR="106680">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already </a:t>
                      </a:r>
                      <a:r>
                        <a:rPr sz="700" spc="-15" dirty="0">
                          <a:solidFill>
                            <a:srgbClr val="414042"/>
                          </a:solidFill>
                          <a:latin typeface="Arial"/>
                          <a:cs typeface="Arial"/>
                        </a:rPr>
                        <a:t>has </a:t>
                      </a:r>
                      <a:r>
                        <a:rPr sz="700" spc="50" dirty="0">
                          <a:solidFill>
                            <a:srgbClr val="414042"/>
                          </a:solidFill>
                          <a:latin typeface="Arial"/>
                          <a:cs typeface="Arial"/>
                        </a:rPr>
                        <a:t>a  </a:t>
                      </a:r>
                      <a:r>
                        <a:rPr sz="700" dirty="0">
                          <a:solidFill>
                            <a:srgbClr val="414042"/>
                          </a:solidFill>
                          <a:latin typeface="Arial"/>
                          <a:cs typeface="Arial"/>
                        </a:rPr>
                        <a:t>solution in </a:t>
                      </a:r>
                      <a:r>
                        <a:rPr sz="700" spc="15" dirty="0">
                          <a:solidFill>
                            <a:srgbClr val="414042"/>
                          </a:solidFill>
                          <a:latin typeface="Arial"/>
                          <a:cs typeface="Arial"/>
                        </a:rPr>
                        <a:t>mind based </a:t>
                      </a:r>
                      <a:r>
                        <a:rPr sz="700" spc="5" dirty="0">
                          <a:solidFill>
                            <a:srgbClr val="414042"/>
                          </a:solidFill>
                          <a:latin typeface="Arial"/>
                          <a:cs typeface="Arial"/>
                        </a:rPr>
                        <a:t>on </a:t>
                      </a:r>
                      <a:r>
                        <a:rPr sz="700" spc="15" dirty="0">
                          <a:solidFill>
                            <a:srgbClr val="414042"/>
                          </a:solidFill>
                          <a:latin typeface="Arial"/>
                          <a:cs typeface="Arial"/>
                        </a:rPr>
                        <a:t>their  </a:t>
                      </a:r>
                      <a:r>
                        <a:rPr sz="700" spc="-10" dirty="0">
                          <a:solidFill>
                            <a:srgbClr val="414042"/>
                          </a:solidFill>
                          <a:latin typeface="Arial"/>
                          <a:cs typeface="Arial"/>
                        </a:rPr>
                        <a:t>assumptions </a:t>
                      </a:r>
                      <a:r>
                        <a:rPr sz="700" spc="30" dirty="0">
                          <a:solidFill>
                            <a:srgbClr val="414042"/>
                          </a:solidFill>
                          <a:latin typeface="Arial"/>
                          <a:cs typeface="Arial"/>
                        </a:rPr>
                        <a:t>about </a:t>
                      </a:r>
                      <a:r>
                        <a:rPr sz="700" spc="10" dirty="0">
                          <a:solidFill>
                            <a:srgbClr val="414042"/>
                          </a:solidFill>
                          <a:latin typeface="Arial"/>
                          <a:cs typeface="Arial"/>
                        </a:rPr>
                        <a:t>the </a:t>
                      </a:r>
                      <a:r>
                        <a:rPr sz="700" spc="25" dirty="0">
                          <a:solidFill>
                            <a:srgbClr val="414042"/>
                          </a:solidFill>
                          <a:latin typeface="Arial"/>
                          <a:cs typeface="Arial"/>
                        </a:rPr>
                        <a:t>problem  </a:t>
                      </a:r>
                      <a:r>
                        <a:rPr sz="700" spc="30" dirty="0">
                          <a:solidFill>
                            <a:srgbClr val="414042"/>
                          </a:solidFill>
                          <a:latin typeface="Arial"/>
                          <a:cs typeface="Arial"/>
                        </a:rPr>
                        <a:t>and </a:t>
                      </a:r>
                      <a:r>
                        <a:rPr sz="700" spc="10" dirty="0">
                          <a:solidFill>
                            <a:srgbClr val="414042"/>
                          </a:solidFill>
                          <a:latin typeface="Arial"/>
                          <a:cs typeface="Arial"/>
                        </a:rPr>
                        <a:t>the</a:t>
                      </a:r>
                      <a:r>
                        <a:rPr sz="700" spc="-10" dirty="0">
                          <a:solidFill>
                            <a:srgbClr val="414042"/>
                          </a:solidFill>
                          <a:latin typeface="Arial"/>
                          <a:cs typeface="Arial"/>
                        </a:rPr>
                        <a:t> </a:t>
                      </a:r>
                      <a:r>
                        <a:rPr sz="700" spc="5" dirty="0">
                          <a:solidFill>
                            <a:srgbClr val="414042"/>
                          </a:solidFill>
                          <a:latin typeface="Arial"/>
                          <a:cs typeface="Arial"/>
                        </a:rPr>
                        <a:t>stakeholders</a:t>
                      </a:r>
                      <a:endParaRPr sz="700">
                        <a:latin typeface="Arial"/>
                        <a:cs typeface="Arial"/>
                      </a:endParaRPr>
                    </a:p>
                    <a:p>
                      <a:pPr marL="107950">
                        <a:lnSpc>
                          <a:spcPct val="100000"/>
                        </a:lnSpc>
                      </a:pPr>
                      <a:r>
                        <a:rPr sz="700" spc="5" dirty="0">
                          <a:solidFill>
                            <a:srgbClr val="414042"/>
                          </a:solidFill>
                          <a:latin typeface="Arial"/>
                          <a:cs typeface="Arial"/>
                        </a:rPr>
                        <a:t>they </a:t>
                      </a:r>
                      <a:r>
                        <a:rPr sz="700" spc="30" dirty="0">
                          <a:solidFill>
                            <a:srgbClr val="414042"/>
                          </a:solidFill>
                          <a:latin typeface="Arial"/>
                          <a:cs typeface="Arial"/>
                        </a:rPr>
                        <a:t>are</a:t>
                      </a:r>
                      <a:r>
                        <a:rPr sz="700" spc="20" dirty="0">
                          <a:solidFill>
                            <a:srgbClr val="414042"/>
                          </a:solidFill>
                          <a:latin typeface="Arial"/>
                          <a:cs typeface="Arial"/>
                        </a:rPr>
                        <a:t> </a:t>
                      </a:r>
                      <a:r>
                        <a:rPr sz="700" dirty="0">
                          <a:solidFill>
                            <a:srgbClr val="414042"/>
                          </a:solidFill>
                          <a:latin typeface="Arial"/>
                          <a:cs typeface="Arial"/>
                        </a:rPr>
                        <a:t>serving.</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a:lnSpc>
                          <a:spcPct val="100000"/>
                        </a:lnSpc>
                        <a:spcBef>
                          <a:spcPts val="55"/>
                        </a:spcBef>
                      </a:pPr>
                      <a:endParaRPr sz="850">
                        <a:latin typeface="Times New Roman"/>
                        <a:cs typeface="Times New Roman"/>
                      </a:endParaRPr>
                    </a:p>
                    <a:p>
                      <a:pPr marL="107950" marR="4699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0" dirty="0">
                          <a:solidFill>
                            <a:srgbClr val="414042"/>
                          </a:solidFill>
                          <a:latin typeface="Arial"/>
                          <a:cs typeface="Arial"/>
                        </a:rPr>
                        <a:t>hold  </a:t>
                      </a:r>
                      <a:r>
                        <a:rPr sz="700" spc="25" dirty="0">
                          <a:solidFill>
                            <a:srgbClr val="414042"/>
                          </a:solidFill>
                          <a:latin typeface="Arial"/>
                          <a:cs typeface="Arial"/>
                        </a:rPr>
                        <a:t>back </a:t>
                      </a:r>
                      <a:r>
                        <a:rPr sz="700" spc="5" dirty="0">
                          <a:solidFill>
                            <a:srgbClr val="414042"/>
                          </a:solidFill>
                          <a:latin typeface="Arial"/>
                          <a:cs typeface="Arial"/>
                        </a:rPr>
                        <a:t>on </a:t>
                      </a:r>
                      <a:r>
                        <a:rPr sz="700" dirty="0">
                          <a:solidFill>
                            <a:srgbClr val="414042"/>
                          </a:solidFill>
                          <a:latin typeface="Arial"/>
                          <a:cs typeface="Arial"/>
                        </a:rPr>
                        <a:t>solving </a:t>
                      </a:r>
                      <a:r>
                        <a:rPr sz="700" spc="10" dirty="0">
                          <a:solidFill>
                            <a:srgbClr val="414042"/>
                          </a:solidFill>
                          <a:latin typeface="Arial"/>
                          <a:cs typeface="Arial"/>
                        </a:rPr>
                        <a:t>the </a:t>
                      </a:r>
                      <a:r>
                        <a:rPr sz="700" spc="25" dirty="0">
                          <a:solidFill>
                            <a:srgbClr val="414042"/>
                          </a:solidFill>
                          <a:latin typeface="Arial"/>
                          <a:cs typeface="Arial"/>
                        </a:rPr>
                        <a:t>problem</a:t>
                      </a:r>
                      <a:r>
                        <a:rPr sz="700" spc="-5" dirty="0">
                          <a:solidFill>
                            <a:srgbClr val="414042"/>
                          </a:solidFill>
                          <a:latin typeface="Arial"/>
                          <a:cs typeface="Arial"/>
                        </a:rPr>
                        <a:t> </a:t>
                      </a:r>
                      <a:r>
                        <a:rPr sz="700" spc="30" dirty="0">
                          <a:solidFill>
                            <a:srgbClr val="414042"/>
                          </a:solidFill>
                          <a:latin typeface="Arial"/>
                          <a:cs typeface="Arial"/>
                        </a:rPr>
                        <a:t>and  are </a:t>
                      </a:r>
                      <a:r>
                        <a:rPr sz="700" spc="15" dirty="0">
                          <a:solidFill>
                            <a:srgbClr val="414042"/>
                          </a:solidFill>
                          <a:latin typeface="Arial"/>
                          <a:cs typeface="Arial"/>
                        </a:rPr>
                        <a:t>working </a:t>
                      </a:r>
                      <a:r>
                        <a:rPr sz="700" spc="30" dirty="0">
                          <a:solidFill>
                            <a:srgbClr val="414042"/>
                          </a:solidFill>
                          <a:latin typeface="Arial"/>
                          <a:cs typeface="Arial"/>
                        </a:rPr>
                        <a:t>to</a:t>
                      </a:r>
                      <a:r>
                        <a:rPr sz="700" spc="-10" dirty="0">
                          <a:solidFill>
                            <a:srgbClr val="414042"/>
                          </a:solidFill>
                          <a:latin typeface="Arial"/>
                          <a:cs typeface="Arial"/>
                        </a:rPr>
                        <a:t> </a:t>
                      </a:r>
                      <a:r>
                        <a:rPr sz="700" spc="15" dirty="0">
                          <a:solidFill>
                            <a:srgbClr val="414042"/>
                          </a:solidFill>
                          <a:latin typeface="Arial"/>
                          <a:cs typeface="Arial"/>
                        </a:rPr>
                        <a:t>remind</a:t>
                      </a:r>
                      <a:endParaRPr sz="700">
                        <a:latin typeface="Arial"/>
                        <a:cs typeface="Arial"/>
                      </a:endParaRPr>
                    </a:p>
                    <a:p>
                      <a:pPr marL="107950">
                        <a:lnSpc>
                          <a:spcPct val="100000"/>
                        </a:lnSpc>
                      </a:pPr>
                      <a:r>
                        <a:rPr sz="700" spc="10" dirty="0">
                          <a:solidFill>
                            <a:srgbClr val="414042"/>
                          </a:solidFill>
                          <a:latin typeface="Arial"/>
                          <a:cs typeface="Arial"/>
                        </a:rPr>
                        <a:t>each </a:t>
                      </a:r>
                      <a:r>
                        <a:rPr sz="700" spc="15" dirty="0">
                          <a:solidFill>
                            <a:srgbClr val="414042"/>
                          </a:solidFill>
                          <a:latin typeface="Arial"/>
                          <a:cs typeface="Arial"/>
                        </a:rPr>
                        <a:t>other.</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F1F1F2"/>
                    </a:solidFill>
                  </a:tcPr>
                </a:tc>
                <a:tc>
                  <a:txBody>
                    <a:bodyPr/>
                    <a:lstStyle/>
                    <a:p>
                      <a:pPr>
                        <a:lnSpc>
                          <a:spcPct val="100000"/>
                        </a:lnSpc>
                      </a:pPr>
                      <a:endParaRPr sz="700">
                        <a:latin typeface="Times New Roman"/>
                        <a:cs typeface="Times New Roman"/>
                      </a:endParaRPr>
                    </a:p>
                    <a:p>
                      <a:pPr marL="107950" marR="225425">
                        <a:lnSpc>
                          <a:spcPct val="100000"/>
                        </a:lnSpc>
                        <a:spcBef>
                          <a:spcPts val="61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0" dirty="0">
                          <a:solidFill>
                            <a:srgbClr val="414042"/>
                          </a:solidFill>
                          <a:latin typeface="Arial"/>
                          <a:cs typeface="Arial"/>
                        </a:rPr>
                        <a:t>actively </a:t>
                      </a:r>
                      <a:r>
                        <a:rPr sz="700" spc="20" dirty="0">
                          <a:solidFill>
                            <a:srgbClr val="414042"/>
                          </a:solidFill>
                          <a:latin typeface="Arial"/>
                          <a:cs typeface="Arial"/>
                        </a:rPr>
                        <a:t>holding  </a:t>
                      </a:r>
                      <a:r>
                        <a:rPr sz="700" spc="25" dirty="0">
                          <a:solidFill>
                            <a:srgbClr val="414042"/>
                          </a:solidFill>
                          <a:latin typeface="Arial"/>
                          <a:cs typeface="Arial"/>
                        </a:rPr>
                        <a:t>back </a:t>
                      </a:r>
                      <a:r>
                        <a:rPr sz="700" spc="5" dirty="0">
                          <a:solidFill>
                            <a:srgbClr val="414042"/>
                          </a:solidFill>
                          <a:latin typeface="Arial"/>
                          <a:cs typeface="Arial"/>
                        </a:rPr>
                        <a:t>on </a:t>
                      </a:r>
                      <a:r>
                        <a:rPr sz="700" spc="15" dirty="0">
                          <a:solidFill>
                            <a:srgbClr val="414042"/>
                          </a:solidFill>
                          <a:latin typeface="Arial"/>
                          <a:cs typeface="Arial"/>
                        </a:rPr>
                        <a:t>coming </a:t>
                      </a:r>
                      <a:r>
                        <a:rPr sz="700" spc="20" dirty="0">
                          <a:solidFill>
                            <a:srgbClr val="414042"/>
                          </a:solidFill>
                          <a:latin typeface="Arial"/>
                          <a:cs typeface="Arial"/>
                        </a:rPr>
                        <a:t>up </a:t>
                      </a:r>
                      <a:r>
                        <a:rPr sz="700" spc="15" dirty="0">
                          <a:solidFill>
                            <a:srgbClr val="414042"/>
                          </a:solidFill>
                          <a:latin typeface="Arial"/>
                          <a:cs typeface="Arial"/>
                        </a:rPr>
                        <a:t>with  </a:t>
                      </a:r>
                      <a:r>
                        <a:rPr sz="700" spc="-5" dirty="0">
                          <a:solidFill>
                            <a:srgbClr val="414042"/>
                          </a:solidFill>
                          <a:latin typeface="Arial"/>
                          <a:cs typeface="Arial"/>
                        </a:rPr>
                        <a:t>solutions; </a:t>
                      </a:r>
                      <a:r>
                        <a:rPr sz="700" dirty="0">
                          <a:solidFill>
                            <a:srgbClr val="414042"/>
                          </a:solidFill>
                          <a:latin typeface="Arial"/>
                          <a:cs typeface="Arial"/>
                        </a:rPr>
                        <a:t>when </a:t>
                      </a:r>
                      <a:r>
                        <a:rPr sz="700" spc="5" dirty="0">
                          <a:solidFill>
                            <a:srgbClr val="414042"/>
                          </a:solidFill>
                          <a:latin typeface="Arial"/>
                          <a:cs typeface="Arial"/>
                        </a:rPr>
                        <a:t>they </a:t>
                      </a:r>
                      <a:r>
                        <a:rPr sz="700" spc="40" dirty="0">
                          <a:solidFill>
                            <a:srgbClr val="414042"/>
                          </a:solidFill>
                          <a:latin typeface="Arial"/>
                          <a:cs typeface="Arial"/>
                        </a:rPr>
                        <a:t>do</a:t>
                      </a:r>
                      <a:r>
                        <a:rPr sz="700" spc="10" dirty="0">
                          <a:solidFill>
                            <a:srgbClr val="414042"/>
                          </a:solidFill>
                          <a:latin typeface="Arial"/>
                          <a:cs typeface="Arial"/>
                        </a:rPr>
                        <a:t> </a:t>
                      </a:r>
                      <a:r>
                        <a:rPr sz="700" spc="5" dirty="0">
                          <a:solidFill>
                            <a:srgbClr val="414042"/>
                          </a:solidFill>
                          <a:latin typeface="Arial"/>
                          <a:cs typeface="Arial"/>
                        </a:rPr>
                        <a:t>have  </a:t>
                      </a:r>
                      <a:r>
                        <a:rPr sz="700" spc="15" dirty="0">
                          <a:solidFill>
                            <a:srgbClr val="414042"/>
                          </a:solidFill>
                          <a:latin typeface="Arial"/>
                          <a:cs typeface="Arial"/>
                        </a:rPr>
                        <a:t>an </a:t>
                      </a:r>
                      <a:r>
                        <a:rPr sz="700" spc="30" dirty="0">
                          <a:solidFill>
                            <a:srgbClr val="414042"/>
                          </a:solidFill>
                          <a:latin typeface="Arial"/>
                          <a:cs typeface="Arial"/>
                        </a:rPr>
                        <a:t>idea </a:t>
                      </a:r>
                      <a:r>
                        <a:rPr sz="700" spc="5" dirty="0">
                          <a:solidFill>
                            <a:srgbClr val="414042"/>
                          </a:solidFill>
                          <a:latin typeface="Arial"/>
                          <a:cs typeface="Arial"/>
                        </a:rPr>
                        <a:t>they </a:t>
                      </a:r>
                      <a:r>
                        <a:rPr sz="700" spc="25" dirty="0">
                          <a:solidFill>
                            <a:srgbClr val="414042"/>
                          </a:solidFill>
                          <a:latin typeface="Arial"/>
                          <a:cs typeface="Arial"/>
                        </a:rPr>
                        <a:t>write it </a:t>
                      </a:r>
                      <a:r>
                        <a:rPr sz="700" spc="20" dirty="0">
                          <a:solidFill>
                            <a:srgbClr val="414042"/>
                          </a:solidFill>
                          <a:latin typeface="Arial"/>
                          <a:cs typeface="Arial"/>
                        </a:rPr>
                        <a:t>down  </a:t>
                      </a:r>
                      <a:r>
                        <a:rPr sz="700" spc="30" dirty="0">
                          <a:solidFill>
                            <a:srgbClr val="414042"/>
                          </a:solidFill>
                          <a:latin typeface="Arial"/>
                          <a:cs typeface="Arial"/>
                        </a:rPr>
                        <a:t>and </a:t>
                      </a:r>
                      <a:r>
                        <a:rPr sz="700" spc="25" dirty="0">
                          <a:solidFill>
                            <a:srgbClr val="414042"/>
                          </a:solidFill>
                          <a:latin typeface="Arial"/>
                          <a:cs typeface="Arial"/>
                        </a:rPr>
                        <a:t>put </a:t>
                      </a:r>
                      <a:r>
                        <a:rPr sz="700" spc="-30" dirty="0">
                          <a:solidFill>
                            <a:srgbClr val="414042"/>
                          </a:solidFill>
                          <a:latin typeface="Arial"/>
                          <a:cs typeface="Arial"/>
                        </a:rPr>
                        <a:t>is </a:t>
                      </a:r>
                      <a:r>
                        <a:rPr sz="700" spc="10" dirty="0">
                          <a:solidFill>
                            <a:srgbClr val="414042"/>
                          </a:solidFill>
                          <a:latin typeface="Arial"/>
                          <a:cs typeface="Arial"/>
                        </a:rPr>
                        <a:t>aside </a:t>
                      </a:r>
                      <a:r>
                        <a:rPr sz="700" spc="30" dirty="0">
                          <a:solidFill>
                            <a:srgbClr val="414042"/>
                          </a:solidFill>
                          <a:latin typeface="Arial"/>
                          <a:cs typeface="Arial"/>
                        </a:rPr>
                        <a:t>for</a:t>
                      </a:r>
                      <a:r>
                        <a:rPr sz="700" spc="15" dirty="0">
                          <a:solidFill>
                            <a:srgbClr val="414042"/>
                          </a:solidFill>
                          <a:latin typeface="Arial"/>
                          <a:cs typeface="Arial"/>
                        </a:rPr>
                        <a:t> </a:t>
                      </a:r>
                      <a:r>
                        <a:rPr sz="700" spc="25" dirty="0">
                          <a:solidFill>
                            <a:srgbClr val="414042"/>
                          </a:solidFill>
                          <a:latin typeface="Arial"/>
                          <a:cs typeface="Arial"/>
                        </a:rPr>
                        <a:t>later.</a:t>
                      </a:r>
                      <a:endParaRPr sz="700">
                        <a:latin typeface="Arial"/>
                        <a:cs typeface="Arial"/>
                      </a:endParaRPr>
                    </a:p>
                  </a:txBody>
                  <a:tcPr marL="0" marR="0" marT="0" marB="0">
                    <a:lnL w="12700">
                      <a:solidFill>
                        <a:srgbClr val="FFFFFF"/>
                      </a:solidFill>
                      <a:prstDash val="solid"/>
                    </a:lnL>
                    <a:lnT w="12700">
                      <a:solidFill>
                        <a:srgbClr val="FFFFFF"/>
                      </a:solidFill>
                      <a:prstDash val="solid"/>
                    </a:lnT>
                    <a:solidFill>
                      <a:srgbClr val="F1F1F2"/>
                    </a:solidFill>
                  </a:tcPr>
                </a:tc>
                <a:extLst>
                  <a:ext uri="{0D108BD9-81ED-4DB2-BD59-A6C34878D82A}">
                    <a16:rowId xmlns:a16="http://schemas.microsoft.com/office/drawing/2014/main" val="10005"/>
                  </a:ext>
                </a:extLst>
              </a:tr>
            </a:tbl>
          </a:graphicData>
        </a:graphic>
      </p:graphicFrame>
      <p:grpSp>
        <p:nvGrpSpPr>
          <p:cNvPr id="27" name="object 27"/>
          <p:cNvGrpSpPr/>
          <p:nvPr/>
        </p:nvGrpSpPr>
        <p:grpSpPr>
          <a:xfrm>
            <a:off x="899998" y="1371511"/>
            <a:ext cx="5760085" cy="36195"/>
            <a:chOff x="899998" y="1371511"/>
            <a:chExt cx="5760085" cy="36195"/>
          </a:xfrm>
        </p:grpSpPr>
        <p:sp>
          <p:nvSpPr>
            <p:cNvPr id="28" name="object 28"/>
            <p:cNvSpPr/>
            <p:nvPr/>
          </p:nvSpPr>
          <p:spPr>
            <a:xfrm>
              <a:off x="899998" y="1371511"/>
              <a:ext cx="943610" cy="36195"/>
            </a:xfrm>
            <a:custGeom>
              <a:avLst/>
              <a:gdLst/>
              <a:ahLst/>
              <a:cxnLst/>
              <a:rect l="l" t="t" r="r" b="b"/>
              <a:pathLst>
                <a:path w="943610" h="36194">
                  <a:moveTo>
                    <a:pt x="943203" y="0"/>
                  </a:moveTo>
                  <a:lnTo>
                    <a:pt x="0" y="0"/>
                  </a:lnTo>
                  <a:lnTo>
                    <a:pt x="0" y="36182"/>
                  </a:lnTo>
                  <a:lnTo>
                    <a:pt x="943203" y="36182"/>
                  </a:lnTo>
                  <a:lnTo>
                    <a:pt x="943203" y="0"/>
                  </a:lnTo>
                  <a:close/>
                </a:path>
              </a:pathLst>
            </a:custGeom>
            <a:solidFill>
              <a:srgbClr val="FDB913"/>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1843201" y="1371511"/>
              <a:ext cx="4817110" cy="36195"/>
            </a:xfrm>
            <a:custGeom>
              <a:avLst/>
              <a:gdLst/>
              <a:ahLst/>
              <a:cxnLst/>
              <a:rect l="l" t="t" r="r" b="b"/>
              <a:pathLst>
                <a:path w="4817109" h="36194">
                  <a:moveTo>
                    <a:pt x="4816805" y="0"/>
                  </a:moveTo>
                  <a:lnTo>
                    <a:pt x="0" y="0"/>
                  </a:lnTo>
                  <a:lnTo>
                    <a:pt x="0" y="36182"/>
                  </a:lnTo>
                  <a:lnTo>
                    <a:pt x="4816805" y="36182"/>
                  </a:lnTo>
                  <a:lnTo>
                    <a:pt x="4816805" y="0"/>
                  </a:lnTo>
                  <a:close/>
                </a:path>
              </a:pathLst>
            </a:custGeom>
            <a:solidFill>
              <a:srgbClr val="FFEDCE"/>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0" name="object 30"/>
          <p:cNvSpPr txBox="1"/>
          <p:nvPr/>
        </p:nvSpPr>
        <p:spPr>
          <a:xfrm>
            <a:off x="3874389" y="2662071"/>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a:latin typeface="Arial" panose="020B0604020202020204" pitchFamily="34" charset="0"/>
              <a:cs typeface="Arial" panose="020B0604020202020204" pitchFamily="34" charset="0"/>
            </a:endParaRPr>
          </a:p>
        </p:txBody>
      </p:sp>
      <p:sp>
        <p:nvSpPr>
          <p:cNvPr id="31" name="object 31"/>
          <p:cNvSpPr txBox="1"/>
          <p:nvPr/>
        </p:nvSpPr>
        <p:spPr>
          <a:xfrm>
            <a:off x="2425851" y="2662071"/>
            <a:ext cx="1051243"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32" name="object 32"/>
          <p:cNvSpPr txBox="1"/>
          <p:nvPr/>
        </p:nvSpPr>
        <p:spPr>
          <a:xfrm>
            <a:off x="5307368" y="2662071"/>
            <a:ext cx="135271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a:latin typeface="Arial" panose="020B0604020202020204" pitchFamily="34" charset="0"/>
              <a:cs typeface="Arial" panose="020B06040202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76</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15" name="Imagem 14" descr="Uma imagem com texto, captura de ecrã, gráficos de vetor&#10;&#10;Descrição gerada automaticamente">
            <a:extLst>
              <a:ext uri="{FF2B5EF4-FFF2-40B4-BE49-F238E27FC236}">
                <a16:creationId xmlns:a16="http://schemas.microsoft.com/office/drawing/2014/main" id="{92B7BFB6-DC70-EC4B-B686-1BB58C363A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899410"/>
            <a:ext cx="7556500" cy="9067165"/>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5" name="object 5"/>
          <p:cNvGrpSpPr/>
          <p:nvPr/>
        </p:nvGrpSpPr>
        <p:grpSpPr>
          <a:xfrm>
            <a:off x="904633" y="1371511"/>
            <a:ext cx="5760085" cy="36195"/>
            <a:chOff x="904633" y="1371511"/>
            <a:chExt cx="5760085" cy="36195"/>
          </a:xfrm>
        </p:grpSpPr>
        <p:sp>
          <p:nvSpPr>
            <p:cNvPr id="6" name="object 6"/>
            <p:cNvSpPr/>
            <p:nvPr/>
          </p:nvSpPr>
          <p:spPr>
            <a:xfrm>
              <a:off x="904633" y="1371511"/>
              <a:ext cx="1334770" cy="36195"/>
            </a:xfrm>
            <a:custGeom>
              <a:avLst/>
              <a:gdLst/>
              <a:ahLst/>
              <a:cxnLst/>
              <a:rect l="l" t="t" r="r" b="b"/>
              <a:pathLst>
                <a:path w="1334770" h="36194">
                  <a:moveTo>
                    <a:pt x="1334770" y="0"/>
                  </a:moveTo>
                  <a:lnTo>
                    <a:pt x="0" y="0"/>
                  </a:lnTo>
                  <a:lnTo>
                    <a:pt x="0" y="36182"/>
                  </a:lnTo>
                  <a:lnTo>
                    <a:pt x="1334770" y="36182"/>
                  </a:lnTo>
                  <a:lnTo>
                    <a:pt x="1334770"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2239416" y="1371511"/>
              <a:ext cx="4425315" cy="36195"/>
            </a:xfrm>
            <a:custGeom>
              <a:avLst/>
              <a:gdLst/>
              <a:ahLst/>
              <a:cxnLst/>
              <a:rect l="l" t="t" r="r" b="b"/>
              <a:pathLst>
                <a:path w="4425315" h="36194">
                  <a:moveTo>
                    <a:pt x="4425226" y="0"/>
                  </a:moveTo>
                  <a:lnTo>
                    <a:pt x="0" y="0"/>
                  </a:lnTo>
                  <a:lnTo>
                    <a:pt x="0" y="36182"/>
                  </a:lnTo>
                  <a:lnTo>
                    <a:pt x="4425226" y="36182"/>
                  </a:lnTo>
                  <a:lnTo>
                    <a:pt x="4425226"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8" name="object 8"/>
          <p:cNvSpPr txBox="1"/>
          <p:nvPr/>
        </p:nvSpPr>
        <p:spPr>
          <a:xfrm>
            <a:off x="891938" y="825576"/>
            <a:ext cx="5776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36F21"/>
                </a:solidFill>
                <a:latin typeface="Arial" panose="020B0604020202020204" pitchFamily="34" charset="0"/>
                <a:cs typeface="Arial" panose="020B0604020202020204" pitchFamily="34" charset="0"/>
              </a:rPr>
              <a:t>GENERATE </a:t>
            </a:r>
            <a:r>
              <a:rPr sz="1800" dirty="0">
                <a:solidFill>
                  <a:srgbClr val="F36F21"/>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9" name="object 9"/>
          <p:cNvSpPr txBox="1"/>
          <p:nvPr/>
        </p:nvSpPr>
        <p:spPr>
          <a:xfrm>
            <a:off x="3926572" y="1924456"/>
            <a:ext cx="213767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p:txBody>
      </p:sp>
      <p:sp>
        <p:nvSpPr>
          <p:cNvPr id="10" name="object 10"/>
          <p:cNvSpPr txBox="1"/>
          <p:nvPr/>
        </p:nvSpPr>
        <p:spPr>
          <a:xfrm>
            <a:off x="3926573" y="2143773"/>
            <a:ext cx="268605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In the </a:t>
            </a:r>
            <a:r>
              <a:rPr sz="800" b="1" dirty="0">
                <a:solidFill>
                  <a:srgbClr val="414042"/>
                </a:solidFill>
                <a:latin typeface="Arial" panose="020B0604020202020204" pitchFamily="34" charset="0"/>
                <a:cs typeface="Arial" panose="020B0604020202020204" pitchFamily="34" charset="0"/>
              </a:rPr>
              <a:t>Generate Solutions </a:t>
            </a:r>
            <a:r>
              <a:rPr sz="800" dirty="0">
                <a:solidFill>
                  <a:srgbClr val="414042"/>
                </a:solidFill>
                <a:latin typeface="Arial" panose="020B0604020202020204" pitchFamily="34" charset="0"/>
                <a:cs typeface="Arial" panose="020B0604020202020204" pitchFamily="34" charset="0"/>
              </a:rPr>
              <a:t>phase of the design challenge  the team will begin imagining possible solutions to their  specific design challenge.</a:t>
            </a:r>
            <a:endParaRPr sz="800">
              <a:latin typeface="Arial" panose="020B0604020202020204" pitchFamily="34" charset="0"/>
              <a:cs typeface="Arial" panose="020B0604020202020204" pitchFamily="34" charset="0"/>
            </a:endParaRPr>
          </a:p>
        </p:txBody>
      </p:sp>
      <p:sp>
        <p:nvSpPr>
          <p:cNvPr id="11" name="object 11"/>
          <p:cNvSpPr txBox="1"/>
          <p:nvPr/>
        </p:nvSpPr>
        <p:spPr>
          <a:xfrm>
            <a:off x="3926573" y="2581567"/>
            <a:ext cx="2644140" cy="1316990"/>
          </a:xfrm>
          <a:prstGeom prst="rect">
            <a:avLst/>
          </a:prstGeom>
        </p:spPr>
        <p:txBody>
          <a:bodyPr vert="horz" wrap="square" lIns="0" tIns="12700" rIns="0" bIns="0" rtlCol="0">
            <a:spAutoFit/>
          </a:bodyPr>
          <a:lstStyle/>
          <a:p>
            <a:pPr marL="12700" marR="283845">
              <a:lnSpc>
                <a:spcPct val="100000"/>
              </a:lnSpc>
              <a:spcBef>
                <a:spcPts val="100"/>
              </a:spcBef>
            </a:pPr>
            <a:r>
              <a:rPr sz="800" dirty="0">
                <a:solidFill>
                  <a:srgbClr val="414042"/>
                </a:solidFill>
                <a:latin typeface="Arial" panose="020B0604020202020204" pitchFamily="34" charset="0"/>
                <a:cs typeface="Arial" panose="020B0604020202020204" pitchFamily="34" charset="0"/>
              </a:rPr>
              <a:t>Now is the time to share ideas about what to do  and what to make. As this happens, it is important  to focus on creating a very large volume of ideas,  and avoid being overly critical of the quality.</a:t>
            </a:r>
            <a:endParaRPr sz="800">
              <a:latin typeface="Arial" panose="020B0604020202020204" pitchFamily="34" charset="0"/>
              <a:cs typeface="Arial" panose="020B0604020202020204" pitchFamily="34" charset="0"/>
            </a:endParaRPr>
          </a:p>
          <a:p>
            <a:pPr marL="12700" marR="82550">
              <a:lnSpc>
                <a:spcPct val="100000"/>
              </a:lnSpc>
              <a:spcBef>
                <a:spcPts val="565"/>
              </a:spcBef>
            </a:pPr>
            <a:r>
              <a:rPr sz="800" dirty="0">
                <a:solidFill>
                  <a:srgbClr val="414042"/>
                </a:solidFill>
                <a:latin typeface="Arial" panose="020B0604020202020204" pitchFamily="34" charset="0"/>
                <a:cs typeface="Arial" panose="020B0604020202020204" pitchFamily="34" charset="0"/>
              </a:rPr>
              <a:t>Let the team have ideas that are free from the normal  constraints of money, time, resources, schedule, rules.</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By allowing this freedom of creative ideas the team</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just might think of something that will have an incredibly  positive impact on the holistic learning outcomes</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at the school.</a:t>
            </a:r>
            <a:endParaRPr sz="800">
              <a:latin typeface="Arial" panose="020B0604020202020204" pitchFamily="34" charset="0"/>
              <a:cs typeface="Arial" panose="020B0604020202020204" pitchFamily="34" charset="0"/>
            </a:endParaRPr>
          </a:p>
        </p:txBody>
      </p:sp>
      <p:sp>
        <p:nvSpPr>
          <p:cNvPr id="12" name="object 12"/>
          <p:cNvSpPr txBox="1"/>
          <p:nvPr/>
        </p:nvSpPr>
        <p:spPr>
          <a:xfrm>
            <a:off x="3926573" y="3944835"/>
            <a:ext cx="259207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You will know if the brainstorm is successful if ideas are  flowing easily, people are laughing, and the team is  collaboratively building upon each other’s ideas.</a:t>
            </a:r>
            <a:endParaRPr sz="800">
              <a:latin typeface="Arial" panose="020B0604020202020204" pitchFamily="34" charset="0"/>
              <a:cs typeface="Arial" panose="020B0604020202020204" pitchFamily="34" charset="0"/>
            </a:endParaRPr>
          </a:p>
        </p:txBody>
      </p:sp>
      <p:sp>
        <p:nvSpPr>
          <p:cNvPr id="13" name="object 13"/>
          <p:cNvSpPr txBox="1"/>
          <p:nvPr/>
        </p:nvSpPr>
        <p:spPr>
          <a:xfrm>
            <a:off x="3926573" y="4576670"/>
            <a:ext cx="2738158" cy="684162"/>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34925">
              <a:lnSpc>
                <a:spcPct val="100000"/>
              </a:lnSpc>
              <a:spcBef>
                <a:spcPts val="530"/>
              </a:spcBef>
            </a:pPr>
            <a:r>
              <a:rPr sz="800" dirty="0">
                <a:solidFill>
                  <a:srgbClr val="414042"/>
                </a:solidFill>
                <a:latin typeface="Arial" panose="020B0604020202020204" pitchFamily="34" charset="0"/>
                <a:cs typeface="Arial" panose="020B0604020202020204" pitchFamily="34" charset="0"/>
              </a:rPr>
              <a:t>It is a common mistake that during the </a:t>
            </a:r>
            <a:r>
              <a:rPr sz="800" b="1" dirty="0">
                <a:solidFill>
                  <a:srgbClr val="414042"/>
                </a:solidFill>
                <a:latin typeface="Arial" panose="020B0604020202020204" pitchFamily="34" charset="0"/>
                <a:cs typeface="Arial" panose="020B0604020202020204" pitchFamily="34" charset="0"/>
              </a:rPr>
              <a:t>Generate Ideas  </a:t>
            </a:r>
            <a:r>
              <a:rPr sz="800" dirty="0">
                <a:solidFill>
                  <a:srgbClr val="414042"/>
                </a:solidFill>
                <a:latin typeface="Arial" panose="020B0604020202020204" pitchFamily="34" charset="0"/>
                <a:cs typeface="Arial" panose="020B0604020202020204" pitchFamily="34" charset="0"/>
              </a:rPr>
              <a:t>phase teams begin to judge ideas too quickly, which  leads to fewer ideas and frustration among the team.</a:t>
            </a:r>
            <a:endParaRPr sz="800" dirty="0">
              <a:latin typeface="Arial" panose="020B0604020202020204" pitchFamily="34" charset="0"/>
              <a:cs typeface="Arial" panose="020B0604020202020204" pitchFamily="34" charset="0"/>
            </a:endParaRPr>
          </a:p>
        </p:txBody>
      </p:sp>
      <p:sp>
        <p:nvSpPr>
          <p:cNvPr id="14" name="object 14"/>
          <p:cNvSpPr txBox="1"/>
          <p:nvPr/>
        </p:nvSpPr>
        <p:spPr>
          <a:xfrm>
            <a:off x="3926573" y="5317426"/>
            <a:ext cx="269875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letting one team member have too much control  over the development of the ideas. Everyone should have  a chance to contribute without judgment.</a:t>
            </a:r>
            <a:endParaRPr sz="800">
              <a:latin typeface="Arial" panose="020B0604020202020204" pitchFamily="34" charset="0"/>
              <a:cs typeface="Arial" panose="020B0604020202020204" pitchFamily="34" charset="0"/>
            </a:endParaRPr>
          </a:p>
        </p:txBody>
      </p:sp>
      <p:sp>
        <p:nvSpPr>
          <p:cNvPr id="15" name="object 15"/>
          <p:cNvSpPr txBox="1"/>
          <p:nvPr/>
        </p:nvSpPr>
        <p:spPr>
          <a:xfrm>
            <a:off x="3926573" y="5755221"/>
            <a:ext cx="260350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To avoid judgment, don’t allow team members to  comment on ideas or add more information like “We  did that once” or “That would never work.” Instead ask  people to comment with “Yes, and...” Everyone should  work on building on the ideas of others.</a:t>
            </a:r>
            <a:endParaRPr sz="800">
              <a:latin typeface="Arial" panose="020B0604020202020204" pitchFamily="34" charset="0"/>
              <a:cs typeface="Arial" panose="020B0604020202020204" pitchFamily="34" charset="0"/>
            </a:endParaRPr>
          </a:p>
        </p:txBody>
      </p:sp>
      <p:sp>
        <p:nvSpPr>
          <p:cNvPr id="16" name="object 16"/>
          <p:cNvSpPr txBox="1"/>
          <p:nvPr/>
        </p:nvSpPr>
        <p:spPr>
          <a:xfrm>
            <a:off x="3926573" y="7035377"/>
            <a:ext cx="2661920" cy="81661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This phase of the design challenge is about having many  ideas. That means that the team should stay open to  everything, no matter how outrageous or uncommon</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the idea might be.</a:t>
            </a:r>
            <a:endParaRPr sz="800">
              <a:latin typeface="Arial" panose="020B0604020202020204" pitchFamily="34" charset="0"/>
              <a:cs typeface="Arial" panose="020B0604020202020204" pitchFamily="34" charset="0"/>
            </a:endParaRPr>
          </a:p>
        </p:txBody>
      </p:sp>
      <p:sp>
        <p:nvSpPr>
          <p:cNvPr id="17" name="object 17"/>
          <p:cNvSpPr txBox="1"/>
          <p:nvPr/>
        </p:nvSpPr>
        <p:spPr>
          <a:xfrm>
            <a:off x="3926573" y="7898054"/>
            <a:ext cx="2665095" cy="95123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is also a collaborative moment for the team to listen  and support each other. It’s not about having perfect  ideas, or finding the right solution. This phase is about  embracing a creative imagining of new solutions that  might solve the problem.</a:t>
            </a:r>
            <a:endParaRPr sz="800">
              <a:latin typeface="Arial" panose="020B0604020202020204" pitchFamily="34" charset="0"/>
              <a:cs typeface="Arial" panose="020B0604020202020204" pitchFamily="34" charset="0"/>
            </a:endParaRPr>
          </a:p>
          <a:p>
            <a:pPr marL="12700" marR="291465">
              <a:lnSpc>
                <a:spcPct val="100000"/>
              </a:lnSpc>
              <a:spcBef>
                <a:spcPts val="565"/>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a:latin typeface="Arial" panose="020B0604020202020204" pitchFamily="34" charset="0"/>
              <a:cs typeface="Arial" panose="020B0604020202020204" pitchFamily="34" charset="0"/>
            </a:endParaRPr>
          </a:p>
        </p:txBody>
      </p:sp>
      <p:sp>
        <p:nvSpPr>
          <p:cNvPr id="18" name="object 18"/>
          <p:cNvSpPr txBox="1"/>
          <p:nvPr/>
        </p:nvSpPr>
        <p:spPr>
          <a:xfrm>
            <a:off x="1336865" y="1731874"/>
            <a:ext cx="2064050"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9" name="object 19"/>
          <p:cNvSpPr/>
          <p:nvPr/>
        </p:nvSpPr>
        <p:spPr>
          <a:xfrm>
            <a:off x="901461" y="1971446"/>
            <a:ext cx="2717165" cy="2072005"/>
          </a:xfrm>
          <a:custGeom>
            <a:avLst/>
            <a:gdLst/>
            <a:ahLst/>
            <a:cxnLst/>
            <a:rect l="l" t="t" r="r" b="b"/>
            <a:pathLst>
              <a:path w="2717165" h="2072004">
                <a:moveTo>
                  <a:pt x="2644533" y="0"/>
                </a:moveTo>
                <a:lnTo>
                  <a:pt x="71996" y="0"/>
                </a:lnTo>
                <a:lnTo>
                  <a:pt x="30373" y="1124"/>
                </a:lnTo>
                <a:lnTo>
                  <a:pt x="8999" y="8999"/>
                </a:lnTo>
                <a:lnTo>
                  <a:pt x="1124" y="30373"/>
                </a:lnTo>
                <a:lnTo>
                  <a:pt x="0" y="71996"/>
                </a:lnTo>
                <a:lnTo>
                  <a:pt x="0" y="1999589"/>
                </a:lnTo>
                <a:lnTo>
                  <a:pt x="1124" y="2041212"/>
                </a:lnTo>
                <a:lnTo>
                  <a:pt x="8999" y="2062586"/>
                </a:lnTo>
                <a:lnTo>
                  <a:pt x="30373" y="2070460"/>
                </a:lnTo>
                <a:lnTo>
                  <a:pt x="71996" y="2071585"/>
                </a:lnTo>
                <a:lnTo>
                  <a:pt x="2644533" y="2071585"/>
                </a:lnTo>
                <a:lnTo>
                  <a:pt x="2686163" y="2070460"/>
                </a:lnTo>
                <a:lnTo>
                  <a:pt x="2707541" y="2062586"/>
                </a:lnTo>
                <a:lnTo>
                  <a:pt x="2715417" y="2041212"/>
                </a:lnTo>
                <a:lnTo>
                  <a:pt x="2716542" y="1999589"/>
                </a:lnTo>
                <a:lnTo>
                  <a:pt x="2716542" y="71996"/>
                </a:lnTo>
                <a:lnTo>
                  <a:pt x="2715417" y="30373"/>
                </a:lnTo>
                <a:lnTo>
                  <a:pt x="2707541" y="8999"/>
                </a:lnTo>
                <a:lnTo>
                  <a:pt x="2686163" y="1124"/>
                </a:lnTo>
                <a:lnTo>
                  <a:pt x="2644533" y="0"/>
                </a:lnTo>
                <a:close/>
              </a:path>
            </a:pathLst>
          </a:custGeom>
          <a:solidFill>
            <a:srgbClr val="FF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1461" y="4508055"/>
            <a:ext cx="2717165" cy="2188210"/>
          </a:xfrm>
          <a:custGeom>
            <a:avLst/>
            <a:gdLst/>
            <a:ahLst/>
            <a:cxnLst/>
            <a:rect l="l" t="t" r="r" b="b"/>
            <a:pathLst>
              <a:path w="2717165" h="2188209">
                <a:moveTo>
                  <a:pt x="2644533" y="0"/>
                </a:moveTo>
                <a:lnTo>
                  <a:pt x="71996" y="0"/>
                </a:lnTo>
                <a:lnTo>
                  <a:pt x="30373" y="1124"/>
                </a:lnTo>
                <a:lnTo>
                  <a:pt x="8999" y="8999"/>
                </a:lnTo>
                <a:lnTo>
                  <a:pt x="1124" y="30373"/>
                </a:lnTo>
                <a:lnTo>
                  <a:pt x="0" y="71996"/>
                </a:lnTo>
                <a:lnTo>
                  <a:pt x="0" y="2116150"/>
                </a:lnTo>
                <a:lnTo>
                  <a:pt x="1124" y="2157780"/>
                </a:lnTo>
                <a:lnTo>
                  <a:pt x="8999" y="2179158"/>
                </a:lnTo>
                <a:lnTo>
                  <a:pt x="30373" y="2187034"/>
                </a:lnTo>
                <a:lnTo>
                  <a:pt x="71996" y="2188159"/>
                </a:lnTo>
                <a:lnTo>
                  <a:pt x="2644533" y="2188159"/>
                </a:lnTo>
                <a:lnTo>
                  <a:pt x="2686163" y="2187034"/>
                </a:lnTo>
                <a:lnTo>
                  <a:pt x="2707541" y="2179158"/>
                </a:lnTo>
                <a:lnTo>
                  <a:pt x="2715417" y="2157780"/>
                </a:lnTo>
                <a:lnTo>
                  <a:pt x="2716542" y="2116150"/>
                </a:lnTo>
                <a:lnTo>
                  <a:pt x="2716542" y="71996"/>
                </a:lnTo>
                <a:lnTo>
                  <a:pt x="2715417" y="30373"/>
                </a:lnTo>
                <a:lnTo>
                  <a:pt x="2707541" y="8999"/>
                </a:lnTo>
                <a:lnTo>
                  <a:pt x="2686163" y="1124"/>
                </a:lnTo>
                <a:lnTo>
                  <a:pt x="2644533" y="0"/>
                </a:lnTo>
                <a:close/>
              </a:path>
            </a:pathLst>
          </a:custGeom>
          <a:solidFill>
            <a:srgbClr val="FF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00003" y="6973430"/>
            <a:ext cx="2718435" cy="2386965"/>
          </a:xfrm>
          <a:custGeom>
            <a:avLst/>
            <a:gdLst/>
            <a:ahLst/>
            <a:cxnLst/>
            <a:rect l="l" t="t" r="r" b="b"/>
            <a:pathLst>
              <a:path w="2718435" h="2386965">
                <a:moveTo>
                  <a:pt x="2645994" y="0"/>
                </a:moveTo>
                <a:lnTo>
                  <a:pt x="71996" y="0"/>
                </a:lnTo>
                <a:lnTo>
                  <a:pt x="30373" y="1124"/>
                </a:lnTo>
                <a:lnTo>
                  <a:pt x="8999" y="8999"/>
                </a:lnTo>
                <a:lnTo>
                  <a:pt x="1124" y="30373"/>
                </a:lnTo>
                <a:lnTo>
                  <a:pt x="0" y="71996"/>
                </a:lnTo>
                <a:lnTo>
                  <a:pt x="0" y="2314574"/>
                </a:lnTo>
                <a:lnTo>
                  <a:pt x="1124" y="2356197"/>
                </a:lnTo>
                <a:lnTo>
                  <a:pt x="8999" y="2377571"/>
                </a:lnTo>
                <a:lnTo>
                  <a:pt x="30373" y="2385446"/>
                </a:lnTo>
                <a:lnTo>
                  <a:pt x="71996" y="2386571"/>
                </a:lnTo>
                <a:lnTo>
                  <a:pt x="2645994" y="2386571"/>
                </a:lnTo>
                <a:lnTo>
                  <a:pt x="2687617" y="2385446"/>
                </a:lnTo>
                <a:lnTo>
                  <a:pt x="2708990" y="2377571"/>
                </a:lnTo>
                <a:lnTo>
                  <a:pt x="2716865" y="2356197"/>
                </a:lnTo>
                <a:lnTo>
                  <a:pt x="2717990" y="2314574"/>
                </a:lnTo>
                <a:lnTo>
                  <a:pt x="2717990" y="71996"/>
                </a:lnTo>
                <a:lnTo>
                  <a:pt x="2716865" y="30373"/>
                </a:lnTo>
                <a:lnTo>
                  <a:pt x="2708990" y="8999"/>
                </a:lnTo>
                <a:lnTo>
                  <a:pt x="2687617" y="1124"/>
                </a:lnTo>
                <a:lnTo>
                  <a:pt x="2645994" y="0"/>
                </a:lnTo>
                <a:close/>
              </a:path>
            </a:pathLst>
          </a:custGeom>
          <a:solidFill>
            <a:srgbClr val="FF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1006964" y="2172258"/>
            <a:ext cx="2611473" cy="1000274"/>
          </a:xfrm>
          <a:prstGeom prst="rect">
            <a:avLst/>
          </a:prstGeom>
        </p:spPr>
        <p:txBody>
          <a:bodyPr vert="horz" wrap="square" lIns="0" tIns="12700" rIns="0" bIns="0" rtlCol="0">
            <a:spAutoFit/>
          </a:bodyPr>
          <a:lstStyle/>
          <a:p>
            <a:pPr marL="156210" marR="817880" indent="-144145">
              <a:lnSpc>
                <a:spcPct val="100000"/>
              </a:lnSpc>
              <a:spcBef>
                <a:spcPts val="100"/>
              </a:spcBef>
            </a:pPr>
            <a:r>
              <a:rPr lang="pt-PT" sz="1000" dirty="0">
                <a:solidFill>
                  <a:srgbClr val="F36F21"/>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GENERATE  SOLUTIONS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handout in the </a:t>
            </a:r>
            <a:r>
              <a:rPr sz="800" b="1" dirty="0">
                <a:solidFill>
                  <a:srgbClr val="414042"/>
                </a:solidFill>
                <a:latin typeface="Arial" panose="020B0604020202020204" pitchFamily="34" charset="0"/>
                <a:cs typeface="Arial" panose="020B0604020202020204" pitchFamily="34" charset="0"/>
              </a:rPr>
              <a:t>Generate Solutions </a:t>
            </a:r>
            <a:r>
              <a:rPr sz="800" dirty="0">
                <a:solidFill>
                  <a:srgbClr val="414042"/>
                </a:solidFill>
                <a:latin typeface="Arial" panose="020B0604020202020204" pitchFamily="34" charset="0"/>
                <a:cs typeface="Arial" panose="020B0604020202020204" pitchFamily="34" charset="0"/>
              </a:rPr>
              <a:t>phase of the  process is focused on generating as many solutions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to a problem as possible. Once many solutions have  been generated, members of your team will select  one to four to move forward to prototyping.</a:t>
            </a:r>
            <a:endParaRPr sz="800" dirty="0">
              <a:latin typeface="Arial" panose="020B0604020202020204" pitchFamily="34" charset="0"/>
              <a:cs typeface="Arial" panose="020B0604020202020204" pitchFamily="34" charset="0"/>
            </a:endParaRPr>
          </a:p>
        </p:txBody>
      </p:sp>
      <p:sp>
        <p:nvSpPr>
          <p:cNvPr id="23" name="object 23"/>
          <p:cNvSpPr txBox="1"/>
          <p:nvPr/>
        </p:nvSpPr>
        <p:spPr>
          <a:xfrm>
            <a:off x="1006965" y="3225622"/>
            <a:ext cx="2110105"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is a collaborative process and should be  completed in teams. These teams can be  school-based or from other schools.</a:t>
            </a:r>
            <a:endParaRPr sz="800">
              <a:latin typeface="Arial" panose="020B0604020202020204" pitchFamily="34" charset="0"/>
              <a:cs typeface="Arial" panose="020B0604020202020204" pitchFamily="34" charset="0"/>
            </a:endParaRPr>
          </a:p>
        </p:txBody>
      </p:sp>
      <p:sp>
        <p:nvSpPr>
          <p:cNvPr id="24" name="object 24"/>
          <p:cNvSpPr txBox="1"/>
          <p:nvPr/>
        </p:nvSpPr>
        <p:spPr>
          <a:xfrm>
            <a:off x="1006965" y="4705210"/>
            <a:ext cx="2611472" cy="1000274"/>
          </a:xfrm>
          <a:prstGeom prst="rect">
            <a:avLst/>
          </a:prstGeom>
        </p:spPr>
        <p:txBody>
          <a:bodyPr vert="horz" wrap="square" lIns="0" tIns="12700" rIns="0" bIns="0" rtlCol="0">
            <a:spAutoFit/>
          </a:bodyPr>
          <a:lstStyle/>
          <a:p>
            <a:pPr marL="156210" marR="671195" indent="-144145">
              <a:lnSpc>
                <a:spcPct val="100000"/>
              </a:lnSpc>
              <a:spcBef>
                <a:spcPts val="100"/>
              </a:spcBef>
            </a:pPr>
            <a:r>
              <a:rPr lang="pt-PT" sz="1000" dirty="0">
                <a:solidFill>
                  <a:srgbClr val="F36F21"/>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a:t>
            </a:r>
            <a:r>
              <a:rPr lang="pt-PT" sz="1000" dirty="0">
                <a:latin typeface="Arial" panose="020B0604020202020204" pitchFamily="34" charset="0"/>
                <a:cs typeface="Arial" panose="020B0604020202020204" pitchFamily="34" charset="0"/>
              </a:rPr>
              <a:t> </a:t>
            </a:r>
            <a:r>
              <a:rPr sz="1000" b="1" dirty="0">
                <a:latin typeface="Arial" panose="020B0604020202020204" pitchFamily="34" charset="0"/>
                <a:cs typeface="Arial" panose="020B0604020202020204" pitchFamily="34" charset="0"/>
              </a:rPr>
              <a:t>GENERATE  SOLUTIONS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use the POV statements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and HMW questions to generate many solutions.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By generating lots of solutions, you will get to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innovative solutions. From there, the team will</a:t>
            </a:r>
            <a:r>
              <a:rPr lang="pt-PT" sz="800" dirty="0">
                <a:latin typeface="Arial" panose="020B0604020202020204" pitchFamily="34" charset="0"/>
                <a:cs typeface="Arial" panose="020B0604020202020204" pitchFamily="34" charset="0"/>
              </a:rPr>
              <a:t> </a:t>
            </a:r>
            <a:r>
              <a:rPr sz="800" dirty="0">
                <a:solidFill>
                  <a:srgbClr val="414042"/>
                </a:solidFill>
                <a:latin typeface="Arial" panose="020B0604020202020204" pitchFamily="34" charset="0"/>
                <a:cs typeface="Arial" panose="020B0604020202020204" pitchFamily="34" charset="0"/>
              </a:rPr>
              <a:t>use criteria to select ideas that have clustered  into themes.</a:t>
            </a:r>
            <a:endParaRPr sz="800" dirty="0">
              <a:latin typeface="Arial" panose="020B0604020202020204" pitchFamily="34" charset="0"/>
              <a:cs typeface="Arial" panose="020B0604020202020204" pitchFamily="34" charset="0"/>
            </a:endParaRPr>
          </a:p>
        </p:txBody>
      </p:sp>
      <p:sp>
        <p:nvSpPr>
          <p:cNvPr id="25" name="object 25"/>
          <p:cNvSpPr txBox="1"/>
          <p:nvPr/>
        </p:nvSpPr>
        <p:spPr>
          <a:xfrm>
            <a:off x="1006965" y="5880481"/>
            <a:ext cx="2037714"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on 1-4 ideas that they are  interested in prototyping.</a:t>
            </a:r>
            <a:endParaRPr sz="800">
              <a:latin typeface="Arial" panose="020B0604020202020204" pitchFamily="34" charset="0"/>
              <a:cs typeface="Arial" panose="020B0604020202020204" pitchFamily="34" charset="0"/>
            </a:endParaRPr>
          </a:p>
        </p:txBody>
      </p:sp>
      <p:sp>
        <p:nvSpPr>
          <p:cNvPr id="26" name="object 26"/>
          <p:cNvSpPr txBox="1"/>
          <p:nvPr/>
        </p:nvSpPr>
        <p:spPr>
          <a:xfrm>
            <a:off x="1006964" y="7122794"/>
            <a:ext cx="2321919" cy="707886"/>
          </a:xfrm>
          <a:prstGeom prst="rect">
            <a:avLst/>
          </a:prstGeom>
        </p:spPr>
        <p:txBody>
          <a:bodyPr vert="horz" wrap="square" lIns="0" tIns="12700" rIns="0" bIns="0" rtlCol="0">
            <a:spAutoFit/>
          </a:bodyPr>
          <a:lstStyle/>
          <a:p>
            <a:pPr marL="156210" marR="234950" indent="-144145">
              <a:lnSpc>
                <a:spcPct val="100000"/>
              </a:lnSpc>
              <a:spcBef>
                <a:spcPts val="100"/>
              </a:spcBef>
            </a:pPr>
            <a:r>
              <a:rPr lang="pt-PT" sz="1000" dirty="0">
                <a:solidFill>
                  <a:srgbClr val="F36F21"/>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GENERATE  SOLUTIONS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Many ideas lead to good ideas</a:t>
            </a:r>
            <a:endParaRPr sz="800" dirty="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Defer judgment and criticism of ideas</a:t>
            </a:r>
            <a:endParaRPr sz="800" dirty="0">
              <a:latin typeface="Arial" panose="020B0604020202020204" pitchFamily="34" charset="0"/>
              <a:cs typeface="Arial" panose="020B0604020202020204" pitchFamily="34" charset="0"/>
            </a:endParaRPr>
          </a:p>
        </p:txBody>
      </p:sp>
      <p:sp>
        <p:nvSpPr>
          <p:cNvPr id="27" name="object 27"/>
          <p:cNvSpPr txBox="1"/>
          <p:nvPr/>
        </p:nvSpPr>
        <p:spPr>
          <a:xfrm>
            <a:off x="1006965" y="7882432"/>
            <a:ext cx="2211070" cy="463550"/>
          </a:xfrm>
          <a:prstGeom prst="rect">
            <a:avLst/>
          </a:prstGeom>
        </p:spPr>
        <p:txBody>
          <a:bodyPr vert="horz" wrap="square" lIns="0" tIns="12700" rIns="0" bIns="0" rtlCol="0">
            <a:spAutoFit/>
          </a:bodyPr>
          <a:lstStyle/>
          <a:p>
            <a:pPr marL="84455" marR="67183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Idea generation is not the time  for evaluating ideas</a:t>
            </a:r>
            <a:endParaRPr sz="80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Brainstorming is a collaborative team activity</a:t>
            </a:r>
            <a:endParaRPr sz="800">
              <a:latin typeface="Arial" panose="020B0604020202020204" pitchFamily="34" charset="0"/>
              <a:cs typeface="Arial" panose="020B0604020202020204" pitchFamily="34" charset="0"/>
            </a:endParaRPr>
          </a:p>
        </p:txBody>
      </p:sp>
      <p:sp>
        <p:nvSpPr>
          <p:cNvPr id="28" name="object 28"/>
          <p:cNvSpPr txBox="1"/>
          <p:nvPr/>
        </p:nvSpPr>
        <p:spPr>
          <a:xfrm>
            <a:off x="1006965" y="8392261"/>
            <a:ext cx="1748155"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Allow yourself to think of wild ideas</a:t>
            </a:r>
            <a:endParaRPr sz="800">
              <a:latin typeface="Arial" panose="020B0604020202020204" pitchFamily="34" charset="0"/>
              <a:cs typeface="Arial" panose="020B0604020202020204" pitchFamily="34" charset="0"/>
            </a:endParaRPr>
          </a:p>
        </p:txBody>
      </p:sp>
      <p:sp>
        <p:nvSpPr>
          <p:cNvPr id="29" name="object 29"/>
          <p:cNvSpPr txBox="1"/>
          <p:nvPr/>
        </p:nvSpPr>
        <p:spPr>
          <a:xfrm>
            <a:off x="1006965" y="8586216"/>
            <a:ext cx="2185035" cy="341630"/>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See opportunities in constraints</a:t>
            </a:r>
            <a:endParaRPr sz="800">
              <a:latin typeface="Arial" panose="020B0604020202020204" pitchFamily="34" charset="0"/>
              <a:cs typeface="Arial" panose="020B0604020202020204" pitchFamily="34" charset="0"/>
            </a:endParaRPr>
          </a:p>
          <a:p>
            <a:pPr marL="91440" indent="-79375">
              <a:lnSpc>
                <a:spcPct val="100000"/>
              </a:lnSpc>
              <a:spcBef>
                <a:spcPts val="565"/>
              </a:spcBef>
              <a:buChar char="•"/>
              <a:tabLst>
                <a:tab pos="92075" algn="l"/>
              </a:tabLst>
            </a:pPr>
            <a:r>
              <a:rPr sz="800" b="1" dirty="0">
                <a:solidFill>
                  <a:srgbClr val="414042"/>
                </a:solidFill>
                <a:latin typeface="Arial" panose="020B0604020202020204" pitchFamily="34" charset="0"/>
                <a:cs typeface="Arial" panose="020B0604020202020204" pitchFamily="34" charset="0"/>
              </a:rPr>
              <a:t>This phase is the time to solve the problem</a:t>
            </a:r>
            <a:endParaRPr sz="800">
              <a:latin typeface="Arial" panose="020B0604020202020204" pitchFamily="34" charset="0"/>
              <a:cs typeface="Arial" panose="020B0604020202020204" pitchFamily="34" charset="0"/>
            </a:endParaRPr>
          </a:p>
        </p:txBody>
      </p:sp>
      <p:grpSp>
        <p:nvGrpSpPr>
          <p:cNvPr id="30" name="object 30"/>
          <p:cNvGrpSpPr/>
          <p:nvPr/>
        </p:nvGrpSpPr>
        <p:grpSpPr>
          <a:xfrm>
            <a:off x="868940" y="10287564"/>
            <a:ext cx="5798820" cy="404495"/>
            <a:chOff x="868940" y="10287564"/>
            <a:chExt cx="5798820" cy="404495"/>
          </a:xfrm>
        </p:grpSpPr>
        <p:sp>
          <p:nvSpPr>
            <p:cNvPr id="31" name="object 31"/>
            <p:cNvSpPr/>
            <p:nvPr/>
          </p:nvSpPr>
          <p:spPr>
            <a:xfrm>
              <a:off x="876300" y="10303091"/>
              <a:ext cx="5784215" cy="389255"/>
            </a:xfrm>
            <a:custGeom>
              <a:avLst/>
              <a:gdLst/>
              <a:ahLst/>
              <a:cxnLst/>
              <a:rect l="l" t="t" r="r" b="b"/>
              <a:pathLst>
                <a:path w="5784215" h="389254">
                  <a:moveTo>
                    <a:pt x="5783694" y="0"/>
                  </a:moveTo>
                  <a:lnTo>
                    <a:pt x="0" y="0"/>
                  </a:lnTo>
                  <a:lnTo>
                    <a:pt x="0" y="186016"/>
                  </a:lnTo>
                  <a:lnTo>
                    <a:pt x="0" y="388912"/>
                  </a:lnTo>
                  <a:lnTo>
                    <a:pt x="5783694" y="388912"/>
                  </a:lnTo>
                  <a:lnTo>
                    <a:pt x="5783694" y="186016"/>
                  </a:lnTo>
                  <a:lnTo>
                    <a:pt x="5783694"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5414746"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5414746"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4278299"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4278299"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3141840"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3141840"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2005393"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9" name="object 39"/>
            <p:cNvSpPr/>
            <p:nvPr/>
          </p:nvSpPr>
          <p:spPr>
            <a:xfrm>
              <a:off x="2005393"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0" name="object 40"/>
            <p:cNvSpPr/>
            <p:nvPr/>
          </p:nvSpPr>
          <p:spPr>
            <a:xfrm>
              <a:off x="876312"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41" name="object 41"/>
            <p:cNvSpPr/>
            <p:nvPr/>
          </p:nvSpPr>
          <p:spPr>
            <a:xfrm>
              <a:off x="876312"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42" name="object 4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89</a:t>
            </a:fld>
            <a:endParaRPr dirty="0">
              <a:latin typeface="Arial" panose="020B0604020202020204" pitchFamily="34" charset="0"/>
              <a:cs typeface="Arial" panose="020B0604020202020204" pitchFamily="34" charset="0"/>
            </a:endParaRPr>
          </a:p>
        </p:txBody>
      </p:sp>
      <p:sp>
        <p:nvSpPr>
          <p:cNvPr id="43" name="object 43"/>
          <p:cNvSpPr txBox="1"/>
          <p:nvPr/>
        </p:nvSpPr>
        <p:spPr>
          <a:xfrm>
            <a:off x="1240137" y="10342916"/>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44" name="object 44"/>
          <p:cNvSpPr txBox="1"/>
          <p:nvPr/>
        </p:nvSpPr>
        <p:spPr>
          <a:xfrm>
            <a:off x="2357105" y="10342916"/>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5" name="object 45"/>
          <p:cNvSpPr txBox="1"/>
          <p:nvPr/>
        </p:nvSpPr>
        <p:spPr>
          <a:xfrm>
            <a:off x="3532885" y="10342916"/>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6" name="object 46"/>
          <p:cNvSpPr txBox="1"/>
          <p:nvPr/>
        </p:nvSpPr>
        <p:spPr>
          <a:xfrm>
            <a:off x="4599620" y="10342916"/>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7" name="object 47"/>
          <p:cNvSpPr txBox="1"/>
          <p:nvPr/>
        </p:nvSpPr>
        <p:spPr>
          <a:xfrm>
            <a:off x="5891253" y="10342916"/>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3" name="object 3"/>
          <p:cNvSpPr/>
          <p:nvPr/>
        </p:nvSpPr>
        <p:spPr>
          <a:xfrm>
            <a:off x="5813264" y="285496"/>
            <a:ext cx="788518" cy="425114"/>
          </a:xfrm>
          <a:prstGeom prst="rect">
            <a:avLst/>
          </a:prstGeom>
          <a:blipFill>
            <a:blip r:embed="rId3"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4" name="object 4"/>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p>
        </p:txBody>
      </p:sp>
      <p:sp>
        <p:nvSpPr>
          <p:cNvPr id="5" name="object 5"/>
          <p:cNvSpPr txBox="1"/>
          <p:nvPr/>
        </p:nvSpPr>
        <p:spPr>
          <a:xfrm>
            <a:off x="887263" y="1987067"/>
            <a:ext cx="5767070" cy="7091685"/>
          </a:xfrm>
          <a:prstGeom prst="rect">
            <a:avLst/>
          </a:prstGeom>
        </p:spPr>
        <p:txBody>
          <a:bodyPr vert="horz" wrap="square" lIns="0" tIns="48260" rIns="0" bIns="0" rtlCol="0">
            <a:spAutoFit/>
          </a:bodyPr>
          <a:lstStyle/>
          <a:p>
            <a:pPr marL="12700">
              <a:lnSpc>
                <a:spcPct val="100000"/>
              </a:lnSpc>
              <a:spcBef>
                <a:spcPts val="380"/>
              </a:spcBef>
            </a:pPr>
            <a:r>
              <a:rPr sz="1000" b="1" i="1" dirty="0">
                <a:solidFill>
                  <a:srgbClr val="74C054"/>
                </a:solidFill>
                <a:latin typeface="Arial" panose="020B0604020202020204" pitchFamily="34" charset="0"/>
                <a:cs typeface="Arial" panose="020B0604020202020204" pitchFamily="34" charset="0"/>
              </a:rPr>
              <a:t>Additional Resources</a:t>
            </a:r>
            <a:endParaRPr sz="1000" dirty="0">
              <a:latin typeface="Arial" panose="020B0604020202020204" pitchFamily="34" charset="0"/>
              <a:cs typeface="Arial" panose="020B0604020202020204" pitchFamily="34" charset="0"/>
            </a:endParaRPr>
          </a:p>
          <a:p>
            <a:pPr marL="12700" marR="5080">
              <a:lnSpc>
                <a:spcPct val="100000"/>
              </a:lnSpc>
              <a:spcBef>
                <a:spcPts val="285"/>
              </a:spcBef>
            </a:pPr>
            <a:r>
              <a:rPr sz="1000" dirty="0">
                <a:solidFill>
                  <a:srgbClr val="414042"/>
                </a:solidFill>
                <a:latin typeface="Arial" panose="020B0604020202020204" pitchFamily="34" charset="0"/>
                <a:cs typeface="Arial" panose="020B0604020202020204" pitchFamily="34" charset="0"/>
              </a:rPr>
              <a:t>Before School Leaders launch their design teams, we recommend that everyone involved in the  design challenge (education officials, school leaders, educators) read the following articles about  human-centered design in educational settings. Check our electronic appendix of articles we have  curated to find these articles and more.</a:t>
            </a:r>
            <a:endParaRPr sz="1000" dirty="0">
              <a:latin typeface="Arial" panose="020B0604020202020204" pitchFamily="34" charset="0"/>
              <a:cs typeface="Arial" panose="020B0604020202020204" pitchFamily="34" charset="0"/>
            </a:endParaRPr>
          </a:p>
          <a:p>
            <a:pPr>
              <a:lnSpc>
                <a:spcPct val="100000"/>
              </a:lnSpc>
              <a:spcBef>
                <a:spcPts val="45"/>
              </a:spcBef>
            </a:pPr>
            <a:endParaRPr sz="1250" dirty="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Introduction to Human-Centered Design</a:t>
            </a:r>
            <a:endParaRPr sz="1000" dirty="0">
              <a:latin typeface="Arial" panose="020B0604020202020204" pitchFamily="34" charset="0"/>
              <a:cs typeface="Arial" panose="020B0604020202020204" pitchFamily="34" charset="0"/>
            </a:endParaRPr>
          </a:p>
          <a:p>
            <a:pPr marL="300355" indent="-108585">
              <a:lnSpc>
                <a:spcPct val="100000"/>
              </a:lnSpc>
              <a:spcBef>
                <a:spcPts val="28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Design Thinking Comes of Age</a:t>
            </a:r>
            <a:endParaRPr sz="1000" dirty="0">
              <a:latin typeface="Arial" panose="020B0604020202020204" pitchFamily="34" charset="0"/>
              <a:cs typeface="Arial" panose="020B0604020202020204" pitchFamily="34" charset="0"/>
            </a:endParaRPr>
          </a:p>
          <a:p>
            <a:pPr marL="300355" indent="-108585">
              <a:lnSpc>
                <a:spcPct val="100000"/>
              </a:lnSpc>
              <a:spcBef>
                <a:spcPts val="284"/>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Design Thinking at the LA County Department of Public Social Services (video)</a:t>
            </a:r>
            <a:endParaRPr sz="1000" dirty="0">
              <a:latin typeface="Arial" panose="020B0604020202020204" pitchFamily="34" charset="0"/>
              <a:cs typeface="Arial" panose="020B0604020202020204" pitchFamily="34" charset="0"/>
            </a:endParaRPr>
          </a:p>
          <a:p>
            <a:pPr marL="300355" indent="-108585">
              <a:lnSpc>
                <a:spcPct val="100000"/>
              </a:lnSpc>
              <a:spcBef>
                <a:spcPts val="280"/>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How to Build Your Creative Confidence (video)</a:t>
            </a:r>
            <a:endParaRPr sz="1000" dirty="0">
              <a:latin typeface="Arial" panose="020B0604020202020204" pitchFamily="34" charset="0"/>
              <a:cs typeface="Arial" panose="020B0604020202020204" pitchFamily="34" charset="0"/>
            </a:endParaRPr>
          </a:p>
          <a:p>
            <a:pPr marL="300355" indent="-108585">
              <a:lnSpc>
                <a:spcPct val="100000"/>
              </a:lnSpc>
              <a:spcBef>
                <a:spcPts val="28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Extreme by Design (video)</a:t>
            </a:r>
            <a:endParaRPr sz="1000" dirty="0">
              <a:latin typeface="Arial" panose="020B0604020202020204" pitchFamily="34" charset="0"/>
              <a:cs typeface="Arial" panose="020B0604020202020204" pitchFamily="34" charset="0"/>
            </a:endParaRPr>
          </a:p>
          <a:p>
            <a:pPr>
              <a:lnSpc>
                <a:spcPct val="100000"/>
              </a:lnSpc>
              <a:spcBef>
                <a:spcPts val="45"/>
              </a:spcBef>
              <a:buFont typeface="Times New Roman"/>
              <a:buChar char="•"/>
            </a:pPr>
            <a:endParaRPr sz="1250" dirty="0">
              <a:latin typeface="Arial" panose="020B0604020202020204" pitchFamily="34" charset="0"/>
              <a:cs typeface="Arial" panose="020B0604020202020204" pitchFamily="34" charset="0"/>
            </a:endParaRPr>
          </a:p>
          <a:p>
            <a:pPr marL="12700">
              <a:lnSpc>
                <a:spcPct val="100000"/>
              </a:lnSpc>
            </a:pPr>
            <a:r>
              <a:rPr sz="1000" b="1" dirty="0">
                <a:solidFill>
                  <a:srgbClr val="414042"/>
                </a:solidFill>
                <a:latin typeface="Arial" panose="020B0604020202020204" pitchFamily="34" charset="0"/>
                <a:cs typeface="Arial" panose="020B0604020202020204" pitchFamily="34" charset="0"/>
              </a:rPr>
              <a:t>Human-Centered Design in Education</a:t>
            </a:r>
            <a:endParaRPr sz="1000" dirty="0">
              <a:latin typeface="Arial" panose="020B0604020202020204" pitchFamily="34" charset="0"/>
              <a:cs typeface="Arial" panose="020B0604020202020204" pitchFamily="34" charset="0"/>
            </a:endParaRPr>
          </a:p>
          <a:p>
            <a:pPr marL="300355" marR="2143760" indent="-108585">
              <a:lnSpc>
                <a:spcPct val="100000"/>
              </a:lnSpc>
              <a:spcBef>
                <a:spcPts val="28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Thinking and Acting Like a Designer: How design thinking  supports innovation in K12 education</a:t>
            </a:r>
            <a:endParaRPr sz="1000" dirty="0">
              <a:latin typeface="Arial" panose="020B0604020202020204" pitchFamily="34" charset="0"/>
              <a:cs typeface="Arial" panose="020B0604020202020204" pitchFamily="34" charset="0"/>
            </a:endParaRPr>
          </a:p>
          <a:p>
            <a:pPr marL="300355" indent="-108585">
              <a:lnSpc>
                <a:spcPct val="100000"/>
              </a:lnSpc>
              <a:spcBef>
                <a:spcPts val="284"/>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Ways Design Can Help Educators Create Change</a:t>
            </a:r>
            <a:endParaRPr sz="1000" dirty="0">
              <a:latin typeface="Arial" panose="020B0604020202020204" pitchFamily="34" charset="0"/>
              <a:cs typeface="Arial" panose="020B0604020202020204" pitchFamily="34" charset="0"/>
            </a:endParaRPr>
          </a:p>
          <a:p>
            <a:pPr marL="300355" indent="-108585">
              <a:lnSpc>
                <a:spcPct val="100000"/>
              </a:lnSpc>
              <a:spcBef>
                <a:spcPts val="280"/>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How Design Thinking Supports Innovation in K-12 Education</a:t>
            </a:r>
            <a:endParaRPr sz="1000" dirty="0">
              <a:latin typeface="Arial" panose="020B0604020202020204" pitchFamily="34" charset="0"/>
              <a:cs typeface="Arial" panose="020B0604020202020204" pitchFamily="34" charset="0"/>
            </a:endParaRPr>
          </a:p>
          <a:p>
            <a:pPr marL="300355" indent="-108585">
              <a:lnSpc>
                <a:spcPct val="100000"/>
              </a:lnSpc>
              <a:spcBef>
                <a:spcPts val="285"/>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Recasting Teachers and Students as Designers</a:t>
            </a:r>
            <a:endParaRPr sz="1000" dirty="0">
              <a:latin typeface="Arial" panose="020B0604020202020204" pitchFamily="34" charset="0"/>
              <a:cs typeface="Arial" panose="020B0604020202020204" pitchFamily="34" charset="0"/>
            </a:endParaRPr>
          </a:p>
          <a:p>
            <a:pPr marL="300355" indent="-108585">
              <a:lnSpc>
                <a:spcPct val="100000"/>
              </a:lnSpc>
              <a:spcBef>
                <a:spcPts val="284"/>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Applying Design Thinking in 4 Different Ways in Schools</a:t>
            </a:r>
            <a:endParaRPr sz="1000" dirty="0">
              <a:latin typeface="Arial" panose="020B0604020202020204" pitchFamily="34" charset="0"/>
              <a:cs typeface="Arial" panose="020B0604020202020204" pitchFamily="34" charset="0"/>
            </a:endParaRPr>
          </a:p>
          <a:p>
            <a:pPr marL="300355" indent="-108585">
              <a:lnSpc>
                <a:spcPct val="100000"/>
              </a:lnSpc>
              <a:spcBef>
                <a:spcPts val="280"/>
              </a:spcBef>
              <a:buClr>
                <a:srgbClr val="000000"/>
              </a:buClr>
              <a:buSzPct val="120000"/>
              <a:buFont typeface="Times New Roman"/>
              <a:buChar char="•"/>
              <a:tabLst>
                <a:tab pos="300990" algn="l"/>
              </a:tabLst>
            </a:pPr>
            <a:r>
              <a:rPr sz="1000" dirty="0">
                <a:solidFill>
                  <a:srgbClr val="414042"/>
                </a:solidFill>
                <a:latin typeface="Arial" panose="020B0604020202020204" pitchFamily="34" charset="0"/>
                <a:cs typeface="Arial" panose="020B0604020202020204" pitchFamily="34" charset="0"/>
              </a:rPr>
              <a:t>Can Design Thinking Help Schools Find New Solutions to Old Problems?</a:t>
            </a:r>
            <a:endParaRPr sz="1000" dirty="0">
              <a:latin typeface="Arial" panose="020B0604020202020204" pitchFamily="34" charset="0"/>
              <a:cs typeface="Arial" panose="020B0604020202020204" pitchFamily="34" charset="0"/>
            </a:endParaRPr>
          </a:p>
          <a:p>
            <a:pPr>
              <a:lnSpc>
                <a:spcPct val="100000"/>
              </a:lnSpc>
            </a:pPr>
            <a:endParaRPr sz="1600" dirty="0">
              <a:latin typeface="Arial" panose="020B0604020202020204" pitchFamily="34" charset="0"/>
              <a:cs typeface="Arial" panose="020B0604020202020204" pitchFamily="34" charset="0"/>
            </a:endParaRPr>
          </a:p>
          <a:p>
            <a:pPr marL="12700">
              <a:lnSpc>
                <a:spcPct val="100000"/>
              </a:lnSpc>
              <a:spcBef>
                <a:spcPts val="1065"/>
              </a:spcBef>
            </a:pPr>
            <a:r>
              <a:rPr sz="1000" b="1" i="1" dirty="0">
                <a:solidFill>
                  <a:srgbClr val="74C054"/>
                </a:solidFill>
                <a:latin typeface="Arial" panose="020B0604020202020204" pitchFamily="34" charset="0"/>
                <a:cs typeface="Arial" panose="020B0604020202020204" pitchFamily="34" charset="0"/>
              </a:rPr>
              <a:t>Holistic Learning Outcomes</a:t>
            </a:r>
            <a:endParaRPr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The goal of this design challenge is for design teams to work to improve the holistic learning outcomes of students in their schools. Below is a comprehensive list of the holistic learning outcomes that have been identified by the Schools2030 initiative.</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Before you begin work with your design teams, you will work with a local group of education leaders to determine which of the holistic learning outcomes your country will focus on. Literacy and numeracy are required; your team will select an additional three that you and your larger group agree are most appropriate for your country based on alignment with the goals of the government and local values, beliefs, needs and interests.</a:t>
            </a:r>
          </a:p>
          <a:p>
            <a:r>
              <a:rPr lang="en-US" sz="1000" dirty="0">
                <a:latin typeface="Arial" panose="020B0604020202020204" pitchFamily="34" charset="0"/>
                <a:cs typeface="Arial" panose="020B0604020202020204" pitchFamily="34" charset="0"/>
              </a:rPr>
              <a:t> </a:t>
            </a:r>
          </a:p>
          <a:p>
            <a:r>
              <a:rPr lang="en-US" sz="1000" dirty="0">
                <a:latin typeface="Arial" panose="020B0604020202020204" pitchFamily="34" charset="0"/>
                <a:cs typeface="Arial" panose="020B0604020202020204" pitchFamily="34" charset="0"/>
              </a:rPr>
              <a:t>The school-based design teams’ work will be focused on the holistic learning outcomes a country-level team will select. The design teams will then further narrow their focus based on the data they get from both the assessment process and the PROMISE app. Review the holistic learning outcomes with the design teams at the beginning of the project as well and throughout their design work to keep them at the center of their efforts.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Below are the list of holistic learning outcomes and their simplified definitions. You will find tools in the following pages to help guide your decision-making process around narrowing to three additional holistic learning outcomes. </a:t>
            </a:r>
          </a:p>
        </p:txBody>
      </p:sp>
      <p:sp>
        <p:nvSpPr>
          <p:cNvPr id="6" name="object 6"/>
          <p:cNvSpPr/>
          <p:nvPr/>
        </p:nvSpPr>
        <p:spPr>
          <a:xfrm>
            <a:off x="899998" y="1371511"/>
            <a:ext cx="5760085" cy="36195"/>
          </a:xfrm>
          <a:custGeom>
            <a:avLst/>
            <a:gdLst/>
            <a:ahLst/>
            <a:cxnLst/>
            <a:rect l="l" t="t" r="r" b="b"/>
            <a:pathLst>
              <a:path w="5760084" h="36194">
                <a:moveTo>
                  <a:pt x="5759996" y="0"/>
                </a:moveTo>
                <a:lnTo>
                  <a:pt x="0" y="0"/>
                </a:lnTo>
                <a:lnTo>
                  <a:pt x="0" y="36182"/>
                </a:lnTo>
                <a:lnTo>
                  <a:pt x="5759996" y="36182"/>
                </a:lnTo>
                <a:lnTo>
                  <a:pt x="5759996" y="0"/>
                </a:lnTo>
                <a:close/>
              </a:path>
            </a:pathLst>
          </a:custGeom>
          <a:solidFill>
            <a:srgbClr val="DEEED4"/>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685"/>
              </a:lnSpc>
            </a:pPr>
            <a:fld id="{81D60167-4931-47E6-BA6A-407CBD079E47}" type="slidenum">
              <a:rPr spc="20" dirty="0"/>
              <a:t>9</a:t>
            </a:fld>
            <a:endParaRPr spc="2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5776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36F21"/>
                </a:solidFill>
                <a:latin typeface="Arial" panose="020B0604020202020204" pitchFamily="34" charset="0"/>
                <a:cs typeface="Arial" panose="020B0604020202020204" pitchFamily="34" charset="0"/>
              </a:rPr>
              <a:t>GENERATE </a:t>
            </a:r>
            <a:r>
              <a:rPr sz="1800" dirty="0">
                <a:solidFill>
                  <a:srgbClr val="F36F21"/>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900004" y="10312972"/>
            <a:ext cx="5798820" cy="379095"/>
            <a:chOff x="900004" y="10312972"/>
            <a:chExt cx="5798820" cy="379095"/>
          </a:xfrm>
        </p:grpSpPr>
        <p:sp>
          <p:nvSpPr>
            <p:cNvPr id="7" name="object 7"/>
            <p:cNvSpPr/>
            <p:nvPr/>
          </p:nvSpPr>
          <p:spPr>
            <a:xfrm>
              <a:off x="907376" y="10328503"/>
              <a:ext cx="5784215" cy="363855"/>
            </a:xfrm>
            <a:custGeom>
              <a:avLst/>
              <a:gdLst/>
              <a:ahLst/>
              <a:cxnLst/>
              <a:rect l="l" t="t" r="r" b="b"/>
              <a:pathLst>
                <a:path w="5784215" h="363854">
                  <a:moveTo>
                    <a:pt x="5783694" y="0"/>
                  </a:moveTo>
                  <a:lnTo>
                    <a:pt x="0" y="0"/>
                  </a:lnTo>
                  <a:lnTo>
                    <a:pt x="0" y="186016"/>
                  </a:lnTo>
                  <a:lnTo>
                    <a:pt x="0" y="363499"/>
                  </a:lnTo>
                  <a:lnTo>
                    <a:pt x="5783694" y="363499"/>
                  </a:lnTo>
                  <a:lnTo>
                    <a:pt x="5783694" y="186016"/>
                  </a:lnTo>
                  <a:lnTo>
                    <a:pt x="5783694"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5445810" y="103203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9" name="object 9"/>
            <p:cNvSpPr/>
            <p:nvPr/>
          </p:nvSpPr>
          <p:spPr>
            <a:xfrm>
              <a:off x="5445810" y="103203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4309363" y="103203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4309363" y="103203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3172904" y="103203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3172904" y="103203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2036457" y="103203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2036457" y="103203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907376" y="103203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7376" y="103203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txBox="1"/>
          <p:nvPr/>
        </p:nvSpPr>
        <p:spPr>
          <a:xfrm>
            <a:off x="887260" y="1851304"/>
            <a:ext cx="5739765" cy="5434821"/>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37124"/>
                </a:solidFill>
                <a:latin typeface="Arial" panose="020B0604020202020204" pitchFamily="34" charset="0"/>
                <a:cs typeface="Arial" panose="020B0604020202020204" pitchFamily="34" charset="0"/>
              </a:rPr>
              <a:t>CREATIVE EXERCISES:</a:t>
            </a:r>
            <a:endParaRPr sz="1000" dirty="0">
              <a:latin typeface="Arial" panose="020B0604020202020204" pitchFamily="34" charset="0"/>
              <a:cs typeface="Arial" panose="020B0604020202020204" pitchFamily="34" charset="0"/>
            </a:endParaRPr>
          </a:p>
          <a:p>
            <a:pPr>
              <a:lnSpc>
                <a:spcPct val="100000"/>
              </a:lnSpc>
              <a:spcBef>
                <a:spcPts val="10"/>
              </a:spcBef>
            </a:pPr>
            <a:endParaRPr sz="900" dirty="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Yes And!</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building on the ideas of others. This exercise is also designed to help  participants experience the difference in energy and effectiveness between evaluating and rejecting ideas and affirming  them.</a:t>
            </a:r>
            <a:endParaRPr sz="800" dirty="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the group if there is a person who has a party they need to plan in the near future.</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participants to generate ideas for the party. Ask them to start each of their contributions with “No, but...”</a:t>
            </a:r>
            <a:endParaRPr sz="800" dirty="0">
              <a:latin typeface="Arial" panose="020B0604020202020204" pitchFamily="34" charset="0"/>
              <a:cs typeface="Arial" panose="020B0604020202020204" pitchFamily="34" charset="0"/>
            </a:endParaRPr>
          </a:p>
          <a:p>
            <a:pPr marL="444500" marR="2225040"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the group how far their brainstorm got them? Is there a plan?  What was the energy like during this brainstorm?</a:t>
            </a:r>
            <a:endParaRPr sz="800" dirty="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Now, ask participants to start again but every time people offer a contribution, they should say, “Yes, and!”</a:t>
            </a:r>
            <a:endParaRPr sz="800" dirty="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Now, ask the group what this brainstorm generated? Why was this different?</a:t>
            </a:r>
            <a:endParaRPr sz="800" dirty="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Have participants contribute based on an order of participants that you put in the chat box.</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Debrief Questions:</a:t>
            </a:r>
            <a:endParaRPr sz="800" dirty="0">
              <a:latin typeface="Arial" panose="020B0604020202020204" pitchFamily="34" charset="0"/>
              <a:cs typeface="Arial" panose="020B0604020202020204" pitchFamily="34" charset="0"/>
            </a:endParaRPr>
          </a:p>
          <a:p>
            <a:pPr marL="469900" indent="-241935">
              <a:lnSpc>
                <a:spcPct val="100000"/>
              </a:lnSpc>
              <a:buClr>
                <a:srgbClr val="000000"/>
              </a:buClr>
              <a:buSzPct val="150000"/>
              <a:buFont typeface="Times New Roman"/>
              <a:buChar char="•"/>
              <a:tabLst>
                <a:tab pos="469265" algn="l"/>
                <a:tab pos="470534" algn="l"/>
              </a:tabLst>
            </a:pPr>
            <a:r>
              <a:rPr sz="800" dirty="0">
                <a:solidFill>
                  <a:srgbClr val="414042"/>
                </a:solidFill>
                <a:latin typeface="Arial" panose="020B0604020202020204" pitchFamily="34" charset="0"/>
                <a:cs typeface="Arial" panose="020B0604020202020204" pitchFamily="34" charset="0"/>
              </a:rPr>
              <a:t>How far did we get in the first round? Why?</a:t>
            </a:r>
            <a:endParaRPr sz="800" dirty="0">
              <a:latin typeface="Arial" panose="020B0604020202020204" pitchFamily="34" charset="0"/>
              <a:cs typeface="Arial" panose="020B0604020202020204" pitchFamily="34" charset="0"/>
            </a:endParaRPr>
          </a:p>
          <a:p>
            <a:pPr marL="469900" indent="-241935">
              <a:lnSpc>
                <a:spcPct val="100000"/>
              </a:lnSpc>
              <a:spcBef>
                <a:spcPts val="285"/>
              </a:spcBef>
              <a:buClr>
                <a:srgbClr val="000000"/>
              </a:buClr>
              <a:buSzPct val="150000"/>
              <a:buFont typeface="Times New Roman"/>
              <a:buChar char="•"/>
              <a:tabLst>
                <a:tab pos="469265" algn="l"/>
                <a:tab pos="470534" algn="l"/>
              </a:tabLst>
            </a:pPr>
            <a:r>
              <a:rPr sz="800" dirty="0">
                <a:solidFill>
                  <a:srgbClr val="414042"/>
                </a:solidFill>
                <a:latin typeface="Arial" panose="020B0604020202020204" pitchFamily="34" charset="0"/>
                <a:cs typeface="Arial" panose="020B0604020202020204" pitchFamily="34" charset="0"/>
              </a:rPr>
              <a:t>How was the energy different during the second round? Why?</a:t>
            </a:r>
            <a:endParaRPr sz="800" dirty="0">
              <a:latin typeface="Arial" panose="020B0604020202020204" pitchFamily="34" charset="0"/>
              <a:cs typeface="Arial" panose="020B0604020202020204" pitchFamily="34" charset="0"/>
            </a:endParaRPr>
          </a:p>
          <a:p>
            <a:pPr>
              <a:lnSpc>
                <a:spcPct val="100000"/>
              </a:lnSpc>
              <a:spcBef>
                <a:spcPts val="30"/>
              </a:spcBef>
              <a:buFont typeface="Times New Roman"/>
              <a:buChar char="•"/>
            </a:pPr>
            <a:endParaRPr sz="1300" dirty="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Rock, Paper, Scissors Competition</a:t>
            </a:r>
            <a:endParaRPr sz="800" dirty="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get energized!</a:t>
            </a:r>
            <a:endParaRPr sz="800" dirty="0">
              <a:latin typeface="Arial" panose="020B0604020202020204" pitchFamily="34" charset="0"/>
              <a:cs typeface="Arial" panose="020B0604020202020204" pitchFamily="34" charset="0"/>
            </a:endParaRPr>
          </a:p>
          <a:p>
            <a:pPr>
              <a:lnSpc>
                <a:spcPct val="100000"/>
              </a:lnSpc>
              <a:spcBef>
                <a:spcPts val="40"/>
              </a:spcBef>
            </a:pPr>
            <a:endParaRPr sz="950" dirty="0">
              <a:latin typeface="Arial" panose="020B0604020202020204" pitchFamily="34" charset="0"/>
              <a:cs typeface="Arial" panose="020B0604020202020204" pitchFamily="34" charset="0"/>
            </a:endParaRPr>
          </a:p>
          <a:p>
            <a:pPr marL="12700">
              <a:lnSpc>
                <a:spcPct val="100000"/>
              </a:lnSpc>
            </a:pPr>
            <a:r>
              <a:rPr sz="800" i="1" dirty="0">
                <a:solidFill>
                  <a:srgbClr val="414042"/>
                </a:solidFill>
                <a:latin typeface="Arial" panose="020B0604020202020204" pitchFamily="34" charset="0"/>
                <a:cs typeface="Arial" panose="020B0604020202020204" pitchFamily="34" charset="0"/>
              </a:rPr>
              <a:t>Instructions:</a:t>
            </a:r>
            <a:endParaRPr sz="800" dirty="0">
              <a:latin typeface="Arial" panose="020B0604020202020204" pitchFamily="34" charset="0"/>
              <a:cs typeface="Arial" panose="020B0604020202020204" pitchFamily="34" charset="0"/>
            </a:endParaRPr>
          </a:p>
          <a:p>
            <a:pPr marL="408305" indent="-216535">
              <a:lnSpc>
                <a:spcPct val="100000"/>
              </a:lnSpc>
              <a:buClr>
                <a:srgbClr val="000000"/>
              </a:buClr>
              <a:buSzPct val="150000"/>
              <a:buFont typeface="Times New Roman"/>
              <a:buChar char="•"/>
              <a:tabLst>
                <a:tab pos="408305" algn="l"/>
                <a:tab pos="408940" algn="l"/>
              </a:tabLst>
            </a:pPr>
            <a:r>
              <a:rPr sz="800" dirty="0">
                <a:solidFill>
                  <a:srgbClr val="414042"/>
                </a:solidFill>
                <a:latin typeface="Arial" panose="020B0604020202020204" pitchFamily="34" charset="0"/>
                <a:cs typeface="Arial" panose="020B0604020202020204" pitchFamily="34" charset="0"/>
              </a:rPr>
              <a:t>Everyone is going to compete in a Rock, Paper, Scissors competition.</a:t>
            </a:r>
            <a:endParaRPr sz="800" dirty="0">
              <a:latin typeface="Arial" panose="020B0604020202020204" pitchFamily="34" charset="0"/>
              <a:cs typeface="Arial" panose="020B0604020202020204" pitchFamily="34" charset="0"/>
            </a:endParaRPr>
          </a:p>
          <a:p>
            <a:pPr marL="408305" indent="-216535">
              <a:lnSpc>
                <a:spcPct val="100000"/>
              </a:lnSpc>
              <a:spcBef>
                <a:spcPts val="284"/>
              </a:spcBef>
              <a:buClr>
                <a:srgbClr val="000000"/>
              </a:buClr>
              <a:buSzPct val="150000"/>
              <a:buFont typeface="Times New Roman"/>
              <a:buChar char="•"/>
              <a:tabLst>
                <a:tab pos="408305" algn="l"/>
                <a:tab pos="408940" algn="l"/>
              </a:tabLst>
            </a:pPr>
            <a:r>
              <a:rPr sz="800" dirty="0">
                <a:solidFill>
                  <a:srgbClr val="414042"/>
                </a:solidFill>
                <a:latin typeface="Arial" panose="020B0604020202020204" pitchFamily="34" charset="0"/>
                <a:cs typeface="Arial" panose="020B0604020202020204" pitchFamily="34" charset="0"/>
              </a:rPr>
              <a:t>Have people pair up and after the count of three, they will choose either the rock,</a:t>
            </a:r>
            <a:endParaRPr sz="800" dirty="0">
              <a:latin typeface="Arial" panose="020B0604020202020204" pitchFamily="34" charset="0"/>
              <a:cs typeface="Arial" panose="020B0604020202020204" pitchFamily="34" charset="0"/>
            </a:endParaRPr>
          </a:p>
          <a:p>
            <a:pPr marL="408305">
              <a:lnSpc>
                <a:spcPct val="100000"/>
              </a:lnSpc>
            </a:pPr>
            <a:r>
              <a:rPr sz="800" dirty="0">
                <a:solidFill>
                  <a:srgbClr val="414042"/>
                </a:solidFill>
                <a:latin typeface="Arial" panose="020B0604020202020204" pitchFamily="34" charset="0"/>
                <a:cs typeface="Arial" panose="020B0604020202020204" pitchFamily="34" charset="0"/>
              </a:rPr>
              <a:t>paper or scissors symbol with their hands. Rock beats scissors. Paper beats rock. Scissors beats paper.</a:t>
            </a:r>
            <a:endParaRPr sz="800" dirty="0">
              <a:latin typeface="Arial" panose="020B0604020202020204" pitchFamily="34" charset="0"/>
              <a:cs typeface="Arial" panose="020B0604020202020204" pitchFamily="34" charset="0"/>
            </a:endParaRPr>
          </a:p>
          <a:p>
            <a:pPr marL="408305" indent="-216535">
              <a:lnSpc>
                <a:spcPct val="100000"/>
              </a:lnSpc>
              <a:spcBef>
                <a:spcPts val="280"/>
              </a:spcBef>
              <a:buClr>
                <a:srgbClr val="000000"/>
              </a:buClr>
              <a:buSzPct val="150000"/>
              <a:buFont typeface="Times New Roman"/>
              <a:buChar char="•"/>
              <a:tabLst>
                <a:tab pos="408305" algn="l"/>
                <a:tab pos="408940" algn="l"/>
              </a:tabLst>
            </a:pPr>
            <a:r>
              <a:rPr sz="800" dirty="0">
                <a:solidFill>
                  <a:srgbClr val="414042"/>
                </a:solidFill>
                <a:latin typeface="Arial" panose="020B0604020202020204" pitchFamily="34" charset="0"/>
                <a:cs typeface="Arial" panose="020B0604020202020204" pitchFamily="34" charset="0"/>
              </a:rPr>
              <a:t>If the person wins the competition, they should find another competitor.</a:t>
            </a:r>
            <a:endParaRPr sz="800" dirty="0">
              <a:latin typeface="Arial" panose="020B0604020202020204" pitchFamily="34" charset="0"/>
              <a:cs typeface="Arial" panose="020B0604020202020204" pitchFamily="34" charset="0"/>
            </a:endParaRPr>
          </a:p>
          <a:p>
            <a:pPr marL="408305">
              <a:lnSpc>
                <a:spcPct val="100000"/>
              </a:lnSpc>
            </a:pPr>
            <a:r>
              <a:rPr sz="800" dirty="0">
                <a:solidFill>
                  <a:srgbClr val="414042"/>
                </a:solidFill>
                <a:latin typeface="Arial" panose="020B0604020202020204" pitchFamily="34" charset="0"/>
                <a:cs typeface="Arial" panose="020B0604020202020204" pitchFamily="34" charset="0"/>
              </a:rPr>
              <a:t>If they lose the competition they should cheer on the person who beat them.</a:t>
            </a:r>
            <a:endParaRPr sz="800" dirty="0">
              <a:latin typeface="Arial" panose="020B0604020202020204" pitchFamily="34" charset="0"/>
              <a:cs typeface="Arial" panose="020B0604020202020204" pitchFamily="34" charset="0"/>
            </a:endParaRPr>
          </a:p>
          <a:p>
            <a:pPr marL="408305" indent="-216535">
              <a:lnSpc>
                <a:spcPct val="100000"/>
              </a:lnSpc>
              <a:spcBef>
                <a:spcPts val="285"/>
              </a:spcBef>
              <a:buClr>
                <a:srgbClr val="000000"/>
              </a:buClr>
              <a:buSzPct val="150000"/>
              <a:buFont typeface="Times New Roman"/>
              <a:buChar char="•"/>
              <a:tabLst>
                <a:tab pos="408305" algn="l"/>
                <a:tab pos="408940" algn="l"/>
              </a:tabLst>
            </a:pPr>
            <a:r>
              <a:rPr sz="800" dirty="0">
                <a:solidFill>
                  <a:srgbClr val="414042"/>
                </a:solidFill>
                <a:latin typeface="Arial" panose="020B0604020202020204" pitchFamily="34" charset="0"/>
                <a:cs typeface="Arial" panose="020B0604020202020204" pitchFamily="34" charset="0"/>
              </a:rPr>
              <a:t>Continue until there is a single winner!</a:t>
            </a:r>
            <a:endParaRPr sz="800" dirty="0">
              <a:latin typeface="Arial" panose="020B0604020202020204" pitchFamily="34" charset="0"/>
              <a:cs typeface="Arial" panose="020B0604020202020204" pitchFamily="34" charset="0"/>
            </a:endParaRPr>
          </a:p>
          <a:p>
            <a:pPr marL="12700">
              <a:lnSpc>
                <a:spcPct val="100000"/>
              </a:lnSpc>
              <a:spcBef>
                <a:spcPts val="1135"/>
              </a:spcBef>
            </a:pPr>
            <a:r>
              <a:rPr sz="800" i="1" dirty="0">
                <a:solidFill>
                  <a:srgbClr val="414042"/>
                </a:solidFill>
                <a:latin typeface="Arial" panose="020B0604020202020204" pitchFamily="34" charset="0"/>
                <a:cs typeface="Arial" panose="020B0604020202020204" pitchFamily="34" charset="0"/>
              </a:rPr>
              <a:t>Online Adaptation:</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Have everyone have their gallery view on Zoom. Everyone will compete with the person to their right. The facilitator</a:t>
            </a:r>
            <a:endParaRPr sz="800" dirty="0">
              <a:latin typeface="Arial" panose="020B0604020202020204" pitchFamily="34" charset="0"/>
              <a:cs typeface="Arial" panose="020B0604020202020204" pitchFamily="34" charset="0"/>
            </a:endParaRPr>
          </a:p>
          <a:p>
            <a:pPr marL="12700" marR="10795">
              <a:lnSpc>
                <a:spcPct val="100000"/>
              </a:lnSpc>
            </a:pPr>
            <a:r>
              <a:rPr sz="800" dirty="0">
                <a:solidFill>
                  <a:srgbClr val="414042"/>
                </a:solidFill>
                <a:latin typeface="Arial" panose="020B0604020202020204" pitchFamily="34" charset="0"/>
                <a:cs typeface="Arial" panose="020B0604020202020204" pitchFamily="34" charset="0"/>
              </a:rPr>
              <a:t>will call out 1, 2, 3. If they lose to the person, they should turn off their camera and start cheering for others. Use the Mute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All button to continue to call out. Continue until one person wins. Award a trophy virtual background to the winner.</a:t>
            </a:r>
            <a:endParaRPr sz="800" dirty="0">
              <a:latin typeface="Arial" panose="020B0604020202020204" pitchFamily="34" charset="0"/>
              <a:cs typeface="Arial" panose="020B0604020202020204" pitchFamily="34" charset="0"/>
            </a:endParaRPr>
          </a:p>
        </p:txBody>
      </p:sp>
      <p:sp>
        <p:nvSpPr>
          <p:cNvPr id="19" name="object 19"/>
          <p:cNvSpPr txBox="1"/>
          <p:nvPr/>
        </p:nvSpPr>
        <p:spPr>
          <a:xfrm>
            <a:off x="887299" y="7552982"/>
            <a:ext cx="4288155" cy="845185"/>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37124"/>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Design Thinking — brainstorming through the ‘Ideation’ phase</a:t>
            </a:r>
            <a:endParaRPr sz="80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Ideate: Beyond Basic Brainstorms</a:t>
            </a:r>
            <a:endParaRPr sz="80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IDEO Brainstorming</a:t>
            </a:r>
            <a:endParaRPr sz="800">
              <a:latin typeface="Arial" panose="020B0604020202020204" pitchFamily="34" charset="0"/>
              <a:cs typeface="Arial" panose="020B0604020202020204" pitchFamily="34" charset="0"/>
            </a:endParaRPr>
          </a:p>
        </p:txBody>
      </p:sp>
      <p:grpSp>
        <p:nvGrpSpPr>
          <p:cNvPr id="20" name="object 20"/>
          <p:cNvGrpSpPr/>
          <p:nvPr/>
        </p:nvGrpSpPr>
        <p:grpSpPr>
          <a:xfrm>
            <a:off x="899998" y="1371511"/>
            <a:ext cx="5760085" cy="36195"/>
            <a:chOff x="899998" y="1371511"/>
            <a:chExt cx="5760085" cy="36195"/>
          </a:xfrm>
        </p:grpSpPr>
        <p:sp>
          <p:nvSpPr>
            <p:cNvPr id="21" name="object 21"/>
            <p:cNvSpPr/>
            <p:nvPr/>
          </p:nvSpPr>
          <p:spPr>
            <a:xfrm>
              <a:off x="899998" y="1371511"/>
              <a:ext cx="1334770" cy="36195"/>
            </a:xfrm>
            <a:custGeom>
              <a:avLst/>
              <a:gdLst/>
              <a:ahLst/>
              <a:cxnLst/>
              <a:rect l="l" t="t" r="r" b="b"/>
              <a:pathLst>
                <a:path w="1334770" h="36194">
                  <a:moveTo>
                    <a:pt x="1334770" y="0"/>
                  </a:moveTo>
                  <a:lnTo>
                    <a:pt x="0" y="0"/>
                  </a:lnTo>
                  <a:lnTo>
                    <a:pt x="0" y="36182"/>
                  </a:lnTo>
                  <a:lnTo>
                    <a:pt x="1334770" y="36182"/>
                  </a:lnTo>
                  <a:lnTo>
                    <a:pt x="1334770"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2234768" y="1371511"/>
              <a:ext cx="4425315" cy="36195"/>
            </a:xfrm>
            <a:custGeom>
              <a:avLst/>
              <a:gdLst/>
              <a:ahLst/>
              <a:cxnLst/>
              <a:rect l="l" t="t" r="r" b="b"/>
              <a:pathLst>
                <a:path w="4425315" h="36194">
                  <a:moveTo>
                    <a:pt x="4425226" y="0"/>
                  </a:moveTo>
                  <a:lnTo>
                    <a:pt x="0" y="0"/>
                  </a:lnTo>
                  <a:lnTo>
                    <a:pt x="0" y="36182"/>
                  </a:lnTo>
                  <a:lnTo>
                    <a:pt x="4425226" y="36182"/>
                  </a:lnTo>
                  <a:lnTo>
                    <a:pt x="4425226"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3" name="object 2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90</a:t>
            </a:fld>
            <a:endParaRPr dirty="0">
              <a:latin typeface="Arial" panose="020B0604020202020204" pitchFamily="34" charset="0"/>
              <a:cs typeface="Arial" panose="020B0604020202020204" pitchFamily="34" charset="0"/>
            </a:endParaRPr>
          </a:p>
        </p:txBody>
      </p:sp>
      <p:sp>
        <p:nvSpPr>
          <p:cNvPr id="24" name="object 24"/>
          <p:cNvSpPr txBox="1"/>
          <p:nvPr/>
        </p:nvSpPr>
        <p:spPr>
          <a:xfrm>
            <a:off x="1240137" y="10375900"/>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5" name="object 25"/>
          <p:cNvSpPr txBox="1"/>
          <p:nvPr/>
        </p:nvSpPr>
        <p:spPr>
          <a:xfrm>
            <a:off x="2357105" y="10375900"/>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6" name="object 26"/>
          <p:cNvSpPr txBox="1"/>
          <p:nvPr/>
        </p:nvSpPr>
        <p:spPr>
          <a:xfrm>
            <a:off x="3532885" y="10375900"/>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7" name="object 27"/>
          <p:cNvSpPr txBox="1"/>
          <p:nvPr/>
        </p:nvSpPr>
        <p:spPr>
          <a:xfrm>
            <a:off x="4599620" y="10375900"/>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8" name="object 28"/>
          <p:cNvSpPr txBox="1"/>
          <p:nvPr/>
        </p:nvSpPr>
        <p:spPr>
          <a:xfrm>
            <a:off x="5891253" y="10375900"/>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dirty="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29303" y="2179243"/>
            <a:ext cx="2682240" cy="3005951"/>
          </a:xfrm>
          <a:prstGeom prst="rect">
            <a:avLst/>
          </a:prstGeom>
        </p:spPr>
        <p:txBody>
          <a:bodyPr vert="horz" wrap="square" lIns="0" tIns="12700" rIns="0" bIns="0" rtlCol="0">
            <a:spAutoFit/>
          </a:bodyPr>
          <a:lstStyle/>
          <a:p>
            <a:pPr marL="12700" marR="64769">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Prepare to Brainstorm </a:t>
            </a:r>
            <a:r>
              <a:rPr sz="800" dirty="0">
                <a:solidFill>
                  <a:srgbClr val="414042"/>
                </a:solidFill>
                <a:latin typeface="Arial" panose="020B0604020202020204" pitchFamily="34" charset="0"/>
                <a:cs typeface="Arial" panose="020B0604020202020204" pitchFamily="34" charset="0"/>
              </a:rPr>
              <a:t>is a worksheet designed to help  your team prepare to run a collaborative brainstorm.</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50165">
              <a:lnSpc>
                <a:spcPct val="100000"/>
              </a:lnSpc>
              <a:spcBef>
                <a:spcPts val="290"/>
              </a:spcBef>
            </a:pPr>
            <a:r>
              <a:rPr sz="800" dirty="0">
                <a:solidFill>
                  <a:srgbClr val="414042"/>
                </a:solidFill>
                <a:latin typeface="Arial" panose="020B0604020202020204" pitchFamily="34" charset="0"/>
                <a:cs typeface="Arial" panose="020B0604020202020204" pitchFamily="34" charset="0"/>
              </a:rPr>
              <a:t>Brainstorming as a team helps generate lots of solutions  from different perspectives. It is helpful to prepare for  your brainstorm to create the best conditions for  collaborative, generative work.</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45"/>
              </a:spcBef>
            </a:pPr>
            <a:endParaRPr sz="6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508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Remind design teams to review the tool, including the  Rules of Brainstorming, before they begin to brainstorm  as a group.</a:t>
            </a:r>
            <a:endParaRPr sz="800">
              <a:latin typeface="Arial" panose="020B0604020202020204" pitchFamily="34" charset="0"/>
              <a:cs typeface="Arial" panose="020B0604020202020204" pitchFamily="34" charset="0"/>
            </a:endParaRPr>
          </a:p>
          <a:p>
            <a:pPr marL="84455" marR="4699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will ideally brainstorm together as a  group in order to generate as many ideas as possible.</a:t>
            </a:r>
            <a:endParaRPr sz="800">
              <a:latin typeface="Arial" panose="020B0604020202020204" pitchFamily="34" charset="0"/>
              <a:cs typeface="Arial" panose="020B0604020202020204" pitchFamily="34" charset="0"/>
            </a:endParaRPr>
          </a:p>
          <a:p>
            <a:pPr marL="84455" marR="1447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All ideas need to be written down on post-it notes in  order to sort them into categories later.</a:t>
            </a:r>
            <a:endParaRPr sz="800">
              <a:latin typeface="Arial" panose="020B0604020202020204" pitchFamily="34" charset="0"/>
              <a:cs typeface="Arial" panose="020B0604020202020204" pitchFamily="34" charset="0"/>
            </a:endParaRPr>
          </a:p>
          <a:p>
            <a:pPr marL="84455" marR="7175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Group brainstorms should be high-energy, generative  activities. If a design team is not generating a lot of  ideas, remind them to use the creativity prompts to  spark new ideas.</a:t>
            </a:r>
            <a:endParaRPr sz="800">
              <a:latin typeface="Arial" panose="020B0604020202020204" pitchFamily="34" charset="0"/>
              <a:cs typeface="Arial" panose="020B0604020202020204" pitchFamily="34" charset="0"/>
            </a:endParaRPr>
          </a:p>
        </p:txBody>
      </p:sp>
      <p:grpSp>
        <p:nvGrpSpPr>
          <p:cNvPr id="6" name="object 6"/>
          <p:cNvGrpSpPr/>
          <p:nvPr/>
        </p:nvGrpSpPr>
        <p:grpSpPr>
          <a:xfrm>
            <a:off x="911644" y="1875155"/>
            <a:ext cx="2706370" cy="1917700"/>
            <a:chOff x="911644" y="1875155"/>
            <a:chExt cx="2706370" cy="1917700"/>
          </a:xfrm>
        </p:grpSpPr>
        <p:sp>
          <p:nvSpPr>
            <p:cNvPr id="7" name="object 7"/>
            <p:cNvSpPr/>
            <p:nvPr/>
          </p:nvSpPr>
          <p:spPr>
            <a:xfrm>
              <a:off x="1016220" y="1878330"/>
              <a:ext cx="2535039" cy="191126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14819" y="187833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911644" y="3888003"/>
            <a:ext cx="2706370" cy="1917700"/>
            <a:chOff x="911644" y="3888003"/>
            <a:chExt cx="2706370" cy="1917700"/>
          </a:xfrm>
        </p:grpSpPr>
        <p:sp>
          <p:nvSpPr>
            <p:cNvPr id="10" name="object 10"/>
            <p:cNvSpPr/>
            <p:nvPr/>
          </p:nvSpPr>
          <p:spPr>
            <a:xfrm>
              <a:off x="1009883" y="3891178"/>
              <a:ext cx="2604752" cy="191126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914819" y="389117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2" name="object 12"/>
          <p:cNvSpPr txBox="1"/>
          <p:nvPr/>
        </p:nvSpPr>
        <p:spPr>
          <a:xfrm>
            <a:off x="3929303" y="6683133"/>
            <a:ext cx="1243330"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F47D32"/>
                </a:solidFill>
                <a:latin typeface="Arial" panose="020B0604020202020204" pitchFamily="34" charset="0"/>
                <a:cs typeface="Arial" panose="020B0604020202020204" pitchFamily="34" charset="0"/>
              </a:rPr>
              <a:t>#2 Solo Brainstorm</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13" name="object 13"/>
          <p:cNvSpPr txBox="1"/>
          <p:nvPr/>
        </p:nvSpPr>
        <p:spPr>
          <a:xfrm>
            <a:off x="6113703" y="6683133"/>
            <a:ext cx="530225"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F36F21"/>
                </a:solidFill>
                <a:latin typeface="Arial" panose="020B0604020202020204" pitchFamily="34" charset="0"/>
                <a:cs typeface="Arial" panose="020B0604020202020204" pitchFamily="34" charset="0"/>
              </a:rPr>
              <a:t>15 minutes</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7027354"/>
            <a:ext cx="2538730" cy="124650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Solo Brainstorming </a:t>
            </a:r>
            <a:r>
              <a:rPr sz="800" dirty="0">
                <a:solidFill>
                  <a:srgbClr val="414042"/>
                </a:solidFill>
                <a:latin typeface="Arial" panose="020B0604020202020204" pitchFamily="34" charset="0"/>
                <a:cs typeface="Arial" panose="020B0604020202020204" pitchFamily="34" charset="0"/>
              </a:rPr>
              <a:t>is a worksheet designed to help  you generate ideas on your own before you generate  them as a group.</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54940">
              <a:lnSpc>
                <a:spcPct val="100000"/>
              </a:lnSpc>
              <a:spcBef>
                <a:spcPts val="290"/>
              </a:spcBef>
            </a:pPr>
            <a:r>
              <a:rPr sz="800" dirty="0">
                <a:solidFill>
                  <a:srgbClr val="414042"/>
                </a:solidFill>
                <a:latin typeface="Arial" panose="020B0604020202020204" pitchFamily="34" charset="0"/>
                <a:cs typeface="Arial" panose="020B0604020202020204" pitchFamily="34" charset="0"/>
              </a:rPr>
              <a:t>By first generating ideas on your own, this will help  you share and build ideas as a team.</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40"/>
              </a:spcBef>
            </a:pPr>
            <a:endParaRPr sz="8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5" name="object 15"/>
          <p:cNvSpPr txBox="1"/>
          <p:nvPr/>
        </p:nvSpPr>
        <p:spPr>
          <a:xfrm>
            <a:off x="3929303" y="1835010"/>
            <a:ext cx="1243330"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F47D32"/>
                </a:solidFill>
                <a:latin typeface="Arial" panose="020B0604020202020204" pitchFamily="34" charset="0"/>
                <a:cs typeface="Arial" panose="020B0604020202020204" pitchFamily="34" charset="0"/>
              </a:rPr>
              <a:t>#1 Prepare to Brainstorm</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16" name="object 16"/>
          <p:cNvSpPr txBox="1"/>
          <p:nvPr/>
        </p:nvSpPr>
        <p:spPr>
          <a:xfrm>
            <a:off x="5567603" y="1835010"/>
            <a:ext cx="1071245"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F36F21"/>
                </a:solidFill>
                <a:latin typeface="Arial" panose="020B0604020202020204" pitchFamily="34" charset="0"/>
                <a:cs typeface="Arial" panose="020B0604020202020204" pitchFamily="34" charset="0"/>
              </a:rPr>
              <a:t>15 minutes to prepare</a:t>
            </a:r>
            <a:endParaRPr sz="800">
              <a:latin typeface="Arial" panose="020B0604020202020204" pitchFamily="34" charset="0"/>
              <a:cs typeface="Arial" panose="020B0604020202020204" pitchFamily="34" charset="0"/>
            </a:endParaRPr>
          </a:p>
        </p:txBody>
      </p:sp>
      <p:sp>
        <p:nvSpPr>
          <p:cNvPr id="17" name="object 17"/>
          <p:cNvSpPr txBox="1"/>
          <p:nvPr/>
        </p:nvSpPr>
        <p:spPr>
          <a:xfrm>
            <a:off x="3929303" y="8321243"/>
            <a:ext cx="2728595" cy="51308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Have participants generate several ideas independently  before they brainstorm as a group. This allows everyone  on the team to have several ideas to contribute at the  beginning of the group brainstorm.</a:t>
            </a:r>
            <a:endParaRPr sz="800">
              <a:latin typeface="Arial" panose="020B0604020202020204" pitchFamily="34" charset="0"/>
              <a:cs typeface="Arial" panose="020B0604020202020204" pitchFamily="34" charset="0"/>
            </a:endParaRPr>
          </a:p>
        </p:txBody>
      </p:sp>
      <p:sp>
        <p:nvSpPr>
          <p:cNvPr id="18" name="object 18"/>
          <p:cNvSpPr txBox="1"/>
          <p:nvPr/>
        </p:nvSpPr>
        <p:spPr>
          <a:xfrm>
            <a:off x="3929303" y="8880957"/>
            <a:ext cx="2626995"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sketch their ideas as well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as write descriptions. Sketching can help them to think  differently about the idea.</a:t>
            </a:r>
            <a:endParaRPr sz="800" dirty="0">
              <a:latin typeface="Arial" panose="020B0604020202020204" pitchFamily="34" charset="0"/>
              <a:cs typeface="Arial" panose="020B0604020202020204" pitchFamily="34" charset="0"/>
            </a:endParaRPr>
          </a:p>
        </p:txBody>
      </p:sp>
      <p:grpSp>
        <p:nvGrpSpPr>
          <p:cNvPr id="19" name="object 19"/>
          <p:cNvGrpSpPr/>
          <p:nvPr/>
        </p:nvGrpSpPr>
        <p:grpSpPr>
          <a:xfrm>
            <a:off x="911644" y="6723354"/>
            <a:ext cx="2706370" cy="1917700"/>
            <a:chOff x="911644" y="6723354"/>
            <a:chExt cx="2706370" cy="1917700"/>
          </a:xfrm>
        </p:grpSpPr>
        <p:sp>
          <p:nvSpPr>
            <p:cNvPr id="20" name="object 20"/>
            <p:cNvSpPr/>
            <p:nvPr/>
          </p:nvSpPr>
          <p:spPr>
            <a:xfrm>
              <a:off x="1016225" y="6727406"/>
              <a:ext cx="2598410" cy="1909521"/>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914819" y="6726529"/>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2" name="object 22"/>
          <p:cNvSpPr/>
          <p:nvPr/>
        </p:nvSpPr>
        <p:spPr>
          <a:xfrm>
            <a:off x="911650" y="632153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txBox="1"/>
          <p:nvPr/>
        </p:nvSpPr>
        <p:spPr>
          <a:xfrm>
            <a:off x="898950" y="5847867"/>
            <a:ext cx="246761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80-81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4" name="object 24"/>
          <p:cNvSpPr txBox="1"/>
          <p:nvPr/>
        </p:nvSpPr>
        <p:spPr>
          <a:xfrm>
            <a:off x="898950" y="8683244"/>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83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5" name="object 25"/>
          <p:cNvGrpSpPr/>
          <p:nvPr/>
        </p:nvGrpSpPr>
        <p:grpSpPr>
          <a:xfrm>
            <a:off x="886415" y="10308431"/>
            <a:ext cx="5774055" cy="384175"/>
            <a:chOff x="886415" y="10308431"/>
            <a:chExt cx="5774055" cy="384175"/>
          </a:xfrm>
        </p:grpSpPr>
        <p:sp>
          <p:nvSpPr>
            <p:cNvPr id="26" name="object 26"/>
            <p:cNvSpPr/>
            <p:nvPr/>
          </p:nvSpPr>
          <p:spPr>
            <a:xfrm>
              <a:off x="893787" y="10323969"/>
              <a:ext cx="5759450" cy="368300"/>
            </a:xfrm>
            <a:custGeom>
              <a:avLst/>
              <a:gdLst/>
              <a:ahLst/>
              <a:cxnLst/>
              <a:rect l="l" t="t" r="r" b="b"/>
              <a:pathLst>
                <a:path w="5759450" h="368300">
                  <a:moveTo>
                    <a:pt x="5758827" y="0"/>
                  </a:moveTo>
                  <a:lnTo>
                    <a:pt x="0" y="0"/>
                  </a:lnTo>
                  <a:lnTo>
                    <a:pt x="0" y="186004"/>
                  </a:lnTo>
                  <a:lnTo>
                    <a:pt x="0" y="368033"/>
                  </a:lnTo>
                  <a:lnTo>
                    <a:pt x="5758827" y="368033"/>
                  </a:lnTo>
                  <a:lnTo>
                    <a:pt x="5758827" y="186004"/>
                  </a:lnTo>
                  <a:lnTo>
                    <a:pt x="5758827"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5446979" y="1031580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446979" y="1031580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4303153" y="103158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303153" y="103158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166465" y="103158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66465" y="103158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2030247" y="103158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30247" y="103158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893787" y="10315812"/>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893787" y="10315812"/>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p:nvPr/>
        </p:nvSpPr>
        <p:spPr>
          <a:xfrm>
            <a:off x="899998" y="1371511"/>
            <a:ext cx="5765165" cy="36195"/>
          </a:xfrm>
          <a:custGeom>
            <a:avLst/>
            <a:gdLst/>
            <a:ahLst/>
            <a:cxnLst/>
            <a:rect l="l" t="t" r="r" b="b"/>
            <a:pathLst>
              <a:path w="5765165" h="36194">
                <a:moveTo>
                  <a:pt x="5764644" y="0"/>
                </a:moveTo>
                <a:lnTo>
                  <a:pt x="0" y="0"/>
                </a:lnTo>
                <a:lnTo>
                  <a:pt x="0" y="36182"/>
                </a:lnTo>
                <a:lnTo>
                  <a:pt x="5764644" y="36182"/>
                </a:lnTo>
                <a:lnTo>
                  <a:pt x="5764644"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91</a:t>
            </a:fld>
            <a:endParaRPr dirty="0">
              <a:latin typeface="Arial" panose="020B0604020202020204" pitchFamily="34" charset="0"/>
              <a:cs typeface="Arial" panose="020B0604020202020204" pitchFamily="34" charset="0"/>
            </a:endParaRPr>
          </a:p>
        </p:txBody>
      </p:sp>
      <p:sp>
        <p:nvSpPr>
          <p:cNvPr id="39" name="object 39"/>
          <p:cNvSpPr txBox="1"/>
          <p:nvPr/>
        </p:nvSpPr>
        <p:spPr>
          <a:xfrm>
            <a:off x="1358366" y="10363790"/>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0" name="object 40"/>
          <p:cNvSpPr txBox="1"/>
          <p:nvPr/>
        </p:nvSpPr>
        <p:spPr>
          <a:xfrm>
            <a:off x="2424129" y="10363790"/>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41" name="object 41"/>
          <p:cNvSpPr txBox="1"/>
          <p:nvPr/>
        </p:nvSpPr>
        <p:spPr>
          <a:xfrm>
            <a:off x="3631304" y="10363790"/>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42" name="object 42"/>
          <p:cNvSpPr txBox="1"/>
          <p:nvPr/>
        </p:nvSpPr>
        <p:spPr>
          <a:xfrm>
            <a:off x="4600228" y="10363790"/>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43" name="object 43"/>
          <p:cNvSpPr txBox="1"/>
          <p:nvPr/>
        </p:nvSpPr>
        <p:spPr>
          <a:xfrm>
            <a:off x="5938556" y="10363790"/>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33939" y="3599002"/>
            <a:ext cx="700434"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6" name="object 6"/>
          <p:cNvSpPr txBox="1"/>
          <p:nvPr/>
        </p:nvSpPr>
        <p:spPr>
          <a:xfrm>
            <a:off x="3933939" y="3786568"/>
            <a:ext cx="2530475" cy="39116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5090" algn="l"/>
              </a:tabLst>
            </a:pPr>
            <a:r>
              <a:rPr sz="800" dirty="0">
                <a:solidFill>
                  <a:srgbClr val="414042"/>
                </a:solidFill>
                <a:latin typeface="Arial" panose="020B0604020202020204" pitchFamily="34" charset="0"/>
                <a:cs typeface="Arial" panose="020B0604020202020204" pitchFamily="34" charset="0"/>
              </a:rPr>
              <a:t>Encourage design teams to generate as many ideas  as possible. Now is the time to generate ideas,</a:t>
            </a:r>
            <a:endParaRPr sz="800">
              <a:latin typeface="Arial" panose="020B0604020202020204" pitchFamily="34" charset="0"/>
              <a:cs typeface="Arial" panose="020B0604020202020204" pitchFamily="34" charset="0"/>
            </a:endParaRPr>
          </a:p>
          <a:p>
            <a:pPr marL="84455">
              <a:lnSpc>
                <a:spcPct val="100000"/>
              </a:lnSpc>
            </a:pPr>
            <a:r>
              <a:rPr sz="800" dirty="0">
                <a:solidFill>
                  <a:srgbClr val="414042"/>
                </a:solidFill>
                <a:latin typeface="Arial" panose="020B0604020202020204" pitchFamily="34" charset="0"/>
                <a:cs typeface="Arial" panose="020B0604020202020204" pitchFamily="34" charset="0"/>
              </a:rPr>
              <a:t>not evaluate ideas.</a:t>
            </a:r>
            <a:endParaRPr sz="800">
              <a:latin typeface="Arial" panose="020B0604020202020204" pitchFamily="34" charset="0"/>
              <a:cs typeface="Arial" panose="020B0604020202020204" pitchFamily="34" charset="0"/>
            </a:endParaRPr>
          </a:p>
        </p:txBody>
      </p:sp>
      <p:sp>
        <p:nvSpPr>
          <p:cNvPr id="7" name="object 7"/>
          <p:cNvSpPr txBox="1"/>
          <p:nvPr/>
        </p:nvSpPr>
        <p:spPr>
          <a:xfrm>
            <a:off x="3933939" y="4224363"/>
            <a:ext cx="2623820" cy="146113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design teams to say “Yes and!” after every  idea generated.</a:t>
            </a:r>
            <a:endParaRPr sz="800">
              <a:latin typeface="Arial" panose="020B0604020202020204" pitchFamily="34" charset="0"/>
              <a:cs typeface="Arial" panose="020B0604020202020204" pitchFamily="34" charset="0"/>
            </a:endParaRPr>
          </a:p>
          <a:p>
            <a:pPr marL="84455" marR="30607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Ensure design teams are capturing all the ideas  they are creating.</a:t>
            </a:r>
            <a:endParaRPr sz="800">
              <a:latin typeface="Arial" panose="020B0604020202020204" pitchFamily="34" charset="0"/>
              <a:cs typeface="Arial" panose="020B0604020202020204" pitchFamily="34" charset="0"/>
            </a:endParaRPr>
          </a:p>
          <a:p>
            <a:pPr marL="84455" marR="37655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Brainstorms should be quick and high-energy.  Participants should set a timer for ten minutes.</a:t>
            </a:r>
            <a:endParaRPr sz="800">
              <a:latin typeface="Arial" panose="020B0604020202020204" pitchFamily="34" charset="0"/>
              <a:cs typeface="Arial" panose="020B0604020202020204" pitchFamily="34" charset="0"/>
            </a:endParaRPr>
          </a:p>
          <a:p>
            <a:pPr marL="84455" marR="238760">
              <a:lnSpc>
                <a:spcPct val="100000"/>
              </a:lnSpc>
            </a:pPr>
            <a:r>
              <a:rPr sz="800" dirty="0">
                <a:solidFill>
                  <a:srgbClr val="414042"/>
                </a:solidFill>
                <a:latin typeface="Arial" panose="020B0604020202020204" pitchFamily="34" charset="0"/>
                <a:cs typeface="Arial" panose="020B0604020202020204" pitchFamily="34" charset="0"/>
              </a:rPr>
              <a:t>If they are losing steam, remind them to use their  creativity prompts.</a:t>
            </a:r>
            <a:endParaRPr sz="800">
              <a:latin typeface="Arial" panose="020B0604020202020204" pitchFamily="34" charset="0"/>
              <a:cs typeface="Arial" panose="020B0604020202020204" pitchFamily="34" charset="0"/>
            </a:endParaRPr>
          </a:p>
          <a:p>
            <a:pPr marL="84455" marR="635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If design teams do not have wall space to brainstorm,  they can capture their ideas on this tool.</a:t>
            </a:r>
            <a:endParaRPr sz="800">
              <a:latin typeface="Arial" panose="020B0604020202020204" pitchFamily="34" charset="0"/>
              <a:cs typeface="Arial" panose="020B0604020202020204" pitchFamily="34" charset="0"/>
            </a:endParaRPr>
          </a:p>
        </p:txBody>
      </p:sp>
      <p:grpSp>
        <p:nvGrpSpPr>
          <p:cNvPr id="8" name="object 8"/>
          <p:cNvGrpSpPr/>
          <p:nvPr/>
        </p:nvGrpSpPr>
        <p:grpSpPr>
          <a:xfrm>
            <a:off x="903681" y="1981543"/>
            <a:ext cx="2706370" cy="1917700"/>
            <a:chOff x="903681" y="1981543"/>
            <a:chExt cx="2706370" cy="1917700"/>
          </a:xfrm>
        </p:grpSpPr>
        <p:sp>
          <p:nvSpPr>
            <p:cNvPr id="9" name="object 9"/>
            <p:cNvSpPr/>
            <p:nvPr/>
          </p:nvSpPr>
          <p:spPr>
            <a:xfrm>
              <a:off x="1008260" y="1985581"/>
              <a:ext cx="2598412"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0" name="object 10"/>
            <p:cNvSpPr/>
            <p:nvPr/>
          </p:nvSpPr>
          <p:spPr>
            <a:xfrm>
              <a:off x="906856" y="1984718"/>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1" name="object 11"/>
          <p:cNvSpPr txBox="1"/>
          <p:nvPr/>
        </p:nvSpPr>
        <p:spPr>
          <a:xfrm>
            <a:off x="3921239" y="6428206"/>
            <a:ext cx="2680970" cy="1859483"/>
          </a:xfrm>
          <a:prstGeom prst="rect">
            <a:avLst/>
          </a:prstGeom>
        </p:spPr>
        <p:txBody>
          <a:bodyPr vert="horz" wrap="square" lIns="0" tIns="12700" rIns="0" bIns="0" rtlCol="0">
            <a:spAutoFit/>
          </a:bodyPr>
          <a:lstStyle/>
          <a:p>
            <a:pPr marL="12700" algn="just">
              <a:lnSpc>
                <a:spcPct val="100000"/>
              </a:lnSpc>
              <a:spcBef>
                <a:spcPts val="100"/>
              </a:spcBef>
            </a:pPr>
            <a:r>
              <a:rPr sz="800" b="1" i="1" dirty="0">
                <a:solidFill>
                  <a:srgbClr val="F47D32"/>
                </a:solidFill>
                <a:latin typeface="Arial" panose="020B0604020202020204" pitchFamily="34" charset="0"/>
                <a:cs typeface="Arial" panose="020B0604020202020204" pitchFamily="34" charset="0"/>
              </a:rPr>
              <a:t>#3 Group Brainstorm</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gn="just">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Group Brainstorm </a:t>
            </a:r>
            <a:r>
              <a:rPr sz="800" dirty="0">
                <a:solidFill>
                  <a:srgbClr val="414042"/>
                </a:solidFill>
                <a:latin typeface="Arial" panose="020B0604020202020204" pitchFamily="34" charset="0"/>
                <a:cs typeface="Arial" panose="020B0604020202020204" pitchFamily="34" charset="0"/>
              </a:rPr>
              <a:t>are worksheets designed to help your  team capture ideas generated during your brainstorm.</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48260" algn="just">
              <a:lnSpc>
                <a:spcPct val="100000"/>
              </a:lnSpc>
              <a:spcBef>
                <a:spcPts val="295"/>
              </a:spcBef>
            </a:pPr>
            <a:r>
              <a:rPr sz="800" dirty="0">
                <a:solidFill>
                  <a:srgbClr val="414042"/>
                </a:solidFill>
                <a:latin typeface="Arial" panose="020B0604020202020204" pitchFamily="34" charset="0"/>
                <a:cs typeface="Arial" panose="020B0604020202020204" pitchFamily="34" charset="0"/>
              </a:rPr>
              <a:t>Brainstorming as a team helps generate lots of solutions  from different perspectives. It also helps you build upon  the ideas of others to get to more innovative solutions.</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gn="just">
              <a:lnSpc>
                <a:spcPct val="100000"/>
              </a:lnSpc>
              <a:spcBef>
                <a:spcPts val="5"/>
              </a:spcBef>
            </a:pPr>
            <a:r>
              <a:rPr sz="800" i="1" dirty="0">
                <a:solidFill>
                  <a:srgbClr val="F36F21"/>
                </a:solidFill>
                <a:latin typeface="Arial" panose="020B0604020202020204" pitchFamily="34" charset="0"/>
                <a:cs typeface="Arial" panose="020B0604020202020204" pitchFamily="34" charset="0"/>
              </a:rPr>
              <a:t>45-60 minutes to brainstorm</a:t>
            </a:r>
            <a:endParaRPr sz="800">
              <a:latin typeface="Arial" panose="020B0604020202020204" pitchFamily="34" charset="0"/>
              <a:cs typeface="Arial" panose="020B0604020202020204" pitchFamily="34" charset="0"/>
            </a:endParaRPr>
          </a:p>
          <a:p>
            <a:pPr>
              <a:lnSpc>
                <a:spcPct val="100000"/>
              </a:lnSpc>
            </a:pPr>
            <a:endParaRPr sz="800">
              <a:latin typeface="Arial" panose="020B0604020202020204" pitchFamily="34" charset="0"/>
              <a:cs typeface="Arial" panose="020B0604020202020204" pitchFamily="34" charset="0"/>
            </a:endParaRPr>
          </a:p>
          <a:p>
            <a:pPr>
              <a:lnSpc>
                <a:spcPct val="100000"/>
              </a:lnSpc>
              <a:spcBef>
                <a:spcPts val="15"/>
              </a:spcBef>
            </a:pPr>
            <a:endParaRPr sz="950">
              <a:latin typeface="Arial" panose="020B0604020202020204" pitchFamily="34" charset="0"/>
              <a:cs typeface="Arial" panose="020B0604020202020204" pitchFamily="34" charset="0"/>
            </a:endParaRPr>
          </a:p>
          <a:p>
            <a:pPr marL="12700">
              <a:lnSpc>
                <a:spcPct val="100000"/>
              </a:lnSpc>
              <a:spcBef>
                <a:spcPts val="5"/>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p:txBody>
      </p:sp>
      <p:sp>
        <p:nvSpPr>
          <p:cNvPr id="12" name="object 12"/>
          <p:cNvSpPr txBox="1"/>
          <p:nvPr/>
        </p:nvSpPr>
        <p:spPr>
          <a:xfrm>
            <a:off x="3921239" y="1941372"/>
            <a:ext cx="2729230" cy="1359535"/>
          </a:xfrm>
          <a:prstGeom prst="rect">
            <a:avLst/>
          </a:prstGeom>
        </p:spPr>
        <p:txBody>
          <a:bodyPr vert="horz" wrap="square" lIns="0" tIns="12700" rIns="0" bIns="0" rtlCol="0">
            <a:spAutoFit/>
          </a:bodyPr>
          <a:lstStyle/>
          <a:p>
            <a:pPr marL="12700">
              <a:lnSpc>
                <a:spcPct val="100000"/>
              </a:lnSpc>
              <a:spcBef>
                <a:spcPts val="100"/>
              </a:spcBef>
              <a:tabLst>
                <a:tab pos="2209165" algn="l"/>
              </a:tabLst>
            </a:pPr>
            <a:r>
              <a:rPr sz="800" b="1" i="1" dirty="0">
                <a:solidFill>
                  <a:srgbClr val="F47D32"/>
                </a:solidFill>
                <a:latin typeface="Arial" panose="020B0604020202020204" pitchFamily="34" charset="0"/>
                <a:cs typeface="Arial" panose="020B0604020202020204" pitchFamily="34" charset="0"/>
              </a:rPr>
              <a:t>#4 Idea Selection	</a:t>
            </a:r>
            <a:r>
              <a:rPr sz="800" i="1" dirty="0">
                <a:solidFill>
                  <a:srgbClr val="F36F21"/>
                </a:solidFill>
                <a:latin typeface="Arial" panose="020B0604020202020204" pitchFamily="34" charset="0"/>
                <a:cs typeface="Arial" panose="020B0604020202020204" pitchFamily="34" charset="0"/>
              </a:rPr>
              <a:t>30 minutes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080">
              <a:lnSpc>
                <a:spcPct val="100000"/>
              </a:lnSpc>
              <a:spcBef>
                <a:spcPts val="295"/>
              </a:spcBef>
            </a:pPr>
            <a:r>
              <a:rPr sz="800" b="1" dirty="0">
                <a:solidFill>
                  <a:srgbClr val="414042"/>
                </a:solidFill>
                <a:latin typeface="Arial" panose="020B0604020202020204" pitchFamily="34" charset="0"/>
                <a:cs typeface="Arial" panose="020B0604020202020204" pitchFamily="34" charset="0"/>
              </a:rPr>
              <a:t>Idea Selection </a:t>
            </a:r>
            <a:r>
              <a:rPr sz="800" dirty="0">
                <a:solidFill>
                  <a:srgbClr val="414042"/>
                </a:solidFill>
                <a:latin typeface="Arial" panose="020B0604020202020204" pitchFamily="34" charset="0"/>
                <a:cs typeface="Arial" panose="020B0604020202020204" pitchFamily="34" charset="0"/>
              </a:rPr>
              <a:t>is a worksheet designed to help you select  the ideas you want to advance using specific criteria.</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9209">
              <a:lnSpc>
                <a:spcPct val="100000"/>
              </a:lnSpc>
              <a:spcBef>
                <a:spcPts val="295"/>
              </a:spcBef>
            </a:pPr>
            <a:r>
              <a:rPr sz="800" dirty="0">
                <a:solidFill>
                  <a:srgbClr val="414042"/>
                </a:solidFill>
                <a:latin typeface="Arial" panose="020B0604020202020204" pitchFamily="34" charset="0"/>
                <a:cs typeface="Arial" panose="020B0604020202020204" pitchFamily="34" charset="0"/>
              </a:rPr>
              <a:t>As a team you will need to identify one to four ideas you  are planning to continue to develop through prototyping.  This activity helps you reflect on which ideas are most  likely to address the problem you are exploring.</a:t>
            </a:r>
            <a:endParaRPr sz="800">
              <a:latin typeface="Arial" panose="020B0604020202020204" pitchFamily="34" charset="0"/>
              <a:cs typeface="Arial" panose="020B0604020202020204" pitchFamily="34" charset="0"/>
            </a:endParaRPr>
          </a:p>
        </p:txBody>
      </p:sp>
      <p:sp>
        <p:nvSpPr>
          <p:cNvPr id="13" name="object 13"/>
          <p:cNvSpPr txBox="1"/>
          <p:nvPr/>
        </p:nvSpPr>
        <p:spPr>
          <a:xfrm>
            <a:off x="3921239" y="8315845"/>
            <a:ext cx="247459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Ensure all members of the design team are able to  select ideas that they believe meet the criteria.</a:t>
            </a:r>
            <a:endParaRPr sz="800">
              <a:latin typeface="Arial" panose="020B0604020202020204" pitchFamily="34" charset="0"/>
              <a:cs typeface="Arial" panose="020B0604020202020204" pitchFamily="34" charset="0"/>
            </a:endParaRPr>
          </a:p>
        </p:txBody>
      </p:sp>
      <p:sp>
        <p:nvSpPr>
          <p:cNvPr id="14" name="object 14"/>
          <p:cNvSpPr txBox="1"/>
          <p:nvPr/>
        </p:nvSpPr>
        <p:spPr>
          <a:xfrm>
            <a:off x="3921239" y="8631720"/>
            <a:ext cx="2556510" cy="1022985"/>
          </a:xfrm>
          <a:prstGeom prst="rect">
            <a:avLst/>
          </a:prstGeom>
        </p:spPr>
        <p:txBody>
          <a:bodyPr vert="horz" wrap="square" lIns="0" tIns="12700" rIns="0" bIns="0" rtlCol="0">
            <a:spAutoFit/>
          </a:bodyPr>
          <a:lstStyle/>
          <a:p>
            <a:pPr marL="84455" marR="25527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For now, participants should only pick one idea  at a time.</a:t>
            </a:r>
            <a:endParaRPr sz="800">
              <a:latin typeface="Arial" panose="020B0604020202020204" pitchFamily="34" charset="0"/>
              <a:cs typeface="Arial" panose="020B0604020202020204" pitchFamily="34" charset="0"/>
            </a:endParaRPr>
          </a:p>
          <a:p>
            <a:pPr marL="84455" marR="1320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Remind participants to review the holistic learning  outcomes when selecting ideas.</a:t>
            </a:r>
            <a:endParaRPr sz="800">
              <a:latin typeface="Arial" panose="020B0604020202020204" pitchFamily="34" charset="0"/>
              <a:cs typeface="Arial" panose="020B0604020202020204" pitchFamily="34" charset="0"/>
            </a:endParaRPr>
          </a:p>
          <a:p>
            <a:pPr marL="84455" marR="5080"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Encourage participants to think and discuss why they  believe these ideas are going to improve holistic  learning outcomes for students.</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03681" y="6468859"/>
            <a:ext cx="2706370" cy="1917700"/>
            <a:chOff x="903681" y="6468859"/>
            <a:chExt cx="2706370" cy="1917700"/>
          </a:xfrm>
        </p:grpSpPr>
        <p:sp>
          <p:nvSpPr>
            <p:cNvPr id="16" name="object 16"/>
            <p:cNvSpPr/>
            <p:nvPr/>
          </p:nvSpPr>
          <p:spPr>
            <a:xfrm>
              <a:off x="1008260" y="6472910"/>
              <a:ext cx="2598412" cy="1909508"/>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06856" y="6472034"/>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903589" y="603291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890889" y="3941406"/>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85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0" name="object 20"/>
          <p:cNvSpPr txBox="1"/>
          <p:nvPr/>
        </p:nvSpPr>
        <p:spPr>
          <a:xfrm>
            <a:off x="890889" y="8428723"/>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89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887299" y="825576"/>
            <a:ext cx="5776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36F21"/>
                </a:solidFill>
                <a:latin typeface="Arial" panose="020B0604020202020204" pitchFamily="34" charset="0"/>
                <a:cs typeface="Arial" panose="020B0604020202020204" pitchFamily="34" charset="0"/>
              </a:rPr>
              <a:t>GENERATE </a:t>
            </a:r>
            <a:r>
              <a:rPr sz="1800" dirty="0">
                <a:solidFill>
                  <a:srgbClr val="F36F21"/>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2" name="object 22"/>
          <p:cNvGrpSpPr/>
          <p:nvPr/>
        </p:nvGrpSpPr>
        <p:grpSpPr>
          <a:xfrm>
            <a:off x="903687" y="10292038"/>
            <a:ext cx="5798820" cy="400050"/>
            <a:chOff x="903687" y="10292038"/>
            <a:chExt cx="5798820" cy="400050"/>
          </a:xfrm>
        </p:grpSpPr>
        <p:sp>
          <p:nvSpPr>
            <p:cNvPr id="23" name="object 23"/>
            <p:cNvSpPr/>
            <p:nvPr/>
          </p:nvSpPr>
          <p:spPr>
            <a:xfrm>
              <a:off x="911047" y="10307561"/>
              <a:ext cx="5784215" cy="384810"/>
            </a:xfrm>
            <a:custGeom>
              <a:avLst/>
              <a:gdLst/>
              <a:ahLst/>
              <a:cxnLst/>
              <a:rect l="l" t="t" r="r" b="b"/>
              <a:pathLst>
                <a:path w="5784215" h="384809">
                  <a:moveTo>
                    <a:pt x="5783694" y="0"/>
                  </a:moveTo>
                  <a:lnTo>
                    <a:pt x="0" y="0"/>
                  </a:lnTo>
                  <a:lnTo>
                    <a:pt x="0" y="186029"/>
                  </a:lnTo>
                  <a:lnTo>
                    <a:pt x="0" y="384441"/>
                  </a:lnTo>
                  <a:lnTo>
                    <a:pt x="5783694" y="384441"/>
                  </a:lnTo>
                  <a:lnTo>
                    <a:pt x="5783694" y="186029"/>
                  </a:lnTo>
                  <a:lnTo>
                    <a:pt x="5783694"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49493" y="10299410"/>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5449493" y="10299410"/>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13046" y="102994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4313046" y="102994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76587" y="102994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3176587" y="102994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40140" y="102994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040140" y="102994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911059" y="10299413"/>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911059" y="10299413"/>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34" name="object 34"/>
          <p:cNvGrpSpPr/>
          <p:nvPr/>
        </p:nvGrpSpPr>
        <p:grpSpPr>
          <a:xfrm>
            <a:off x="899998" y="1371511"/>
            <a:ext cx="5760085" cy="36195"/>
            <a:chOff x="899998" y="1371511"/>
            <a:chExt cx="5760085" cy="36195"/>
          </a:xfrm>
        </p:grpSpPr>
        <p:sp>
          <p:nvSpPr>
            <p:cNvPr id="35" name="object 35"/>
            <p:cNvSpPr/>
            <p:nvPr/>
          </p:nvSpPr>
          <p:spPr>
            <a:xfrm>
              <a:off x="899998" y="1371511"/>
              <a:ext cx="1334770" cy="36195"/>
            </a:xfrm>
            <a:custGeom>
              <a:avLst/>
              <a:gdLst/>
              <a:ahLst/>
              <a:cxnLst/>
              <a:rect l="l" t="t" r="r" b="b"/>
              <a:pathLst>
                <a:path w="1334770" h="36194">
                  <a:moveTo>
                    <a:pt x="1334770" y="0"/>
                  </a:moveTo>
                  <a:lnTo>
                    <a:pt x="0" y="0"/>
                  </a:lnTo>
                  <a:lnTo>
                    <a:pt x="0" y="36182"/>
                  </a:lnTo>
                  <a:lnTo>
                    <a:pt x="1334770" y="36182"/>
                  </a:lnTo>
                  <a:lnTo>
                    <a:pt x="1334770"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234768" y="1371511"/>
              <a:ext cx="4425315" cy="36195"/>
            </a:xfrm>
            <a:custGeom>
              <a:avLst/>
              <a:gdLst/>
              <a:ahLst/>
              <a:cxnLst/>
              <a:rect l="l" t="t" r="r" b="b"/>
              <a:pathLst>
                <a:path w="4425315" h="36194">
                  <a:moveTo>
                    <a:pt x="4425226" y="0"/>
                  </a:moveTo>
                  <a:lnTo>
                    <a:pt x="0" y="0"/>
                  </a:lnTo>
                  <a:lnTo>
                    <a:pt x="0" y="36182"/>
                  </a:lnTo>
                  <a:lnTo>
                    <a:pt x="4425226" y="36182"/>
                  </a:lnTo>
                  <a:lnTo>
                    <a:pt x="4425226"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92</a:t>
            </a:fld>
            <a:endParaRPr dirty="0">
              <a:latin typeface="Arial" panose="020B0604020202020204" pitchFamily="34" charset="0"/>
              <a:cs typeface="Arial" panose="020B0604020202020204" pitchFamily="34" charset="0"/>
            </a:endParaRPr>
          </a:p>
        </p:txBody>
      </p:sp>
      <p:sp>
        <p:nvSpPr>
          <p:cNvPr id="38" name="object 38"/>
          <p:cNvSpPr txBox="1"/>
          <p:nvPr/>
        </p:nvSpPr>
        <p:spPr>
          <a:xfrm>
            <a:off x="1274889" y="10347392"/>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9" name="object 39"/>
          <p:cNvSpPr txBox="1"/>
          <p:nvPr/>
        </p:nvSpPr>
        <p:spPr>
          <a:xfrm>
            <a:off x="2391857" y="10347392"/>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0" name="object 40"/>
          <p:cNvSpPr txBox="1"/>
          <p:nvPr/>
        </p:nvSpPr>
        <p:spPr>
          <a:xfrm>
            <a:off x="3567637" y="10347392"/>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1" name="object 41"/>
          <p:cNvSpPr txBox="1"/>
          <p:nvPr/>
        </p:nvSpPr>
        <p:spPr>
          <a:xfrm>
            <a:off x="4634373" y="10347392"/>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5926006" y="10347392"/>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22953" y="2175482"/>
            <a:ext cx="272986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ALIGNMENT:</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To successfully wrap up this phase of the design chal-  lenge, the team must answer the alignment questions with  specific and clear ideas.</a:t>
            </a:r>
            <a:endParaRPr sz="800">
              <a:latin typeface="Arial" panose="020B0604020202020204" pitchFamily="34" charset="0"/>
              <a:cs typeface="Arial" panose="020B0604020202020204" pitchFamily="34" charset="0"/>
            </a:endParaRPr>
          </a:p>
        </p:txBody>
      </p:sp>
      <p:sp>
        <p:nvSpPr>
          <p:cNvPr id="6" name="object 6"/>
          <p:cNvSpPr txBox="1"/>
          <p:nvPr/>
        </p:nvSpPr>
        <p:spPr>
          <a:xfrm>
            <a:off x="3922953" y="2916237"/>
            <a:ext cx="274574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The team will want to pick one idea to move forward into  the next phase of the design challenge. If the design team  is struggling to find alignment, then first consider some  criteria that you could use to evaluate the ideas more  objectively.</a:t>
            </a:r>
            <a:endParaRPr sz="800">
              <a:latin typeface="Arial" panose="020B0604020202020204" pitchFamily="34" charset="0"/>
              <a:cs typeface="Arial" panose="020B0604020202020204" pitchFamily="34" charset="0"/>
            </a:endParaRPr>
          </a:p>
        </p:txBody>
      </p:sp>
      <p:sp>
        <p:nvSpPr>
          <p:cNvPr id="7" name="object 7"/>
          <p:cNvSpPr txBox="1"/>
          <p:nvPr/>
        </p:nvSpPr>
        <p:spPr>
          <a:xfrm>
            <a:off x="3922953" y="3597871"/>
            <a:ext cx="272796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For example, what idea is going to be the easiest to  create and test? What will clearly have an impact on the  holistic learning outcomes? You can also ask an external  stakeholder or school leader to join you and give input on  the ideas.</a:t>
            </a:r>
            <a:endParaRPr sz="800">
              <a:latin typeface="Arial" panose="020B0604020202020204" pitchFamily="34" charset="0"/>
              <a:cs typeface="Arial" panose="020B0604020202020204" pitchFamily="34" charset="0"/>
            </a:endParaRPr>
          </a:p>
        </p:txBody>
      </p:sp>
      <p:sp>
        <p:nvSpPr>
          <p:cNvPr id="8" name="object 8"/>
          <p:cNvSpPr txBox="1"/>
          <p:nvPr/>
        </p:nvSpPr>
        <p:spPr>
          <a:xfrm>
            <a:off x="3922953" y="5046481"/>
            <a:ext cx="2682240" cy="816610"/>
          </a:xfrm>
          <a:prstGeom prst="rect">
            <a:avLst/>
          </a:prstGeom>
        </p:spPr>
        <p:txBody>
          <a:bodyPr vert="horz" wrap="square" lIns="0" tIns="95885" rIns="0" bIns="0" rtlCol="0">
            <a:spAutoFit/>
          </a:bodyPr>
          <a:lstStyle/>
          <a:p>
            <a:pPr marL="12700" algn="just">
              <a:lnSpc>
                <a:spcPct val="100000"/>
              </a:lnSpc>
              <a:spcBef>
                <a:spcPts val="755"/>
              </a:spcBef>
            </a:pPr>
            <a:r>
              <a:rPr sz="1000" dirty="0">
                <a:latin typeface="Arial" panose="020B0604020202020204" pitchFamily="34" charset="0"/>
                <a:cs typeface="Arial" panose="020B0604020202020204" pitchFamily="34" charset="0"/>
              </a:rPr>
              <a:t>COACHING FOR QUALITY:</a:t>
            </a:r>
            <a:endParaRPr sz="1000">
              <a:latin typeface="Arial" panose="020B0604020202020204" pitchFamily="34" charset="0"/>
              <a:cs typeface="Arial" panose="020B0604020202020204" pitchFamily="34" charset="0"/>
            </a:endParaRPr>
          </a:p>
          <a:p>
            <a:pPr marL="12700" marR="5080" algn="just">
              <a:lnSpc>
                <a:spcPct val="100000"/>
              </a:lnSpc>
              <a:spcBef>
                <a:spcPts val="530"/>
              </a:spcBef>
            </a:pPr>
            <a:r>
              <a:rPr sz="800" dirty="0">
                <a:solidFill>
                  <a:srgbClr val="414042"/>
                </a:solidFill>
                <a:latin typeface="Arial" panose="020B0604020202020204" pitchFamily="34" charset="0"/>
                <a:cs typeface="Arial" panose="020B0604020202020204" pitchFamily="34" charset="0"/>
              </a:rPr>
              <a:t>A high-quality idea should excite the team with optimism  and hope for lasting impact. If the idea isn’t inspiring for  the team to take action, then ask what is missing or what  might be adjusted to make the idea robust.</a:t>
            </a:r>
            <a:endParaRPr sz="800">
              <a:latin typeface="Arial" panose="020B0604020202020204" pitchFamily="34" charset="0"/>
              <a:cs typeface="Arial" panose="020B0604020202020204" pitchFamily="34" charset="0"/>
            </a:endParaRPr>
          </a:p>
        </p:txBody>
      </p:sp>
      <p:sp>
        <p:nvSpPr>
          <p:cNvPr id="9" name="object 9"/>
          <p:cNvSpPr txBox="1"/>
          <p:nvPr/>
        </p:nvSpPr>
        <p:spPr>
          <a:xfrm>
            <a:off x="3922953" y="5909157"/>
            <a:ext cx="2733675" cy="1073150"/>
          </a:xfrm>
          <a:prstGeom prst="rect">
            <a:avLst/>
          </a:prstGeom>
        </p:spPr>
        <p:txBody>
          <a:bodyPr vert="horz" wrap="square" lIns="0" tIns="12700" rIns="0" bIns="0" rtlCol="0">
            <a:spAutoFit/>
          </a:bodyPr>
          <a:lstStyle/>
          <a:p>
            <a:pPr marL="12700" marR="18796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It’s also important to consider an idea that the team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is interested in working on for many weeks. In the next</a:t>
            </a:r>
            <a:endParaRPr sz="800" dirty="0">
              <a:latin typeface="Arial" panose="020B0604020202020204" pitchFamily="34" charset="0"/>
              <a:cs typeface="Arial" panose="020B0604020202020204" pitchFamily="34" charset="0"/>
            </a:endParaRPr>
          </a:p>
          <a:p>
            <a:pPr marL="12700" marR="5080" algn="just">
              <a:lnSpc>
                <a:spcPct val="100000"/>
              </a:lnSpc>
            </a:pPr>
            <a:r>
              <a:rPr sz="800" dirty="0">
                <a:solidFill>
                  <a:srgbClr val="414042"/>
                </a:solidFill>
                <a:latin typeface="Arial" panose="020B0604020202020204" pitchFamily="34" charset="0"/>
                <a:cs typeface="Arial" panose="020B0604020202020204" pitchFamily="34" charset="0"/>
              </a:rPr>
              <a:t>phase, the team will build prototypes to test the ideas,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so  they should feel good about engaging with this idea for a  long time.</a:t>
            </a:r>
            <a:endParaRPr sz="800" dirty="0">
              <a:latin typeface="Arial" panose="020B0604020202020204" pitchFamily="34" charset="0"/>
              <a:cs typeface="Arial" panose="020B0604020202020204" pitchFamily="34" charset="0"/>
            </a:endParaRPr>
          </a:p>
          <a:p>
            <a:pPr marL="12700" marR="153035">
              <a:lnSpc>
                <a:spcPct val="100000"/>
              </a:lnSpc>
              <a:spcBef>
                <a:spcPts val="565"/>
              </a:spcBef>
            </a:pPr>
            <a:r>
              <a:rPr sz="800" dirty="0">
                <a:solidFill>
                  <a:srgbClr val="414042"/>
                </a:solidFill>
                <a:latin typeface="Arial" panose="020B0604020202020204" pitchFamily="34" charset="0"/>
                <a:cs typeface="Arial" panose="020B0604020202020204" pitchFamily="34" charset="0"/>
              </a:rPr>
              <a:t>Another sign of a high-quality idea is that the team is  excited about the positive impact on one of the holistic  learning outcomes if the idea is successful.</a:t>
            </a:r>
            <a:endParaRPr sz="800" dirty="0">
              <a:latin typeface="Arial" panose="020B0604020202020204" pitchFamily="34" charset="0"/>
              <a:cs typeface="Arial" panose="020B0604020202020204" pitchFamily="34" charset="0"/>
            </a:endParaRPr>
          </a:p>
        </p:txBody>
      </p:sp>
      <p:sp>
        <p:nvSpPr>
          <p:cNvPr id="10" name="object 10"/>
          <p:cNvSpPr txBox="1"/>
          <p:nvPr/>
        </p:nvSpPr>
        <p:spPr>
          <a:xfrm>
            <a:off x="1333245" y="1934553"/>
            <a:ext cx="2115107"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1" name="object 11"/>
          <p:cNvSpPr/>
          <p:nvPr/>
        </p:nvSpPr>
        <p:spPr>
          <a:xfrm>
            <a:off x="900003" y="2174113"/>
            <a:ext cx="2718435" cy="2589530"/>
          </a:xfrm>
          <a:custGeom>
            <a:avLst/>
            <a:gdLst/>
            <a:ahLst/>
            <a:cxnLst/>
            <a:rect l="l" t="t" r="r" b="b"/>
            <a:pathLst>
              <a:path w="2718435" h="2589529">
                <a:moveTo>
                  <a:pt x="2645994" y="0"/>
                </a:moveTo>
                <a:lnTo>
                  <a:pt x="71996" y="0"/>
                </a:lnTo>
                <a:lnTo>
                  <a:pt x="30373" y="1124"/>
                </a:lnTo>
                <a:lnTo>
                  <a:pt x="8999" y="8999"/>
                </a:lnTo>
                <a:lnTo>
                  <a:pt x="1124" y="30373"/>
                </a:lnTo>
                <a:lnTo>
                  <a:pt x="0" y="71996"/>
                </a:lnTo>
                <a:lnTo>
                  <a:pt x="0" y="2517000"/>
                </a:lnTo>
                <a:lnTo>
                  <a:pt x="1124" y="2558623"/>
                </a:lnTo>
                <a:lnTo>
                  <a:pt x="8999" y="2579997"/>
                </a:lnTo>
                <a:lnTo>
                  <a:pt x="30373" y="2587871"/>
                </a:lnTo>
                <a:lnTo>
                  <a:pt x="71996" y="2588996"/>
                </a:lnTo>
                <a:lnTo>
                  <a:pt x="2645994" y="2588996"/>
                </a:lnTo>
                <a:lnTo>
                  <a:pt x="2687617" y="2587871"/>
                </a:lnTo>
                <a:lnTo>
                  <a:pt x="2708990" y="2579997"/>
                </a:lnTo>
                <a:lnTo>
                  <a:pt x="2716865" y="2558623"/>
                </a:lnTo>
                <a:lnTo>
                  <a:pt x="2717990" y="2517000"/>
                </a:lnTo>
                <a:lnTo>
                  <a:pt x="2717990" y="71996"/>
                </a:lnTo>
                <a:lnTo>
                  <a:pt x="2716865" y="30373"/>
                </a:lnTo>
                <a:lnTo>
                  <a:pt x="2708990" y="8999"/>
                </a:lnTo>
                <a:lnTo>
                  <a:pt x="2687617" y="1124"/>
                </a:lnTo>
                <a:lnTo>
                  <a:pt x="2645994" y="0"/>
                </a:lnTo>
                <a:close/>
              </a:path>
            </a:pathLst>
          </a:custGeom>
          <a:solidFill>
            <a:srgbClr val="FFF5ED"/>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txBox="1"/>
          <p:nvPr/>
        </p:nvSpPr>
        <p:spPr>
          <a:xfrm>
            <a:off x="1018208" y="2282160"/>
            <a:ext cx="2430145" cy="2157730"/>
          </a:xfrm>
          <a:prstGeom prst="rect">
            <a:avLst/>
          </a:prstGeom>
        </p:spPr>
        <p:txBody>
          <a:bodyPr vert="horz" wrap="square" lIns="0" tIns="95885" rIns="0" bIns="0" rtlCol="0">
            <a:spAutoFit/>
          </a:bodyPr>
          <a:lstStyle/>
          <a:p>
            <a:pPr marL="12700">
              <a:lnSpc>
                <a:spcPct val="100000"/>
              </a:lnSpc>
              <a:spcBef>
                <a:spcPts val="755"/>
              </a:spcBef>
            </a:pPr>
            <a:r>
              <a:rPr lang="pt-PT" sz="1000" dirty="0">
                <a:solidFill>
                  <a:srgbClr val="F36F21"/>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TEAM ALIGNMENT</a:t>
            </a:r>
          </a:p>
          <a:p>
            <a:pPr marL="12700" marR="45720">
              <a:lnSpc>
                <a:spcPct val="100000"/>
              </a:lnSpc>
              <a:spcBef>
                <a:spcPts val="530"/>
              </a:spcBef>
            </a:pPr>
            <a:r>
              <a:rPr sz="800" dirty="0">
                <a:solidFill>
                  <a:srgbClr val="414042"/>
                </a:solidFill>
                <a:latin typeface="Arial" panose="020B0604020202020204" pitchFamily="34" charset="0"/>
                <a:cs typeface="Arial" panose="020B0604020202020204" pitchFamily="34" charset="0"/>
              </a:rPr>
              <a:t>In order to seek alignment as a team, share each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of your summary pages and use the questions  below to narrow your team’s focus so that you can  move on to the next phase of the design challenge  with a shared perspective.</a:t>
            </a:r>
            <a:endParaRPr sz="800" dirty="0">
              <a:latin typeface="Arial" panose="020B0604020202020204" pitchFamily="34" charset="0"/>
              <a:cs typeface="Arial" panose="020B0604020202020204" pitchFamily="34" charset="0"/>
            </a:endParaRPr>
          </a:p>
          <a:p>
            <a:pPr marL="12700" marR="139700">
              <a:lnSpc>
                <a:spcPct val="100000"/>
              </a:lnSpc>
            </a:pPr>
            <a:r>
              <a:rPr sz="800" dirty="0">
                <a:solidFill>
                  <a:srgbClr val="414042"/>
                </a:solidFill>
                <a:latin typeface="Arial" panose="020B0604020202020204" pitchFamily="34" charset="0"/>
                <a:cs typeface="Arial" panose="020B0604020202020204" pitchFamily="34" charset="0"/>
              </a:rPr>
              <a:t>Let each person read their summary responses  without interruption or comments from the team.  If there are differing views and ideas from team  members, ask questions to gain understanding.</a:t>
            </a:r>
            <a:endParaRPr sz="800" dirty="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Try questions like: “Can you share more information  about how you came to these ideas?”and</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“Tell me more about that...”</a:t>
            </a:r>
            <a:endParaRPr sz="800" dirty="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Your team does not have to be aligned on</a:t>
            </a:r>
            <a:endParaRPr sz="800" dirty="0">
              <a:latin typeface="Arial" panose="020B0604020202020204" pitchFamily="34" charset="0"/>
              <a:cs typeface="Arial" panose="020B0604020202020204" pitchFamily="34" charset="0"/>
            </a:endParaRPr>
          </a:p>
          <a:p>
            <a:pPr marL="12700" marR="153035">
              <a:lnSpc>
                <a:spcPct val="100000"/>
              </a:lnSpc>
            </a:pPr>
            <a:r>
              <a:rPr sz="800" dirty="0">
                <a:solidFill>
                  <a:srgbClr val="414042"/>
                </a:solidFill>
                <a:latin typeface="Arial" panose="020B0604020202020204" pitchFamily="34" charset="0"/>
                <a:cs typeface="Arial" panose="020B0604020202020204" pitchFamily="34" charset="0"/>
              </a:rPr>
              <a:t>all aspects of your design work, but you must be  aligned on the items below in order to move on.</a:t>
            </a:r>
            <a:endParaRPr sz="800" dirty="0">
              <a:latin typeface="Arial" panose="020B0604020202020204" pitchFamily="34" charset="0"/>
              <a:cs typeface="Arial" panose="020B0604020202020204" pitchFamily="34" charset="0"/>
            </a:endParaRPr>
          </a:p>
        </p:txBody>
      </p:sp>
      <p:sp>
        <p:nvSpPr>
          <p:cNvPr id="13" name="object 13"/>
          <p:cNvSpPr/>
          <p:nvPr/>
        </p:nvSpPr>
        <p:spPr>
          <a:xfrm>
            <a:off x="903178" y="4946294"/>
            <a:ext cx="2712085" cy="2052955"/>
          </a:xfrm>
          <a:custGeom>
            <a:avLst/>
            <a:gdLst/>
            <a:ahLst/>
            <a:cxnLst/>
            <a:rect l="l" t="t" r="r" b="b"/>
            <a:pathLst>
              <a:path w="2712085" h="2052954">
                <a:moveTo>
                  <a:pt x="71996" y="0"/>
                </a:moveTo>
                <a:lnTo>
                  <a:pt x="30373" y="1124"/>
                </a:lnTo>
                <a:lnTo>
                  <a:pt x="8999" y="8999"/>
                </a:lnTo>
                <a:lnTo>
                  <a:pt x="1124" y="30373"/>
                </a:lnTo>
                <a:lnTo>
                  <a:pt x="0" y="71996"/>
                </a:lnTo>
                <a:lnTo>
                  <a:pt x="0" y="1980603"/>
                </a:lnTo>
                <a:lnTo>
                  <a:pt x="1124" y="2022233"/>
                </a:lnTo>
                <a:lnTo>
                  <a:pt x="8999" y="2043610"/>
                </a:lnTo>
                <a:lnTo>
                  <a:pt x="30373" y="2051486"/>
                </a:lnTo>
                <a:lnTo>
                  <a:pt x="71996" y="2052612"/>
                </a:lnTo>
                <a:lnTo>
                  <a:pt x="2639644" y="2052612"/>
                </a:lnTo>
                <a:lnTo>
                  <a:pt x="2681267" y="2051486"/>
                </a:lnTo>
                <a:lnTo>
                  <a:pt x="2702640" y="2043610"/>
                </a:lnTo>
                <a:lnTo>
                  <a:pt x="2710515" y="2022233"/>
                </a:lnTo>
                <a:lnTo>
                  <a:pt x="2711640" y="1980603"/>
                </a:lnTo>
                <a:lnTo>
                  <a:pt x="2711640" y="71996"/>
                </a:lnTo>
                <a:lnTo>
                  <a:pt x="2710515" y="30373"/>
                </a:lnTo>
                <a:lnTo>
                  <a:pt x="2702640" y="8999"/>
                </a:lnTo>
                <a:lnTo>
                  <a:pt x="2681267" y="1124"/>
                </a:lnTo>
                <a:lnTo>
                  <a:pt x="2639644" y="0"/>
                </a:lnTo>
                <a:lnTo>
                  <a:pt x="71996" y="0"/>
                </a:lnTo>
                <a:close/>
              </a:path>
            </a:pathLst>
          </a:custGeom>
          <a:ln w="6350">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903178" y="7182764"/>
            <a:ext cx="2712085" cy="2045970"/>
          </a:xfrm>
          <a:custGeom>
            <a:avLst/>
            <a:gdLst/>
            <a:ahLst/>
            <a:cxnLst/>
            <a:rect l="l" t="t" r="r" b="b"/>
            <a:pathLst>
              <a:path w="2712085" h="2045970">
                <a:moveTo>
                  <a:pt x="71996" y="0"/>
                </a:moveTo>
                <a:lnTo>
                  <a:pt x="30373" y="1124"/>
                </a:lnTo>
                <a:lnTo>
                  <a:pt x="8999" y="8999"/>
                </a:lnTo>
                <a:lnTo>
                  <a:pt x="1124" y="30373"/>
                </a:lnTo>
                <a:lnTo>
                  <a:pt x="0" y="71996"/>
                </a:lnTo>
                <a:lnTo>
                  <a:pt x="0" y="1973668"/>
                </a:lnTo>
                <a:lnTo>
                  <a:pt x="1124" y="2015291"/>
                </a:lnTo>
                <a:lnTo>
                  <a:pt x="8999" y="2036665"/>
                </a:lnTo>
                <a:lnTo>
                  <a:pt x="30373" y="2044540"/>
                </a:lnTo>
                <a:lnTo>
                  <a:pt x="71996" y="2045665"/>
                </a:lnTo>
                <a:lnTo>
                  <a:pt x="2639644" y="2045665"/>
                </a:lnTo>
                <a:lnTo>
                  <a:pt x="2681267" y="2044540"/>
                </a:lnTo>
                <a:lnTo>
                  <a:pt x="2702640" y="2036665"/>
                </a:lnTo>
                <a:lnTo>
                  <a:pt x="2710515" y="2015291"/>
                </a:lnTo>
                <a:lnTo>
                  <a:pt x="2711640" y="1973668"/>
                </a:lnTo>
                <a:lnTo>
                  <a:pt x="2711640" y="71996"/>
                </a:lnTo>
                <a:lnTo>
                  <a:pt x="2710515" y="30373"/>
                </a:lnTo>
                <a:lnTo>
                  <a:pt x="2702640" y="8999"/>
                </a:lnTo>
                <a:lnTo>
                  <a:pt x="2681267" y="1124"/>
                </a:lnTo>
                <a:lnTo>
                  <a:pt x="2639644" y="0"/>
                </a:lnTo>
                <a:lnTo>
                  <a:pt x="71996" y="0"/>
                </a:lnTo>
                <a:close/>
              </a:path>
            </a:pathLst>
          </a:custGeom>
          <a:ln w="6350">
            <a:solidFill>
              <a:srgbClr val="F36F2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txBox="1"/>
          <p:nvPr/>
        </p:nvSpPr>
        <p:spPr>
          <a:xfrm>
            <a:off x="1011858" y="7314984"/>
            <a:ext cx="226377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How does your team’s idea relate to improving  the holistic learning outcomes for your students?</a:t>
            </a:r>
            <a:endParaRPr sz="800">
              <a:latin typeface="Arial" panose="020B0604020202020204" pitchFamily="34" charset="0"/>
              <a:cs typeface="Arial" panose="020B0604020202020204" pitchFamily="34" charset="0"/>
            </a:endParaRPr>
          </a:p>
        </p:txBody>
      </p:sp>
      <p:sp>
        <p:nvSpPr>
          <p:cNvPr id="16" name="object 16"/>
          <p:cNvSpPr txBox="1"/>
          <p:nvPr/>
        </p:nvSpPr>
        <p:spPr>
          <a:xfrm>
            <a:off x="1018157" y="5091976"/>
            <a:ext cx="1862455" cy="26924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As a team, select one idea to advance.  Write it below.</a:t>
            </a:r>
            <a:endParaRPr sz="800">
              <a:latin typeface="Arial" panose="020B0604020202020204" pitchFamily="34" charset="0"/>
              <a:cs typeface="Arial" panose="020B0604020202020204" pitchFamily="34" charset="0"/>
            </a:endParaRPr>
          </a:p>
        </p:txBody>
      </p:sp>
      <p:grpSp>
        <p:nvGrpSpPr>
          <p:cNvPr id="17" name="object 17"/>
          <p:cNvGrpSpPr/>
          <p:nvPr/>
        </p:nvGrpSpPr>
        <p:grpSpPr>
          <a:xfrm>
            <a:off x="886415" y="10287501"/>
            <a:ext cx="5774055" cy="404495"/>
            <a:chOff x="886415" y="10287501"/>
            <a:chExt cx="5774055" cy="404495"/>
          </a:xfrm>
        </p:grpSpPr>
        <p:sp>
          <p:nvSpPr>
            <p:cNvPr id="18" name="object 18"/>
            <p:cNvSpPr/>
            <p:nvPr/>
          </p:nvSpPr>
          <p:spPr>
            <a:xfrm>
              <a:off x="893787" y="10303027"/>
              <a:ext cx="5759450" cy="389255"/>
            </a:xfrm>
            <a:custGeom>
              <a:avLst/>
              <a:gdLst/>
              <a:ahLst/>
              <a:cxnLst/>
              <a:rect l="l" t="t" r="r" b="b"/>
              <a:pathLst>
                <a:path w="5759450" h="389254">
                  <a:moveTo>
                    <a:pt x="5758827" y="0"/>
                  </a:moveTo>
                  <a:lnTo>
                    <a:pt x="0" y="0"/>
                  </a:lnTo>
                  <a:lnTo>
                    <a:pt x="0" y="186016"/>
                  </a:lnTo>
                  <a:lnTo>
                    <a:pt x="0" y="388975"/>
                  </a:lnTo>
                  <a:lnTo>
                    <a:pt x="5758827" y="388975"/>
                  </a:lnTo>
                  <a:lnTo>
                    <a:pt x="5758827" y="186016"/>
                  </a:lnTo>
                  <a:lnTo>
                    <a:pt x="5758827"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5446979" y="10294873"/>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p:nvPr/>
          </p:nvSpPr>
          <p:spPr>
            <a:xfrm>
              <a:off x="4303153"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p:nvPr/>
          </p:nvSpPr>
          <p:spPr>
            <a:xfrm>
              <a:off x="4303153"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3166465"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3166465"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203024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203024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893787" y="10294877"/>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893787" y="10294877"/>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9" name="object 29"/>
          <p:cNvGrpSpPr/>
          <p:nvPr/>
        </p:nvGrpSpPr>
        <p:grpSpPr>
          <a:xfrm>
            <a:off x="899998" y="1371511"/>
            <a:ext cx="5760085" cy="36195"/>
            <a:chOff x="899998" y="1371511"/>
            <a:chExt cx="5760085" cy="36195"/>
          </a:xfrm>
        </p:grpSpPr>
        <p:sp>
          <p:nvSpPr>
            <p:cNvPr id="30" name="object 30"/>
            <p:cNvSpPr/>
            <p:nvPr/>
          </p:nvSpPr>
          <p:spPr>
            <a:xfrm>
              <a:off x="899998" y="1371511"/>
              <a:ext cx="1334770" cy="36195"/>
            </a:xfrm>
            <a:custGeom>
              <a:avLst/>
              <a:gdLst/>
              <a:ahLst/>
              <a:cxnLst/>
              <a:rect l="l" t="t" r="r" b="b"/>
              <a:pathLst>
                <a:path w="1334770" h="36194">
                  <a:moveTo>
                    <a:pt x="1334770" y="0"/>
                  </a:moveTo>
                  <a:lnTo>
                    <a:pt x="0" y="0"/>
                  </a:lnTo>
                  <a:lnTo>
                    <a:pt x="0" y="36182"/>
                  </a:lnTo>
                  <a:lnTo>
                    <a:pt x="1334770" y="36182"/>
                  </a:lnTo>
                  <a:lnTo>
                    <a:pt x="1334770"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2234768" y="1371511"/>
              <a:ext cx="4425315" cy="36195"/>
            </a:xfrm>
            <a:custGeom>
              <a:avLst/>
              <a:gdLst/>
              <a:ahLst/>
              <a:cxnLst/>
              <a:rect l="l" t="t" r="r" b="b"/>
              <a:pathLst>
                <a:path w="4425315" h="36194">
                  <a:moveTo>
                    <a:pt x="4425226" y="0"/>
                  </a:moveTo>
                  <a:lnTo>
                    <a:pt x="0" y="0"/>
                  </a:lnTo>
                  <a:lnTo>
                    <a:pt x="0" y="36182"/>
                  </a:lnTo>
                  <a:lnTo>
                    <a:pt x="4425226" y="36182"/>
                  </a:lnTo>
                  <a:lnTo>
                    <a:pt x="4425226"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2" name="object 32"/>
          <p:cNvSpPr txBox="1"/>
          <p:nvPr/>
        </p:nvSpPr>
        <p:spPr>
          <a:xfrm>
            <a:off x="887299" y="825576"/>
            <a:ext cx="5776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36F21"/>
                </a:solidFill>
                <a:latin typeface="Arial" panose="020B0604020202020204" pitchFamily="34" charset="0"/>
                <a:cs typeface="Arial" panose="020B0604020202020204" pitchFamily="34" charset="0"/>
              </a:rPr>
              <a:t>GENERATE </a:t>
            </a:r>
            <a:r>
              <a:rPr sz="1800" dirty="0">
                <a:solidFill>
                  <a:srgbClr val="F36F21"/>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33" name="object 33"/>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93</a:t>
            </a:fld>
            <a:endParaRPr dirty="0">
              <a:latin typeface="Arial" panose="020B0604020202020204" pitchFamily="34" charset="0"/>
              <a:cs typeface="Arial" panose="020B0604020202020204" pitchFamily="34" charset="0"/>
            </a:endParaRPr>
          </a:p>
        </p:txBody>
      </p:sp>
      <p:sp>
        <p:nvSpPr>
          <p:cNvPr id="34" name="object 34"/>
          <p:cNvSpPr txBox="1"/>
          <p:nvPr/>
        </p:nvSpPr>
        <p:spPr>
          <a:xfrm>
            <a:off x="1358366" y="103428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5" name="object 35"/>
          <p:cNvSpPr txBox="1"/>
          <p:nvPr/>
        </p:nvSpPr>
        <p:spPr>
          <a:xfrm>
            <a:off x="2424129" y="10342856"/>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6" name="object 36"/>
          <p:cNvSpPr txBox="1"/>
          <p:nvPr/>
        </p:nvSpPr>
        <p:spPr>
          <a:xfrm>
            <a:off x="3631304" y="10342856"/>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7" name="object 37"/>
          <p:cNvSpPr txBox="1"/>
          <p:nvPr/>
        </p:nvSpPr>
        <p:spPr>
          <a:xfrm>
            <a:off x="4600228" y="10342856"/>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8" name="object 38"/>
          <p:cNvSpPr txBox="1"/>
          <p:nvPr/>
        </p:nvSpPr>
        <p:spPr>
          <a:xfrm>
            <a:off x="5938556" y="10342856"/>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87299" y="825576"/>
            <a:ext cx="577659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36F21"/>
                </a:solidFill>
                <a:latin typeface="Arial" panose="020B0604020202020204" pitchFamily="34" charset="0"/>
                <a:cs typeface="Arial" panose="020B0604020202020204" pitchFamily="34" charset="0"/>
              </a:rPr>
              <a:t>GENERATE </a:t>
            </a:r>
            <a:r>
              <a:rPr sz="1800" dirty="0">
                <a:solidFill>
                  <a:srgbClr val="F36F21"/>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1334770" cy="36195"/>
            </a:xfrm>
            <a:custGeom>
              <a:avLst/>
              <a:gdLst/>
              <a:ahLst/>
              <a:cxnLst/>
              <a:rect l="l" t="t" r="r" b="b"/>
              <a:pathLst>
                <a:path w="1334770" h="36194">
                  <a:moveTo>
                    <a:pt x="1334770" y="0"/>
                  </a:moveTo>
                  <a:lnTo>
                    <a:pt x="0" y="0"/>
                  </a:lnTo>
                  <a:lnTo>
                    <a:pt x="0" y="36182"/>
                  </a:lnTo>
                  <a:lnTo>
                    <a:pt x="1334770" y="36182"/>
                  </a:lnTo>
                  <a:lnTo>
                    <a:pt x="1334770"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2234768" y="1371511"/>
              <a:ext cx="4425315" cy="36195"/>
            </a:xfrm>
            <a:custGeom>
              <a:avLst/>
              <a:gdLst/>
              <a:ahLst/>
              <a:cxnLst/>
              <a:rect l="l" t="t" r="r" b="b"/>
              <a:pathLst>
                <a:path w="4425315" h="36194">
                  <a:moveTo>
                    <a:pt x="4425226" y="0"/>
                  </a:moveTo>
                  <a:lnTo>
                    <a:pt x="0" y="0"/>
                  </a:lnTo>
                  <a:lnTo>
                    <a:pt x="0" y="36182"/>
                  </a:lnTo>
                  <a:lnTo>
                    <a:pt x="4425226" y="36182"/>
                  </a:lnTo>
                  <a:lnTo>
                    <a:pt x="4425226" y="0"/>
                  </a:lnTo>
                  <a:close/>
                </a:path>
              </a:pathLst>
            </a:custGeom>
            <a:solidFill>
              <a:srgbClr val="FEDEC7"/>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887304" y="10287564"/>
            <a:ext cx="5798820" cy="404495"/>
            <a:chOff x="887304" y="10287564"/>
            <a:chExt cx="5798820" cy="404495"/>
          </a:xfrm>
        </p:grpSpPr>
        <p:sp>
          <p:nvSpPr>
            <p:cNvPr id="10" name="object 10"/>
            <p:cNvSpPr/>
            <p:nvPr/>
          </p:nvSpPr>
          <p:spPr>
            <a:xfrm>
              <a:off x="894676" y="10303091"/>
              <a:ext cx="5784215" cy="389255"/>
            </a:xfrm>
            <a:custGeom>
              <a:avLst/>
              <a:gdLst/>
              <a:ahLst/>
              <a:cxnLst/>
              <a:rect l="l" t="t" r="r" b="b"/>
              <a:pathLst>
                <a:path w="5784215" h="389254">
                  <a:moveTo>
                    <a:pt x="5783694" y="0"/>
                  </a:moveTo>
                  <a:lnTo>
                    <a:pt x="0" y="0"/>
                  </a:lnTo>
                  <a:lnTo>
                    <a:pt x="0" y="186016"/>
                  </a:lnTo>
                  <a:lnTo>
                    <a:pt x="0" y="388912"/>
                  </a:lnTo>
                  <a:lnTo>
                    <a:pt x="5783694" y="388912"/>
                  </a:lnTo>
                  <a:lnTo>
                    <a:pt x="5783694" y="186016"/>
                  </a:lnTo>
                  <a:lnTo>
                    <a:pt x="5783694"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5433110"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5433110"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296663"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F36F21"/>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4296663"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160204"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3160204"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2023757"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2023757"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894676"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894676"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1" name="object 21"/>
          <p:cNvSpPr/>
          <p:nvPr/>
        </p:nvSpPr>
        <p:spPr>
          <a:xfrm>
            <a:off x="899994" y="1810258"/>
            <a:ext cx="5760085" cy="687705"/>
          </a:xfrm>
          <a:custGeom>
            <a:avLst/>
            <a:gdLst/>
            <a:ahLst/>
            <a:cxnLst/>
            <a:rect l="l" t="t" r="r" b="b"/>
            <a:pathLst>
              <a:path w="5760084" h="687705">
                <a:moveTo>
                  <a:pt x="5616003" y="0"/>
                </a:moveTo>
                <a:lnTo>
                  <a:pt x="144005" y="0"/>
                </a:lnTo>
                <a:lnTo>
                  <a:pt x="60752" y="2249"/>
                </a:lnTo>
                <a:lnTo>
                  <a:pt x="18000" y="17999"/>
                </a:lnTo>
                <a:lnTo>
                  <a:pt x="2250" y="60746"/>
                </a:lnTo>
                <a:lnTo>
                  <a:pt x="0" y="143992"/>
                </a:lnTo>
                <a:lnTo>
                  <a:pt x="0" y="543191"/>
                </a:lnTo>
                <a:lnTo>
                  <a:pt x="2250" y="626444"/>
                </a:lnTo>
                <a:lnTo>
                  <a:pt x="18000" y="669196"/>
                </a:lnTo>
                <a:lnTo>
                  <a:pt x="60752" y="684946"/>
                </a:lnTo>
                <a:lnTo>
                  <a:pt x="144005" y="687197"/>
                </a:lnTo>
                <a:lnTo>
                  <a:pt x="5616003" y="687197"/>
                </a:lnTo>
                <a:lnTo>
                  <a:pt x="5699256" y="684946"/>
                </a:lnTo>
                <a:lnTo>
                  <a:pt x="5742008" y="669196"/>
                </a:lnTo>
                <a:lnTo>
                  <a:pt x="5757758" y="626444"/>
                </a:lnTo>
                <a:lnTo>
                  <a:pt x="5760008" y="543191"/>
                </a:lnTo>
                <a:lnTo>
                  <a:pt x="5760008" y="143992"/>
                </a:lnTo>
                <a:lnTo>
                  <a:pt x="5757758" y="60746"/>
                </a:lnTo>
                <a:lnTo>
                  <a:pt x="5742008" y="17999"/>
                </a:lnTo>
                <a:lnTo>
                  <a:pt x="5699256" y="2249"/>
                </a:lnTo>
                <a:lnTo>
                  <a:pt x="5616003" y="0"/>
                </a:lnTo>
                <a:close/>
              </a:path>
            </a:pathLst>
          </a:custGeom>
          <a:solidFill>
            <a:srgbClr val="F37124">
              <a:alpha val="25000"/>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2" name="object 22"/>
          <p:cNvSpPr txBox="1"/>
          <p:nvPr/>
        </p:nvSpPr>
        <p:spPr>
          <a:xfrm>
            <a:off x="1018451" y="1908099"/>
            <a:ext cx="5474335" cy="42672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F37124"/>
                </a:solidFill>
                <a:latin typeface="Arial" panose="020B0604020202020204" pitchFamily="34" charset="0"/>
                <a:cs typeface="Arial" panose="020B0604020202020204" pitchFamily="34" charset="0"/>
              </a:rPr>
              <a:t>CRITERIA FOR IMPROVING PROCESS WORK:</a:t>
            </a:r>
            <a:endParaRPr sz="1000">
              <a:latin typeface="Arial" panose="020B0604020202020204" pitchFamily="34" charset="0"/>
              <a:cs typeface="Arial" panose="020B0604020202020204" pitchFamily="34" charset="0"/>
            </a:endParaRPr>
          </a:p>
          <a:p>
            <a:pPr marL="12700" marR="5080">
              <a:lnSpc>
                <a:spcPts val="1000"/>
              </a:lnSpc>
            </a:pPr>
            <a:r>
              <a:rPr sz="800" dirty="0">
                <a:latin typeface="Arial" panose="020B0604020202020204" pitchFamily="34" charset="0"/>
                <a:cs typeface="Arial" panose="020B0604020202020204" pitchFamily="34" charset="0"/>
              </a:rPr>
              <a:t>Use the rubric below to assess how your team is doing in terms of your process work and the mindsets of Human-Centered  Design. Circle the description that most represents your team’s progress.</a:t>
            </a:r>
            <a:endParaRPr sz="800">
              <a:latin typeface="Arial" panose="020B0604020202020204" pitchFamily="34" charset="0"/>
              <a:cs typeface="Arial" panose="020B0604020202020204" pitchFamily="34" charset="0"/>
            </a:endParaRPr>
          </a:p>
        </p:txBody>
      </p:sp>
      <p:sp>
        <p:nvSpPr>
          <p:cNvPr id="27" name="object 2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94</a:t>
            </a:fld>
            <a:endParaRPr dirty="0">
              <a:latin typeface="Arial" panose="020B0604020202020204" pitchFamily="34" charset="0"/>
              <a:cs typeface="Arial" panose="020B0604020202020204" pitchFamily="34" charset="0"/>
            </a:endParaRPr>
          </a:p>
        </p:txBody>
      </p:sp>
      <p:sp>
        <p:nvSpPr>
          <p:cNvPr id="28" name="object 28"/>
          <p:cNvSpPr txBox="1"/>
          <p:nvPr/>
        </p:nvSpPr>
        <p:spPr>
          <a:xfrm>
            <a:off x="1258506" y="10342916"/>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9" name="object 29"/>
          <p:cNvSpPr txBox="1"/>
          <p:nvPr/>
        </p:nvSpPr>
        <p:spPr>
          <a:xfrm>
            <a:off x="2375474" y="10342916"/>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30" name="object 30"/>
          <p:cNvSpPr txBox="1"/>
          <p:nvPr/>
        </p:nvSpPr>
        <p:spPr>
          <a:xfrm>
            <a:off x="3551254" y="10342916"/>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31" name="object 31"/>
          <p:cNvSpPr txBox="1"/>
          <p:nvPr/>
        </p:nvSpPr>
        <p:spPr>
          <a:xfrm>
            <a:off x="4617990" y="10342916"/>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32" name="object 32"/>
          <p:cNvSpPr txBox="1"/>
          <p:nvPr/>
        </p:nvSpPr>
        <p:spPr>
          <a:xfrm>
            <a:off x="5909623" y="10342916"/>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graphicFrame>
        <p:nvGraphicFramePr>
          <p:cNvPr id="23" name="object 23"/>
          <p:cNvGraphicFramePr>
            <a:graphicFrameLocks noGrp="1"/>
          </p:cNvGraphicFramePr>
          <p:nvPr/>
        </p:nvGraphicFramePr>
        <p:xfrm>
          <a:off x="887299" y="2904134"/>
          <a:ext cx="5761990" cy="4526898"/>
        </p:xfrm>
        <a:graphic>
          <a:graphicData uri="http://schemas.openxmlformats.org/drawingml/2006/table">
            <a:tbl>
              <a:tblPr firstRow="1" bandRow="1">
                <a:tableStyleId>{2D5ABB26-0587-4C30-8999-92F81FD0307C}</a:tableStyleId>
              </a:tblPr>
              <a:tblGrid>
                <a:gridCol w="1224280">
                  <a:extLst>
                    <a:ext uri="{9D8B030D-6E8A-4147-A177-3AD203B41FA5}">
                      <a16:colId xmlns:a16="http://schemas.microsoft.com/office/drawing/2014/main" val="20000"/>
                    </a:ext>
                  </a:extLst>
                </a:gridCol>
                <a:gridCol w="1512570">
                  <a:extLst>
                    <a:ext uri="{9D8B030D-6E8A-4147-A177-3AD203B41FA5}">
                      <a16:colId xmlns:a16="http://schemas.microsoft.com/office/drawing/2014/main" val="20001"/>
                    </a:ext>
                  </a:extLst>
                </a:gridCol>
                <a:gridCol w="1512570">
                  <a:extLst>
                    <a:ext uri="{9D8B030D-6E8A-4147-A177-3AD203B41FA5}">
                      <a16:colId xmlns:a16="http://schemas.microsoft.com/office/drawing/2014/main" val="20002"/>
                    </a:ext>
                  </a:extLst>
                </a:gridCol>
                <a:gridCol w="1512570">
                  <a:extLst>
                    <a:ext uri="{9D8B030D-6E8A-4147-A177-3AD203B41FA5}">
                      <a16:colId xmlns:a16="http://schemas.microsoft.com/office/drawing/2014/main" val="20003"/>
                    </a:ext>
                  </a:extLst>
                </a:gridCol>
              </a:tblGrid>
              <a:tr h="646696">
                <a:tc>
                  <a:txBody>
                    <a:bodyPr/>
                    <a:lstStyle/>
                    <a:p>
                      <a:pPr>
                        <a:lnSpc>
                          <a:spcPct val="100000"/>
                        </a:lnSpc>
                      </a:pPr>
                      <a:endParaRPr sz="800">
                        <a:latin typeface="Times New Roman"/>
                        <a:cs typeface="Times New Roman"/>
                      </a:endParaRPr>
                    </a:p>
                    <a:p>
                      <a:pPr marL="125730" marR="310515" indent="-72390">
                        <a:lnSpc>
                          <a:spcPct val="104200"/>
                        </a:lnSpc>
                        <a:spcBef>
                          <a:spcPts val="575"/>
                        </a:spcBef>
                        <a:buFont typeface="Times New Roman"/>
                        <a:buChar char="•"/>
                        <a:tabLst>
                          <a:tab pos="116839" algn="l"/>
                        </a:tabLst>
                      </a:pPr>
                      <a:r>
                        <a:rPr sz="800" spc="25" dirty="0">
                          <a:solidFill>
                            <a:srgbClr val="414042"/>
                          </a:solidFill>
                          <a:latin typeface="Arial"/>
                          <a:cs typeface="Arial"/>
                        </a:rPr>
                        <a:t>Many </a:t>
                      </a:r>
                      <a:r>
                        <a:rPr sz="800" spc="10" dirty="0">
                          <a:solidFill>
                            <a:srgbClr val="414042"/>
                          </a:solidFill>
                          <a:latin typeface="Arial"/>
                          <a:cs typeface="Arial"/>
                        </a:rPr>
                        <a:t>ideas</a:t>
                      </a:r>
                      <a:r>
                        <a:rPr sz="800" spc="-35" dirty="0">
                          <a:solidFill>
                            <a:srgbClr val="414042"/>
                          </a:solidFill>
                          <a:latin typeface="Arial"/>
                          <a:cs typeface="Arial"/>
                        </a:rPr>
                        <a:t> </a:t>
                      </a:r>
                      <a:r>
                        <a:rPr sz="800" spc="35" dirty="0">
                          <a:solidFill>
                            <a:srgbClr val="414042"/>
                          </a:solidFill>
                          <a:latin typeface="Arial"/>
                          <a:cs typeface="Arial"/>
                        </a:rPr>
                        <a:t>lead  to </a:t>
                      </a:r>
                      <a:r>
                        <a:rPr sz="800" spc="45" dirty="0">
                          <a:solidFill>
                            <a:srgbClr val="414042"/>
                          </a:solidFill>
                          <a:latin typeface="Arial"/>
                          <a:cs typeface="Arial"/>
                        </a:rPr>
                        <a:t>good</a:t>
                      </a:r>
                      <a:r>
                        <a:rPr sz="800" spc="-30"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10"/>
                        </a:spcBef>
                      </a:pPr>
                      <a:endParaRPr sz="750">
                        <a:latin typeface="Times New Roman"/>
                        <a:cs typeface="Times New Roman"/>
                      </a:endParaRPr>
                    </a:p>
                    <a:p>
                      <a:pPr marL="107950" marR="215900">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not </a:t>
                      </a:r>
                      <a:r>
                        <a:rPr sz="700" spc="20" dirty="0">
                          <a:solidFill>
                            <a:srgbClr val="414042"/>
                          </a:solidFill>
                          <a:latin typeface="Arial"/>
                          <a:cs typeface="Arial"/>
                        </a:rPr>
                        <a:t>generating </a:t>
                      </a:r>
                      <a:r>
                        <a:rPr sz="700" spc="50" dirty="0">
                          <a:solidFill>
                            <a:srgbClr val="414042"/>
                          </a:solidFill>
                          <a:latin typeface="Arial"/>
                          <a:cs typeface="Arial"/>
                        </a:rPr>
                        <a:t>a  </a:t>
                      </a:r>
                      <a:r>
                        <a:rPr sz="700" spc="30" dirty="0">
                          <a:solidFill>
                            <a:srgbClr val="414042"/>
                          </a:solidFill>
                          <a:latin typeface="Arial"/>
                          <a:cs typeface="Arial"/>
                        </a:rPr>
                        <a:t>large </a:t>
                      </a:r>
                      <a:r>
                        <a:rPr sz="700" spc="5" dirty="0">
                          <a:solidFill>
                            <a:srgbClr val="414042"/>
                          </a:solidFill>
                          <a:latin typeface="Arial"/>
                          <a:cs typeface="Arial"/>
                        </a:rPr>
                        <a:t>volume </a:t>
                      </a:r>
                      <a:r>
                        <a:rPr sz="700" spc="35" dirty="0">
                          <a:solidFill>
                            <a:srgbClr val="414042"/>
                          </a:solidFill>
                          <a:latin typeface="Arial"/>
                          <a:cs typeface="Arial"/>
                        </a:rPr>
                        <a:t>of</a:t>
                      </a:r>
                      <a:r>
                        <a:rPr sz="700" spc="-5" dirty="0">
                          <a:solidFill>
                            <a:srgbClr val="414042"/>
                          </a:solidFill>
                          <a:latin typeface="Arial"/>
                          <a:cs typeface="Arial"/>
                        </a:rPr>
                        <a:t> </a:t>
                      </a:r>
                      <a:r>
                        <a:rPr sz="700" spc="10" dirty="0">
                          <a:solidFill>
                            <a:srgbClr val="414042"/>
                          </a:solidFill>
                          <a:latin typeface="Arial"/>
                          <a:cs typeface="Arial"/>
                        </a:rPr>
                        <a:t>ideas.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10"/>
                        </a:spcBef>
                      </a:pPr>
                      <a:endParaRPr sz="750">
                        <a:latin typeface="Times New Roman"/>
                        <a:cs typeface="Times New Roman"/>
                      </a:endParaRPr>
                    </a:p>
                    <a:p>
                      <a:pPr marL="107950" marR="185420">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generating </a:t>
                      </a:r>
                      <a:r>
                        <a:rPr sz="700" spc="-10" dirty="0">
                          <a:solidFill>
                            <a:srgbClr val="414042"/>
                          </a:solidFill>
                          <a:latin typeface="Arial"/>
                          <a:cs typeface="Arial"/>
                        </a:rPr>
                        <a:t>some  </a:t>
                      </a:r>
                      <a:r>
                        <a:rPr sz="700" spc="10" dirty="0">
                          <a:solidFill>
                            <a:srgbClr val="414042"/>
                          </a:solidFill>
                          <a:latin typeface="Arial"/>
                          <a:cs typeface="Arial"/>
                        </a:rPr>
                        <a:t>ideas </a:t>
                      </a:r>
                      <a:r>
                        <a:rPr sz="700" spc="25" dirty="0">
                          <a:solidFill>
                            <a:srgbClr val="414042"/>
                          </a:solidFill>
                          <a:latin typeface="Arial"/>
                          <a:cs typeface="Arial"/>
                        </a:rPr>
                        <a:t>but </a:t>
                      </a:r>
                      <a:r>
                        <a:rPr sz="700" spc="15" dirty="0">
                          <a:solidFill>
                            <a:srgbClr val="414042"/>
                          </a:solidFill>
                          <a:latin typeface="Arial"/>
                          <a:cs typeface="Arial"/>
                        </a:rPr>
                        <a:t>not </a:t>
                      </a:r>
                      <a:r>
                        <a:rPr sz="700" spc="50" dirty="0">
                          <a:solidFill>
                            <a:srgbClr val="414042"/>
                          </a:solidFill>
                          <a:latin typeface="Arial"/>
                          <a:cs typeface="Arial"/>
                        </a:rPr>
                        <a:t>a </a:t>
                      </a:r>
                      <a:r>
                        <a:rPr sz="700" spc="30" dirty="0">
                          <a:solidFill>
                            <a:srgbClr val="414042"/>
                          </a:solidFill>
                          <a:latin typeface="Arial"/>
                          <a:cs typeface="Arial"/>
                        </a:rPr>
                        <a:t>large</a:t>
                      </a:r>
                      <a:r>
                        <a:rPr sz="700" spc="-70" dirty="0">
                          <a:solidFill>
                            <a:srgbClr val="414042"/>
                          </a:solidFill>
                          <a:latin typeface="Arial"/>
                          <a:cs typeface="Arial"/>
                        </a:rPr>
                        <a:t> </a:t>
                      </a:r>
                      <a:r>
                        <a:rPr sz="700" spc="5" dirty="0">
                          <a:solidFill>
                            <a:srgbClr val="414042"/>
                          </a:solidFill>
                          <a:latin typeface="Arial"/>
                          <a:cs typeface="Arial"/>
                        </a:rPr>
                        <a:t>volume.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10"/>
                        </a:spcBef>
                      </a:pPr>
                      <a:endParaRPr sz="750">
                        <a:latin typeface="Times New Roman"/>
                        <a:cs typeface="Times New Roman"/>
                      </a:endParaRPr>
                    </a:p>
                    <a:p>
                      <a:pPr marL="107950" marR="371475">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a:t>
                      </a:r>
                      <a:r>
                        <a:rPr sz="700" spc="25" dirty="0">
                          <a:solidFill>
                            <a:srgbClr val="414042"/>
                          </a:solidFill>
                          <a:latin typeface="Arial"/>
                          <a:cs typeface="Arial"/>
                        </a:rPr>
                        <a:t>generated  </a:t>
                      </a:r>
                      <a:r>
                        <a:rPr sz="700" spc="50" dirty="0">
                          <a:solidFill>
                            <a:srgbClr val="414042"/>
                          </a:solidFill>
                          <a:latin typeface="Arial"/>
                          <a:cs typeface="Arial"/>
                        </a:rPr>
                        <a:t>a </a:t>
                      </a:r>
                      <a:r>
                        <a:rPr sz="700" spc="30" dirty="0">
                          <a:solidFill>
                            <a:srgbClr val="414042"/>
                          </a:solidFill>
                          <a:latin typeface="Arial"/>
                          <a:cs typeface="Arial"/>
                        </a:rPr>
                        <a:t>large </a:t>
                      </a:r>
                      <a:r>
                        <a:rPr sz="700" spc="10" dirty="0">
                          <a:solidFill>
                            <a:srgbClr val="414042"/>
                          </a:solidFill>
                          <a:latin typeface="Arial"/>
                          <a:cs typeface="Arial"/>
                        </a:rPr>
                        <a:t>number </a:t>
                      </a:r>
                      <a:r>
                        <a:rPr sz="700" spc="35" dirty="0">
                          <a:solidFill>
                            <a:srgbClr val="414042"/>
                          </a:solidFill>
                          <a:latin typeface="Arial"/>
                          <a:cs typeface="Arial"/>
                        </a:rPr>
                        <a:t>of</a:t>
                      </a:r>
                      <a:r>
                        <a:rPr sz="700" spc="-70" dirty="0">
                          <a:solidFill>
                            <a:srgbClr val="414042"/>
                          </a:solidFill>
                          <a:latin typeface="Arial"/>
                          <a:cs typeface="Arial"/>
                        </a:rPr>
                        <a:t> </a:t>
                      </a:r>
                      <a:r>
                        <a:rPr sz="700" spc="10" dirty="0">
                          <a:solidFill>
                            <a:srgbClr val="414042"/>
                          </a:solidFill>
                          <a:latin typeface="Arial"/>
                          <a:cs typeface="Arial"/>
                        </a:rPr>
                        <a:t>ideas.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0"/>
                  </a:ext>
                </a:extLst>
              </a:tr>
              <a:tr h="646696">
                <a:tc>
                  <a:txBody>
                    <a:bodyPr/>
                    <a:lstStyle/>
                    <a:p>
                      <a:pPr>
                        <a:lnSpc>
                          <a:spcPct val="100000"/>
                        </a:lnSpc>
                      </a:pPr>
                      <a:endParaRPr sz="800">
                        <a:latin typeface="Times New Roman"/>
                        <a:cs typeface="Times New Roman"/>
                      </a:endParaRPr>
                    </a:p>
                    <a:p>
                      <a:pPr marL="125730" marR="154940" indent="-72390">
                        <a:lnSpc>
                          <a:spcPct val="104200"/>
                        </a:lnSpc>
                        <a:spcBef>
                          <a:spcPts val="575"/>
                        </a:spcBef>
                        <a:buFont typeface="Times New Roman"/>
                        <a:buChar char="•"/>
                        <a:tabLst>
                          <a:tab pos="116839" algn="l"/>
                        </a:tabLst>
                      </a:pPr>
                      <a:r>
                        <a:rPr sz="800" spc="15" dirty="0">
                          <a:solidFill>
                            <a:srgbClr val="414042"/>
                          </a:solidFill>
                          <a:latin typeface="Arial"/>
                          <a:cs typeface="Arial"/>
                        </a:rPr>
                        <a:t>Defer </a:t>
                      </a:r>
                      <a:r>
                        <a:rPr sz="800" spc="20" dirty="0">
                          <a:solidFill>
                            <a:srgbClr val="414042"/>
                          </a:solidFill>
                          <a:latin typeface="Arial"/>
                          <a:cs typeface="Arial"/>
                        </a:rPr>
                        <a:t>judgment</a:t>
                      </a:r>
                      <a:r>
                        <a:rPr sz="800" spc="-50" dirty="0">
                          <a:solidFill>
                            <a:srgbClr val="414042"/>
                          </a:solidFill>
                          <a:latin typeface="Arial"/>
                          <a:cs typeface="Arial"/>
                        </a:rPr>
                        <a:t> </a:t>
                      </a:r>
                      <a:r>
                        <a:rPr sz="800" spc="35" dirty="0">
                          <a:solidFill>
                            <a:srgbClr val="414042"/>
                          </a:solidFill>
                          <a:latin typeface="Arial"/>
                          <a:cs typeface="Arial"/>
                        </a:rPr>
                        <a:t>and  </a:t>
                      </a:r>
                      <a:r>
                        <a:rPr sz="800" spc="5" dirty="0">
                          <a:solidFill>
                            <a:srgbClr val="414042"/>
                          </a:solidFill>
                          <a:latin typeface="Arial"/>
                          <a:cs typeface="Arial"/>
                        </a:rPr>
                        <a:t>criticism </a:t>
                      </a:r>
                      <a:r>
                        <a:rPr sz="800" spc="40" dirty="0">
                          <a:solidFill>
                            <a:srgbClr val="414042"/>
                          </a:solidFill>
                          <a:latin typeface="Arial"/>
                          <a:cs typeface="Arial"/>
                        </a:rPr>
                        <a:t>of</a:t>
                      </a:r>
                      <a:r>
                        <a:rPr sz="800" spc="5"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14224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defer  </a:t>
                      </a:r>
                      <a:r>
                        <a:rPr sz="700" spc="15" dirty="0">
                          <a:solidFill>
                            <a:srgbClr val="414042"/>
                          </a:solidFill>
                          <a:latin typeface="Arial"/>
                          <a:cs typeface="Arial"/>
                        </a:rPr>
                        <a:t>judgment </a:t>
                      </a:r>
                      <a:r>
                        <a:rPr sz="700" dirty="0">
                          <a:solidFill>
                            <a:srgbClr val="414042"/>
                          </a:solidFill>
                          <a:latin typeface="Arial"/>
                          <a:cs typeface="Arial"/>
                        </a:rPr>
                        <a:t>when </a:t>
                      </a:r>
                      <a:r>
                        <a:rPr sz="700" spc="20" dirty="0">
                          <a:solidFill>
                            <a:srgbClr val="414042"/>
                          </a:solidFill>
                          <a:latin typeface="Arial"/>
                          <a:cs typeface="Arial"/>
                        </a:rPr>
                        <a:t>generating  </a:t>
                      </a:r>
                      <a:r>
                        <a:rPr sz="700" spc="10" dirty="0">
                          <a:solidFill>
                            <a:srgbClr val="414042"/>
                          </a:solidFill>
                          <a:latin typeface="Arial"/>
                          <a:cs typeface="Arial"/>
                        </a:rPr>
                        <a:t>ideas.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300355">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defer  </a:t>
                      </a:r>
                      <a:r>
                        <a:rPr sz="700" spc="15" dirty="0">
                          <a:solidFill>
                            <a:srgbClr val="414042"/>
                          </a:solidFill>
                          <a:latin typeface="Arial"/>
                          <a:cs typeface="Arial"/>
                        </a:rPr>
                        <a:t>judgment </a:t>
                      </a:r>
                      <a:r>
                        <a:rPr sz="700" spc="-10" dirty="0">
                          <a:solidFill>
                            <a:srgbClr val="414042"/>
                          </a:solidFill>
                          <a:latin typeface="Arial"/>
                          <a:cs typeface="Arial"/>
                        </a:rPr>
                        <a:t>some </a:t>
                      </a:r>
                      <a:r>
                        <a:rPr sz="700" spc="35" dirty="0">
                          <a:solidFill>
                            <a:srgbClr val="414042"/>
                          </a:solidFill>
                          <a:latin typeface="Arial"/>
                          <a:cs typeface="Arial"/>
                        </a:rPr>
                        <a:t>of </a:t>
                      </a:r>
                      <a:r>
                        <a:rPr sz="700" spc="10" dirty="0">
                          <a:solidFill>
                            <a:srgbClr val="414042"/>
                          </a:solidFill>
                          <a:latin typeface="Arial"/>
                          <a:cs typeface="Arial"/>
                        </a:rPr>
                        <a:t>the</a:t>
                      </a:r>
                      <a:r>
                        <a:rPr sz="700" spc="-5" dirty="0">
                          <a:solidFill>
                            <a:srgbClr val="414042"/>
                          </a:solidFill>
                          <a:latin typeface="Arial"/>
                          <a:cs typeface="Arial"/>
                        </a:rPr>
                        <a:t> </a:t>
                      </a:r>
                      <a:r>
                        <a:rPr sz="700" spc="15" dirty="0">
                          <a:solidFill>
                            <a:srgbClr val="414042"/>
                          </a:solidFill>
                          <a:latin typeface="Arial"/>
                          <a:cs typeface="Arial"/>
                        </a:rPr>
                        <a:t>time  </a:t>
                      </a:r>
                      <a:r>
                        <a:rPr sz="700" spc="25" dirty="0">
                          <a:solidFill>
                            <a:srgbClr val="414042"/>
                          </a:solidFill>
                          <a:latin typeface="Arial"/>
                          <a:cs typeface="Arial"/>
                        </a:rPr>
                        <a:t>but </a:t>
                      </a:r>
                      <a:r>
                        <a:rPr sz="700" spc="15" dirty="0">
                          <a:solidFill>
                            <a:srgbClr val="414042"/>
                          </a:solidFill>
                          <a:latin typeface="Arial"/>
                          <a:cs typeface="Arial"/>
                        </a:rPr>
                        <a:t>not </a:t>
                      </a:r>
                      <a:r>
                        <a:rPr sz="700" spc="25" dirty="0">
                          <a:solidFill>
                            <a:srgbClr val="414042"/>
                          </a:solidFill>
                          <a:latin typeface="Arial"/>
                          <a:cs typeface="Arial"/>
                        </a:rPr>
                        <a:t>all </a:t>
                      </a:r>
                      <a:r>
                        <a:rPr sz="700" spc="35" dirty="0">
                          <a:solidFill>
                            <a:srgbClr val="414042"/>
                          </a:solidFill>
                          <a:latin typeface="Arial"/>
                          <a:cs typeface="Arial"/>
                        </a:rPr>
                        <a:t>of </a:t>
                      </a:r>
                      <a:r>
                        <a:rPr sz="700" spc="10" dirty="0">
                          <a:solidFill>
                            <a:srgbClr val="414042"/>
                          </a:solidFill>
                          <a:latin typeface="Arial"/>
                          <a:cs typeface="Arial"/>
                        </a:rPr>
                        <a:t>the</a:t>
                      </a:r>
                      <a:r>
                        <a:rPr sz="700" spc="-50" dirty="0">
                          <a:solidFill>
                            <a:srgbClr val="414042"/>
                          </a:solidFill>
                          <a:latin typeface="Arial"/>
                          <a:cs typeface="Arial"/>
                        </a:rPr>
                        <a:t> </a:t>
                      </a:r>
                      <a:r>
                        <a:rPr sz="700" spc="15" dirty="0">
                          <a:solidFill>
                            <a:srgbClr val="414042"/>
                          </a:solidFill>
                          <a:latin typeface="Arial"/>
                          <a:cs typeface="Arial"/>
                        </a:rPr>
                        <a:t>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333375" algn="just">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successfully  </a:t>
                      </a:r>
                      <a:r>
                        <a:rPr sz="700" spc="30" dirty="0">
                          <a:solidFill>
                            <a:srgbClr val="414042"/>
                          </a:solidFill>
                          <a:latin typeface="Arial"/>
                          <a:cs typeface="Arial"/>
                        </a:rPr>
                        <a:t>deferred </a:t>
                      </a:r>
                      <a:r>
                        <a:rPr sz="700" spc="15" dirty="0">
                          <a:solidFill>
                            <a:srgbClr val="414042"/>
                          </a:solidFill>
                          <a:latin typeface="Arial"/>
                          <a:cs typeface="Arial"/>
                        </a:rPr>
                        <a:t>judgment, </a:t>
                      </a:r>
                      <a:r>
                        <a:rPr sz="700" spc="25" dirty="0">
                          <a:solidFill>
                            <a:srgbClr val="414042"/>
                          </a:solidFill>
                          <a:latin typeface="Arial"/>
                          <a:cs typeface="Arial"/>
                        </a:rPr>
                        <a:t>both  </a:t>
                      </a:r>
                      <a:r>
                        <a:rPr sz="700" spc="-15" dirty="0">
                          <a:solidFill>
                            <a:srgbClr val="414042"/>
                          </a:solidFill>
                          <a:latin typeface="Arial"/>
                          <a:cs typeface="Arial"/>
                        </a:rPr>
                        <a:t>as </a:t>
                      </a:r>
                      <a:r>
                        <a:rPr sz="700" spc="50" dirty="0">
                          <a:solidFill>
                            <a:srgbClr val="414042"/>
                          </a:solidFill>
                          <a:latin typeface="Arial"/>
                          <a:cs typeface="Arial"/>
                        </a:rPr>
                        <a:t>a </a:t>
                      </a:r>
                      <a:r>
                        <a:rPr sz="700" spc="30" dirty="0">
                          <a:solidFill>
                            <a:srgbClr val="414042"/>
                          </a:solidFill>
                          <a:latin typeface="Arial"/>
                          <a:cs typeface="Arial"/>
                        </a:rPr>
                        <a:t>group and</a:t>
                      </a:r>
                      <a:r>
                        <a:rPr sz="700" spc="-85" dirty="0">
                          <a:solidFill>
                            <a:srgbClr val="414042"/>
                          </a:solidFill>
                          <a:latin typeface="Arial"/>
                          <a:cs typeface="Arial"/>
                        </a:rPr>
                        <a:t> </a:t>
                      </a:r>
                      <a:r>
                        <a:rPr sz="700" spc="15" dirty="0">
                          <a:solidFill>
                            <a:srgbClr val="414042"/>
                          </a:solidFill>
                          <a:latin typeface="Arial"/>
                          <a:cs typeface="Arial"/>
                        </a:rPr>
                        <a:t>internally.</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1"/>
                  </a:ext>
                </a:extLst>
              </a:tr>
              <a:tr h="646709">
                <a:tc>
                  <a:txBody>
                    <a:bodyPr/>
                    <a:lstStyle/>
                    <a:p>
                      <a:pPr>
                        <a:lnSpc>
                          <a:spcPct val="100000"/>
                        </a:lnSpc>
                        <a:spcBef>
                          <a:spcPts val="20"/>
                        </a:spcBef>
                      </a:pPr>
                      <a:endParaRPr sz="850">
                        <a:latin typeface="Times New Roman"/>
                        <a:cs typeface="Times New Roman"/>
                      </a:endParaRPr>
                    </a:p>
                    <a:p>
                      <a:pPr marL="125730" marR="271780" indent="-72390">
                        <a:lnSpc>
                          <a:spcPct val="104200"/>
                        </a:lnSpc>
                        <a:buFont typeface="Times New Roman"/>
                        <a:buChar char="•"/>
                        <a:tabLst>
                          <a:tab pos="116839" algn="l"/>
                        </a:tabLst>
                      </a:pPr>
                      <a:r>
                        <a:rPr sz="800" spc="30" dirty="0">
                          <a:solidFill>
                            <a:srgbClr val="414042"/>
                          </a:solidFill>
                          <a:latin typeface="Arial"/>
                          <a:cs typeface="Arial"/>
                        </a:rPr>
                        <a:t>Idea </a:t>
                      </a:r>
                      <a:r>
                        <a:rPr sz="800" spc="25" dirty="0">
                          <a:solidFill>
                            <a:srgbClr val="414042"/>
                          </a:solidFill>
                          <a:latin typeface="Arial"/>
                          <a:cs typeface="Arial"/>
                        </a:rPr>
                        <a:t>generation  </a:t>
                      </a:r>
                      <a:r>
                        <a:rPr sz="800" spc="-35" dirty="0">
                          <a:solidFill>
                            <a:srgbClr val="414042"/>
                          </a:solidFill>
                          <a:latin typeface="Arial"/>
                          <a:cs typeface="Arial"/>
                        </a:rPr>
                        <a:t>is </a:t>
                      </a:r>
                      <a:r>
                        <a:rPr sz="800" spc="15" dirty="0">
                          <a:solidFill>
                            <a:srgbClr val="414042"/>
                          </a:solidFill>
                          <a:latin typeface="Arial"/>
                          <a:cs typeface="Arial"/>
                        </a:rPr>
                        <a:t>not </a:t>
                      </a:r>
                      <a:r>
                        <a:rPr sz="800" spc="10" dirty="0">
                          <a:solidFill>
                            <a:srgbClr val="414042"/>
                          </a:solidFill>
                          <a:latin typeface="Arial"/>
                          <a:cs typeface="Arial"/>
                        </a:rPr>
                        <a:t>the </a:t>
                      </a:r>
                      <a:r>
                        <a:rPr sz="800" spc="20" dirty="0">
                          <a:solidFill>
                            <a:srgbClr val="414042"/>
                          </a:solidFill>
                          <a:latin typeface="Arial"/>
                          <a:cs typeface="Arial"/>
                        </a:rPr>
                        <a:t>time </a:t>
                      </a:r>
                      <a:r>
                        <a:rPr sz="800" spc="35" dirty="0">
                          <a:solidFill>
                            <a:srgbClr val="414042"/>
                          </a:solidFill>
                          <a:latin typeface="Arial"/>
                          <a:cs typeface="Arial"/>
                        </a:rPr>
                        <a:t>for  </a:t>
                      </a:r>
                      <a:r>
                        <a:rPr sz="800" spc="20" dirty="0">
                          <a:solidFill>
                            <a:srgbClr val="414042"/>
                          </a:solidFill>
                          <a:latin typeface="Arial"/>
                          <a:cs typeface="Arial"/>
                        </a:rPr>
                        <a:t>evaluating</a:t>
                      </a:r>
                      <a:r>
                        <a:rPr sz="800" spc="-10"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spcBef>
                          <a:spcPts val="35"/>
                        </a:spcBef>
                      </a:pPr>
                      <a:endParaRPr sz="700">
                        <a:latin typeface="Times New Roman"/>
                        <a:cs typeface="Times New Roman"/>
                      </a:endParaRPr>
                    </a:p>
                    <a:p>
                      <a:pPr marL="107950" marR="13589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avoid  </a:t>
                      </a:r>
                      <a:r>
                        <a:rPr sz="700" spc="15" dirty="0">
                          <a:solidFill>
                            <a:srgbClr val="414042"/>
                          </a:solidFill>
                          <a:latin typeface="Arial"/>
                          <a:cs typeface="Arial"/>
                        </a:rPr>
                        <a:t>evaluating </a:t>
                      </a:r>
                      <a:r>
                        <a:rPr sz="700" spc="10" dirty="0">
                          <a:solidFill>
                            <a:srgbClr val="414042"/>
                          </a:solidFill>
                          <a:latin typeface="Arial"/>
                          <a:cs typeface="Arial"/>
                        </a:rPr>
                        <a:t>ideas </a:t>
                      </a:r>
                      <a:r>
                        <a:rPr sz="700" spc="-15" dirty="0">
                          <a:solidFill>
                            <a:srgbClr val="414042"/>
                          </a:solidFill>
                          <a:latin typeface="Arial"/>
                          <a:cs typeface="Arial"/>
                        </a:rPr>
                        <a:t>as </a:t>
                      </a:r>
                      <a:r>
                        <a:rPr sz="700" spc="5" dirty="0">
                          <a:solidFill>
                            <a:srgbClr val="414042"/>
                          </a:solidFill>
                          <a:latin typeface="Arial"/>
                          <a:cs typeface="Arial"/>
                        </a:rPr>
                        <a:t>they </a:t>
                      </a:r>
                      <a:r>
                        <a:rPr sz="700" spc="30" dirty="0">
                          <a:solidFill>
                            <a:srgbClr val="414042"/>
                          </a:solidFill>
                          <a:latin typeface="Arial"/>
                          <a:cs typeface="Arial"/>
                        </a:rPr>
                        <a:t>are  </a:t>
                      </a:r>
                      <a:r>
                        <a:rPr sz="700" spc="25" dirty="0">
                          <a:solidFill>
                            <a:srgbClr val="414042"/>
                          </a:solidFill>
                          <a:latin typeface="Arial"/>
                          <a:cs typeface="Arial"/>
                        </a:rPr>
                        <a:t>being</a:t>
                      </a:r>
                      <a:r>
                        <a:rPr sz="700" spc="10" dirty="0">
                          <a:solidFill>
                            <a:srgbClr val="414042"/>
                          </a:solidFill>
                          <a:latin typeface="Arial"/>
                          <a:cs typeface="Arial"/>
                        </a:rPr>
                        <a:t> </a:t>
                      </a:r>
                      <a:r>
                        <a:rPr sz="700" spc="25" dirty="0">
                          <a:solidFill>
                            <a:srgbClr val="414042"/>
                          </a:solidFill>
                          <a:latin typeface="Arial"/>
                          <a:cs typeface="Arial"/>
                        </a:rPr>
                        <a:t>generated.</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212725">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spc="25" dirty="0">
                          <a:solidFill>
                            <a:srgbClr val="414042"/>
                          </a:solidFill>
                          <a:latin typeface="Arial"/>
                          <a:cs typeface="Arial"/>
                        </a:rPr>
                        <a:t>avoid  </a:t>
                      </a:r>
                      <a:r>
                        <a:rPr sz="700" spc="15" dirty="0">
                          <a:solidFill>
                            <a:srgbClr val="414042"/>
                          </a:solidFill>
                          <a:latin typeface="Arial"/>
                          <a:cs typeface="Arial"/>
                        </a:rPr>
                        <a:t>evaluating </a:t>
                      </a:r>
                      <a:r>
                        <a:rPr sz="700" spc="10" dirty="0">
                          <a:solidFill>
                            <a:srgbClr val="414042"/>
                          </a:solidFill>
                          <a:latin typeface="Arial"/>
                          <a:cs typeface="Arial"/>
                        </a:rPr>
                        <a:t>ideas </a:t>
                      </a:r>
                      <a:r>
                        <a:rPr sz="700" spc="-10" dirty="0">
                          <a:solidFill>
                            <a:srgbClr val="414042"/>
                          </a:solidFill>
                          <a:latin typeface="Arial"/>
                          <a:cs typeface="Arial"/>
                        </a:rPr>
                        <a:t>some </a:t>
                      </a:r>
                      <a:r>
                        <a:rPr sz="700" spc="35" dirty="0">
                          <a:solidFill>
                            <a:srgbClr val="414042"/>
                          </a:solidFill>
                          <a:latin typeface="Arial"/>
                          <a:cs typeface="Arial"/>
                        </a:rPr>
                        <a:t>of </a:t>
                      </a:r>
                      <a:r>
                        <a:rPr sz="700" spc="10" dirty="0">
                          <a:solidFill>
                            <a:srgbClr val="414042"/>
                          </a:solidFill>
                          <a:latin typeface="Arial"/>
                          <a:cs typeface="Arial"/>
                        </a:rPr>
                        <a:t>the  </a:t>
                      </a:r>
                      <a:r>
                        <a:rPr sz="700" spc="15" dirty="0">
                          <a:solidFill>
                            <a:srgbClr val="414042"/>
                          </a:solidFill>
                          <a:latin typeface="Arial"/>
                          <a:cs typeface="Arial"/>
                        </a:rPr>
                        <a:t>time </a:t>
                      </a:r>
                      <a:r>
                        <a:rPr sz="700" spc="25" dirty="0">
                          <a:solidFill>
                            <a:srgbClr val="414042"/>
                          </a:solidFill>
                          <a:latin typeface="Arial"/>
                          <a:cs typeface="Arial"/>
                        </a:rPr>
                        <a:t>but </a:t>
                      </a:r>
                      <a:r>
                        <a:rPr sz="700" spc="15" dirty="0">
                          <a:solidFill>
                            <a:srgbClr val="414042"/>
                          </a:solidFill>
                          <a:latin typeface="Arial"/>
                          <a:cs typeface="Arial"/>
                        </a:rPr>
                        <a:t>not </a:t>
                      </a:r>
                      <a:r>
                        <a:rPr sz="700" spc="25" dirty="0">
                          <a:solidFill>
                            <a:srgbClr val="414042"/>
                          </a:solidFill>
                          <a:latin typeface="Arial"/>
                          <a:cs typeface="Arial"/>
                        </a:rPr>
                        <a:t>all </a:t>
                      </a:r>
                      <a:r>
                        <a:rPr sz="700" spc="35" dirty="0">
                          <a:solidFill>
                            <a:srgbClr val="414042"/>
                          </a:solidFill>
                          <a:latin typeface="Arial"/>
                          <a:cs typeface="Arial"/>
                        </a:rPr>
                        <a:t>of </a:t>
                      </a:r>
                      <a:r>
                        <a:rPr sz="700" spc="10" dirty="0">
                          <a:solidFill>
                            <a:srgbClr val="414042"/>
                          </a:solidFill>
                          <a:latin typeface="Arial"/>
                          <a:cs typeface="Arial"/>
                        </a:rPr>
                        <a:t>the</a:t>
                      </a:r>
                      <a:r>
                        <a:rPr sz="700" spc="-55" dirty="0">
                          <a:solidFill>
                            <a:srgbClr val="414042"/>
                          </a:solidFill>
                          <a:latin typeface="Arial"/>
                          <a:cs typeface="Arial"/>
                        </a:rPr>
                        <a:t> </a:t>
                      </a:r>
                      <a:r>
                        <a:rPr sz="700" spc="15" dirty="0">
                          <a:solidFill>
                            <a:srgbClr val="414042"/>
                          </a:solidFill>
                          <a:latin typeface="Arial"/>
                          <a:cs typeface="Arial"/>
                        </a:rPr>
                        <a:t>time.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12065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successfully  </a:t>
                      </a:r>
                      <a:r>
                        <a:rPr sz="700" spc="25" dirty="0">
                          <a:solidFill>
                            <a:srgbClr val="414042"/>
                          </a:solidFill>
                          <a:latin typeface="Arial"/>
                          <a:cs typeface="Arial"/>
                        </a:rPr>
                        <a:t>avoided </a:t>
                      </a:r>
                      <a:r>
                        <a:rPr sz="700" spc="15" dirty="0">
                          <a:solidFill>
                            <a:srgbClr val="414042"/>
                          </a:solidFill>
                          <a:latin typeface="Arial"/>
                          <a:cs typeface="Arial"/>
                        </a:rPr>
                        <a:t>evaluating </a:t>
                      </a:r>
                      <a:r>
                        <a:rPr sz="700" spc="10" dirty="0">
                          <a:solidFill>
                            <a:srgbClr val="414042"/>
                          </a:solidFill>
                          <a:latin typeface="Arial"/>
                          <a:cs typeface="Arial"/>
                        </a:rPr>
                        <a:t>ideas,  </a:t>
                      </a:r>
                      <a:r>
                        <a:rPr sz="700" spc="25" dirty="0">
                          <a:solidFill>
                            <a:srgbClr val="414042"/>
                          </a:solidFill>
                          <a:latin typeface="Arial"/>
                          <a:cs typeface="Arial"/>
                        </a:rPr>
                        <a:t>both </a:t>
                      </a:r>
                      <a:r>
                        <a:rPr sz="700" spc="-15" dirty="0">
                          <a:solidFill>
                            <a:srgbClr val="414042"/>
                          </a:solidFill>
                          <a:latin typeface="Arial"/>
                          <a:cs typeface="Arial"/>
                        </a:rPr>
                        <a:t>as </a:t>
                      </a:r>
                      <a:r>
                        <a:rPr sz="700" spc="50" dirty="0">
                          <a:solidFill>
                            <a:srgbClr val="414042"/>
                          </a:solidFill>
                          <a:latin typeface="Arial"/>
                          <a:cs typeface="Arial"/>
                        </a:rPr>
                        <a:t>a </a:t>
                      </a:r>
                      <a:r>
                        <a:rPr sz="700" spc="30" dirty="0">
                          <a:solidFill>
                            <a:srgbClr val="414042"/>
                          </a:solidFill>
                          <a:latin typeface="Arial"/>
                          <a:cs typeface="Arial"/>
                        </a:rPr>
                        <a:t>group and</a:t>
                      </a:r>
                      <a:r>
                        <a:rPr sz="700" spc="-95" dirty="0">
                          <a:solidFill>
                            <a:srgbClr val="414042"/>
                          </a:solidFill>
                          <a:latin typeface="Arial"/>
                          <a:cs typeface="Arial"/>
                        </a:rPr>
                        <a:t> </a:t>
                      </a:r>
                      <a:r>
                        <a:rPr sz="700" spc="15" dirty="0">
                          <a:solidFill>
                            <a:srgbClr val="414042"/>
                          </a:solidFill>
                          <a:latin typeface="Arial"/>
                          <a:cs typeface="Arial"/>
                        </a:rPr>
                        <a:t>internally.</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2"/>
                  </a:ext>
                </a:extLst>
              </a:tr>
              <a:tr h="646696">
                <a:tc>
                  <a:txBody>
                    <a:bodyPr/>
                    <a:lstStyle/>
                    <a:p>
                      <a:pPr>
                        <a:lnSpc>
                          <a:spcPct val="100000"/>
                        </a:lnSpc>
                        <a:spcBef>
                          <a:spcPts val="20"/>
                        </a:spcBef>
                      </a:pPr>
                      <a:endParaRPr sz="850">
                        <a:latin typeface="Times New Roman"/>
                        <a:cs typeface="Times New Roman"/>
                      </a:endParaRPr>
                    </a:p>
                    <a:p>
                      <a:pPr marL="125730" marR="368300" indent="-72390" algn="just">
                        <a:lnSpc>
                          <a:spcPct val="104200"/>
                        </a:lnSpc>
                        <a:buFont typeface="Times New Roman"/>
                        <a:buChar char="•"/>
                        <a:tabLst>
                          <a:tab pos="116839" algn="l"/>
                        </a:tabLst>
                      </a:pPr>
                      <a:r>
                        <a:rPr sz="800" spc="5" dirty="0">
                          <a:solidFill>
                            <a:srgbClr val="414042"/>
                          </a:solidFill>
                          <a:latin typeface="Arial"/>
                          <a:cs typeface="Arial"/>
                        </a:rPr>
                        <a:t>Brainstorming</a:t>
                      </a:r>
                      <a:r>
                        <a:rPr sz="800" spc="-70" dirty="0">
                          <a:solidFill>
                            <a:srgbClr val="414042"/>
                          </a:solidFill>
                          <a:latin typeface="Arial"/>
                          <a:cs typeface="Arial"/>
                        </a:rPr>
                        <a:t> </a:t>
                      </a:r>
                      <a:r>
                        <a:rPr sz="800" spc="-35" dirty="0">
                          <a:solidFill>
                            <a:srgbClr val="414042"/>
                          </a:solidFill>
                          <a:latin typeface="Arial"/>
                          <a:cs typeface="Arial"/>
                        </a:rPr>
                        <a:t>is </a:t>
                      </a:r>
                      <a:r>
                        <a:rPr sz="800" dirty="0">
                          <a:solidFill>
                            <a:srgbClr val="414042"/>
                          </a:solidFill>
                          <a:latin typeface="Arial"/>
                          <a:cs typeface="Arial"/>
                        </a:rPr>
                        <a:t> </a:t>
                      </a:r>
                      <a:r>
                        <a:rPr sz="800" spc="60" dirty="0">
                          <a:solidFill>
                            <a:srgbClr val="414042"/>
                          </a:solidFill>
                          <a:latin typeface="Arial"/>
                          <a:cs typeface="Arial"/>
                        </a:rPr>
                        <a:t>a</a:t>
                      </a:r>
                      <a:r>
                        <a:rPr sz="800" spc="-25" dirty="0">
                          <a:solidFill>
                            <a:srgbClr val="414042"/>
                          </a:solidFill>
                          <a:latin typeface="Arial"/>
                          <a:cs typeface="Arial"/>
                        </a:rPr>
                        <a:t> </a:t>
                      </a:r>
                      <a:r>
                        <a:rPr sz="800" spc="25" dirty="0">
                          <a:solidFill>
                            <a:srgbClr val="414042"/>
                          </a:solidFill>
                          <a:latin typeface="Arial"/>
                          <a:cs typeface="Arial"/>
                        </a:rPr>
                        <a:t>collaborative  </a:t>
                      </a:r>
                      <a:r>
                        <a:rPr sz="800" spc="30" dirty="0">
                          <a:solidFill>
                            <a:srgbClr val="414042"/>
                          </a:solidFill>
                          <a:latin typeface="Arial"/>
                          <a:cs typeface="Arial"/>
                        </a:rPr>
                        <a:t>team</a:t>
                      </a:r>
                      <a:r>
                        <a:rPr sz="800" spc="-5" dirty="0">
                          <a:solidFill>
                            <a:srgbClr val="414042"/>
                          </a:solidFill>
                          <a:latin typeface="Arial"/>
                          <a:cs typeface="Arial"/>
                        </a:rPr>
                        <a:t> </a:t>
                      </a:r>
                      <a:r>
                        <a:rPr sz="800" spc="20" dirty="0">
                          <a:solidFill>
                            <a:srgbClr val="414042"/>
                          </a:solidFill>
                          <a:latin typeface="Arial"/>
                          <a:cs typeface="Arial"/>
                        </a:rPr>
                        <a:t>activity</a:t>
                      </a:r>
                      <a:endParaRPr sz="800">
                        <a:latin typeface="Arial"/>
                        <a:cs typeface="Arial"/>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700">
                        <a:latin typeface="Times New Roman"/>
                        <a:cs typeface="Times New Roman"/>
                      </a:endParaRPr>
                    </a:p>
                    <a:p>
                      <a:pPr marL="107950" marR="64135">
                        <a:lnSpc>
                          <a:spcPct val="100000"/>
                        </a:lnSpc>
                      </a:pPr>
                      <a:r>
                        <a:rPr sz="700" spc="-35" dirty="0">
                          <a:solidFill>
                            <a:srgbClr val="414042"/>
                          </a:solidFill>
                          <a:latin typeface="Arial"/>
                          <a:cs typeface="Arial"/>
                        </a:rPr>
                        <a:t>The </a:t>
                      </a:r>
                      <a:r>
                        <a:rPr sz="700" spc="5" dirty="0">
                          <a:solidFill>
                            <a:srgbClr val="414042"/>
                          </a:solidFill>
                          <a:latin typeface="Arial"/>
                          <a:cs typeface="Arial"/>
                        </a:rPr>
                        <a:t>teams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work  </a:t>
                      </a:r>
                      <a:r>
                        <a:rPr sz="700" spc="-15" dirty="0">
                          <a:solidFill>
                            <a:srgbClr val="414042"/>
                          </a:solidFill>
                          <a:latin typeface="Arial"/>
                          <a:cs typeface="Arial"/>
                        </a:rPr>
                        <a:t>as </a:t>
                      </a:r>
                      <a:r>
                        <a:rPr sz="700" spc="50" dirty="0">
                          <a:solidFill>
                            <a:srgbClr val="414042"/>
                          </a:solidFill>
                          <a:latin typeface="Arial"/>
                          <a:cs typeface="Arial"/>
                        </a:rPr>
                        <a:t>a </a:t>
                      </a:r>
                      <a:r>
                        <a:rPr sz="700" spc="25" dirty="0">
                          <a:solidFill>
                            <a:srgbClr val="414042"/>
                          </a:solidFill>
                          <a:latin typeface="Arial"/>
                          <a:cs typeface="Arial"/>
                        </a:rPr>
                        <a:t>team </a:t>
                      </a:r>
                      <a:r>
                        <a:rPr sz="700" spc="30" dirty="0">
                          <a:solidFill>
                            <a:srgbClr val="414042"/>
                          </a:solidFill>
                          <a:latin typeface="Arial"/>
                          <a:cs typeface="Arial"/>
                        </a:rPr>
                        <a:t>to </a:t>
                      </a:r>
                      <a:r>
                        <a:rPr sz="700" spc="25" dirty="0">
                          <a:solidFill>
                            <a:srgbClr val="414042"/>
                          </a:solidFill>
                          <a:latin typeface="Arial"/>
                          <a:cs typeface="Arial"/>
                        </a:rPr>
                        <a:t>generate </a:t>
                      </a:r>
                      <a:r>
                        <a:rPr sz="700" spc="10" dirty="0">
                          <a:solidFill>
                            <a:srgbClr val="414042"/>
                          </a:solidFill>
                          <a:latin typeface="Arial"/>
                          <a:cs typeface="Arial"/>
                        </a:rPr>
                        <a:t>ideas;  </a:t>
                      </a:r>
                      <a:r>
                        <a:rPr sz="700" spc="15" dirty="0">
                          <a:solidFill>
                            <a:srgbClr val="414042"/>
                          </a:solidFill>
                          <a:latin typeface="Arial"/>
                          <a:cs typeface="Arial"/>
                        </a:rPr>
                        <a:t>not </a:t>
                      </a:r>
                      <a:r>
                        <a:rPr sz="700" spc="25" dirty="0">
                          <a:solidFill>
                            <a:srgbClr val="414042"/>
                          </a:solidFill>
                          <a:latin typeface="Arial"/>
                          <a:cs typeface="Arial"/>
                        </a:rPr>
                        <a:t>all </a:t>
                      </a:r>
                      <a:r>
                        <a:rPr sz="700" spc="5" dirty="0">
                          <a:solidFill>
                            <a:srgbClr val="414042"/>
                          </a:solidFill>
                          <a:latin typeface="Arial"/>
                          <a:cs typeface="Arial"/>
                        </a:rPr>
                        <a:t>members </a:t>
                      </a:r>
                      <a:r>
                        <a:rPr sz="700" spc="35" dirty="0">
                          <a:solidFill>
                            <a:srgbClr val="414042"/>
                          </a:solidFill>
                          <a:latin typeface="Arial"/>
                          <a:cs typeface="Arial"/>
                        </a:rPr>
                        <a:t>of </a:t>
                      </a:r>
                      <a:r>
                        <a:rPr sz="700" spc="10" dirty="0">
                          <a:solidFill>
                            <a:srgbClr val="414042"/>
                          </a:solidFill>
                          <a:latin typeface="Arial"/>
                          <a:cs typeface="Arial"/>
                        </a:rPr>
                        <a:t>the </a:t>
                      </a:r>
                      <a:r>
                        <a:rPr sz="700" spc="25" dirty="0">
                          <a:solidFill>
                            <a:srgbClr val="414042"/>
                          </a:solidFill>
                          <a:latin typeface="Arial"/>
                          <a:cs typeface="Arial"/>
                        </a:rPr>
                        <a:t>team</a:t>
                      </a:r>
                      <a:r>
                        <a:rPr sz="700" spc="-40" dirty="0">
                          <a:solidFill>
                            <a:srgbClr val="414042"/>
                          </a:solidFill>
                          <a:latin typeface="Arial"/>
                          <a:cs typeface="Arial"/>
                        </a:rPr>
                        <a:t> </a:t>
                      </a:r>
                      <a:r>
                        <a:rPr sz="700" spc="30" dirty="0">
                          <a:solidFill>
                            <a:srgbClr val="414042"/>
                          </a:solidFill>
                          <a:latin typeface="Arial"/>
                          <a:cs typeface="Arial"/>
                        </a:rPr>
                        <a:t>are  able to</a:t>
                      </a:r>
                      <a:r>
                        <a:rPr sz="700" spc="-5" dirty="0">
                          <a:solidFill>
                            <a:srgbClr val="414042"/>
                          </a:solidFill>
                          <a:latin typeface="Arial"/>
                          <a:cs typeface="Arial"/>
                        </a:rPr>
                        <a:t> </a:t>
                      </a:r>
                      <a:r>
                        <a:rPr sz="700" spc="15" dirty="0">
                          <a:solidFill>
                            <a:srgbClr val="414042"/>
                          </a:solidFill>
                          <a:latin typeface="Arial"/>
                          <a:cs typeface="Arial"/>
                        </a:rPr>
                        <a:t>contribute.</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700">
                        <a:latin typeface="Times New Roman"/>
                        <a:cs typeface="Times New Roman"/>
                      </a:endParaRPr>
                    </a:p>
                    <a:p>
                      <a:pPr marL="107950" marR="52705">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0" dirty="0">
                          <a:solidFill>
                            <a:srgbClr val="414042"/>
                          </a:solidFill>
                          <a:latin typeface="Arial"/>
                          <a:cs typeface="Arial"/>
                        </a:rPr>
                        <a:t>collaboratively </a:t>
                      </a:r>
                      <a:r>
                        <a:rPr sz="700" spc="-10" dirty="0">
                          <a:solidFill>
                            <a:srgbClr val="414042"/>
                          </a:solidFill>
                          <a:latin typeface="Arial"/>
                          <a:cs typeface="Arial"/>
                        </a:rPr>
                        <a:t>some </a:t>
                      </a:r>
                      <a:r>
                        <a:rPr sz="700" spc="35" dirty="0">
                          <a:solidFill>
                            <a:srgbClr val="414042"/>
                          </a:solidFill>
                          <a:latin typeface="Arial"/>
                          <a:cs typeface="Arial"/>
                        </a:rPr>
                        <a:t>of </a:t>
                      </a:r>
                      <a:r>
                        <a:rPr sz="700" spc="10" dirty="0">
                          <a:solidFill>
                            <a:srgbClr val="414042"/>
                          </a:solidFill>
                          <a:latin typeface="Arial"/>
                          <a:cs typeface="Arial"/>
                        </a:rPr>
                        <a:t>the</a:t>
                      </a:r>
                      <a:r>
                        <a:rPr sz="700" spc="-10" dirty="0">
                          <a:solidFill>
                            <a:srgbClr val="414042"/>
                          </a:solidFill>
                          <a:latin typeface="Arial"/>
                          <a:cs typeface="Arial"/>
                        </a:rPr>
                        <a:t> </a:t>
                      </a:r>
                      <a:r>
                        <a:rPr sz="700" spc="15" dirty="0">
                          <a:solidFill>
                            <a:srgbClr val="414042"/>
                          </a:solidFill>
                          <a:latin typeface="Arial"/>
                          <a:cs typeface="Arial"/>
                        </a:rPr>
                        <a:t>time,  </a:t>
                      </a:r>
                      <a:r>
                        <a:rPr sz="700" spc="25" dirty="0">
                          <a:solidFill>
                            <a:srgbClr val="414042"/>
                          </a:solidFill>
                          <a:latin typeface="Arial"/>
                          <a:cs typeface="Arial"/>
                        </a:rPr>
                        <a:t>but </a:t>
                      </a:r>
                      <a:r>
                        <a:rPr sz="700" spc="15" dirty="0">
                          <a:solidFill>
                            <a:srgbClr val="414042"/>
                          </a:solidFill>
                          <a:latin typeface="Arial"/>
                          <a:cs typeface="Arial"/>
                        </a:rPr>
                        <a:t>not </a:t>
                      </a:r>
                      <a:r>
                        <a:rPr sz="700" spc="25" dirty="0">
                          <a:solidFill>
                            <a:srgbClr val="414042"/>
                          </a:solidFill>
                          <a:latin typeface="Arial"/>
                          <a:cs typeface="Arial"/>
                        </a:rPr>
                        <a:t>all </a:t>
                      </a:r>
                      <a:r>
                        <a:rPr sz="700" spc="5" dirty="0">
                          <a:solidFill>
                            <a:srgbClr val="414042"/>
                          </a:solidFill>
                          <a:latin typeface="Arial"/>
                          <a:cs typeface="Arial"/>
                        </a:rPr>
                        <a:t>members </a:t>
                      </a:r>
                      <a:r>
                        <a:rPr sz="700" spc="30" dirty="0">
                          <a:solidFill>
                            <a:srgbClr val="414042"/>
                          </a:solidFill>
                          <a:latin typeface="Arial"/>
                          <a:cs typeface="Arial"/>
                        </a:rPr>
                        <a:t>are</a:t>
                      </a:r>
                      <a:r>
                        <a:rPr sz="700" spc="-15" dirty="0">
                          <a:solidFill>
                            <a:srgbClr val="414042"/>
                          </a:solidFill>
                          <a:latin typeface="Arial"/>
                          <a:cs typeface="Arial"/>
                        </a:rPr>
                        <a:t> </a:t>
                      </a:r>
                      <a:r>
                        <a:rPr sz="700" spc="30" dirty="0">
                          <a:solidFill>
                            <a:srgbClr val="414042"/>
                          </a:solidFill>
                          <a:latin typeface="Arial"/>
                          <a:cs typeface="Arial"/>
                        </a:rPr>
                        <a:t>able</a:t>
                      </a:r>
                      <a:endParaRPr sz="700">
                        <a:latin typeface="Arial"/>
                        <a:cs typeface="Arial"/>
                      </a:endParaRPr>
                    </a:p>
                    <a:p>
                      <a:pPr marL="107950">
                        <a:lnSpc>
                          <a:spcPct val="100000"/>
                        </a:lnSpc>
                      </a:pPr>
                      <a:r>
                        <a:rPr sz="700" spc="30" dirty="0">
                          <a:solidFill>
                            <a:srgbClr val="414042"/>
                          </a:solidFill>
                          <a:latin typeface="Arial"/>
                          <a:cs typeface="Arial"/>
                        </a:rPr>
                        <a:t>to</a:t>
                      </a:r>
                      <a:r>
                        <a:rPr sz="700" spc="10" dirty="0">
                          <a:solidFill>
                            <a:srgbClr val="414042"/>
                          </a:solidFill>
                          <a:latin typeface="Arial"/>
                          <a:cs typeface="Arial"/>
                        </a:rPr>
                        <a:t> </a:t>
                      </a:r>
                      <a:r>
                        <a:rPr sz="700" spc="15" dirty="0">
                          <a:solidFill>
                            <a:srgbClr val="414042"/>
                          </a:solidFill>
                          <a:latin typeface="Arial"/>
                          <a:cs typeface="Arial"/>
                        </a:rPr>
                        <a:t>contribute.</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marL="107950" marR="350520">
                        <a:lnSpc>
                          <a:spcPct val="100000"/>
                        </a:lnSpc>
                        <a:spcBef>
                          <a:spcPts val="420"/>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working  </a:t>
                      </a:r>
                      <a:r>
                        <a:rPr sz="700" spc="20" dirty="0">
                          <a:solidFill>
                            <a:srgbClr val="414042"/>
                          </a:solidFill>
                          <a:latin typeface="Arial"/>
                          <a:cs typeface="Arial"/>
                        </a:rPr>
                        <a:t>collaboratively </a:t>
                      </a:r>
                      <a:r>
                        <a:rPr sz="700" spc="-15" dirty="0">
                          <a:solidFill>
                            <a:srgbClr val="414042"/>
                          </a:solidFill>
                          <a:latin typeface="Arial"/>
                          <a:cs typeface="Arial"/>
                        </a:rPr>
                        <a:t>as </a:t>
                      </a:r>
                      <a:r>
                        <a:rPr sz="700" spc="50" dirty="0">
                          <a:solidFill>
                            <a:srgbClr val="414042"/>
                          </a:solidFill>
                          <a:latin typeface="Arial"/>
                          <a:cs typeface="Arial"/>
                        </a:rPr>
                        <a:t>a</a:t>
                      </a:r>
                      <a:r>
                        <a:rPr sz="700" spc="-5" dirty="0">
                          <a:solidFill>
                            <a:srgbClr val="414042"/>
                          </a:solidFill>
                          <a:latin typeface="Arial"/>
                          <a:cs typeface="Arial"/>
                        </a:rPr>
                        <a:t> </a:t>
                      </a:r>
                      <a:r>
                        <a:rPr sz="700" spc="25" dirty="0">
                          <a:solidFill>
                            <a:srgbClr val="414042"/>
                          </a:solidFill>
                          <a:latin typeface="Arial"/>
                          <a:cs typeface="Arial"/>
                        </a:rPr>
                        <a:t>team  </a:t>
                      </a:r>
                      <a:r>
                        <a:rPr sz="700" spc="30" dirty="0">
                          <a:solidFill>
                            <a:srgbClr val="414042"/>
                          </a:solidFill>
                          <a:latin typeface="Arial"/>
                          <a:cs typeface="Arial"/>
                        </a:rPr>
                        <a:t>and </a:t>
                      </a:r>
                      <a:r>
                        <a:rPr sz="700" spc="25" dirty="0">
                          <a:solidFill>
                            <a:srgbClr val="414042"/>
                          </a:solidFill>
                          <a:latin typeface="Arial"/>
                          <a:cs typeface="Arial"/>
                        </a:rPr>
                        <a:t>all team </a:t>
                      </a:r>
                      <a:r>
                        <a:rPr sz="700" spc="5" dirty="0">
                          <a:solidFill>
                            <a:srgbClr val="414042"/>
                          </a:solidFill>
                          <a:latin typeface="Arial"/>
                          <a:cs typeface="Arial"/>
                        </a:rPr>
                        <a:t>members  </a:t>
                      </a:r>
                      <a:r>
                        <a:rPr sz="700" spc="30" dirty="0">
                          <a:solidFill>
                            <a:srgbClr val="414042"/>
                          </a:solidFill>
                          <a:latin typeface="Arial"/>
                          <a:cs typeface="Arial"/>
                        </a:rPr>
                        <a:t>are </a:t>
                      </a:r>
                      <a:r>
                        <a:rPr sz="700" spc="10" dirty="0">
                          <a:solidFill>
                            <a:srgbClr val="414042"/>
                          </a:solidFill>
                          <a:latin typeface="Arial"/>
                          <a:cs typeface="Arial"/>
                        </a:rPr>
                        <a:t>actively</a:t>
                      </a:r>
                      <a:r>
                        <a:rPr sz="700" spc="-5" dirty="0">
                          <a:solidFill>
                            <a:srgbClr val="414042"/>
                          </a:solidFill>
                          <a:latin typeface="Arial"/>
                          <a:cs typeface="Arial"/>
                        </a:rPr>
                        <a:t> </a:t>
                      </a:r>
                      <a:r>
                        <a:rPr sz="700" spc="15" dirty="0">
                          <a:solidFill>
                            <a:srgbClr val="414042"/>
                          </a:solidFill>
                          <a:latin typeface="Arial"/>
                          <a:cs typeface="Arial"/>
                        </a:rPr>
                        <a:t>contributing.</a:t>
                      </a:r>
                      <a:endParaRPr sz="700">
                        <a:latin typeface="Arial"/>
                        <a:cs typeface="Arial"/>
                      </a:endParaRPr>
                    </a:p>
                  </a:txBody>
                  <a:tcPr marL="0" marR="0" marT="533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3"/>
                  </a:ext>
                </a:extLst>
              </a:tr>
              <a:tr h="646696">
                <a:tc>
                  <a:txBody>
                    <a:bodyPr/>
                    <a:lstStyle/>
                    <a:p>
                      <a:pPr>
                        <a:lnSpc>
                          <a:spcPct val="100000"/>
                        </a:lnSpc>
                      </a:pPr>
                      <a:endParaRPr sz="800">
                        <a:latin typeface="Times New Roman"/>
                        <a:cs typeface="Times New Roman"/>
                      </a:endParaRPr>
                    </a:p>
                    <a:p>
                      <a:pPr marL="125730" marR="241300" indent="-72390">
                        <a:lnSpc>
                          <a:spcPct val="104200"/>
                        </a:lnSpc>
                        <a:spcBef>
                          <a:spcPts val="575"/>
                        </a:spcBef>
                        <a:buFont typeface="Times New Roman"/>
                        <a:buChar char="•"/>
                        <a:tabLst>
                          <a:tab pos="116839" algn="l"/>
                        </a:tabLst>
                      </a:pPr>
                      <a:r>
                        <a:rPr sz="800" spc="10" dirty="0">
                          <a:solidFill>
                            <a:srgbClr val="414042"/>
                          </a:solidFill>
                          <a:latin typeface="Arial"/>
                          <a:cs typeface="Arial"/>
                        </a:rPr>
                        <a:t>Allow </a:t>
                      </a:r>
                      <a:r>
                        <a:rPr sz="800" spc="5" dirty="0">
                          <a:solidFill>
                            <a:srgbClr val="414042"/>
                          </a:solidFill>
                          <a:latin typeface="Arial"/>
                          <a:cs typeface="Arial"/>
                        </a:rPr>
                        <a:t>yourself </a:t>
                      </a:r>
                      <a:r>
                        <a:rPr sz="800" spc="35" dirty="0">
                          <a:solidFill>
                            <a:srgbClr val="414042"/>
                          </a:solidFill>
                          <a:latin typeface="Arial"/>
                          <a:cs typeface="Arial"/>
                        </a:rPr>
                        <a:t>to  </a:t>
                      </a:r>
                      <a:r>
                        <a:rPr sz="800" spc="5" dirty="0">
                          <a:solidFill>
                            <a:srgbClr val="414042"/>
                          </a:solidFill>
                          <a:latin typeface="Arial"/>
                          <a:cs typeface="Arial"/>
                        </a:rPr>
                        <a:t>think </a:t>
                      </a:r>
                      <a:r>
                        <a:rPr sz="800" spc="40" dirty="0">
                          <a:solidFill>
                            <a:srgbClr val="414042"/>
                          </a:solidFill>
                          <a:latin typeface="Arial"/>
                          <a:cs typeface="Arial"/>
                        </a:rPr>
                        <a:t>of </a:t>
                      </a:r>
                      <a:r>
                        <a:rPr sz="800" spc="30" dirty="0">
                          <a:solidFill>
                            <a:srgbClr val="414042"/>
                          </a:solidFill>
                          <a:latin typeface="Arial"/>
                          <a:cs typeface="Arial"/>
                        </a:rPr>
                        <a:t>wild</a:t>
                      </a:r>
                      <a:r>
                        <a:rPr sz="800" spc="-60" dirty="0">
                          <a:solidFill>
                            <a:srgbClr val="414042"/>
                          </a:solidFill>
                          <a:latin typeface="Arial"/>
                          <a:cs typeface="Arial"/>
                        </a:rPr>
                        <a:t> </a:t>
                      </a:r>
                      <a:r>
                        <a:rPr sz="800" spc="10" dirty="0">
                          <a:solidFill>
                            <a:srgbClr val="414042"/>
                          </a:solidFill>
                          <a:latin typeface="Arial"/>
                          <a:cs typeface="Arial"/>
                        </a:rPr>
                        <a:t>ideas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31115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generate </a:t>
                      </a:r>
                      <a:r>
                        <a:rPr sz="700" spc="5" dirty="0">
                          <a:solidFill>
                            <a:srgbClr val="414042"/>
                          </a:solidFill>
                          <a:latin typeface="Arial"/>
                          <a:cs typeface="Arial"/>
                        </a:rPr>
                        <a:t>innovative,</a:t>
                      </a:r>
                      <a:r>
                        <a:rPr sz="700" spc="-25" dirty="0">
                          <a:solidFill>
                            <a:srgbClr val="414042"/>
                          </a:solidFill>
                          <a:latin typeface="Arial"/>
                          <a:cs typeface="Arial"/>
                        </a:rPr>
                        <a:t> </a:t>
                      </a:r>
                      <a:r>
                        <a:rPr sz="700" dirty="0">
                          <a:solidFill>
                            <a:srgbClr val="414042"/>
                          </a:solidFill>
                          <a:latin typeface="Arial"/>
                          <a:cs typeface="Arial"/>
                        </a:rPr>
                        <a:t>novel  </a:t>
                      </a:r>
                      <a:r>
                        <a:rPr sz="700" spc="10" dirty="0">
                          <a:solidFill>
                            <a:srgbClr val="414042"/>
                          </a:solidFill>
                          <a:latin typeface="Arial"/>
                          <a:cs typeface="Arial"/>
                        </a:rPr>
                        <a:t>ideas.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15113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generating </a:t>
                      </a:r>
                      <a:r>
                        <a:rPr sz="700" spc="-10" dirty="0">
                          <a:solidFill>
                            <a:srgbClr val="414042"/>
                          </a:solidFill>
                          <a:latin typeface="Arial"/>
                          <a:cs typeface="Arial"/>
                        </a:rPr>
                        <a:t>some  </a:t>
                      </a:r>
                      <a:r>
                        <a:rPr sz="700" spc="5" dirty="0">
                          <a:solidFill>
                            <a:srgbClr val="414042"/>
                          </a:solidFill>
                          <a:latin typeface="Arial"/>
                          <a:cs typeface="Arial"/>
                        </a:rPr>
                        <a:t>innovative, </a:t>
                      </a:r>
                      <a:r>
                        <a:rPr sz="700" dirty="0">
                          <a:solidFill>
                            <a:srgbClr val="414042"/>
                          </a:solidFill>
                          <a:latin typeface="Arial"/>
                          <a:cs typeface="Arial"/>
                        </a:rPr>
                        <a:t>novel </a:t>
                      </a:r>
                      <a:r>
                        <a:rPr sz="700" spc="10" dirty="0">
                          <a:solidFill>
                            <a:srgbClr val="414042"/>
                          </a:solidFill>
                          <a:latin typeface="Arial"/>
                          <a:cs typeface="Arial"/>
                        </a:rPr>
                        <a:t>ideas </a:t>
                      </a:r>
                      <a:r>
                        <a:rPr sz="700" spc="25" dirty="0">
                          <a:solidFill>
                            <a:srgbClr val="414042"/>
                          </a:solidFill>
                          <a:latin typeface="Arial"/>
                          <a:cs typeface="Arial"/>
                        </a:rPr>
                        <a:t>but </a:t>
                      </a:r>
                      <a:r>
                        <a:rPr sz="700" spc="15" dirty="0">
                          <a:solidFill>
                            <a:srgbClr val="414042"/>
                          </a:solidFill>
                          <a:latin typeface="Arial"/>
                          <a:cs typeface="Arial"/>
                        </a:rPr>
                        <a:t>not  </a:t>
                      </a:r>
                      <a:r>
                        <a:rPr sz="700" spc="10" dirty="0">
                          <a:solidFill>
                            <a:srgbClr val="414042"/>
                          </a:solidFill>
                          <a:latin typeface="Arial"/>
                          <a:cs typeface="Arial"/>
                        </a:rPr>
                        <a:t>many.</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17399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successfully  </a:t>
                      </a:r>
                      <a:r>
                        <a:rPr sz="700" spc="25" dirty="0">
                          <a:solidFill>
                            <a:srgbClr val="414042"/>
                          </a:solidFill>
                          <a:latin typeface="Arial"/>
                          <a:cs typeface="Arial"/>
                        </a:rPr>
                        <a:t>generated </a:t>
                      </a:r>
                      <a:r>
                        <a:rPr sz="700" spc="50" dirty="0">
                          <a:solidFill>
                            <a:srgbClr val="414042"/>
                          </a:solidFill>
                          <a:latin typeface="Arial"/>
                          <a:cs typeface="Arial"/>
                        </a:rPr>
                        <a:t>a </a:t>
                      </a:r>
                      <a:r>
                        <a:rPr sz="700" spc="25" dirty="0">
                          <a:solidFill>
                            <a:srgbClr val="414042"/>
                          </a:solidFill>
                          <a:latin typeface="Arial"/>
                          <a:cs typeface="Arial"/>
                        </a:rPr>
                        <a:t>lot </a:t>
                      </a:r>
                      <a:r>
                        <a:rPr sz="700" spc="35" dirty="0">
                          <a:solidFill>
                            <a:srgbClr val="414042"/>
                          </a:solidFill>
                          <a:latin typeface="Arial"/>
                          <a:cs typeface="Arial"/>
                        </a:rPr>
                        <a:t>of</a:t>
                      </a:r>
                      <a:r>
                        <a:rPr sz="700" spc="-55" dirty="0">
                          <a:solidFill>
                            <a:srgbClr val="414042"/>
                          </a:solidFill>
                          <a:latin typeface="Arial"/>
                          <a:cs typeface="Arial"/>
                        </a:rPr>
                        <a:t> </a:t>
                      </a:r>
                      <a:r>
                        <a:rPr sz="700" spc="5" dirty="0">
                          <a:solidFill>
                            <a:srgbClr val="414042"/>
                          </a:solidFill>
                          <a:latin typeface="Arial"/>
                          <a:cs typeface="Arial"/>
                        </a:rPr>
                        <a:t>innovative,  </a:t>
                      </a:r>
                      <a:r>
                        <a:rPr sz="700" dirty="0">
                          <a:solidFill>
                            <a:srgbClr val="414042"/>
                          </a:solidFill>
                          <a:latin typeface="Arial"/>
                          <a:cs typeface="Arial"/>
                        </a:rPr>
                        <a:t>novel</a:t>
                      </a:r>
                      <a:r>
                        <a:rPr sz="700" spc="10" dirty="0">
                          <a:solidFill>
                            <a:srgbClr val="414042"/>
                          </a:solidFill>
                          <a:latin typeface="Arial"/>
                          <a:cs typeface="Arial"/>
                        </a:rPr>
                        <a:t> ideas.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4"/>
                  </a:ext>
                </a:extLst>
              </a:tr>
              <a:tr h="646696">
                <a:tc>
                  <a:txBody>
                    <a:bodyPr/>
                    <a:lstStyle/>
                    <a:p>
                      <a:pPr>
                        <a:lnSpc>
                          <a:spcPct val="100000"/>
                        </a:lnSpc>
                      </a:pPr>
                      <a:endParaRPr sz="800">
                        <a:latin typeface="Times New Roman"/>
                        <a:cs typeface="Times New Roman"/>
                      </a:endParaRPr>
                    </a:p>
                    <a:p>
                      <a:pPr marL="53975" marR="174625">
                        <a:lnSpc>
                          <a:spcPct val="104200"/>
                        </a:lnSpc>
                        <a:spcBef>
                          <a:spcPts val="575"/>
                        </a:spcBef>
                        <a:buFont typeface="Times New Roman"/>
                        <a:buChar char="•"/>
                        <a:tabLst>
                          <a:tab pos="116839" algn="l"/>
                        </a:tabLst>
                      </a:pPr>
                      <a:r>
                        <a:rPr sz="800" spc="-25" dirty="0">
                          <a:solidFill>
                            <a:srgbClr val="414042"/>
                          </a:solidFill>
                          <a:latin typeface="Arial"/>
                          <a:cs typeface="Arial"/>
                        </a:rPr>
                        <a:t>See </a:t>
                      </a:r>
                      <a:r>
                        <a:rPr sz="800" spc="15" dirty="0">
                          <a:solidFill>
                            <a:srgbClr val="414042"/>
                          </a:solidFill>
                          <a:latin typeface="Arial"/>
                          <a:cs typeface="Arial"/>
                        </a:rPr>
                        <a:t>opportunities </a:t>
                      </a:r>
                      <a:r>
                        <a:rPr sz="800" dirty="0">
                          <a:solidFill>
                            <a:srgbClr val="414042"/>
                          </a:solidFill>
                          <a:latin typeface="Arial"/>
                          <a:cs typeface="Arial"/>
                        </a:rPr>
                        <a:t>in  constraints</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spcBef>
                          <a:spcPts val="35"/>
                        </a:spcBef>
                      </a:pPr>
                      <a:endParaRPr sz="700">
                        <a:latin typeface="Times New Roman"/>
                        <a:cs typeface="Times New Roman"/>
                      </a:endParaRPr>
                    </a:p>
                    <a:p>
                      <a:pPr marL="107950" marR="118110">
                        <a:lnSpc>
                          <a:spcPct val="100000"/>
                        </a:lnSpc>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15" dirty="0">
                          <a:solidFill>
                            <a:srgbClr val="414042"/>
                          </a:solidFill>
                          <a:latin typeface="Arial"/>
                          <a:cs typeface="Arial"/>
                        </a:rPr>
                        <a:t>see  </a:t>
                      </a:r>
                      <a:r>
                        <a:rPr sz="700" spc="15" dirty="0">
                          <a:solidFill>
                            <a:srgbClr val="414042"/>
                          </a:solidFill>
                          <a:latin typeface="Arial"/>
                          <a:cs typeface="Arial"/>
                        </a:rPr>
                        <a:t>opportunities </a:t>
                      </a:r>
                      <a:r>
                        <a:rPr sz="700" dirty="0">
                          <a:solidFill>
                            <a:srgbClr val="414042"/>
                          </a:solidFill>
                          <a:latin typeface="Arial"/>
                          <a:cs typeface="Arial"/>
                        </a:rPr>
                        <a:t>in constraints</a:t>
                      </a:r>
                      <a:r>
                        <a:rPr sz="700" spc="-30" dirty="0">
                          <a:solidFill>
                            <a:srgbClr val="414042"/>
                          </a:solidFill>
                          <a:latin typeface="Arial"/>
                          <a:cs typeface="Arial"/>
                        </a:rPr>
                        <a:t> </a:t>
                      </a:r>
                      <a:r>
                        <a:rPr sz="700" spc="30" dirty="0">
                          <a:solidFill>
                            <a:srgbClr val="414042"/>
                          </a:solidFill>
                          <a:latin typeface="Arial"/>
                          <a:cs typeface="Arial"/>
                        </a:rPr>
                        <a:t>and  are </a:t>
                      </a:r>
                      <a:r>
                        <a:rPr sz="700" spc="5" dirty="0">
                          <a:solidFill>
                            <a:srgbClr val="414042"/>
                          </a:solidFill>
                          <a:latin typeface="Arial"/>
                          <a:cs typeface="Arial"/>
                        </a:rPr>
                        <a:t>focusing on </a:t>
                      </a:r>
                      <a:r>
                        <a:rPr sz="700" dirty="0">
                          <a:solidFill>
                            <a:srgbClr val="414042"/>
                          </a:solidFill>
                          <a:latin typeface="Arial"/>
                          <a:cs typeface="Arial"/>
                        </a:rPr>
                        <a:t>why </a:t>
                      </a:r>
                      <a:r>
                        <a:rPr sz="700" spc="15" dirty="0">
                          <a:solidFill>
                            <a:srgbClr val="414042"/>
                          </a:solidFill>
                          <a:latin typeface="Arial"/>
                          <a:cs typeface="Arial"/>
                        </a:rPr>
                        <a:t>an </a:t>
                      </a:r>
                      <a:r>
                        <a:rPr sz="700" spc="30" dirty="0">
                          <a:solidFill>
                            <a:srgbClr val="414042"/>
                          </a:solidFill>
                          <a:latin typeface="Arial"/>
                          <a:cs typeface="Arial"/>
                        </a:rPr>
                        <a:t>idea  </a:t>
                      </a:r>
                      <a:r>
                        <a:rPr sz="700" spc="20" dirty="0">
                          <a:solidFill>
                            <a:srgbClr val="414042"/>
                          </a:solidFill>
                          <a:latin typeface="Arial"/>
                          <a:cs typeface="Arial"/>
                        </a:rPr>
                        <a:t>won’t</a:t>
                      </a:r>
                      <a:r>
                        <a:rPr sz="700" spc="10" dirty="0">
                          <a:solidFill>
                            <a:srgbClr val="414042"/>
                          </a:solidFill>
                          <a:latin typeface="Arial"/>
                          <a:cs typeface="Arial"/>
                        </a:rPr>
                        <a:t> </a:t>
                      </a:r>
                      <a:r>
                        <a:rPr sz="700" spc="15" dirty="0">
                          <a:solidFill>
                            <a:srgbClr val="414042"/>
                          </a:solidFill>
                          <a:latin typeface="Arial"/>
                          <a:cs typeface="Arial"/>
                        </a:rPr>
                        <a:t>work.</a:t>
                      </a:r>
                      <a:endParaRPr sz="7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marL="107950" marR="346710" algn="just">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30" dirty="0">
                          <a:solidFill>
                            <a:srgbClr val="414042"/>
                          </a:solidFill>
                          <a:latin typeface="Arial"/>
                          <a:cs typeface="Arial"/>
                        </a:rPr>
                        <a:t>able to </a:t>
                      </a:r>
                      <a:r>
                        <a:rPr sz="700" spc="20" dirty="0">
                          <a:solidFill>
                            <a:srgbClr val="414042"/>
                          </a:solidFill>
                          <a:latin typeface="Arial"/>
                          <a:cs typeface="Arial"/>
                        </a:rPr>
                        <a:t>let </a:t>
                      </a:r>
                      <a:r>
                        <a:rPr sz="700" spc="40" dirty="0">
                          <a:solidFill>
                            <a:srgbClr val="414042"/>
                          </a:solidFill>
                          <a:latin typeface="Arial"/>
                          <a:cs typeface="Arial"/>
                        </a:rPr>
                        <a:t>go  </a:t>
                      </a:r>
                      <a:r>
                        <a:rPr sz="700" spc="35" dirty="0">
                          <a:solidFill>
                            <a:srgbClr val="414042"/>
                          </a:solidFill>
                          <a:latin typeface="Arial"/>
                          <a:cs typeface="Arial"/>
                        </a:rPr>
                        <a:t>of </a:t>
                      </a:r>
                      <a:r>
                        <a:rPr sz="700" dirty="0">
                          <a:solidFill>
                            <a:srgbClr val="414042"/>
                          </a:solidFill>
                          <a:latin typeface="Arial"/>
                          <a:cs typeface="Arial"/>
                        </a:rPr>
                        <a:t>constraints </a:t>
                      </a:r>
                      <a:r>
                        <a:rPr sz="700" spc="-10" dirty="0">
                          <a:solidFill>
                            <a:srgbClr val="414042"/>
                          </a:solidFill>
                          <a:latin typeface="Arial"/>
                          <a:cs typeface="Arial"/>
                        </a:rPr>
                        <a:t>some </a:t>
                      </a:r>
                      <a:r>
                        <a:rPr sz="700" spc="35" dirty="0">
                          <a:solidFill>
                            <a:srgbClr val="414042"/>
                          </a:solidFill>
                          <a:latin typeface="Arial"/>
                          <a:cs typeface="Arial"/>
                        </a:rPr>
                        <a:t>of</a:t>
                      </a:r>
                      <a:r>
                        <a:rPr sz="700" spc="-20" dirty="0">
                          <a:solidFill>
                            <a:srgbClr val="414042"/>
                          </a:solidFill>
                          <a:latin typeface="Arial"/>
                          <a:cs typeface="Arial"/>
                        </a:rPr>
                        <a:t> </a:t>
                      </a:r>
                      <a:r>
                        <a:rPr sz="700" spc="10" dirty="0">
                          <a:solidFill>
                            <a:srgbClr val="414042"/>
                          </a:solidFill>
                          <a:latin typeface="Arial"/>
                          <a:cs typeface="Arial"/>
                        </a:rPr>
                        <a:t>the  </a:t>
                      </a:r>
                      <a:r>
                        <a:rPr sz="700" spc="15" dirty="0">
                          <a:solidFill>
                            <a:srgbClr val="414042"/>
                          </a:solidFill>
                          <a:latin typeface="Arial"/>
                          <a:cs typeface="Arial"/>
                        </a:rPr>
                        <a:t>time </a:t>
                      </a:r>
                      <a:r>
                        <a:rPr sz="700" spc="25" dirty="0">
                          <a:solidFill>
                            <a:srgbClr val="414042"/>
                          </a:solidFill>
                          <a:latin typeface="Arial"/>
                          <a:cs typeface="Arial"/>
                        </a:rPr>
                        <a:t>but </a:t>
                      </a:r>
                      <a:r>
                        <a:rPr sz="700" spc="15" dirty="0">
                          <a:solidFill>
                            <a:srgbClr val="414042"/>
                          </a:solidFill>
                          <a:latin typeface="Arial"/>
                          <a:cs typeface="Arial"/>
                        </a:rPr>
                        <a:t>not</a:t>
                      </a:r>
                      <a:r>
                        <a:rPr sz="700" spc="-15" dirty="0">
                          <a:solidFill>
                            <a:srgbClr val="414042"/>
                          </a:solidFill>
                          <a:latin typeface="Arial"/>
                          <a:cs typeface="Arial"/>
                        </a:rPr>
                        <a:t> </a:t>
                      </a:r>
                      <a:r>
                        <a:rPr sz="700" spc="10" dirty="0">
                          <a:solidFill>
                            <a:srgbClr val="414042"/>
                          </a:solidFill>
                          <a:latin typeface="Arial"/>
                          <a:cs typeface="Arial"/>
                        </a:rPr>
                        <a:t>always.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tc>
                  <a:txBody>
                    <a:bodyPr/>
                    <a:lstStyle/>
                    <a:p>
                      <a:pPr>
                        <a:lnSpc>
                          <a:spcPct val="100000"/>
                        </a:lnSpc>
                      </a:pPr>
                      <a:endParaRPr sz="700">
                        <a:latin typeface="Times New Roman"/>
                        <a:cs typeface="Times New Roman"/>
                      </a:endParaRPr>
                    </a:p>
                    <a:p>
                      <a:pPr>
                        <a:lnSpc>
                          <a:spcPct val="100000"/>
                        </a:lnSpc>
                        <a:spcBef>
                          <a:spcPts val="10"/>
                        </a:spcBef>
                      </a:pPr>
                      <a:endParaRPr sz="750">
                        <a:latin typeface="Times New Roman"/>
                        <a:cs typeface="Times New Roman"/>
                      </a:endParaRPr>
                    </a:p>
                    <a:p>
                      <a:pPr marL="107950" marR="102235">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 successfully </a:t>
                      </a:r>
                      <a:r>
                        <a:rPr sz="700" spc="20" dirty="0">
                          <a:solidFill>
                            <a:srgbClr val="414042"/>
                          </a:solidFill>
                          <a:latin typeface="Arial"/>
                          <a:cs typeface="Arial"/>
                        </a:rPr>
                        <a:t>found  </a:t>
                      </a:r>
                      <a:r>
                        <a:rPr sz="700" spc="15" dirty="0">
                          <a:solidFill>
                            <a:srgbClr val="414042"/>
                          </a:solidFill>
                          <a:latin typeface="Arial"/>
                          <a:cs typeface="Arial"/>
                        </a:rPr>
                        <a:t>opportunities </a:t>
                      </a:r>
                      <a:r>
                        <a:rPr sz="700" dirty="0">
                          <a:solidFill>
                            <a:srgbClr val="414042"/>
                          </a:solidFill>
                          <a:latin typeface="Arial"/>
                          <a:cs typeface="Arial"/>
                        </a:rPr>
                        <a:t>in constraints.</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2"/>
                    </a:solidFill>
                  </a:tcPr>
                </a:tc>
                <a:extLst>
                  <a:ext uri="{0D108BD9-81ED-4DB2-BD59-A6C34878D82A}">
                    <a16:rowId xmlns:a16="http://schemas.microsoft.com/office/drawing/2014/main" val="10005"/>
                  </a:ext>
                </a:extLst>
              </a:tr>
              <a:tr h="646709">
                <a:tc>
                  <a:txBody>
                    <a:bodyPr/>
                    <a:lstStyle/>
                    <a:p>
                      <a:pPr>
                        <a:lnSpc>
                          <a:spcPct val="100000"/>
                        </a:lnSpc>
                      </a:pPr>
                      <a:endParaRPr sz="800">
                        <a:latin typeface="Times New Roman"/>
                        <a:cs typeface="Times New Roman"/>
                      </a:endParaRPr>
                    </a:p>
                    <a:p>
                      <a:pPr marL="53975" marR="114300">
                        <a:lnSpc>
                          <a:spcPct val="104200"/>
                        </a:lnSpc>
                        <a:spcBef>
                          <a:spcPts val="575"/>
                        </a:spcBef>
                        <a:buFont typeface="Times New Roman"/>
                        <a:buChar char="•"/>
                        <a:tabLst>
                          <a:tab pos="116839" algn="l"/>
                        </a:tabLst>
                      </a:pPr>
                      <a:r>
                        <a:rPr sz="800" spc="-50" dirty="0">
                          <a:solidFill>
                            <a:srgbClr val="414042"/>
                          </a:solidFill>
                          <a:latin typeface="Arial"/>
                          <a:cs typeface="Arial"/>
                        </a:rPr>
                        <a:t>This </a:t>
                      </a:r>
                      <a:r>
                        <a:rPr sz="800" spc="5" dirty="0">
                          <a:solidFill>
                            <a:srgbClr val="414042"/>
                          </a:solidFill>
                          <a:latin typeface="Arial"/>
                          <a:cs typeface="Arial"/>
                        </a:rPr>
                        <a:t>phase </a:t>
                      </a:r>
                      <a:r>
                        <a:rPr sz="800" spc="-35" dirty="0">
                          <a:solidFill>
                            <a:srgbClr val="414042"/>
                          </a:solidFill>
                          <a:latin typeface="Arial"/>
                          <a:cs typeface="Arial"/>
                        </a:rPr>
                        <a:t>is </a:t>
                      </a:r>
                      <a:r>
                        <a:rPr sz="800" spc="10" dirty="0">
                          <a:solidFill>
                            <a:srgbClr val="414042"/>
                          </a:solidFill>
                          <a:latin typeface="Arial"/>
                          <a:cs typeface="Arial"/>
                        </a:rPr>
                        <a:t>the </a:t>
                      </a:r>
                      <a:r>
                        <a:rPr sz="800" spc="20" dirty="0">
                          <a:solidFill>
                            <a:srgbClr val="414042"/>
                          </a:solidFill>
                          <a:latin typeface="Arial"/>
                          <a:cs typeface="Arial"/>
                        </a:rPr>
                        <a:t>time  </a:t>
                      </a:r>
                      <a:r>
                        <a:rPr sz="800" spc="35" dirty="0">
                          <a:solidFill>
                            <a:srgbClr val="414042"/>
                          </a:solidFill>
                          <a:latin typeface="Arial"/>
                          <a:cs typeface="Arial"/>
                        </a:rPr>
                        <a:t>to </a:t>
                      </a:r>
                      <a:r>
                        <a:rPr sz="800" spc="-10" dirty="0">
                          <a:solidFill>
                            <a:srgbClr val="414042"/>
                          </a:solidFill>
                          <a:latin typeface="Arial"/>
                          <a:cs typeface="Arial"/>
                        </a:rPr>
                        <a:t>solve </a:t>
                      </a:r>
                      <a:r>
                        <a:rPr sz="800" spc="10" dirty="0">
                          <a:solidFill>
                            <a:srgbClr val="414042"/>
                          </a:solidFill>
                          <a:latin typeface="Arial"/>
                          <a:cs typeface="Arial"/>
                        </a:rPr>
                        <a:t>the</a:t>
                      </a:r>
                      <a:r>
                        <a:rPr sz="800" spc="-10" dirty="0">
                          <a:solidFill>
                            <a:srgbClr val="414042"/>
                          </a:solidFill>
                          <a:latin typeface="Arial"/>
                          <a:cs typeface="Arial"/>
                        </a:rPr>
                        <a:t> </a:t>
                      </a:r>
                      <a:r>
                        <a:rPr sz="800" spc="30" dirty="0">
                          <a:solidFill>
                            <a:srgbClr val="414042"/>
                          </a:solidFill>
                          <a:latin typeface="Arial"/>
                          <a:cs typeface="Arial"/>
                        </a:rPr>
                        <a:t>problem</a:t>
                      </a:r>
                      <a:endParaRPr sz="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marL="107950" marR="384175" algn="just">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15" dirty="0">
                          <a:solidFill>
                            <a:srgbClr val="414042"/>
                          </a:solidFill>
                          <a:latin typeface="Arial"/>
                          <a:cs typeface="Arial"/>
                        </a:rPr>
                        <a:t>struggling </a:t>
                      </a:r>
                      <a:r>
                        <a:rPr sz="700" spc="30" dirty="0">
                          <a:solidFill>
                            <a:srgbClr val="414042"/>
                          </a:solidFill>
                          <a:latin typeface="Arial"/>
                          <a:cs typeface="Arial"/>
                        </a:rPr>
                        <a:t>to  </a:t>
                      </a:r>
                      <a:r>
                        <a:rPr sz="700" spc="25" dirty="0">
                          <a:solidFill>
                            <a:srgbClr val="414042"/>
                          </a:solidFill>
                          <a:latin typeface="Arial"/>
                          <a:cs typeface="Arial"/>
                        </a:rPr>
                        <a:t>generate </a:t>
                      </a:r>
                      <a:r>
                        <a:rPr sz="700" spc="-10" dirty="0">
                          <a:solidFill>
                            <a:srgbClr val="414042"/>
                          </a:solidFill>
                          <a:latin typeface="Arial"/>
                          <a:cs typeface="Arial"/>
                        </a:rPr>
                        <a:t>solutions </a:t>
                      </a:r>
                      <a:r>
                        <a:rPr sz="700" spc="30" dirty="0">
                          <a:solidFill>
                            <a:srgbClr val="414042"/>
                          </a:solidFill>
                          <a:latin typeface="Arial"/>
                          <a:cs typeface="Arial"/>
                        </a:rPr>
                        <a:t>to</a:t>
                      </a:r>
                      <a:r>
                        <a:rPr sz="700" spc="-15" dirty="0">
                          <a:solidFill>
                            <a:srgbClr val="414042"/>
                          </a:solidFill>
                          <a:latin typeface="Arial"/>
                          <a:cs typeface="Arial"/>
                        </a:rPr>
                        <a:t> </a:t>
                      </a:r>
                      <a:r>
                        <a:rPr sz="700" spc="10" dirty="0">
                          <a:solidFill>
                            <a:srgbClr val="414042"/>
                          </a:solidFill>
                          <a:latin typeface="Arial"/>
                          <a:cs typeface="Arial"/>
                        </a:rPr>
                        <a:t>the  </a:t>
                      </a:r>
                      <a:r>
                        <a:rPr sz="700" spc="25" dirty="0">
                          <a:solidFill>
                            <a:srgbClr val="414042"/>
                          </a:solidFill>
                          <a:latin typeface="Arial"/>
                          <a:cs typeface="Arial"/>
                        </a:rPr>
                        <a:t>problem </a:t>
                      </a:r>
                      <a:r>
                        <a:rPr sz="700" spc="5" dirty="0">
                          <a:solidFill>
                            <a:srgbClr val="414042"/>
                          </a:solidFill>
                          <a:latin typeface="Arial"/>
                          <a:cs typeface="Arial"/>
                        </a:rPr>
                        <a:t>they</a:t>
                      </a:r>
                      <a:r>
                        <a:rPr sz="700" spc="-15" dirty="0">
                          <a:solidFill>
                            <a:srgbClr val="414042"/>
                          </a:solidFill>
                          <a:latin typeface="Arial"/>
                          <a:cs typeface="Arial"/>
                        </a:rPr>
                        <a:t> </a:t>
                      </a:r>
                      <a:r>
                        <a:rPr sz="700" spc="20" dirty="0">
                          <a:solidFill>
                            <a:srgbClr val="414042"/>
                          </a:solidFill>
                          <a:latin typeface="Arial"/>
                          <a:cs typeface="Arial"/>
                        </a:rPr>
                        <a:t>identified.</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a:latin typeface="Times New Roman"/>
                        <a:cs typeface="Times New Roman"/>
                      </a:endParaRPr>
                    </a:p>
                    <a:p>
                      <a:pPr>
                        <a:lnSpc>
                          <a:spcPct val="100000"/>
                        </a:lnSpc>
                        <a:spcBef>
                          <a:spcPts val="10"/>
                        </a:spcBef>
                      </a:pPr>
                      <a:endParaRPr sz="750">
                        <a:latin typeface="Times New Roman"/>
                        <a:cs typeface="Times New Roman"/>
                      </a:endParaRPr>
                    </a:p>
                    <a:p>
                      <a:pPr marL="107950" marR="185420">
                        <a:lnSpc>
                          <a:spcPct val="100000"/>
                        </a:lnSpc>
                        <a:spcBef>
                          <a:spcPts val="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30" dirty="0">
                          <a:solidFill>
                            <a:srgbClr val="414042"/>
                          </a:solidFill>
                          <a:latin typeface="Arial"/>
                          <a:cs typeface="Arial"/>
                        </a:rPr>
                        <a:t>is </a:t>
                      </a:r>
                      <a:r>
                        <a:rPr sz="700" spc="20" dirty="0">
                          <a:solidFill>
                            <a:srgbClr val="414042"/>
                          </a:solidFill>
                          <a:latin typeface="Arial"/>
                          <a:cs typeface="Arial"/>
                        </a:rPr>
                        <a:t>generating </a:t>
                      </a:r>
                      <a:r>
                        <a:rPr sz="700" spc="-10" dirty="0">
                          <a:solidFill>
                            <a:srgbClr val="414042"/>
                          </a:solidFill>
                          <a:latin typeface="Arial"/>
                          <a:cs typeface="Arial"/>
                        </a:rPr>
                        <a:t>some  </a:t>
                      </a:r>
                      <a:r>
                        <a:rPr sz="700" spc="10" dirty="0">
                          <a:solidFill>
                            <a:srgbClr val="414042"/>
                          </a:solidFill>
                          <a:latin typeface="Arial"/>
                          <a:cs typeface="Arial"/>
                        </a:rPr>
                        <a:t>ideas </a:t>
                      </a:r>
                      <a:r>
                        <a:rPr sz="700" spc="25" dirty="0">
                          <a:solidFill>
                            <a:srgbClr val="414042"/>
                          </a:solidFill>
                          <a:latin typeface="Arial"/>
                          <a:cs typeface="Arial"/>
                        </a:rPr>
                        <a:t>but </a:t>
                      </a:r>
                      <a:r>
                        <a:rPr sz="700" spc="15" dirty="0">
                          <a:solidFill>
                            <a:srgbClr val="414042"/>
                          </a:solidFill>
                          <a:latin typeface="Arial"/>
                          <a:cs typeface="Arial"/>
                        </a:rPr>
                        <a:t>not </a:t>
                      </a:r>
                      <a:r>
                        <a:rPr sz="700" spc="50" dirty="0">
                          <a:solidFill>
                            <a:srgbClr val="414042"/>
                          </a:solidFill>
                          <a:latin typeface="Arial"/>
                          <a:cs typeface="Arial"/>
                        </a:rPr>
                        <a:t>a </a:t>
                      </a:r>
                      <a:r>
                        <a:rPr sz="700" spc="30" dirty="0">
                          <a:solidFill>
                            <a:srgbClr val="414042"/>
                          </a:solidFill>
                          <a:latin typeface="Arial"/>
                          <a:cs typeface="Arial"/>
                        </a:rPr>
                        <a:t>large</a:t>
                      </a:r>
                      <a:r>
                        <a:rPr sz="700" spc="-70" dirty="0">
                          <a:solidFill>
                            <a:srgbClr val="414042"/>
                          </a:solidFill>
                          <a:latin typeface="Arial"/>
                          <a:cs typeface="Arial"/>
                        </a:rPr>
                        <a:t> </a:t>
                      </a:r>
                      <a:r>
                        <a:rPr sz="700" spc="5" dirty="0">
                          <a:solidFill>
                            <a:srgbClr val="414042"/>
                          </a:solidFill>
                          <a:latin typeface="Arial"/>
                          <a:cs typeface="Arial"/>
                        </a:rPr>
                        <a:t>volume.</a:t>
                      </a:r>
                      <a:endParaRPr sz="7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tc>
                  <a:txBody>
                    <a:bodyPr/>
                    <a:lstStyle/>
                    <a:p>
                      <a:pPr>
                        <a:lnSpc>
                          <a:spcPct val="100000"/>
                        </a:lnSpc>
                      </a:pPr>
                      <a:endParaRPr sz="700" dirty="0">
                        <a:latin typeface="Times New Roman"/>
                        <a:cs typeface="Times New Roman"/>
                      </a:endParaRPr>
                    </a:p>
                    <a:p>
                      <a:pPr marL="107950">
                        <a:lnSpc>
                          <a:spcPct val="100000"/>
                        </a:lnSpc>
                        <a:spcBef>
                          <a:spcPts val="455"/>
                        </a:spcBef>
                      </a:pPr>
                      <a:r>
                        <a:rPr sz="700" spc="-35" dirty="0">
                          <a:solidFill>
                            <a:srgbClr val="414042"/>
                          </a:solidFill>
                          <a:latin typeface="Arial"/>
                          <a:cs typeface="Arial"/>
                        </a:rPr>
                        <a:t>The </a:t>
                      </a:r>
                      <a:r>
                        <a:rPr sz="700" spc="25" dirty="0">
                          <a:solidFill>
                            <a:srgbClr val="414042"/>
                          </a:solidFill>
                          <a:latin typeface="Arial"/>
                          <a:cs typeface="Arial"/>
                        </a:rPr>
                        <a:t>team </a:t>
                      </a:r>
                      <a:r>
                        <a:rPr sz="700" spc="-15" dirty="0">
                          <a:solidFill>
                            <a:srgbClr val="414042"/>
                          </a:solidFill>
                          <a:latin typeface="Arial"/>
                          <a:cs typeface="Arial"/>
                        </a:rPr>
                        <a:t>has</a:t>
                      </a:r>
                      <a:r>
                        <a:rPr sz="700" spc="45" dirty="0">
                          <a:solidFill>
                            <a:srgbClr val="414042"/>
                          </a:solidFill>
                          <a:latin typeface="Arial"/>
                          <a:cs typeface="Arial"/>
                        </a:rPr>
                        <a:t> </a:t>
                      </a:r>
                      <a:r>
                        <a:rPr sz="700" spc="25" dirty="0">
                          <a:solidFill>
                            <a:srgbClr val="414042"/>
                          </a:solidFill>
                          <a:latin typeface="Arial"/>
                          <a:cs typeface="Arial"/>
                        </a:rPr>
                        <a:t>generated</a:t>
                      </a:r>
                      <a:endParaRPr sz="700" dirty="0">
                        <a:latin typeface="Arial"/>
                        <a:cs typeface="Arial"/>
                      </a:endParaRPr>
                    </a:p>
                    <a:p>
                      <a:pPr marL="107950" marR="200660">
                        <a:lnSpc>
                          <a:spcPct val="100000"/>
                        </a:lnSpc>
                      </a:pPr>
                      <a:r>
                        <a:rPr sz="700" spc="50" dirty="0">
                          <a:solidFill>
                            <a:srgbClr val="414042"/>
                          </a:solidFill>
                          <a:latin typeface="Arial"/>
                          <a:cs typeface="Arial"/>
                        </a:rPr>
                        <a:t>a </a:t>
                      </a:r>
                      <a:r>
                        <a:rPr sz="700" spc="30" dirty="0">
                          <a:solidFill>
                            <a:srgbClr val="414042"/>
                          </a:solidFill>
                          <a:latin typeface="Arial"/>
                          <a:cs typeface="Arial"/>
                        </a:rPr>
                        <a:t>large </a:t>
                      </a:r>
                      <a:r>
                        <a:rPr sz="700" spc="5" dirty="0">
                          <a:solidFill>
                            <a:srgbClr val="414042"/>
                          </a:solidFill>
                          <a:latin typeface="Arial"/>
                          <a:cs typeface="Arial"/>
                        </a:rPr>
                        <a:t>volume </a:t>
                      </a:r>
                      <a:r>
                        <a:rPr sz="700" spc="35" dirty="0">
                          <a:solidFill>
                            <a:srgbClr val="414042"/>
                          </a:solidFill>
                          <a:latin typeface="Arial"/>
                          <a:cs typeface="Arial"/>
                        </a:rPr>
                        <a:t>of</a:t>
                      </a:r>
                      <a:r>
                        <a:rPr sz="700" spc="-55" dirty="0">
                          <a:solidFill>
                            <a:srgbClr val="414042"/>
                          </a:solidFill>
                          <a:latin typeface="Arial"/>
                          <a:cs typeface="Arial"/>
                        </a:rPr>
                        <a:t> </a:t>
                      </a:r>
                      <a:r>
                        <a:rPr sz="700" spc="5" dirty="0">
                          <a:solidFill>
                            <a:srgbClr val="414042"/>
                          </a:solidFill>
                          <a:latin typeface="Arial"/>
                          <a:cs typeface="Arial"/>
                        </a:rPr>
                        <a:t>innovative,  </a:t>
                      </a:r>
                      <a:r>
                        <a:rPr sz="700" dirty="0">
                          <a:solidFill>
                            <a:srgbClr val="414042"/>
                          </a:solidFill>
                          <a:latin typeface="Arial"/>
                          <a:cs typeface="Arial"/>
                        </a:rPr>
                        <a:t>novel</a:t>
                      </a:r>
                      <a:r>
                        <a:rPr sz="700" spc="10" dirty="0">
                          <a:solidFill>
                            <a:srgbClr val="414042"/>
                          </a:solidFill>
                          <a:latin typeface="Arial"/>
                          <a:cs typeface="Arial"/>
                        </a:rPr>
                        <a:t> ideas.</a:t>
                      </a:r>
                      <a:endParaRPr sz="7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6E7E8"/>
                    </a:solidFill>
                  </a:tcPr>
                </a:tc>
                <a:extLst>
                  <a:ext uri="{0D108BD9-81ED-4DB2-BD59-A6C34878D82A}">
                    <a16:rowId xmlns:a16="http://schemas.microsoft.com/office/drawing/2014/main" val="10006"/>
                  </a:ext>
                </a:extLst>
              </a:tr>
            </a:tbl>
          </a:graphicData>
        </a:graphic>
      </p:graphicFrame>
      <p:sp>
        <p:nvSpPr>
          <p:cNvPr id="24" name="object 24"/>
          <p:cNvSpPr txBox="1"/>
          <p:nvPr/>
        </p:nvSpPr>
        <p:spPr>
          <a:xfrm>
            <a:off x="3874401" y="2662109"/>
            <a:ext cx="1196975"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Proficient Demonstration</a:t>
            </a:r>
            <a:endParaRPr sz="700" dirty="0">
              <a:latin typeface="Arial" panose="020B0604020202020204" pitchFamily="34" charset="0"/>
              <a:cs typeface="Arial" panose="020B0604020202020204" pitchFamily="34" charset="0"/>
            </a:endParaRPr>
          </a:p>
        </p:txBody>
      </p:sp>
      <p:sp>
        <p:nvSpPr>
          <p:cNvPr id="25" name="object 25"/>
          <p:cNvSpPr txBox="1"/>
          <p:nvPr/>
        </p:nvSpPr>
        <p:spPr>
          <a:xfrm>
            <a:off x="2425864" y="2662109"/>
            <a:ext cx="1125389"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Partial Demonstration</a:t>
            </a:r>
            <a:endParaRPr sz="700" dirty="0">
              <a:latin typeface="Arial" panose="020B0604020202020204" pitchFamily="34" charset="0"/>
              <a:cs typeface="Arial" panose="020B0604020202020204" pitchFamily="34" charset="0"/>
            </a:endParaRPr>
          </a:p>
        </p:txBody>
      </p:sp>
      <p:sp>
        <p:nvSpPr>
          <p:cNvPr id="26" name="object 26"/>
          <p:cNvSpPr txBox="1"/>
          <p:nvPr/>
        </p:nvSpPr>
        <p:spPr>
          <a:xfrm>
            <a:off x="5307380" y="2662109"/>
            <a:ext cx="1371511" cy="120546"/>
          </a:xfrm>
          <a:prstGeom prst="rect">
            <a:avLst/>
          </a:prstGeom>
        </p:spPr>
        <p:txBody>
          <a:bodyPr vert="horz" wrap="square" lIns="0" tIns="12700" rIns="0" bIns="0" rtlCol="0">
            <a:spAutoFit/>
          </a:bodyPr>
          <a:lstStyle/>
          <a:p>
            <a:pPr marL="12700">
              <a:lnSpc>
                <a:spcPct val="100000"/>
              </a:lnSpc>
              <a:spcBef>
                <a:spcPts val="100"/>
              </a:spcBef>
            </a:pPr>
            <a:r>
              <a:rPr sz="700" b="1" dirty="0">
                <a:latin typeface="Arial" panose="020B0604020202020204" pitchFamily="34" charset="0"/>
                <a:cs typeface="Arial" panose="020B0604020202020204" pitchFamily="34" charset="0"/>
              </a:rPr>
              <a:t>Sophisticated Demonstration</a:t>
            </a:r>
            <a:endParaRPr sz="700" dirty="0">
              <a:latin typeface="Arial" panose="020B0604020202020204" pitchFamily="34" charset="0"/>
              <a:cs typeface="Arial" panose="020B06040202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76725" y="10216129"/>
            <a:ext cx="120014" cy="105157"/>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6D6E71"/>
                </a:solidFill>
                <a:latin typeface="Arial" panose="020B0604020202020204" pitchFamily="34" charset="0"/>
                <a:cs typeface="Arial" panose="020B0604020202020204" pitchFamily="34" charset="0"/>
              </a:rPr>
              <a:t>83</a:t>
            </a:r>
            <a:endParaRPr sz="600">
              <a:latin typeface="Arial" panose="020B0604020202020204" pitchFamily="34" charset="0"/>
              <a:cs typeface="Arial" panose="020B0604020202020204" pitchFamily="34" charset="0"/>
            </a:endParaRPr>
          </a:p>
        </p:txBody>
      </p:sp>
      <p:sp>
        <p:nvSpPr>
          <p:cNvPr id="3" name="object 3"/>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4" name="object 4"/>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5" name="object 5"/>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pic>
        <p:nvPicPr>
          <p:cNvPr id="26" name="Imagem 25">
            <a:extLst>
              <a:ext uri="{FF2B5EF4-FFF2-40B4-BE49-F238E27FC236}">
                <a16:creationId xmlns:a16="http://schemas.microsoft.com/office/drawing/2014/main" id="{A6FD9D81-BA0E-FE4B-B252-69DEC82B695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904875"/>
            <a:ext cx="7556500" cy="9067166"/>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grpSp>
        <p:nvGrpSpPr>
          <p:cNvPr id="5" name="object 5"/>
          <p:cNvGrpSpPr/>
          <p:nvPr/>
        </p:nvGrpSpPr>
        <p:grpSpPr>
          <a:xfrm>
            <a:off x="904633" y="1371511"/>
            <a:ext cx="5760085" cy="36195"/>
            <a:chOff x="904633" y="1371511"/>
            <a:chExt cx="5760085" cy="36195"/>
          </a:xfrm>
        </p:grpSpPr>
        <p:sp>
          <p:nvSpPr>
            <p:cNvPr id="6" name="object 6"/>
            <p:cNvSpPr/>
            <p:nvPr/>
          </p:nvSpPr>
          <p:spPr>
            <a:xfrm>
              <a:off x="904633" y="1371511"/>
              <a:ext cx="776605" cy="36195"/>
            </a:xfrm>
            <a:custGeom>
              <a:avLst/>
              <a:gdLst/>
              <a:ahLst/>
              <a:cxnLst/>
              <a:rect l="l" t="t" r="r" b="b"/>
              <a:pathLst>
                <a:path w="776605" h="36194">
                  <a:moveTo>
                    <a:pt x="776554" y="0"/>
                  </a:moveTo>
                  <a:lnTo>
                    <a:pt x="0" y="0"/>
                  </a:lnTo>
                  <a:lnTo>
                    <a:pt x="0" y="36182"/>
                  </a:lnTo>
                  <a:lnTo>
                    <a:pt x="776554" y="36182"/>
                  </a:lnTo>
                  <a:lnTo>
                    <a:pt x="776554"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1681200" y="1371511"/>
              <a:ext cx="4983480" cy="36195"/>
            </a:xfrm>
            <a:custGeom>
              <a:avLst/>
              <a:gdLst/>
              <a:ahLst/>
              <a:cxnLst/>
              <a:rect l="l" t="t" r="r" b="b"/>
              <a:pathLst>
                <a:path w="4983480" h="36194">
                  <a:moveTo>
                    <a:pt x="4983441" y="0"/>
                  </a:moveTo>
                  <a:lnTo>
                    <a:pt x="0" y="0"/>
                  </a:lnTo>
                  <a:lnTo>
                    <a:pt x="0" y="36182"/>
                  </a:lnTo>
                  <a:lnTo>
                    <a:pt x="4983441" y="36182"/>
                  </a:lnTo>
                  <a:lnTo>
                    <a:pt x="4983441"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8" name="object 8"/>
          <p:cNvSpPr txBox="1"/>
          <p:nvPr/>
        </p:nvSpPr>
        <p:spPr>
          <a:xfrm>
            <a:off x="891938" y="825576"/>
            <a:ext cx="52127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1920"/>
                </a:solidFill>
                <a:latin typeface="Arial" panose="020B0604020202020204" pitchFamily="34" charset="0"/>
                <a:cs typeface="Arial" panose="020B0604020202020204" pitchFamily="34" charset="0"/>
              </a:rPr>
              <a:t>MAKE </a:t>
            </a:r>
            <a:r>
              <a:rPr sz="1800" dirty="0">
                <a:solidFill>
                  <a:srgbClr val="D71920"/>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sp>
        <p:nvSpPr>
          <p:cNvPr id="9" name="object 9"/>
          <p:cNvSpPr txBox="1"/>
          <p:nvPr/>
        </p:nvSpPr>
        <p:spPr>
          <a:xfrm>
            <a:off x="3926573" y="2467158"/>
            <a:ext cx="2639060" cy="81661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SUCCESS:</a:t>
            </a:r>
            <a:endParaRPr sz="1000">
              <a:latin typeface="Arial" panose="020B0604020202020204" pitchFamily="34" charset="0"/>
              <a:cs typeface="Arial" panose="020B0604020202020204" pitchFamily="34" charset="0"/>
            </a:endParaRP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During the </a:t>
            </a:r>
            <a:r>
              <a:rPr sz="800" b="1" dirty="0">
                <a:solidFill>
                  <a:srgbClr val="414042"/>
                </a:solidFill>
                <a:latin typeface="Arial" panose="020B0604020202020204" pitchFamily="34" charset="0"/>
                <a:cs typeface="Arial" panose="020B0604020202020204" pitchFamily="34" charset="0"/>
              </a:rPr>
              <a:t>Make Your Prototype </a:t>
            </a:r>
            <a:r>
              <a:rPr sz="800" dirty="0">
                <a:solidFill>
                  <a:srgbClr val="414042"/>
                </a:solidFill>
                <a:latin typeface="Arial" panose="020B0604020202020204" pitchFamily="34" charset="0"/>
                <a:cs typeface="Arial" panose="020B0604020202020204" pitchFamily="34" charset="0"/>
              </a:rPr>
              <a:t>phase of the design  challenge the design team will work collaboratively to  create a prototype that will respond to the needs of the  stakeholders.</a:t>
            </a:r>
            <a:endParaRPr sz="800">
              <a:latin typeface="Arial" panose="020B0604020202020204" pitchFamily="34" charset="0"/>
              <a:cs typeface="Arial" panose="020B0604020202020204" pitchFamily="34" charset="0"/>
            </a:endParaRPr>
          </a:p>
        </p:txBody>
      </p:sp>
      <p:sp>
        <p:nvSpPr>
          <p:cNvPr id="10" name="object 10"/>
          <p:cNvSpPr txBox="1"/>
          <p:nvPr/>
        </p:nvSpPr>
        <p:spPr>
          <a:xfrm>
            <a:off x="3926573" y="3329864"/>
            <a:ext cx="2465705" cy="513080"/>
          </a:xfrm>
          <a:prstGeom prst="rect">
            <a:avLst/>
          </a:prstGeom>
        </p:spPr>
        <p:txBody>
          <a:bodyPr vert="horz" wrap="square" lIns="0" tIns="12700" rIns="0" bIns="0" rtlCol="0">
            <a:spAutoFit/>
          </a:bodyPr>
          <a:lstStyle/>
          <a:p>
            <a:pPr marL="12700" marR="5080" algn="just">
              <a:lnSpc>
                <a:spcPct val="100000"/>
              </a:lnSpc>
              <a:spcBef>
                <a:spcPts val="100"/>
              </a:spcBef>
            </a:pPr>
            <a:r>
              <a:rPr sz="800" dirty="0">
                <a:solidFill>
                  <a:srgbClr val="414042"/>
                </a:solidFill>
                <a:latin typeface="Arial" panose="020B0604020202020204" pitchFamily="34" charset="0"/>
                <a:cs typeface="Arial" panose="020B0604020202020204" pitchFamily="34" charset="0"/>
              </a:rPr>
              <a:t>A great prototype will help the team gain a deeper  understanding of the stakeholders and the problem.  The team is making something to learn more and to  improve the idea.</a:t>
            </a:r>
            <a:endParaRPr sz="800">
              <a:latin typeface="Arial" panose="020B0604020202020204" pitchFamily="34" charset="0"/>
              <a:cs typeface="Arial" panose="020B0604020202020204" pitchFamily="34" charset="0"/>
            </a:endParaRPr>
          </a:p>
        </p:txBody>
      </p:sp>
      <p:sp>
        <p:nvSpPr>
          <p:cNvPr id="11" name="object 11"/>
          <p:cNvSpPr txBox="1"/>
          <p:nvPr/>
        </p:nvSpPr>
        <p:spPr>
          <a:xfrm>
            <a:off x="3926573" y="3889578"/>
            <a:ext cx="2708910" cy="39116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Remember to coach design teams that a great prototype  creates an experience that tests a stakeholder’s reaction  to the solution.</a:t>
            </a:r>
            <a:endParaRPr sz="800">
              <a:latin typeface="Arial" panose="020B0604020202020204" pitchFamily="34" charset="0"/>
              <a:cs typeface="Arial" panose="020B0604020202020204" pitchFamily="34" charset="0"/>
            </a:endParaRPr>
          </a:p>
        </p:txBody>
      </p:sp>
      <p:sp>
        <p:nvSpPr>
          <p:cNvPr id="12" name="object 12"/>
          <p:cNvSpPr txBox="1"/>
          <p:nvPr/>
        </p:nvSpPr>
        <p:spPr>
          <a:xfrm>
            <a:off x="3926572" y="5119782"/>
            <a:ext cx="2745803" cy="930383"/>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TO  AVOID  COMMON MISTAKES: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A common mistake in the </a:t>
            </a:r>
            <a:r>
              <a:rPr sz="800" b="1" dirty="0">
                <a:solidFill>
                  <a:srgbClr val="414042"/>
                </a:solidFill>
                <a:latin typeface="Arial" panose="020B0604020202020204" pitchFamily="34" charset="0"/>
                <a:cs typeface="Arial" panose="020B0604020202020204" pitchFamily="34" charset="0"/>
              </a:rPr>
              <a:t>Make Your Prototype </a:t>
            </a:r>
            <a:r>
              <a:rPr sz="800" dirty="0">
                <a:solidFill>
                  <a:srgbClr val="414042"/>
                </a:solidFill>
                <a:latin typeface="Arial" panose="020B0604020202020204" pitchFamily="34" charset="0"/>
                <a:cs typeface="Arial" panose="020B0604020202020204" pitchFamily="34" charset="0"/>
              </a:rPr>
              <a:t>phase  is that teams attempt to make something that is more  sophisticated, expensive, or time-consuming than what  is really needed. Remember a prototype does not need  to be extravagant to test an assumption about the idea.</a:t>
            </a:r>
            <a:endParaRPr sz="800" dirty="0">
              <a:latin typeface="Arial" panose="020B0604020202020204" pitchFamily="34" charset="0"/>
              <a:cs typeface="Arial" panose="020B0604020202020204" pitchFamily="34" charset="0"/>
            </a:endParaRPr>
          </a:p>
        </p:txBody>
      </p:sp>
      <p:sp>
        <p:nvSpPr>
          <p:cNvPr id="13" name="object 13"/>
          <p:cNvSpPr txBox="1"/>
          <p:nvPr/>
        </p:nvSpPr>
        <p:spPr>
          <a:xfrm>
            <a:off x="3926573" y="6104407"/>
            <a:ext cx="2731135" cy="635000"/>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14042"/>
                </a:solidFill>
                <a:latin typeface="Arial" panose="020B0604020202020204" pitchFamily="34" charset="0"/>
                <a:cs typeface="Arial" panose="020B0604020202020204" pitchFamily="34" charset="0"/>
              </a:rPr>
              <a:t>Avoid ideas that are too time consuming to produce.</a:t>
            </a:r>
            <a:endParaRPr sz="800">
              <a:latin typeface="Arial" panose="020B0604020202020204" pitchFamily="34" charset="0"/>
              <a:cs typeface="Arial" panose="020B0604020202020204" pitchFamily="34" charset="0"/>
            </a:endParaRPr>
          </a:p>
          <a:p>
            <a:pPr marL="12700" marR="5080">
              <a:lnSpc>
                <a:spcPct val="100000"/>
              </a:lnSpc>
            </a:pPr>
            <a:r>
              <a:rPr sz="800" dirty="0">
                <a:solidFill>
                  <a:srgbClr val="414042"/>
                </a:solidFill>
                <a:latin typeface="Arial" panose="020B0604020202020204" pitchFamily="34" charset="0"/>
                <a:cs typeface="Arial" panose="020B0604020202020204" pitchFamily="34" charset="0"/>
              </a:rPr>
              <a:t>If the design team keeps delaying the prototype because  they are not ready, then consider a smaller-scale or  lower resolution option that might allow the team to learn  something similar.</a:t>
            </a:r>
            <a:endParaRPr sz="800">
              <a:latin typeface="Arial" panose="020B0604020202020204" pitchFamily="34" charset="0"/>
              <a:cs typeface="Arial" panose="020B0604020202020204" pitchFamily="34" charset="0"/>
            </a:endParaRPr>
          </a:p>
        </p:txBody>
      </p:sp>
      <p:sp>
        <p:nvSpPr>
          <p:cNvPr id="14" name="object 14"/>
          <p:cNvSpPr txBox="1"/>
          <p:nvPr/>
        </p:nvSpPr>
        <p:spPr>
          <a:xfrm>
            <a:off x="3926573" y="7174392"/>
            <a:ext cx="2648585" cy="694690"/>
          </a:xfrm>
          <a:prstGeom prst="rect">
            <a:avLst/>
          </a:prstGeom>
        </p:spPr>
        <p:txBody>
          <a:bodyPr vert="horz" wrap="square" lIns="0" tIns="95885" rIns="0" bIns="0" rtlCol="0">
            <a:spAutoFit/>
          </a:bodyPr>
          <a:lstStyle/>
          <a:p>
            <a:pPr marL="12700">
              <a:lnSpc>
                <a:spcPct val="100000"/>
              </a:lnSpc>
              <a:spcBef>
                <a:spcPts val="755"/>
              </a:spcBef>
            </a:pPr>
            <a:r>
              <a:rPr sz="1000" dirty="0">
                <a:latin typeface="Arial" panose="020B0604020202020204" pitchFamily="34" charset="0"/>
                <a:cs typeface="Arial" panose="020B0604020202020204" pitchFamily="34" charset="0"/>
              </a:rPr>
              <a:t>COACHING FOR MINDSETS:</a:t>
            </a:r>
          </a:p>
          <a:p>
            <a:pPr marL="12700" marR="5080">
              <a:lnSpc>
                <a:spcPct val="100000"/>
              </a:lnSpc>
              <a:spcBef>
                <a:spcPts val="530"/>
              </a:spcBef>
            </a:pPr>
            <a:r>
              <a:rPr sz="800" dirty="0">
                <a:solidFill>
                  <a:srgbClr val="414042"/>
                </a:solidFill>
                <a:latin typeface="Arial" panose="020B0604020202020204" pitchFamily="34" charset="0"/>
                <a:cs typeface="Arial" panose="020B0604020202020204" pitchFamily="34" charset="0"/>
              </a:rPr>
              <a:t>Hopefully, the team is feeling optimistic and energized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by this phase of the design challenge. Allow the team to  embrace their creative skills to imagine the prototypes.</a:t>
            </a:r>
            <a:endParaRPr sz="800" dirty="0">
              <a:latin typeface="Arial" panose="020B0604020202020204" pitchFamily="34" charset="0"/>
              <a:cs typeface="Arial" panose="020B0604020202020204" pitchFamily="34" charset="0"/>
            </a:endParaRPr>
          </a:p>
        </p:txBody>
      </p:sp>
      <p:sp>
        <p:nvSpPr>
          <p:cNvPr id="15" name="object 15"/>
          <p:cNvSpPr txBox="1"/>
          <p:nvPr/>
        </p:nvSpPr>
        <p:spPr>
          <a:xfrm>
            <a:off x="3926573" y="7915147"/>
            <a:ext cx="2613660" cy="63500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Teams often get attached to their ideas and want them  to succeed at all cost. Help the team to remember  prototyping is about learning, and you don’t have to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do something big or expensive to learn about how to  improve the idea.</a:t>
            </a:r>
            <a:endParaRPr sz="800" dirty="0">
              <a:latin typeface="Arial" panose="020B0604020202020204" pitchFamily="34" charset="0"/>
              <a:cs typeface="Arial" panose="020B0604020202020204" pitchFamily="34" charset="0"/>
            </a:endParaRPr>
          </a:p>
        </p:txBody>
      </p:sp>
      <p:sp>
        <p:nvSpPr>
          <p:cNvPr id="16" name="object 16"/>
          <p:cNvSpPr txBox="1"/>
          <p:nvPr/>
        </p:nvSpPr>
        <p:spPr>
          <a:xfrm>
            <a:off x="3926573" y="8596782"/>
            <a:ext cx="2645410" cy="95123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Embrace the attitude of making and showing people  the ideas, and not just talking about it. Taking action is  better than waiting until it’s perfect. Help the team feel comfortable making something quickly and share it with  stakeholders.</a:t>
            </a:r>
            <a:endParaRPr sz="800" dirty="0">
              <a:latin typeface="Arial" panose="020B0604020202020204" pitchFamily="34" charset="0"/>
              <a:cs typeface="Arial" panose="020B0604020202020204" pitchFamily="34" charset="0"/>
            </a:endParaRPr>
          </a:p>
          <a:p>
            <a:pPr marL="12700" marR="6350">
              <a:lnSpc>
                <a:spcPct val="100000"/>
              </a:lnSpc>
              <a:spcBef>
                <a:spcPts val="565"/>
              </a:spcBef>
            </a:pPr>
            <a:r>
              <a:rPr sz="800" dirty="0">
                <a:solidFill>
                  <a:srgbClr val="414042"/>
                </a:solidFill>
                <a:latin typeface="Arial" panose="020B0604020202020204" pitchFamily="34" charset="0"/>
                <a:cs typeface="Arial" panose="020B0604020202020204" pitchFamily="34" charset="0"/>
              </a:rPr>
              <a:t>Ask participants to pick one mindset that they are going  to focus on during this phase of the process.</a:t>
            </a:r>
            <a:endParaRPr sz="800" dirty="0">
              <a:latin typeface="Arial" panose="020B0604020202020204" pitchFamily="34" charset="0"/>
              <a:cs typeface="Arial" panose="020B0604020202020204" pitchFamily="34" charset="0"/>
            </a:endParaRPr>
          </a:p>
        </p:txBody>
      </p:sp>
      <p:sp>
        <p:nvSpPr>
          <p:cNvPr id="17" name="object 17"/>
          <p:cNvSpPr txBox="1"/>
          <p:nvPr/>
        </p:nvSpPr>
        <p:spPr>
          <a:xfrm>
            <a:off x="1336865" y="2010574"/>
            <a:ext cx="2207866" cy="166712"/>
          </a:xfrm>
          <a:prstGeom prst="rect">
            <a:avLst/>
          </a:prstGeom>
        </p:spPr>
        <p:txBody>
          <a:bodyPr vert="horz" wrap="square" lIns="0" tIns="12700" rIns="0" bIns="0" rtlCol="0">
            <a:spAutoFit/>
          </a:bodyPr>
          <a:lstStyle/>
          <a:p>
            <a:pPr marL="12700">
              <a:lnSpc>
                <a:spcPct val="100000"/>
              </a:lnSpc>
              <a:spcBef>
                <a:spcPts val="100"/>
              </a:spcBef>
            </a:pPr>
            <a:r>
              <a:rPr sz="1000" dirty="0">
                <a:latin typeface="Arial" panose="020B0604020202020204" pitchFamily="34" charset="0"/>
                <a:cs typeface="Arial" panose="020B0604020202020204" pitchFamily="34" charset="0"/>
              </a:rPr>
              <a:t>FROM THE EDUCATOR TOOLKIT</a:t>
            </a:r>
          </a:p>
        </p:txBody>
      </p:sp>
      <p:sp>
        <p:nvSpPr>
          <p:cNvPr id="18" name="object 18"/>
          <p:cNvSpPr/>
          <p:nvPr/>
        </p:nvSpPr>
        <p:spPr>
          <a:xfrm>
            <a:off x="901461" y="2250148"/>
            <a:ext cx="2717165" cy="2589530"/>
          </a:xfrm>
          <a:custGeom>
            <a:avLst/>
            <a:gdLst/>
            <a:ahLst/>
            <a:cxnLst/>
            <a:rect l="l" t="t" r="r" b="b"/>
            <a:pathLst>
              <a:path w="2717165" h="2589529">
                <a:moveTo>
                  <a:pt x="2644533" y="0"/>
                </a:moveTo>
                <a:lnTo>
                  <a:pt x="71996" y="0"/>
                </a:lnTo>
                <a:lnTo>
                  <a:pt x="30373" y="1124"/>
                </a:lnTo>
                <a:lnTo>
                  <a:pt x="8999" y="8999"/>
                </a:lnTo>
                <a:lnTo>
                  <a:pt x="1124" y="30373"/>
                </a:lnTo>
                <a:lnTo>
                  <a:pt x="0" y="71996"/>
                </a:lnTo>
                <a:lnTo>
                  <a:pt x="0" y="2517000"/>
                </a:lnTo>
                <a:lnTo>
                  <a:pt x="1124" y="2558623"/>
                </a:lnTo>
                <a:lnTo>
                  <a:pt x="8999" y="2579997"/>
                </a:lnTo>
                <a:lnTo>
                  <a:pt x="30373" y="2587871"/>
                </a:lnTo>
                <a:lnTo>
                  <a:pt x="71996" y="2588996"/>
                </a:lnTo>
                <a:lnTo>
                  <a:pt x="2644533" y="2588996"/>
                </a:lnTo>
                <a:lnTo>
                  <a:pt x="2686163" y="2587871"/>
                </a:lnTo>
                <a:lnTo>
                  <a:pt x="2707541" y="2579997"/>
                </a:lnTo>
                <a:lnTo>
                  <a:pt x="2715417" y="2558623"/>
                </a:lnTo>
                <a:lnTo>
                  <a:pt x="2716542" y="2517000"/>
                </a:lnTo>
                <a:lnTo>
                  <a:pt x="2716542" y="71996"/>
                </a:lnTo>
                <a:lnTo>
                  <a:pt x="2715417" y="30373"/>
                </a:lnTo>
                <a:lnTo>
                  <a:pt x="2707541" y="8999"/>
                </a:lnTo>
                <a:lnTo>
                  <a:pt x="2686163" y="1124"/>
                </a:lnTo>
                <a:lnTo>
                  <a:pt x="2644533" y="0"/>
                </a:lnTo>
                <a:close/>
              </a:path>
            </a:pathLst>
          </a:custGeom>
          <a:solidFill>
            <a:srgbClr val="FCF0E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1461" y="5010074"/>
            <a:ext cx="2717165" cy="2052955"/>
          </a:xfrm>
          <a:custGeom>
            <a:avLst/>
            <a:gdLst/>
            <a:ahLst/>
            <a:cxnLst/>
            <a:rect l="l" t="t" r="r" b="b"/>
            <a:pathLst>
              <a:path w="2717165" h="2052954">
                <a:moveTo>
                  <a:pt x="2644533" y="0"/>
                </a:moveTo>
                <a:lnTo>
                  <a:pt x="71996" y="0"/>
                </a:lnTo>
                <a:lnTo>
                  <a:pt x="30373" y="1124"/>
                </a:lnTo>
                <a:lnTo>
                  <a:pt x="8999" y="8999"/>
                </a:lnTo>
                <a:lnTo>
                  <a:pt x="1124" y="30373"/>
                </a:lnTo>
                <a:lnTo>
                  <a:pt x="0" y="71996"/>
                </a:lnTo>
                <a:lnTo>
                  <a:pt x="0" y="1980539"/>
                </a:lnTo>
                <a:lnTo>
                  <a:pt x="1124" y="2022162"/>
                </a:lnTo>
                <a:lnTo>
                  <a:pt x="8999" y="2043536"/>
                </a:lnTo>
                <a:lnTo>
                  <a:pt x="30373" y="2051410"/>
                </a:lnTo>
                <a:lnTo>
                  <a:pt x="71996" y="2052535"/>
                </a:lnTo>
                <a:lnTo>
                  <a:pt x="2644533" y="2052535"/>
                </a:lnTo>
                <a:lnTo>
                  <a:pt x="2686163" y="2051410"/>
                </a:lnTo>
                <a:lnTo>
                  <a:pt x="2707541" y="2043536"/>
                </a:lnTo>
                <a:lnTo>
                  <a:pt x="2715417" y="2022162"/>
                </a:lnTo>
                <a:lnTo>
                  <a:pt x="2716542" y="1980539"/>
                </a:lnTo>
                <a:lnTo>
                  <a:pt x="2716542" y="71996"/>
                </a:lnTo>
                <a:lnTo>
                  <a:pt x="2715417" y="30373"/>
                </a:lnTo>
                <a:lnTo>
                  <a:pt x="2707541" y="8999"/>
                </a:lnTo>
                <a:lnTo>
                  <a:pt x="2686163" y="1124"/>
                </a:lnTo>
                <a:lnTo>
                  <a:pt x="2644533" y="0"/>
                </a:lnTo>
                <a:close/>
              </a:path>
            </a:pathLst>
          </a:custGeom>
          <a:solidFill>
            <a:srgbClr val="FCF0E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p:nvPr/>
        </p:nvSpPr>
        <p:spPr>
          <a:xfrm>
            <a:off x="900003" y="7236053"/>
            <a:ext cx="2718435" cy="2343785"/>
          </a:xfrm>
          <a:custGeom>
            <a:avLst/>
            <a:gdLst/>
            <a:ahLst/>
            <a:cxnLst/>
            <a:rect l="l" t="t" r="r" b="b"/>
            <a:pathLst>
              <a:path w="2718435" h="2343784">
                <a:moveTo>
                  <a:pt x="2645994" y="0"/>
                </a:moveTo>
                <a:lnTo>
                  <a:pt x="71996" y="0"/>
                </a:lnTo>
                <a:lnTo>
                  <a:pt x="30373" y="1124"/>
                </a:lnTo>
                <a:lnTo>
                  <a:pt x="8999" y="8999"/>
                </a:lnTo>
                <a:lnTo>
                  <a:pt x="1124" y="30373"/>
                </a:lnTo>
                <a:lnTo>
                  <a:pt x="0" y="71996"/>
                </a:lnTo>
                <a:lnTo>
                  <a:pt x="0" y="2271610"/>
                </a:lnTo>
                <a:lnTo>
                  <a:pt x="1124" y="2313233"/>
                </a:lnTo>
                <a:lnTo>
                  <a:pt x="8999" y="2334607"/>
                </a:lnTo>
                <a:lnTo>
                  <a:pt x="30373" y="2342482"/>
                </a:lnTo>
                <a:lnTo>
                  <a:pt x="71996" y="2343607"/>
                </a:lnTo>
                <a:lnTo>
                  <a:pt x="2645994" y="2343607"/>
                </a:lnTo>
                <a:lnTo>
                  <a:pt x="2687617" y="2342482"/>
                </a:lnTo>
                <a:lnTo>
                  <a:pt x="2708990" y="2334607"/>
                </a:lnTo>
                <a:lnTo>
                  <a:pt x="2716865" y="2313233"/>
                </a:lnTo>
                <a:lnTo>
                  <a:pt x="2717990" y="2271610"/>
                </a:lnTo>
                <a:lnTo>
                  <a:pt x="2717990" y="71996"/>
                </a:lnTo>
                <a:lnTo>
                  <a:pt x="2716865" y="30373"/>
                </a:lnTo>
                <a:lnTo>
                  <a:pt x="2708990" y="8999"/>
                </a:lnTo>
                <a:lnTo>
                  <a:pt x="2687617" y="1124"/>
                </a:lnTo>
                <a:lnTo>
                  <a:pt x="2645994" y="0"/>
                </a:lnTo>
                <a:close/>
              </a:path>
            </a:pathLst>
          </a:custGeom>
          <a:solidFill>
            <a:srgbClr val="FCF0E9"/>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1" name="object 21"/>
          <p:cNvSpPr txBox="1"/>
          <p:nvPr/>
        </p:nvSpPr>
        <p:spPr>
          <a:xfrm>
            <a:off x="1006965" y="2424163"/>
            <a:ext cx="2537766" cy="1246495"/>
          </a:xfrm>
          <a:prstGeom prst="rect">
            <a:avLst/>
          </a:prstGeom>
        </p:spPr>
        <p:txBody>
          <a:bodyPr vert="horz" wrap="square" lIns="0" tIns="12700" rIns="0" bIns="0" rtlCol="0">
            <a:spAutoFit/>
          </a:bodyPr>
          <a:lstStyle/>
          <a:p>
            <a:pPr marL="156210" marR="486409" indent="-144145">
              <a:lnSpc>
                <a:spcPct val="100000"/>
              </a:lnSpc>
              <a:spcBef>
                <a:spcPts val="100"/>
              </a:spcBef>
            </a:pPr>
            <a:r>
              <a:rPr lang="pt-PT" sz="1000" dirty="0">
                <a:solidFill>
                  <a:srgbClr val="D71920"/>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OVERVIEW OF </a:t>
            </a:r>
            <a:r>
              <a:rPr sz="1000" b="1" dirty="0">
                <a:latin typeface="Arial" panose="020B0604020202020204" pitchFamily="34" charset="0"/>
                <a:cs typeface="Arial" panose="020B0604020202020204" pitchFamily="34" charset="0"/>
              </a:rPr>
              <a:t>MAKE YOUR  PROTOTYPE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worksheets in the </a:t>
            </a:r>
            <a:r>
              <a:rPr sz="800" b="1" dirty="0">
                <a:solidFill>
                  <a:srgbClr val="414042"/>
                </a:solidFill>
                <a:latin typeface="Arial" panose="020B0604020202020204" pitchFamily="34" charset="0"/>
                <a:cs typeface="Arial" panose="020B0604020202020204" pitchFamily="34" charset="0"/>
              </a:rPr>
              <a:t>Make Your Prototype  </a:t>
            </a:r>
            <a:r>
              <a:rPr sz="800" dirty="0">
                <a:solidFill>
                  <a:srgbClr val="414042"/>
                </a:solidFill>
                <a:latin typeface="Arial" panose="020B0604020202020204" pitchFamily="34" charset="0"/>
                <a:cs typeface="Arial" panose="020B0604020202020204" pitchFamily="34" charset="0"/>
              </a:rPr>
              <a:t>phase are designed to help your team construct  representations of your solutions.</a:t>
            </a:r>
            <a:endParaRPr sz="800" dirty="0">
              <a:latin typeface="Arial" panose="020B0604020202020204" pitchFamily="34" charset="0"/>
              <a:cs typeface="Arial" panose="020B0604020202020204" pitchFamily="34" charset="0"/>
            </a:endParaRPr>
          </a:p>
          <a:p>
            <a:pPr marL="12700" marR="36830">
              <a:lnSpc>
                <a:spcPct val="100000"/>
              </a:lnSpc>
            </a:pPr>
            <a:r>
              <a:rPr sz="800" dirty="0">
                <a:solidFill>
                  <a:srgbClr val="414042"/>
                </a:solidFill>
                <a:latin typeface="Arial" panose="020B0604020202020204" pitchFamily="34" charset="0"/>
                <a:cs typeface="Arial" panose="020B0604020202020204" pitchFamily="34" charset="0"/>
              </a:rPr>
              <a:t>These representations are intended to elicit  feedback, answer specific questions about a  concept and test assumptions embedded in the  ideas. This can be done in site-based teams or  with other schools.</a:t>
            </a:r>
            <a:endParaRPr sz="800" dirty="0">
              <a:latin typeface="Arial" panose="020B0604020202020204" pitchFamily="34" charset="0"/>
              <a:cs typeface="Arial" panose="020B0604020202020204" pitchFamily="34" charset="0"/>
            </a:endParaRPr>
          </a:p>
        </p:txBody>
      </p:sp>
      <p:sp>
        <p:nvSpPr>
          <p:cNvPr id="22" name="object 22"/>
          <p:cNvSpPr txBox="1"/>
          <p:nvPr/>
        </p:nvSpPr>
        <p:spPr>
          <a:xfrm>
            <a:off x="1006965" y="3843273"/>
            <a:ext cx="2317750" cy="75692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This phase of the design challenge will include:  combining ideas into larger concepts, expanding  your ideas with specific elements, surfacing the  assumptions you are making with your solution,  sketching out additional ideas and designing a  prototype designed to test those assumptions.</a:t>
            </a:r>
            <a:endParaRPr sz="800">
              <a:latin typeface="Arial" panose="020B0604020202020204" pitchFamily="34" charset="0"/>
              <a:cs typeface="Arial" panose="020B0604020202020204" pitchFamily="34" charset="0"/>
            </a:endParaRPr>
          </a:p>
        </p:txBody>
      </p:sp>
      <p:sp>
        <p:nvSpPr>
          <p:cNvPr id="23" name="object 23"/>
          <p:cNvSpPr txBox="1"/>
          <p:nvPr/>
        </p:nvSpPr>
        <p:spPr>
          <a:xfrm>
            <a:off x="1006965" y="5207228"/>
            <a:ext cx="2068830" cy="1007110"/>
          </a:xfrm>
          <a:prstGeom prst="rect">
            <a:avLst/>
          </a:prstGeom>
        </p:spPr>
        <p:txBody>
          <a:bodyPr vert="horz" wrap="square" lIns="0" tIns="12700" rIns="0" bIns="0" rtlCol="0">
            <a:spAutoFit/>
          </a:bodyPr>
          <a:lstStyle/>
          <a:p>
            <a:pPr marL="156210" marR="208915" indent="-144145">
              <a:lnSpc>
                <a:spcPct val="100000"/>
              </a:lnSpc>
              <a:spcBef>
                <a:spcPts val="100"/>
              </a:spcBef>
            </a:pPr>
            <a:r>
              <a:rPr lang="pt-PT" sz="1000" dirty="0">
                <a:solidFill>
                  <a:srgbClr val="D71920"/>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OBJECTIVES OF </a:t>
            </a:r>
            <a:r>
              <a:rPr sz="1000" b="1" dirty="0">
                <a:latin typeface="Arial" panose="020B0604020202020204" pitchFamily="34" charset="0"/>
                <a:cs typeface="Arial" panose="020B0604020202020204" pitchFamily="34" charset="0"/>
              </a:rPr>
              <a:t>MAKE YOUR  PROTOTYPE </a:t>
            </a:r>
            <a:r>
              <a:rPr sz="1000" dirty="0">
                <a:latin typeface="Arial" panose="020B0604020202020204" pitchFamily="34" charset="0"/>
                <a:cs typeface="Arial" panose="020B0604020202020204" pitchFamily="34" charset="0"/>
              </a:rPr>
              <a:t>PHASE</a:t>
            </a:r>
          </a:p>
          <a:p>
            <a:pPr marL="12700" marR="5080">
              <a:lnSpc>
                <a:spcPct val="100000"/>
              </a:lnSpc>
              <a:spcBef>
                <a:spcPts val="525"/>
              </a:spcBef>
            </a:pPr>
            <a:r>
              <a:rPr sz="800" dirty="0">
                <a:solidFill>
                  <a:srgbClr val="414042"/>
                </a:solidFill>
                <a:latin typeface="Arial" panose="020B0604020202020204" pitchFamily="34" charset="0"/>
                <a:cs typeface="Arial" panose="020B0604020202020204" pitchFamily="34" charset="0"/>
              </a:rPr>
              <a:t>The goal of this phase is to get your design  team aligned around what assumptions you  are making about your solution so that you  can design low-resolution prototypes (low  time investment, low cost, small scale).</a:t>
            </a:r>
            <a:endParaRPr sz="800" dirty="0">
              <a:latin typeface="Arial" panose="020B0604020202020204" pitchFamily="34" charset="0"/>
              <a:cs typeface="Arial" panose="020B0604020202020204" pitchFamily="34" charset="0"/>
            </a:endParaRPr>
          </a:p>
        </p:txBody>
      </p:sp>
      <p:sp>
        <p:nvSpPr>
          <p:cNvPr id="24" name="object 24"/>
          <p:cNvSpPr txBox="1"/>
          <p:nvPr/>
        </p:nvSpPr>
        <p:spPr>
          <a:xfrm>
            <a:off x="1006965" y="6260579"/>
            <a:ext cx="2155190" cy="513080"/>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At the end of this phase, all team members  should be clear on how they are going to run  </a:t>
            </a:r>
            <a:br>
              <a:rPr lang="pt-PT" sz="800" dirty="0">
                <a:solidFill>
                  <a:srgbClr val="414042"/>
                </a:solidFill>
                <a:latin typeface="Arial" panose="020B0604020202020204" pitchFamily="34" charset="0"/>
                <a:cs typeface="Arial" panose="020B0604020202020204" pitchFamily="34" charset="0"/>
              </a:rPr>
            </a:br>
            <a:r>
              <a:rPr sz="800" dirty="0">
                <a:solidFill>
                  <a:srgbClr val="414042"/>
                </a:solidFill>
                <a:latin typeface="Arial" panose="020B0604020202020204" pitchFamily="34" charset="0"/>
                <a:cs typeface="Arial" panose="020B0604020202020204" pitchFamily="34" charset="0"/>
              </a:rPr>
              <a:t>a prototype to test an assumption embedded  in the team’s solution.</a:t>
            </a:r>
            <a:endParaRPr sz="800" dirty="0">
              <a:latin typeface="Arial" panose="020B0604020202020204" pitchFamily="34" charset="0"/>
              <a:cs typeface="Arial" panose="020B0604020202020204" pitchFamily="34" charset="0"/>
            </a:endParaRPr>
          </a:p>
        </p:txBody>
      </p:sp>
      <p:sp>
        <p:nvSpPr>
          <p:cNvPr id="25" name="object 25"/>
          <p:cNvSpPr txBox="1"/>
          <p:nvPr/>
        </p:nvSpPr>
        <p:spPr>
          <a:xfrm>
            <a:off x="1005508" y="7468108"/>
            <a:ext cx="2391742" cy="1031051"/>
          </a:xfrm>
          <a:prstGeom prst="rect">
            <a:avLst/>
          </a:prstGeom>
        </p:spPr>
        <p:txBody>
          <a:bodyPr vert="horz" wrap="square" lIns="0" tIns="12700" rIns="0" bIns="0" rtlCol="0">
            <a:spAutoFit/>
          </a:bodyPr>
          <a:lstStyle/>
          <a:p>
            <a:pPr marL="156210" marR="493395" indent="-144145">
              <a:lnSpc>
                <a:spcPct val="100000"/>
              </a:lnSpc>
              <a:spcBef>
                <a:spcPts val="100"/>
              </a:spcBef>
            </a:pPr>
            <a:r>
              <a:rPr lang="pt-PT" sz="1000" dirty="0">
                <a:solidFill>
                  <a:srgbClr val="D71920"/>
                </a:solidFill>
                <a:latin typeface="Arial" panose="020B0604020202020204" pitchFamily="34" charset="0"/>
                <a:cs typeface="Arial" panose="020B0604020202020204" pitchFamily="34" charset="0"/>
              </a:rPr>
              <a:t>•</a:t>
            </a:r>
            <a:r>
              <a:rPr sz="1000" dirty="0">
                <a:solidFill>
                  <a:srgbClr val="00AEEF"/>
                </a:solidFill>
                <a:latin typeface="Arial" panose="020B0604020202020204" pitchFamily="34" charset="0"/>
                <a:cs typeface="Arial" panose="020B0604020202020204" pitchFamily="34" charset="0"/>
              </a:rPr>
              <a:t> </a:t>
            </a:r>
            <a:r>
              <a:rPr lang="pt-PT" sz="1000" dirty="0">
                <a:solidFill>
                  <a:srgbClr val="00AEEF"/>
                </a:solidFill>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MINDSETS OF </a:t>
            </a:r>
            <a:r>
              <a:rPr sz="1000" b="1" dirty="0">
                <a:latin typeface="Arial" panose="020B0604020202020204" pitchFamily="34" charset="0"/>
                <a:cs typeface="Arial" panose="020B0604020202020204" pitchFamily="34" charset="0"/>
              </a:rPr>
              <a:t>MAKE YOUR  PROTOTYPE </a:t>
            </a:r>
            <a:r>
              <a:rPr sz="1000" dirty="0">
                <a:latin typeface="Arial" panose="020B0604020202020204" pitchFamily="34" charset="0"/>
                <a:cs typeface="Arial" panose="020B0604020202020204" pitchFamily="34" charset="0"/>
              </a:rPr>
              <a:t>PHASE</a:t>
            </a:r>
          </a:p>
          <a:p>
            <a:pPr marL="88265" indent="-76200">
              <a:lnSpc>
                <a:spcPct val="100000"/>
              </a:lnSpc>
              <a:spcBef>
                <a:spcPts val="525"/>
              </a:spcBef>
              <a:buChar char="•"/>
              <a:tabLst>
                <a:tab pos="88900" algn="l"/>
              </a:tabLst>
            </a:pPr>
            <a:r>
              <a:rPr sz="800" dirty="0">
                <a:solidFill>
                  <a:srgbClr val="414042"/>
                </a:solidFill>
                <a:latin typeface="Arial" panose="020B0604020202020204" pitchFamily="34" charset="0"/>
                <a:cs typeface="Arial" panose="020B0604020202020204" pitchFamily="34" charset="0"/>
              </a:rPr>
              <a:t>Stay optimistic that you can solve the problem</a:t>
            </a:r>
            <a:endParaRPr sz="800" dirty="0">
              <a:latin typeface="Arial" panose="020B0604020202020204" pitchFamily="34" charset="0"/>
              <a:cs typeface="Arial" panose="020B0604020202020204" pitchFamily="34" charset="0"/>
            </a:endParaRPr>
          </a:p>
          <a:p>
            <a:pPr marL="84455" marR="15811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Prototype early and often in order to learn  about your idea</a:t>
            </a:r>
            <a:endParaRPr sz="800" dirty="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Start small to make big change</a:t>
            </a:r>
            <a:endParaRPr sz="800" dirty="0">
              <a:latin typeface="Arial" panose="020B0604020202020204" pitchFamily="34" charset="0"/>
              <a:cs typeface="Arial" panose="020B0604020202020204" pitchFamily="34" charset="0"/>
            </a:endParaRPr>
          </a:p>
        </p:txBody>
      </p:sp>
      <p:sp>
        <p:nvSpPr>
          <p:cNvPr id="26" name="object 26"/>
          <p:cNvSpPr txBox="1"/>
          <p:nvPr/>
        </p:nvSpPr>
        <p:spPr>
          <a:xfrm>
            <a:off x="1005508" y="8543620"/>
            <a:ext cx="793750" cy="135935"/>
          </a:xfrm>
          <a:prstGeom prst="rect">
            <a:avLst/>
          </a:prstGeom>
        </p:spPr>
        <p:txBody>
          <a:bodyPr vert="horz" wrap="square" lIns="0" tIns="12700" rIns="0" bIns="0" rtlCol="0">
            <a:spAutoFit/>
          </a:bodyPr>
          <a:lstStyle/>
          <a:p>
            <a:pPr marL="88265" indent="-7620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Show don’t tell</a:t>
            </a:r>
            <a:endParaRPr sz="800">
              <a:latin typeface="Arial" panose="020B0604020202020204" pitchFamily="34" charset="0"/>
              <a:cs typeface="Arial" panose="020B0604020202020204" pitchFamily="34" charset="0"/>
            </a:endParaRPr>
          </a:p>
        </p:txBody>
      </p:sp>
      <p:sp>
        <p:nvSpPr>
          <p:cNvPr id="27" name="object 27"/>
          <p:cNvSpPr txBox="1"/>
          <p:nvPr/>
        </p:nvSpPr>
        <p:spPr>
          <a:xfrm>
            <a:off x="1005508" y="8737575"/>
            <a:ext cx="2052955" cy="269240"/>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Many cycles of prototyping are necessary  to develop an idea</a:t>
            </a:r>
            <a:endParaRPr sz="800">
              <a:latin typeface="Arial" panose="020B0604020202020204" pitchFamily="34" charset="0"/>
              <a:cs typeface="Arial" panose="020B0604020202020204" pitchFamily="34" charset="0"/>
            </a:endParaRPr>
          </a:p>
        </p:txBody>
      </p:sp>
      <p:grpSp>
        <p:nvGrpSpPr>
          <p:cNvPr id="28" name="object 28"/>
          <p:cNvGrpSpPr/>
          <p:nvPr/>
        </p:nvGrpSpPr>
        <p:grpSpPr>
          <a:xfrm>
            <a:off x="880776" y="10287564"/>
            <a:ext cx="5798820" cy="404495"/>
            <a:chOff x="880776" y="10287564"/>
            <a:chExt cx="5798820" cy="404495"/>
          </a:xfrm>
        </p:grpSpPr>
        <p:sp>
          <p:nvSpPr>
            <p:cNvPr id="29" name="object 29"/>
            <p:cNvSpPr/>
            <p:nvPr/>
          </p:nvSpPr>
          <p:spPr>
            <a:xfrm>
              <a:off x="888161" y="10294937"/>
              <a:ext cx="5784215" cy="397510"/>
            </a:xfrm>
            <a:custGeom>
              <a:avLst/>
              <a:gdLst/>
              <a:ahLst/>
              <a:cxnLst/>
              <a:rect l="l" t="t" r="r" b="b"/>
              <a:pathLst>
                <a:path w="5784215" h="397509">
                  <a:moveTo>
                    <a:pt x="5783694" y="8153"/>
                  </a:moveTo>
                  <a:lnTo>
                    <a:pt x="5783681" y="0"/>
                  </a:lnTo>
                  <a:lnTo>
                    <a:pt x="4538446" y="0"/>
                  </a:lnTo>
                  <a:lnTo>
                    <a:pt x="4538434" y="8153"/>
                  </a:lnTo>
                  <a:lnTo>
                    <a:pt x="0" y="8153"/>
                  </a:lnTo>
                  <a:lnTo>
                    <a:pt x="0" y="397065"/>
                  </a:lnTo>
                  <a:lnTo>
                    <a:pt x="5783694" y="397065"/>
                  </a:lnTo>
                  <a:lnTo>
                    <a:pt x="5783694" y="8153"/>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5426595" y="10294936"/>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4290148"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4290148"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3153689"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3153689"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2017242"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2017242"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7" name="object 37"/>
            <p:cNvSpPr/>
            <p:nvPr/>
          </p:nvSpPr>
          <p:spPr>
            <a:xfrm>
              <a:off x="888149" y="10294940"/>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8" name="object 38"/>
            <p:cNvSpPr/>
            <p:nvPr/>
          </p:nvSpPr>
          <p:spPr>
            <a:xfrm>
              <a:off x="888149" y="10294940"/>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9" name="object 39"/>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96</a:t>
            </a:fld>
            <a:endParaRPr dirty="0">
              <a:latin typeface="Arial" panose="020B0604020202020204" pitchFamily="34" charset="0"/>
              <a:cs typeface="Arial" panose="020B0604020202020204" pitchFamily="34" charset="0"/>
            </a:endParaRPr>
          </a:p>
        </p:txBody>
      </p:sp>
      <p:sp>
        <p:nvSpPr>
          <p:cNvPr id="40" name="object 40"/>
          <p:cNvSpPr txBox="1"/>
          <p:nvPr/>
        </p:nvSpPr>
        <p:spPr>
          <a:xfrm>
            <a:off x="1251983" y="10342916"/>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41" name="object 41"/>
          <p:cNvSpPr txBox="1"/>
          <p:nvPr/>
        </p:nvSpPr>
        <p:spPr>
          <a:xfrm>
            <a:off x="2368952" y="10342916"/>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2" name="object 42"/>
          <p:cNvSpPr txBox="1"/>
          <p:nvPr/>
        </p:nvSpPr>
        <p:spPr>
          <a:xfrm>
            <a:off x="3544731" y="10342916"/>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3" name="object 43"/>
          <p:cNvSpPr txBox="1"/>
          <p:nvPr/>
        </p:nvSpPr>
        <p:spPr>
          <a:xfrm>
            <a:off x="4611467" y="10342916"/>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4" name="object 44"/>
          <p:cNvSpPr txBox="1"/>
          <p:nvPr/>
        </p:nvSpPr>
        <p:spPr>
          <a:xfrm>
            <a:off x="5903100" y="10342916"/>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894405" y="825576"/>
            <a:ext cx="52127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1920"/>
                </a:solidFill>
                <a:latin typeface="Arial" panose="020B0604020202020204" pitchFamily="34" charset="0"/>
                <a:cs typeface="Arial" panose="020B0604020202020204" pitchFamily="34" charset="0"/>
              </a:rPr>
              <a:t>MAKE </a:t>
            </a:r>
            <a:r>
              <a:rPr sz="1800" dirty="0">
                <a:solidFill>
                  <a:srgbClr val="D71920"/>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6" name="object 6"/>
          <p:cNvGrpSpPr/>
          <p:nvPr/>
        </p:nvGrpSpPr>
        <p:grpSpPr>
          <a:xfrm>
            <a:off x="899998" y="1371511"/>
            <a:ext cx="5760085" cy="36195"/>
            <a:chOff x="899998" y="1371511"/>
            <a:chExt cx="5760085" cy="36195"/>
          </a:xfrm>
        </p:grpSpPr>
        <p:sp>
          <p:nvSpPr>
            <p:cNvPr id="7" name="object 7"/>
            <p:cNvSpPr/>
            <p:nvPr/>
          </p:nvSpPr>
          <p:spPr>
            <a:xfrm>
              <a:off x="899998" y="1371511"/>
              <a:ext cx="776605" cy="36195"/>
            </a:xfrm>
            <a:custGeom>
              <a:avLst/>
              <a:gdLst/>
              <a:ahLst/>
              <a:cxnLst/>
              <a:rect l="l" t="t" r="r" b="b"/>
              <a:pathLst>
                <a:path w="776605" h="36194">
                  <a:moveTo>
                    <a:pt x="776554" y="0"/>
                  </a:moveTo>
                  <a:lnTo>
                    <a:pt x="0" y="0"/>
                  </a:lnTo>
                  <a:lnTo>
                    <a:pt x="0" y="36182"/>
                  </a:lnTo>
                  <a:lnTo>
                    <a:pt x="776554" y="36182"/>
                  </a:lnTo>
                  <a:lnTo>
                    <a:pt x="776554"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1676565" y="1371511"/>
              <a:ext cx="4983480" cy="36195"/>
            </a:xfrm>
            <a:custGeom>
              <a:avLst/>
              <a:gdLst/>
              <a:ahLst/>
              <a:cxnLst/>
              <a:rect l="l" t="t" r="r" b="b"/>
              <a:pathLst>
                <a:path w="4983480" h="36194">
                  <a:moveTo>
                    <a:pt x="4983441" y="0"/>
                  </a:moveTo>
                  <a:lnTo>
                    <a:pt x="0" y="0"/>
                  </a:lnTo>
                  <a:lnTo>
                    <a:pt x="0" y="36182"/>
                  </a:lnTo>
                  <a:lnTo>
                    <a:pt x="4983441" y="36182"/>
                  </a:lnTo>
                  <a:lnTo>
                    <a:pt x="4983441"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9" name="object 9"/>
          <p:cNvGrpSpPr/>
          <p:nvPr/>
        </p:nvGrpSpPr>
        <p:grpSpPr>
          <a:xfrm>
            <a:off x="900004" y="10274872"/>
            <a:ext cx="5798820" cy="417195"/>
            <a:chOff x="900004" y="10274872"/>
            <a:chExt cx="5798820" cy="417195"/>
          </a:xfrm>
        </p:grpSpPr>
        <p:sp>
          <p:nvSpPr>
            <p:cNvPr id="10" name="object 10"/>
            <p:cNvSpPr/>
            <p:nvPr/>
          </p:nvSpPr>
          <p:spPr>
            <a:xfrm>
              <a:off x="907376" y="10282250"/>
              <a:ext cx="5784215" cy="410209"/>
            </a:xfrm>
            <a:custGeom>
              <a:avLst/>
              <a:gdLst/>
              <a:ahLst/>
              <a:cxnLst/>
              <a:rect l="l" t="t" r="r" b="b"/>
              <a:pathLst>
                <a:path w="5784215" h="410209">
                  <a:moveTo>
                    <a:pt x="5783694" y="8153"/>
                  </a:moveTo>
                  <a:lnTo>
                    <a:pt x="5783681" y="0"/>
                  </a:lnTo>
                  <a:lnTo>
                    <a:pt x="4538446" y="0"/>
                  </a:lnTo>
                  <a:lnTo>
                    <a:pt x="4538434" y="8153"/>
                  </a:lnTo>
                  <a:lnTo>
                    <a:pt x="0" y="8153"/>
                  </a:lnTo>
                  <a:lnTo>
                    <a:pt x="0" y="409752"/>
                  </a:lnTo>
                  <a:lnTo>
                    <a:pt x="5783694" y="409752"/>
                  </a:lnTo>
                  <a:lnTo>
                    <a:pt x="5783694" y="8153"/>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object 11"/>
            <p:cNvSpPr/>
            <p:nvPr/>
          </p:nvSpPr>
          <p:spPr>
            <a:xfrm>
              <a:off x="5445810" y="10282245"/>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2" name="object 12"/>
            <p:cNvSpPr/>
            <p:nvPr/>
          </p:nvSpPr>
          <p:spPr>
            <a:xfrm>
              <a:off x="4309363" y="102822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3" name="object 13"/>
            <p:cNvSpPr/>
            <p:nvPr/>
          </p:nvSpPr>
          <p:spPr>
            <a:xfrm>
              <a:off x="4309363" y="102822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4" name="object 14"/>
            <p:cNvSpPr/>
            <p:nvPr/>
          </p:nvSpPr>
          <p:spPr>
            <a:xfrm>
              <a:off x="3172904" y="102822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5" name="object 15"/>
            <p:cNvSpPr/>
            <p:nvPr/>
          </p:nvSpPr>
          <p:spPr>
            <a:xfrm>
              <a:off x="3172904" y="102822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6" name="object 16"/>
            <p:cNvSpPr/>
            <p:nvPr/>
          </p:nvSpPr>
          <p:spPr>
            <a:xfrm>
              <a:off x="2036457" y="102822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2036457" y="102822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07376" y="10282248"/>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p:nvPr/>
          </p:nvSpPr>
          <p:spPr>
            <a:xfrm>
              <a:off x="907376" y="10282248"/>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20" name="object 20"/>
          <p:cNvSpPr txBox="1"/>
          <p:nvPr/>
        </p:nvSpPr>
        <p:spPr>
          <a:xfrm>
            <a:off x="887298" y="1753019"/>
            <a:ext cx="5155565" cy="2831544"/>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D92027"/>
                </a:solidFill>
                <a:latin typeface="Arial" panose="020B0604020202020204" pitchFamily="34" charset="0"/>
                <a:cs typeface="Arial" panose="020B0604020202020204" pitchFamily="34" charset="0"/>
              </a:rPr>
              <a:t>CREATIVE EXERCISES:</a:t>
            </a:r>
            <a:endParaRPr sz="1000">
              <a:latin typeface="Arial" panose="020B0604020202020204" pitchFamily="34" charset="0"/>
              <a:cs typeface="Arial" panose="020B0604020202020204" pitchFamily="34" charset="0"/>
            </a:endParaRPr>
          </a:p>
          <a:p>
            <a:pPr>
              <a:lnSpc>
                <a:spcPct val="100000"/>
              </a:lnSpc>
              <a:spcBef>
                <a:spcPts val="10"/>
              </a:spcBef>
            </a:pPr>
            <a:endParaRPr sz="900">
              <a:latin typeface="Arial" panose="020B0604020202020204" pitchFamily="34" charset="0"/>
              <a:cs typeface="Arial" panose="020B0604020202020204" pitchFamily="34" charset="0"/>
            </a:endParaRPr>
          </a:p>
          <a:p>
            <a:pPr marL="12700">
              <a:lnSpc>
                <a:spcPct val="100000"/>
              </a:lnSpc>
            </a:pPr>
            <a:r>
              <a:rPr sz="800" b="1" dirty="0">
                <a:solidFill>
                  <a:srgbClr val="414042"/>
                </a:solidFill>
                <a:latin typeface="Arial" panose="020B0604020202020204" pitchFamily="34" charset="0"/>
                <a:cs typeface="Arial" panose="020B0604020202020204" pitchFamily="34" charset="0"/>
              </a:rPr>
              <a:t>How Would You Prototype That?</a:t>
            </a:r>
            <a:endParaRPr sz="800">
              <a:latin typeface="Arial" panose="020B0604020202020204" pitchFamily="34" charset="0"/>
              <a:cs typeface="Arial" panose="020B0604020202020204" pitchFamily="34" charset="0"/>
            </a:endParaRPr>
          </a:p>
          <a:p>
            <a:pPr marL="12700">
              <a:lnSpc>
                <a:spcPct val="100000"/>
              </a:lnSpc>
              <a:spcBef>
                <a:spcPts val="570"/>
              </a:spcBef>
            </a:pPr>
            <a:r>
              <a:rPr sz="800" i="1" dirty="0">
                <a:solidFill>
                  <a:srgbClr val="414042"/>
                </a:solidFill>
                <a:latin typeface="Arial" panose="020B0604020202020204" pitchFamily="34" charset="0"/>
                <a:cs typeface="Arial" panose="020B0604020202020204" pitchFamily="34" charset="0"/>
              </a:rPr>
              <a:t>Goal:</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This exercise is designed to help participants practice thinking about how to take an experience</a:t>
            </a:r>
            <a:endParaRPr sz="800">
              <a:latin typeface="Arial" panose="020B0604020202020204" pitchFamily="34" charset="0"/>
              <a:cs typeface="Arial" panose="020B0604020202020204" pitchFamily="34" charset="0"/>
            </a:endParaRPr>
          </a:p>
          <a:p>
            <a:pPr marL="12700">
              <a:lnSpc>
                <a:spcPct val="100000"/>
              </a:lnSpc>
            </a:pPr>
            <a:r>
              <a:rPr sz="800" dirty="0">
                <a:solidFill>
                  <a:srgbClr val="414042"/>
                </a:solidFill>
                <a:latin typeface="Arial" panose="020B0604020202020204" pitchFamily="34" charset="0"/>
                <a:cs typeface="Arial" panose="020B0604020202020204" pitchFamily="34" charset="0"/>
              </a:rPr>
              <a:t>that is difficult to try beforehand, surface assumptions that need to be tested and then test those assumptions.</a:t>
            </a:r>
            <a:endParaRPr sz="800">
              <a:latin typeface="Arial" panose="020B0604020202020204" pitchFamily="34" charset="0"/>
              <a:cs typeface="Arial" panose="020B0604020202020204" pitchFamily="34" charset="0"/>
            </a:endParaRPr>
          </a:p>
          <a:p>
            <a:pPr marL="12700">
              <a:lnSpc>
                <a:spcPct val="100000"/>
              </a:lnSpc>
              <a:spcBef>
                <a:spcPts val="565"/>
              </a:spcBef>
            </a:pPr>
            <a:r>
              <a:rPr sz="800" i="1" dirty="0">
                <a:solidFill>
                  <a:srgbClr val="414042"/>
                </a:solidFill>
                <a:latin typeface="Arial" panose="020B0604020202020204" pitchFamily="34" charset="0"/>
                <a:cs typeface="Arial" panose="020B0604020202020204" pitchFamily="34" charset="0"/>
              </a:rPr>
              <a:t>Instructions:</a:t>
            </a:r>
            <a:endParaRPr sz="800">
              <a:latin typeface="Arial" panose="020B0604020202020204" pitchFamily="34" charset="0"/>
              <a:cs typeface="Arial" panose="020B0604020202020204" pitchFamily="34" charset="0"/>
            </a:endParaRPr>
          </a:p>
          <a:p>
            <a:pPr marL="444500" marR="56007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Show participants several images of scenarios that would benefit from being prototyped  (astronaut on the moon, starting a restaurant, One Laptop per Child, etc.).</a:t>
            </a:r>
            <a:endParaRPr sz="80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Ask participants to brainstorm: “How would you prototype that?</a:t>
            </a:r>
            <a:endParaRPr sz="800">
              <a:latin typeface="Arial" panose="020B0604020202020204" pitchFamily="34" charset="0"/>
              <a:cs typeface="Arial" panose="020B0604020202020204" pitchFamily="34" charset="0"/>
            </a:endParaRPr>
          </a:p>
          <a:p>
            <a:pPr marL="444500">
              <a:lnSpc>
                <a:spcPct val="100000"/>
              </a:lnSpc>
            </a:pPr>
            <a:r>
              <a:rPr sz="800" dirty="0">
                <a:solidFill>
                  <a:srgbClr val="414042"/>
                </a:solidFill>
                <a:latin typeface="Arial" panose="020B0604020202020204" pitchFamily="34" charset="0"/>
                <a:cs typeface="Arial" panose="020B0604020202020204" pitchFamily="34" charset="0"/>
              </a:rPr>
              <a:t>What would you need to learn and how could you test it in a low cost, low investment way?”</a:t>
            </a:r>
            <a:endParaRPr sz="800">
              <a:latin typeface="Arial" panose="020B0604020202020204" pitchFamily="34" charset="0"/>
              <a:cs typeface="Arial" panose="020B0604020202020204" pitchFamily="34" charset="0"/>
            </a:endParaRPr>
          </a:p>
          <a:p>
            <a:pPr marL="444500" indent="-216535">
              <a:lnSpc>
                <a:spcPct val="100000"/>
              </a:lnSpc>
              <a:spcBef>
                <a:spcPts val="284"/>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Facilitate a conversation about each scenario.</a:t>
            </a:r>
            <a:endParaRPr sz="800">
              <a:latin typeface="Arial" panose="020B0604020202020204" pitchFamily="34" charset="0"/>
              <a:cs typeface="Arial" panose="020B0604020202020204" pitchFamily="34" charset="0"/>
            </a:endParaRPr>
          </a:p>
          <a:p>
            <a:pPr marL="12700">
              <a:lnSpc>
                <a:spcPct val="100000"/>
              </a:lnSpc>
              <a:spcBef>
                <a:spcPts val="1130"/>
              </a:spcBef>
            </a:pPr>
            <a:r>
              <a:rPr sz="800" i="1" dirty="0">
                <a:solidFill>
                  <a:srgbClr val="414042"/>
                </a:solidFill>
                <a:latin typeface="Arial" panose="020B0604020202020204" pitchFamily="34" charset="0"/>
                <a:cs typeface="Arial" panose="020B0604020202020204" pitchFamily="34" charset="0"/>
              </a:rPr>
              <a:t>Online Adaptation:</a:t>
            </a:r>
            <a:endParaRPr sz="800">
              <a:latin typeface="Arial" panose="020B0604020202020204" pitchFamily="34" charset="0"/>
              <a:cs typeface="Arial" panose="020B0604020202020204" pitchFamily="34" charset="0"/>
            </a:endParaRPr>
          </a:p>
          <a:p>
            <a:pPr marL="12700" marR="1616710">
              <a:lnSpc>
                <a:spcPct val="100000"/>
              </a:lnSpc>
            </a:pPr>
            <a:r>
              <a:rPr sz="800" dirty="0">
                <a:solidFill>
                  <a:srgbClr val="414042"/>
                </a:solidFill>
                <a:latin typeface="Arial" panose="020B0604020202020204" pitchFamily="34" charset="0"/>
                <a:cs typeface="Arial" panose="020B0604020202020204" pitchFamily="34" charset="0"/>
              </a:rPr>
              <a:t>This activity translates well to online. Share your screen to show the images.  Ask participants to share their ideas in the chat.</a:t>
            </a:r>
            <a:endParaRPr sz="800">
              <a:latin typeface="Arial" panose="020B0604020202020204" pitchFamily="34" charset="0"/>
              <a:cs typeface="Arial" panose="020B0604020202020204" pitchFamily="34" charset="0"/>
            </a:endParaRPr>
          </a:p>
          <a:p>
            <a:pPr>
              <a:lnSpc>
                <a:spcPct val="100000"/>
              </a:lnSpc>
              <a:spcBef>
                <a:spcPts val="40"/>
              </a:spcBef>
            </a:pPr>
            <a:endParaRPr sz="95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414042"/>
                </a:solidFill>
                <a:latin typeface="Arial" panose="020B0604020202020204" pitchFamily="34" charset="0"/>
                <a:cs typeface="Arial" panose="020B0604020202020204" pitchFamily="34" charset="0"/>
              </a:rPr>
              <a:t>Debrief Questions:</a:t>
            </a:r>
            <a:endParaRPr sz="800">
              <a:latin typeface="Arial" panose="020B0604020202020204" pitchFamily="34" charset="0"/>
              <a:cs typeface="Arial" panose="020B0604020202020204" pitchFamily="34" charset="0"/>
            </a:endParaRPr>
          </a:p>
          <a:p>
            <a:pPr marL="469900" indent="-241300">
              <a:lnSpc>
                <a:spcPct val="100000"/>
              </a:lnSpc>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What did you learn about how you might prototype an experience?</a:t>
            </a:r>
            <a:endParaRPr sz="800">
              <a:latin typeface="Arial" panose="020B0604020202020204" pitchFamily="34" charset="0"/>
              <a:cs typeface="Arial" panose="020B0604020202020204" pitchFamily="34" charset="0"/>
            </a:endParaRPr>
          </a:p>
          <a:p>
            <a:pPr marL="469900" indent="-241300">
              <a:lnSpc>
                <a:spcPct val="100000"/>
              </a:lnSpc>
              <a:spcBef>
                <a:spcPts val="280"/>
              </a:spcBef>
              <a:buClr>
                <a:srgbClr val="000000"/>
              </a:buClr>
              <a:buSzPct val="150000"/>
              <a:buFont typeface="Times New Roman"/>
              <a:buChar char="•"/>
              <a:tabLst>
                <a:tab pos="469265" algn="l"/>
                <a:tab pos="469900" algn="l"/>
              </a:tabLst>
            </a:pPr>
            <a:r>
              <a:rPr sz="800" dirty="0">
                <a:solidFill>
                  <a:srgbClr val="414042"/>
                </a:solidFill>
                <a:latin typeface="Arial" panose="020B0604020202020204" pitchFamily="34" charset="0"/>
                <a:cs typeface="Arial" panose="020B0604020202020204" pitchFamily="34" charset="0"/>
              </a:rPr>
              <a:t>Why is prototyping important?</a:t>
            </a:r>
            <a:endParaRPr sz="800">
              <a:latin typeface="Arial" panose="020B0604020202020204" pitchFamily="34" charset="0"/>
              <a:cs typeface="Arial" panose="020B0604020202020204" pitchFamily="34" charset="0"/>
            </a:endParaRPr>
          </a:p>
        </p:txBody>
      </p:sp>
      <p:sp>
        <p:nvSpPr>
          <p:cNvPr id="22" name="object 22"/>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97</a:t>
            </a:fld>
            <a:endParaRPr dirty="0">
              <a:latin typeface="Arial" panose="020B0604020202020204" pitchFamily="34" charset="0"/>
              <a:cs typeface="Arial" panose="020B0604020202020204" pitchFamily="34" charset="0"/>
            </a:endParaRPr>
          </a:p>
        </p:txBody>
      </p:sp>
      <p:sp>
        <p:nvSpPr>
          <p:cNvPr id="23" name="object 23"/>
          <p:cNvSpPr txBox="1"/>
          <p:nvPr/>
        </p:nvSpPr>
        <p:spPr>
          <a:xfrm>
            <a:off x="1251983" y="10342916"/>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24" name="object 24"/>
          <p:cNvSpPr txBox="1"/>
          <p:nvPr/>
        </p:nvSpPr>
        <p:spPr>
          <a:xfrm>
            <a:off x="2368952" y="10342916"/>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25" name="object 25"/>
          <p:cNvSpPr txBox="1"/>
          <p:nvPr/>
        </p:nvSpPr>
        <p:spPr>
          <a:xfrm>
            <a:off x="3544731" y="10342916"/>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26" name="object 26"/>
          <p:cNvSpPr txBox="1"/>
          <p:nvPr/>
        </p:nvSpPr>
        <p:spPr>
          <a:xfrm>
            <a:off x="4611467" y="10342916"/>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27" name="object 27"/>
          <p:cNvSpPr txBox="1"/>
          <p:nvPr/>
        </p:nvSpPr>
        <p:spPr>
          <a:xfrm>
            <a:off x="5903100" y="10342916"/>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
        <p:nvSpPr>
          <p:cNvPr id="21" name="object 21"/>
          <p:cNvSpPr txBox="1"/>
          <p:nvPr/>
        </p:nvSpPr>
        <p:spPr>
          <a:xfrm>
            <a:off x="887299" y="4891976"/>
            <a:ext cx="4288155" cy="1003300"/>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D92028"/>
                </a:solidFill>
                <a:latin typeface="Arial" panose="020B0604020202020204" pitchFamily="34" charset="0"/>
                <a:cs typeface="Arial" panose="020B0604020202020204" pitchFamily="34" charset="0"/>
              </a:rPr>
              <a:t>LEARN MORE ABOUT THIS PHASE:</a:t>
            </a:r>
            <a:endParaRPr sz="1000">
              <a:latin typeface="Arial" panose="020B0604020202020204" pitchFamily="34" charset="0"/>
              <a:cs typeface="Arial" panose="020B0604020202020204" pitchFamily="34" charset="0"/>
            </a:endParaRPr>
          </a:p>
          <a:p>
            <a:pPr marL="12700">
              <a:lnSpc>
                <a:spcPct val="100000"/>
              </a:lnSpc>
              <a:spcBef>
                <a:spcPts val="765"/>
              </a:spcBef>
            </a:pPr>
            <a:r>
              <a:rPr sz="800" dirty="0">
                <a:solidFill>
                  <a:srgbClr val="414042"/>
                </a:solidFill>
                <a:latin typeface="Arial" panose="020B0604020202020204" pitchFamily="34" charset="0"/>
                <a:cs typeface="Arial" panose="020B0604020202020204" pitchFamily="34" charset="0"/>
              </a:rPr>
              <a:t>To learn more about this phase, check our electronic appendix of articles we have curated.</a:t>
            </a:r>
            <a:endParaRPr sz="800">
              <a:latin typeface="Arial" panose="020B0604020202020204" pitchFamily="34" charset="0"/>
              <a:cs typeface="Arial" panose="020B0604020202020204" pitchFamily="34" charset="0"/>
            </a:endParaRPr>
          </a:p>
          <a:p>
            <a:pPr marL="444500" indent="-216535">
              <a:lnSpc>
                <a:spcPct val="100000"/>
              </a:lnSpc>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Design Thinking 2: Rapid Prototyping (video)</a:t>
            </a:r>
            <a:endParaRPr sz="80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Design Thinking 3: Composting Prototypes (video)</a:t>
            </a:r>
            <a:endParaRPr sz="800">
              <a:latin typeface="Arial" panose="020B0604020202020204" pitchFamily="34" charset="0"/>
              <a:cs typeface="Arial" panose="020B0604020202020204" pitchFamily="34" charset="0"/>
            </a:endParaRPr>
          </a:p>
          <a:p>
            <a:pPr marL="444500" indent="-216535">
              <a:lnSpc>
                <a:spcPct val="100000"/>
              </a:lnSpc>
              <a:spcBef>
                <a:spcPts val="280"/>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The Art of Thinking Through Making</a:t>
            </a:r>
            <a:endParaRPr sz="800">
              <a:latin typeface="Arial" panose="020B0604020202020204" pitchFamily="34" charset="0"/>
              <a:cs typeface="Arial" panose="020B0604020202020204" pitchFamily="34" charset="0"/>
            </a:endParaRPr>
          </a:p>
          <a:p>
            <a:pPr marL="444500" indent="-216535">
              <a:lnSpc>
                <a:spcPct val="100000"/>
              </a:lnSpc>
              <a:spcBef>
                <a:spcPts val="285"/>
              </a:spcBef>
              <a:buClr>
                <a:srgbClr val="000000"/>
              </a:buClr>
              <a:buSzPct val="150000"/>
              <a:buFont typeface="Times New Roman"/>
              <a:buChar char="•"/>
              <a:tabLst>
                <a:tab pos="444500" algn="l"/>
                <a:tab pos="445134" algn="l"/>
              </a:tabLst>
            </a:pPr>
            <a:r>
              <a:rPr sz="800" dirty="0">
                <a:solidFill>
                  <a:srgbClr val="414042"/>
                </a:solidFill>
                <a:latin typeface="Arial" panose="020B0604020202020204" pitchFamily="34" charset="0"/>
                <a:cs typeface="Arial" panose="020B0604020202020204" pitchFamily="34" charset="0"/>
              </a:rPr>
              <a:t>6 Invaluable Lessons for Startups From Stanford’s Famed Design School</a:t>
            </a:r>
            <a:endParaRPr sz="800">
              <a:latin typeface="Arial" panose="020B0604020202020204" pitchFamily="34"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29303" y="3897071"/>
            <a:ext cx="2675255" cy="145478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508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Once design teams have selected an idea they want to  advance, have them return to the rest of the ideas they  generated to see if there were any related ideas they  want to include.</a:t>
            </a:r>
            <a:endParaRPr sz="800">
              <a:latin typeface="Arial" panose="020B0604020202020204" pitchFamily="34" charset="0"/>
              <a:cs typeface="Arial" panose="020B0604020202020204" pitchFamily="34" charset="0"/>
            </a:endParaRPr>
          </a:p>
          <a:p>
            <a:pPr marL="84455" marR="8699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These related ideas will help them to make their idea  more robust.</a:t>
            </a:r>
            <a:endParaRPr sz="800">
              <a:latin typeface="Arial" panose="020B0604020202020204" pitchFamily="34" charset="0"/>
              <a:cs typeface="Arial" panose="020B0604020202020204" pitchFamily="34" charset="0"/>
            </a:endParaRPr>
          </a:p>
          <a:p>
            <a:pPr marL="84455" marR="55880"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It is helpful to then rename the idea in the form of a  newspaper headline so that the team can have clarity  about their idea.</a:t>
            </a:r>
            <a:endParaRPr sz="800">
              <a:latin typeface="Arial" panose="020B0604020202020204" pitchFamily="34" charset="0"/>
              <a:cs typeface="Arial" panose="020B0604020202020204" pitchFamily="34" charset="0"/>
            </a:endParaRPr>
          </a:p>
        </p:txBody>
      </p:sp>
      <p:grpSp>
        <p:nvGrpSpPr>
          <p:cNvPr id="6" name="object 6"/>
          <p:cNvGrpSpPr/>
          <p:nvPr/>
        </p:nvGrpSpPr>
        <p:grpSpPr>
          <a:xfrm>
            <a:off x="911745" y="1852282"/>
            <a:ext cx="2706370" cy="1917700"/>
            <a:chOff x="911745" y="1852282"/>
            <a:chExt cx="2706370" cy="1917700"/>
          </a:xfrm>
        </p:grpSpPr>
        <p:sp>
          <p:nvSpPr>
            <p:cNvPr id="7" name="object 7"/>
            <p:cNvSpPr/>
            <p:nvPr/>
          </p:nvSpPr>
          <p:spPr>
            <a:xfrm>
              <a:off x="1016320" y="1856321"/>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14920" y="1855457"/>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3929302" y="6215367"/>
            <a:ext cx="1265285" cy="32829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B2B"/>
                </a:solidFill>
                <a:latin typeface="Arial" panose="020B0604020202020204" pitchFamily="34" charset="0"/>
                <a:cs typeface="Arial" panose="020B0604020202020204" pitchFamily="34" charset="0"/>
              </a:rPr>
              <a:t>#2 Building Blocks</a:t>
            </a:r>
            <a:endParaRPr sz="800" dirty="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dirty="0">
              <a:latin typeface="Arial" panose="020B0604020202020204" pitchFamily="34" charset="0"/>
              <a:cs typeface="Arial" panose="020B0604020202020204" pitchFamily="34" charset="0"/>
            </a:endParaRPr>
          </a:p>
        </p:txBody>
      </p:sp>
      <p:sp>
        <p:nvSpPr>
          <p:cNvPr id="10" name="object 10"/>
          <p:cNvSpPr txBox="1"/>
          <p:nvPr/>
        </p:nvSpPr>
        <p:spPr>
          <a:xfrm>
            <a:off x="5923203" y="6215367"/>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D71920"/>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6559588"/>
            <a:ext cx="2621280" cy="101536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Building Blocks </a:t>
            </a:r>
            <a:r>
              <a:rPr sz="800" dirty="0">
                <a:solidFill>
                  <a:srgbClr val="414042"/>
                </a:solidFill>
                <a:latin typeface="Arial" panose="020B0604020202020204" pitchFamily="34" charset="0"/>
                <a:cs typeface="Arial" panose="020B0604020202020204" pitchFamily="34" charset="0"/>
              </a:rPr>
              <a:t>is a worksheet designed to help your  team identify all the elements of your idea that need to  be developed.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31445">
              <a:lnSpc>
                <a:spcPct val="100000"/>
              </a:lnSpc>
              <a:spcBef>
                <a:spcPts val="290"/>
              </a:spcBef>
            </a:pPr>
            <a:r>
              <a:rPr sz="800" dirty="0">
                <a:solidFill>
                  <a:srgbClr val="414042"/>
                </a:solidFill>
                <a:latin typeface="Arial" panose="020B0604020202020204" pitchFamily="34" charset="0"/>
                <a:cs typeface="Arial" panose="020B0604020202020204" pitchFamily="34" charset="0"/>
              </a:rPr>
              <a:t>Your concept is more complex than a single post-it.  Use this tool to help your develop your concept more  fully by adding specific details.</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1812163"/>
            <a:ext cx="2618105" cy="1467485"/>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B2B"/>
                </a:solidFill>
                <a:latin typeface="Arial" panose="020B0604020202020204" pitchFamily="34" charset="0"/>
                <a:cs typeface="Arial" panose="020B0604020202020204" pitchFamily="34" charset="0"/>
              </a:rPr>
              <a:t>#1 Combine Ideas</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a:p>
            <a:pPr marL="12700" marR="5715">
              <a:lnSpc>
                <a:spcPct val="100000"/>
              </a:lnSpc>
              <a:spcBef>
                <a:spcPts val="295"/>
              </a:spcBef>
            </a:pPr>
            <a:r>
              <a:rPr sz="800" dirty="0">
                <a:solidFill>
                  <a:srgbClr val="414042"/>
                </a:solidFill>
                <a:latin typeface="Arial" panose="020B0604020202020204" pitchFamily="34" charset="0"/>
                <a:cs typeface="Arial" panose="020B0604020202020204" pitchFamily="34" charset="0"/>
              </a:rPr>
              <a:t>Combine Ideas is a worksheet designed to help identify  ideas you’ve generated in your brainstorm in order to  synthesize those ideas into a single concept.</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289560">
              <a:lnSpc>
                <a:spcPct val="100000"/>
              </a:lnSpc>
              <a:spcBef>
                <a:spcPts val="295"/>
              </a:spcBef>
            </a:pPr>
            <a:r>
              <a:rPr sz="800" dirty="0">
                <a:solidFill>
                  <a:srgbClr val="414042"/>
                </a:solidFill>
                <a:latin typeface="Arial" panose="020B0604020202020204" pitchFamily="34" charset="0"/>
                <a:cs typeface="Arial" panose="020B0604020202020204" pitchFamily="34" charset="0"/>
              </a:rPr>
              <a:t>This tool helps you cluster and combine ideas into  a broader concept.</a:t>
            </a:r>
            <a:endParaRPr sz="800">
              <a:latin typeface="Arial" panose="020B0604020202020204" pitchFamily="34" charset="0"/>
              <a:cs typeface="Arial" panose="020B0604020202020204" pitchFamily="34" charset="0"/>
            </a:endParaRPr>
          </a:p>
          <a:p>
            <a:pPr>
              <a:lnSpc>
                <a:spcPct val="100000"/>
              </a:lnSpc>
              <a:spcBef>
                <a:spcPts val="40"/>
              </a:spcBef>
            </a:pPr>
            <a:endParaRPr sz="700">
              <a:latin typeface="Arial" panose="020B0604020202020204" pitchFamily="34" charset="0"/>
              <a:cs typeface="Arial" panose="020B0604020202020204" pitchFamily="34" charset="0"/>
            </a:endParaRPr>
          </a:p>
          <a:p>
            <a:pPr marL="12700">
              <a:lnSpc>
                <a:spcPct val="100000"/>
              </a:lnSpc>
              <a:spcBef>
                <a:spcPts val="5"/>
              </a:spcBef>
            </a:pPr>
            <a:r>
              <a:rPr sz="800" i="1" dirty="0">
                <a:solidFill>
                  <a:srgbClr val="D71920"/>
                </a:solidFill>
                <a:latin typeface="Arial" panose="020B0604020202020204" pitchFamily="34" charset="0"/>
                <a:cs typeface="Arial" panose="020B0604020202020204" pitchFamily="34" charset="0"/>
              </a:rPr>
              <a:t>30 minutes to cluster and select, 15 minutes to combine</a:t>
            </a:r>
            <a:endParaRPr sz="800">
              <a:latin typeface="Arial" panose="020B0604020202020204" pitchFamily="34" charset="0"/>
              <a:cs typeface="Arial" panose="020B0604020202020204" pitchFamily="34" charset="0"/>
            </a:endParaRPr>
          </a:p>
        </p:txBody>
      </p:sp>
      <p:sp>
        <p:nvSpPr>
          <p:cNvPr id="13" name="object 13"/>
          <p:cNvSpPr txBox="1"/>
          <p:nvPr/>
        </p:nvSpPr>
        <p:spPr>
          <a:xfrm>
            <a:off x="3929302" y="8152790"/>
            <a:ext cx="670925" cy="128240"/>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dirty="0">
              <a:latin typeface="Arial" panose="020B0604020202020204" pitchFamily="34" charset="0"/>
              <a:cs typeface="Arial" panose="020B0604020202020204" pitchFamily="34" charset="0"/>
            </a:endParaRPr>
          </a:p>
        </p:txBody>
      </p:sp>
      <p:sp>
        <p:nvSpPr>
          <p:cNvPr id="14" name="object 14"/>
          <p:cNvSpPr txBox="1"/>
          <p:nvPr/>
        </p:nvSpPr>
        <p:spPr>
          <a:xfrm>
            <a:off x="3929303" y="8340369"/>
            <a:ext cx="2734310" cy="1022985"/>
          </a:xfrm>
          <a:prstGeom prst="rect">
            <a:avLst/>
          </a:prstGeom>
        </p:spPr>
        <p:txBody>
          <a:bodyPr vert="horz" wrap="square" lIns="0" tIns="12700" rIns="0" bIns="0" rtlCol="0">
            <a:spAutoFit/>
          </a:bodyPr>
          <a:lstStyle/>
          <a:p>
            <a:pPr marL="84455" marR="5080" indent="-72390">
              <a:lnSpc>
                <a:spcPct val="100000"/>
              </a:lnSpc>
              <a:spcBef>
                <a:spcPts val="100"/>
              </a:spcBef>
              <a:buChar char="•"/>
              <a:tabLst>
                <a:tab pos="88900" algn="l"/>
              </a:tabLst>
            </a:pPr>
            <a:r>
              <a:rPr sz="800" dirty="0">
                <a:solidFill>
                  <a:srgbClr val="414042"/>
                </a:solidFill>
                <a:latin typeface="Arial" panose="020B0604020202020204" pitchFamily="34" charset="0"/>
                <a:cs typeface="Arial" panose="020B0604020202020204" pitchFamily="34" charset="0"/>
              </a:rPr>
              <a:t>Ask the design teams to use this tool to expand upon the  idea they created. Now is the time to get more specific  about their idea.</a:t>
            </a:r>
            <a:endParaRPr sz="800">
              <a:latin typeface="Arial" panose="020B0604020202020204" pitchFamily="34" charset="0"/>
              <a:cs typeface="Arial" panose="020B0604020202020204" pitchFamily="34" charset="0"/>
            </a:endParaRPr>
          </a:p>
          <a:p>
            <a:pPr marL="84455" marR="186055" indent="-72390" algn="just">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are not committing to this idea yet, so  encourage teams to dream about all that is possible  without thinking about feasibility.</a:t>
            </a:r>
            <a:endParaRPr sz="800">
              <a:latin typeface="Arial" panose="020B0604020202020204" pitchFamily="34" charset="0"/>
              <a:cs typeface="Arial" panose="020B0604020202020204" pitchFamily="34" charset="0"/>
            </a:endParaRPr>
          </a:p>
          <a:p>
            <a:pPr marL="88265" indent="-7620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15" name="object 15"/>
          <p:cNvGrpSpPr/>
          <p:nvPr/>
        </p:nvGrpSpPr>
        <p:grpSpPr>
          <a:xfrm>
            <a:off x="911745" y="6255601"/>
            <a:ext cx="2706370" cy="1917700"/>
            <a:chOff x="911745" y="6255601"/>
            <a:chExt cx="2706370" cy="1917700"/>
          </a:xfrm>
        </p:grpSpPr>
        <p:sp>
          <p:nvSpPr>
            <p:cNvPr id="16" name="object 16"/>
            <p:cNvSpPr/>
            <p:nvPr/>
          </p:nvSpPr>
          <p:spPr>
            <a:xfrm>
              <a:off x="1016320" y="6259639"/>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7" name="object 17"/>
            <p:cNvSpPr/>
            <p:nvPr/>
          </p:nvSpPr>
          <p:spPr>
            <a:xfrm>
              <a:off x="914920" y="6258776"/>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8" name="object 18"/>
          <p:cNvSpPr/>
          <p:nvPr/>
        </p:nvSpPr>
        <p:spPr>
          <a:xfrm>
            <a:off x="911650" y="5768047"/>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19" name="object 19"/>
          <p:cNvSpPr txBox="1"/>
          <p:nvPr/>
        </p:nvSpPr>
        <p:spPr>
          <a:xfrm>
            <a:off x="898950" y="3812146"/>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97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0" name="object 20"/>
          <p:cNvSpPr txBox="1"/>
          <p:nvPr/>
        </p:nvSpPr>
        <p:spPr>
          <a:xfrm>
            <a:off x="899039" y="8215452"/>
            <a:ext cx="2321560"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99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grpSp>
        <p:nvGrpSpPr>
          <p:cNvPr id="21" name="object 21"/>
          <p:cNvGrpSpPr/>
          <p:nvPr/>
        </p:nvGrpSpPr>
        <p:grpSpPr>
          <a:xfrm>
            <a:off x="886415" y="10265023"/>
            <a:ext cx="5774055" cy="427355"/>
            <a:chOff x="886415" y="10265023"/>
            <a:chExt cx="5774055" cy="427355"/>
          </a:xfrm>
        </p:grpSpPr>
        <p:sp>
          <p:nvSpPr>
            <p:cNvPr id="22" name="object 22"/>
            <p:cNvSpPr/>
            <p:nvPr/>
          </p:nvSpPr>
          <p:spPr>
            <a:xfrm>
              <a:off x="893787" y="10280561"/>
              <a:ext cx="5759450" cy="411480"/>
            </a:xfrm>
            <a:custGeom>
              <a:avLst/>
              <a:gdLst/>
              <a:ahLst/>
              <a:cxnLst/>
              <a:rect l="l" t="t" r="r" b="b"/>
              <a:pathLst>
                <a:path w="5759450" h="411479">
                  <a:moveTo>
                    <a:pt x="5758827" y="0"/>
                  </a:moveTo>
                  <a:lnTo>
                    <a:pt x="0" y="0"/>
                  </a:lnTo>
                  <a:lnTo>
                    <a:pt x="0" y="186016"/>
                  </a:lnTo>
                  <a:lnTo>
                    <a:pt x="0" y="411441"/>
                  </a:lnTo>
                  <a:lnTo>
                    <a:pt x="5758827" y="411441"/>
                  </a:lnTo>
                  <a:lnTo>
                    <a:pt x="5758827" y="186016"/>
                  </a:lnTo>
                  <a:lnTo>
                    <a:pt x="5758827"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3" name="object 23"/>
            <p:cNvSpPr/>
            <p:nvPr/>
          </p:nvSpPr>
          <p:spPr>
            <a:xfrm>
              <a:off x="5446979" y="1027239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4" name="object 24"/>
            <p:cNvSpPr/>
            <p:nvPr/>
          </p:nvSpPr>
          <p:spPr>
            <a:xfrm>
              <a:off x="5446979" y="10272395"/>
              <a:ext cx="1205865" cy="194310"/>
            </a:xfrm>
            <a:custGeom>
              <a:avLst/>
              <a:gdLst/>
              <a:ahLst/>
              <a:cxnLst/>
              <a:rect l="l" t="t" r="r" b="b"/>
              <a:pathLst>
                <a:path w="1205865" h="194309">
                  <a:moveTo>
                    <a:pt x="1205649" y="0"/>
                  </a:moveTo>
                  <a:lnTo>
                    <a:pt x="0" y="0"/>
                  </a:lnTo>
                  <a:lnTo>
                    <a:pt x="0" y="194170"/>
                  </a:lnTo>
                  <a:lnTo>
                    <a:pt x="1205649" y="194170"/>
                  </a:lnTo>
                  <a:lnTo>
                    <a:pt x="1205649"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4303153" y="1027240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6" name="object 26"/>
            <p:cNvSpPr/>
            <p:nvPr/>
          </p:nvSpPr>
          <p:spPr>
            <a:xfrm>
              <a:off x="4303153" y="1027240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7" name="object 27"/>
            <p:cNvSpPr/>
            <p:nvPr/>
          </p:nvSpPr>
          <p:spPr>
            <a:xfrm>
              <a:off x="3166465" y="1027240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3166465" y="1027240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2030247" y="1027240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2030247" y="1027240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893787" y="10272401"/>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893787" y="10272401"/>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3" name="object 33"/>
          <p:cNvSpPr/>
          <p:nvPr/>
        </p:nvSpPr>
        <p:spPr>
          <a:xfrm>
            <a:off x="899998" y="1371511"/>
            <a:ext cx="5765165" cy="36195"/>
          </a:xfrm>
          <a:custGeom>
            <a:avLst/>
            <a:gdLst/>
            <a:ahLst/>
            <a:cxnLst/>
            <a:rect l="l" t="t" r="r" b="b"/>
            <a:pathLst>
              <a:path w="5765165" h="36194">
                <a:moveTo>
                  <a:pt x="5764644" y="0"/>
                </a:moveTo>
                <a:lnTo>
                  <a:pt x="0" y="0"/>
                </a:lnTo>
                <a:lnTo>
                  <a:pt x="0" y="36182"/>
                </a:lnTo>
                <a:lnTo>
                  <a:pt x="5764644" y="36182"/>
                </a:lnTo>
                <a:lnTo>
                  <a:pt x="5764644"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98</a:t>
            </a:fld>
            <a:endParaRPr dirty="0">
              <a:latin typeface="Arial" panose="020B0604020202020204" pitchFamily="34" charset="0"/>
              <a:cs typeface="Arial" panose="020B0604020202020204" pitchFamily="34" charset="0"/>
            </a:endParaRPr>
          </a:p>
        </p:txBody>
      </p:sp>
      <p:sp>
        <p:nvSpPr>
          <p:cNvPr id="35" name="object 35"/>
          <p:cNvSpPr txBox="1"/>
          <p:nvPr/>
        </p:nvSpPr>
        <p:spPr>
          <a:xfrm>
            <a:off x="1358366" y="10320380"/>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6" name="object 36"/>
          <p:cNvSpPr txBox="1"/>
          <p:nvPr/>
        </p:nvSpPr>
        <p:spPr>
          <a:xfrm>
            <a:off x="2424129" y="10320380"/>
            <a:ext cx="40068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ITERATE </a:t>
            </a:r>
            <a:endParaRPr sz="700">
              <a:latin typeface="Arial" panose="020B0604020202020204" pitchFamily="34" charset="0"/>
              <a:cs typeface="Arial" panose="020B0604020202020204" pitchFamily="34" charset="0"/>
            </a:endParaRPr>
          </a:p>
        </p:txBody>
      </p:sp>
      <p:sp>
        <p:nvSpPr>
          <p:cNvPr id="37" name="object 37"/>
          <p:cNvSpPr txBox="1"/>
          <p:nvPr/>
        </p:nvSpPr>
        <p:spPr>
          <a:xfrm>
            <a:off x="3631304" y="10320380"/>
            <a:ext cx="24511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TEST </a:t>
            </a:r>
            <a:endParaRPr sz="700">
              <a:latin typeface="Arial" panose="020B0604020202020204" pitchFamily="34" charset="0"/>
              <a:cs typeface="Arial" panose="020B0604020202020204" pitchFamily="34" charset="0"/>
            </a:endParaRPr>
          </a:p>
        </p:txBody>
      </p:sp>
      <p:sp>
        <p:nvSpPr>
          <p:cNvPr id="38" name="object 38"/>
          <p:cNvSpPr txBox="1"/>
          <p:nvPr/>
        </p:nvSpPr>
        <p:spPr>
          <a:xfrm>
            <a:off x="4600228" y="10320380"/>
            <a:ext cx="59436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IMPLEMENT </a:t>
            </a:r>
            <a:endParaRPr sz="700">
              <a:latin typeface="Arial" panose="020B0604020202020204" pitchFamily="34" charset="0"/>
              <a:cs typeface="Arial" panose="020B0604020202020204" pitchFamily="34" charset="0"/>
            </a:endParaRPr>
          </a:p>
        </p:txBody>
      </p:sp>
      <p:sp>
        <p:nvSpPr>
          <p:cNvPr id="39" name="object 39"/>
          <p:cNvSpPr txBox="1"/>
          <p:nvPr/>
        </p:nvSpPr>
        <p:spPr>
          <a:xfrm>
            <a:off x="5938556" y="10320380"/>
            <a:ext cx="236854"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TELL </a:t>
            </a:r>
            <a:endParaRPr sz="700">
              <a:latin typeface="Arial" panose="020B0604020202020204" pitchFamily="34" charset="0"/>
              <a:cs typeface="Arial" panose="020B0604020202020204"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7174" y="10224003"/>
            <a:ext cx="0" cy="248920"/>
          </a:xfrm>
          <a:custGeom>
            <a:avLst/>
            <a:gdLst/>
            <a:ahLst/>
            <a:cxnLst/>
            <a:rect l="l" t="t" r="r" b="b"/>
            <a:pathLst>
              <a:path h="248920">
                <a:moveTo>
                  <a:pt x="0" y="0"/>
                </a:moveTo>
                <a:lnTo>
                  <a:pt x="0" y="248399"/>
                </a:lnTo>
              </a:path>
            </a:pathLst>
          </a:custGeom>
          <a:ln w="6350">
            <a:solidFill>
              <a:srgbClr val="6D6E71"/>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 name="object 3"/>
          <p:cNvSpPr txBox="1"/>
          <p:nvPr/>
        </p:nvSpPr>
        <p:spPr>
          <a:xfrm>
            <a:off x="680299" y="209004"/>
            <a:ext cx="264858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62BB46"/>
                </a:solidFill>
                <a:latin typeface="Arial" panose="020B0604020202020204" pitchFamily="34" charset="0"/>
                <a:cs typeface="Arial" panose="020B0604020202020204" pitchFamily="34" charset="0"/>
              </a:rPr>
              <a:t>SCHOOLS 2030 </a:t>
            </a:r>
            <a:r>
              <a:rPr sz="700" dirty="0">
                <a:solidFill>
                  <a:srgbClr val="6D6E71"/>
                </a:solidFill>
                <a:latin typeface="Arial" panose="020B0604020202020204" pitchFamily="34" charset="0"/>
                <a:cs typeface="Arial" panose="020B0604020202020204" pitchFamily="34" charset="0"/>
              </a:rPr>
              <a:t>HUMAN-CENTERED DESIGN </a:t>
            </a:r>
            <a:r>
              <a:rPr sz="700" b="1" dirty="0">
                <a:solidFill>
                  <a:srgbClr val="6D6E71"/>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4" name="object 4"/>
          <p:cNvSpPr/>
          <p:nvPr/>
        </p:nvSpPr>
        <p:spPr>
          <a:xfrm>
            <a:off x="5813264" y="285496"/>
            <a:ext cx="788518" cy="425114"/>
          </a:xfrm>
          <a:prstGeom prst="rect">
            <a:avLst/>
          </a:prstGeom>
          <a:blipFill>
            <a:blip r:embed="rId2" cstate="screen">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txBox="1"/>
          <p:nvPr/>
        </p:nvSpPr>
        <p:spPr>
          <a:xfrm>
            <a:off x="3929303" y="3879050"/>
            <a:ext cx="2729865" cy="121094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5080" indent="-72390">
              <a:lnSpc>
                <a:spcPct val="100000"/>
              </a:lnSpc>
              <a:spcBef>
                <a:spcPts val="575"/>
              </a:spcBef>
              <a:buChar char="•"/>
              <a:tabLst>
                <a:tab pos="85090" algn="l"/>
              </a:tabLst>
            </a:pPr>
            <a:r>
              <a:rPr sz="800" dirty="0">
                <a:solidFill>
                  <a:srgbClr val="414042"/>
                </a:solidFill>
                <a:latin typeface="Arial" panose="020B0604020202020204" pitchFamily="34" charset="0"/>
                <a:cs typeface="Arial" panose="020B0604020202020204" pitchFamily="34" charset="0"/>
              </a:rPr>
              <a:t>Ask the design teams to use this tool to expand upon the  idea they create using a storyboard of the experience.  Now is the time to get more specific about their idea.</a:t>
            </a:r>
            <a:endParaRPr sz="800">
              <a:latin typeface="Arial" panose="020B0604020202020204" pitchFamily="34" charset="0"/>
              <a:cs typeface="Arial" panose="020B0604020202020204" pitchFamily="34" charset="0"/>
            </a:endParaRPr>
          </a:p>
          <a:p>
            <a:pPr marL="84455" marR="182245" indent="-72390" algn="just">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are not committing to this idea yet, so  encourage teams to dream about all that is possible  without thinking about feasibility.</a:t>
            </a:r>
            <a:endParaRPr sz="800">
              <a:latin typeface="Arial" panose="020B0604020202020204" pitchFamily="34" charset="0"/>
              <a:cs typeface="Arial" panose="020B0604020202020204" pitchFamily="34" charset="0"/>
            </a:endParaRPr>
          </a:p>
          <a:p>
            <a:pPr marL="88265" indent="-7620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do not need to use every box on this tool.</a:t>
            </a:r>
            <a:endParaRPr sz="800">
              <a:latin typeface="Arial" panose="020B0604020202020204" pitchFamily="34" charset="0"/>
              <a:cs typeface="Arial" panose="020B0604020202020204" pitchFamily="34" charset="0"/>
            </a:endParaRPr>
          </a:p>
        </p:txBody>
      </p:sp>
      <p:grpSp>
        <p:nvGrpSpPr>
          <p:cNvPr id="6" name="object 6"/>
          <p:cNvGrpSpPr/>
          <p:nvPr/>
        </p:nvGrpSpPr>
        <p:grpSpPr>
          <a:xfrm>
            <a:off x="911745" y="1844395"/>
            <a:ext cx="2706370" cy="1917700"/>
            <a:chOff x="911745" y="1844395"/>
            <a:chExt cx="2706370" cy="1917700"/>
          </a:xfrm>
        </p:grpSpPr>
        <p:sp>
          <p:nvSpPr>
            <p:cNvPr id="7" name="object 7"/>
            <p:cNvSpPr/>
            <p:nvPr/>
          </p:nvSpPr>
          <p:spPr>
            <a:xfrm>
              <a:off x="1016320" y="1848434"/>
              <a:ext cx="2598404" cy="190952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8" name="object 8"/>
            <p:cNvSpPr/>
            <p:nvPr/>
          </p:nvSpPr>
          <p:spPr>
            <a:xfrm>
              <a:off x="914920" y="1847570"/>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49">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9" name="object 9"/>
          <p:cNvSpPr txBox="1"/>
          <p:nvPr/>
        </p:nvSpPr>
        <p:spPr>
          <a:xfrm>
            <a:off x="3929303" y="6111697"/>
            <a:ext cx="1100455"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B2B"/>
                </a:solidFill>
                <a:latin typeface="Arial" panose="020B0604020202020204" pitchFamily="34" charset="0"/>
                <a:cs typeface="Arial" panose="020B0604020202020204" pitchFamily="34" charset="0"/>
              </a:rPr>
              <a:t>#4 Design a Prototype</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10" name="object 10"/>
          <p:cNvSpPr txBox="1"/>
          <p:nvPr/>
        </p:nvSpPr>
        <p:spPr>
          <a:xfrm>
            <a:off x="5923203" y="6111697"/>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D71920"/>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1" name="object 11"/>
          <p:cNvSpPr txBox="1"/>
          <p:nvPr/>
        </p:nvSpPr>
        <p:spPr>
          <a:xfrm>
            <a:off x="3929303" y="6455918"/>
            <a:ext cx="2627630" cy="1503045"/>
          </a:xfrm>
          <a:prstGeom prst="rect">
            <a:avLst/>
          </a:prstGeom>
        </p:spPr>
        <p:txBody>
          <a:bodyPr vert="horz" wrap="square" lIns="0" tIns="12700" rIns="0" bIns="0" rtlCol="0">
            <a:spAutoFit/>
          </a:bodyPr>
          <a:lstStyle/>
          <a:p>
            <a:pPr marL="12700" marR="5080">
              <a:lnSpc>
                <a:spcPct val="100000"/>
              </a:lnSpc>
              <a:spcBef>
                <a:spcPts val="100"/>
              </a:spcBef>
            </a:pPr>
            <a:r>
              <a:rPr sz="800" dirty="0">
                <a:solidFill>
                  <a:srgbClr val="414042"/>
                </a:solidFill>
                <a:latin typeface="Arial" panose="020B0604020202020204" pitchFamily="34" charset="0"/>
                <a:cs typeface="Arial" panose="020B0604020202020204" pitchFamily="34" charset="0"/>
              </a:rPr>
              <a:t>Design a Prototype is a worksheet designed to help  your team design low-resolution prototypes to test the  assumptions you are making about why your concept is  going to solve your stakeholder’s problem or meet their  need.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159385">
              <a:lnSpc>
                <a:spcPct val="100000"/>
              </a:lnSpc>
              <a:spcBef>
                <a:spcPts val="290"/>
              </a:spcBef>
            </a:pPr>
            <a:r>
              <a:rPr sz="800" dirty="0">
                <a:solidFill>
                  <a:srgbClr val="414042"/>
                </a:solidFill>
                <a:latin typeface="Arial" panose="020B0604020202020204" pitchFamily="34" charset="0"/>
                <a:cs typeface="Arial" panose="020B0604020202020204" pitchFamily="34" charset="0"/>
              </a:rPr>
              <a:t>As you brainstorm, the ideas you generate are full  of assumptions about why those ideas will solve your  stakeholder’s problem or meet their need.</a:t>
            </a:r>
            <a:endParaRPr sz="800">
              <a:latin typeface="Arial" panose="020B0604020202020204" pitchFamily="34" charset="0"/>
              <a:cs typeface="Arial" panose="020B0604020202020204" pitchFamily="34" charset="0"/>
            </a:endParaRPr>
          </a:p>
          <a:p>
            <a:pPr marL="12700" marR="31750">
              <a:lnSpc>
                <a:spcPct val="100000"/>
              </a:lnSpc>
            </a:pPr>
            <a:r>
              <a:rPr sz="800" dirty="0">
                <a:solidFill>
                  <a:srgbClr val="414042"/>
                </a:solidFill>
                <a:latin typeface="Arial" panose="020B0604020202020204" pitchFamily="34" charset="0"/>
                <a:cs typeface="Arial" panose="020B0604020202020204" pitchFamily="34" charset="0"/>
              </a:rPr>
              <a:t>Your prototype needs to test those assumptions early in  order to get authentic, relevant stakeholder feedback.</a:t>
            </a:r>
            <a:endParaRPr sz="800">
              <a:latin typeface="Arial" panose="020B0604020202020204" pitchFamily="34" charset="0"/>
              <a:cs typeface="Arial" panose="020B0604020202020204" pitchFamily="34" charset="0"/>
            </a:endParaRPr>
          </a:p>
        </p:txBody>
      </p:sp>
      <p:sp>
        <p:nvSpPr>
          <p:cNvPr id="12" name="object 12"/>
          <p:cNvSpPr txBox="1"/>
          <p:nvPr/>
        </p:nvSpPr>
        <p:spPr>
          <a:xfrm>
            <a:off x="3929303" y="1804289"/>
            <a:ext cx="1226820" cy="332740"/>
          </a:xfrm>
          <a:prstGeom prst="rect">
            <a:avLst/>
          </a:prstGeom>
        </p:spPr>
        <p:txBody>
          <a:bodyPr vert="horz" wrap="square" lIns="0" tIns="12700" rIns="0" bIns="0" rtlCol="0">
            <a:spAutoFit/>
          </a:bodyPr>
          <a:lstStyle/>
          <a:p>
            <a:pPr marL="12700">
              <a:lnSpc>
                <a:spcPct val="100000"/>
              </a:lnSpc>
              <a:spcBef>
                <a:spcPts val="100"/>
              </a:spcBef>
            </a:pPr>
            <a:r>
              <a:rPr sz="800" b="1" i="1" dirty="0">
                <a:solidFill>
                  <a:srgbClr val="DB3B2B"/>
                </a:solidFill>
                <a:latin typeface="Arial" panose="020B0604020202020204" pitchFamily="34" charset="0"/>
                <a:cs typeface="Arial" panose="020B0604020202020204" pitchFamily="34" charset="0"/>
              </a:rPr>
              <a:t>#3 Storyboard Your Idea</a:t>
            </a:r>
            <a:endParaRPr sz="800">
              <a:latin typeface="Arial" panose="020B0604020202020204" pitchFamily="34" charset="0"/>
              <a:cs typeface="Arial" panose="020B0604020202020204" pitchFamily="34" charset="0"/>
            </a:endParaRPr>
          </a:p>
          <a:p>
            <a:pPr marL="12700">
              <a:lnSpc>
                <a:spcPct val="100000"/>
              </a:lnSpc>
              <a:spcBef>
                <a:spcPts val="555"/>
              </a:spcBef>
            </a:pPr>
            <a:r>
              <a:rPr sz="750" b="1" dirty="0">
                <a:latin typeface="Arial" panose="020B0604020202020204" pitchFamily="34" charset="0"/>
                <a:cs typeface="Arial" panose="020B0604020202020204" pitchFamily="34" charset="0"/>
              </a:rPr>
              <a:t>WHAT IS THIS TOOL?</a:t>
            </a:r>
            <a:endParaRPr sz="750">
              <a:latin typeface="Arial" panose="020B0604020202020204" pitchFamily="34" charset="0"/>
              <a:cs typeface="Arial" panose="020B0604020202020204" pitchFamily="34" charset="0"/>
            </a:endParaRPr>
          </a:p>
        </p:txBody>
      </p:sp>
      <p:sp>
        <p:nvSpPr>
          <p:cNvPr id="13" name="object 13"/>
          <p:cNvSpPr txBox="1"/>
          <p:nvPr/>
        </p:nvSpPr>
        <p:spPr>
          <a:xfrm>
            <a:off x="5923203" y="1804289"/>
            <a:ext cx="693420" cy="135935"/>
          </a:xfrm>
          <a:prstGeom prst="rect">
            <a:avLst/>
          </a:prstGeom>
        </p:spPr>
        <p:txBody>
          <a:bodyPr vert="horz" wrap="square" lIns="0" tIns="12700" rIns="0" bIns="0" rtlCol="0">
            <a:spAutoFit/>
          </a:bodyPr>
          <a:lstStyle/>
          <a:p>
            <a:pPr marL="12700">
              <a:lnSpc>
                <a:spcPct val="100000"/>
              </a:lnSpc>
              <a:spcBef>
                <a:spcPts val="100"/>
              </a:spcBef>
            </a:pPr>
            <a:r>
              <a:rPr sz="800" i="1" dirty="0">
                <a:solidFill>
                  <a:srgbClr val="D71920"/>
                </a:solidFill>
                <a:latin typeface="Arial" panose="020B0604020202020204" pitchFamily="34" charset="0"/>
                <a:cs typeface="Arial" panose="020B0604020202020204" pitchFamily="34" charset="0"/>
              </a:rPr>
              <a:t>30-45 minutes</a:t>
            </a:r>
            <a:endParaRPr sz="800">
              <a:latin typeface="Arial" panose="020B0604020202020204" pitchFamily="34" charset="0"/>
              <a:cs typeface="Arial" panose="020B0604020202020204" pitchFamily="34" charset="0"/>
            </a:endParaRPr>
          </a:p>
        </p:txBody>
      </p:sp>
      <p:sp>
        <p:nvSpPr>
          <p:cNvPr id="14" name="object 14"/>
          <p:cNvSpPr txBox="1"/>
          <p:nvPr/>
        </p:nvSpPr>
        <p:spPr>
          <a:xfrm>
            <a:off x="3929303" y="2148471"/>
            <a:ext cx="2661285" cy="1137285"/>
          </a:xfrm>
          <a:prstGeom prst="rect">
            <a:avLst/>
          </a:prstGeom>
        </p:spPr>
        <p:txBody>
          <a:bodyPr vert="horz" wrap="square" lIns="0" tIns="12700" rIns="0" bIns="0" rtlCol="0">
            <a:spAutoFit/>
          </a:bodyPr>
          <a:lstStyle/>
          <a:p>
            <a:pPr marL="12700" marR="5080">
              <a:lnSpc>
                <a:spcPct val="100000"/>
              </a:lnSpc>
              <a:spcBef>
                <a:spcPts val="100"/>
              </a:spcBef>
            </a:pPr>
            <a:r>
              <a:rPr sz="800" b="1" dirty="0">
                <a:solidFill>
                  <a:srgbClr val="414042"/>
                </a:solidFill>
                <a:latin typeface="Arial" panose="020B0604020202020204" pitchFamily="34" charset="0"/>
                <a:cs typeface="Arial" panose="020B0604020202020204" pitchFamily="34" charset="0"/>
              </a:rPr>
              <a:t>Storyboard Your Idea </a:t>
            </a:r>
            <a:r>
              <a:rPr sz="800" dirty="0">
                <a:solidFill>
                  <a:srgbClr val="414042"/>
                </a:solidFill>
                <a:latin typeface="Arial" panose="020B0604020202020204" pitchFamily="34" charset="0"/>
                <a:cs typeface="Arial" panose="020B0604020202020204" pitchFamily="34" charset="0"/>
              </a:rPr>
              <a:t>is a handout worksheet to help  your team think through your idea in terms of a timeline.  What happens at the beginning, the middle and then  end?</a:t>
            </a:r>
            <a:endParaRPr sz="800">
              <a:latin typeface="Arial" panose="020B0604020202020204" pitchFamily="34" charset="0"/>
              <a:cs typeface="Arial" panose="020B0604020202020204" pitchFamily="34" charset="0"/>
            </a:endParaRPr>
          </a:p>
          <a:p>
            <a:pPr>
              <a:lnSpc>
                <a:spcPct val="100000"/>
              </a:lnSpc>
              <a:spcBef>
                <a:spcPts val="35"/>
              </a:spcBef>
            </a:pPr>
            <a:endParaRPr sz="700">
              <a:latin typeface="Arial" panose="020B0604020202020204" pitchFamily="34" charset="0"/>
              <a:cs typeface="Arial" panose="020B0604020202020204" pitchFamily="34" charset="0"/>
            </a:endParaRPr>
          </a:p>
          <a:p>
            <a:pPr marL="12700">
              <a:lnSpc>
                <a:spcPct val="100000"/>
              </a:lnSpc>
            </a:pPr>
            <a:r>
              <a:rPr sz="750" b="1" dirty="0">
                <a:latin typeface="Arial" panose="020B0604020202020204" pitchFamily="34" charset="0"/>
                <a:cs typeface="Arial" panose="020B0604020202020204" pitchFamily="34" charset="0"/>
              </a:rPr>
              <a:t>WHAT IS YOUR GOAL?</a:t>
            </a:r>
            <a:endParaRPr sz="750">
              <a:latin typeface="Arial" panose="020B0604020202020204" pitchFamily="34" charset="0"/>
              <a:cs typeface="Arial" panose="020B0604020202020204" pitchFamily="34" charset="0"/>
            </a:endParaRPr>
          </a:p>
          <a:p>
            <a:pPr marL="12700" marR="40640">
              <a:lnSpc>
                <a:spcPct val="100000"/>
              </a:lnSpc>
              <a:spcBef>
                <a:spcPts val="290"/>
              </a:spcBef>
            </a:pPr>
            <a:r>
              <a:rPr sz="800" dirty="0">
                <a:solidFill>
                  <a:srgbClr val="414042"/>
                </a:solidFill>
                <a:latin typeface="Arial" panose="020B0604020202020204" pitchFamily="34" charset="0"/>
                <a:cs typeface="Arial" panose="020B0604020202020204" pitchFamily="34" charset="0"/>
              </a:rPr>
              <a:t>By thinking through your idea in terms of a timeline,  you will be able to further reflect on the assumptions  you are making and generate new assumptions as well.</a:t>
            </a:r>
            <a:endParaRPr sz="800">
              <a:latin typeface="Arial" panose="020B0604020202020204" pitchFamily="34" charset="0"/>
              <a:cs typeface="Arial" panose="020B0604020202020204" pitchFamily="34" charset="0"/>
            </a:endParaRPr>
          </a:p>
        </p:txBody>
      </p:sp>
      <p:sp>
        <p:nvSpPr>
          <p:cNvPr id="15" name="object 15"/>
          <p:cNvSpPr txBox="1"/>
          <p:nvPr/>
        </p:nvSpPr>
        <p:spPr>
          <a:xfrm>
            <a:off x="3929303" y="8314182"/>
            <a:ext cx="2399665" cy="1089025"/>
          </a:xfrm>
          <a:prstGeom prst="rect">
            <a:avLst/>
          </a:prstGeom>
        </p:spPr>
        <p:txBody>
          <a:bodyPr vert="horz" wrap="square" lIns="0" tIns="12700" rIns="0" bIns="0" rtlCol="0">
            <a:spAutoFit/>
          </a:bodyPr>
          <a:lstStyle/>
          <a:p>
            <a:pPr marL="12700">
              <a:lnSpc>
                <a:spcPct val="100000"/>
              </a:lnSpc>
              <a:spcBef>
                <a:spcPts val="100"/>
              </a:spcBef>
            </a:pPr>
            <a:r>
              <a:rPr sz="750" b="1" dirty="0">
                <a:latin typeface="Arial" panose="020B0604020202020204" pitchFamily="34" charset="0"/>
                <a:cs typeface="Arial" panose="020B0604020202020204" pitchFamily="34" charset="0"/>
              </a:rPr>
              <a:t>TOOL TIPS:</a:t>
            </a:r>
            <a:endParaRPr sz="750">
              <a:latin typeface="Arial" panose="020B0604020202020204" pitchFamily="34" charset="0"/>
              <a:cs typeface="Arial" panose="020B0604020202020204" pitchFamily="34" charset="0"/>
            </a:endParaRPr>
          </a:p>
          <a:p>
            <a:pPr marL="84455" marR="5080" indent="-72390">
              <a:lnSpc>
                <a:spcPct val="100000"/>
              </a:lnSpc>
              <a:spcBef>
                <a:spcPts val="575"/>
              </a:spcBef>
              <a:buChar char="•"/>
              <a:tabLst>
                <a:tab pos="88900" algn="l"/>
              </a:tabLst>
            </a:pPr>
            <a:r>
              <a:rPr sz="800" dirty="0">
                <a:solidFill>
                  <a:srgbClr val="414042"/>
                </a:solidFill>
                <a:latin typeface="Arial" panose="020B0604020202020204" pitchFamily="34" charset="0"/>
                <a:cs typeface="Arial" panose="020B0604020202020204" pitchFamily="34" charset="0"/>
              </a:rPr>
              <a:t>Design teams will be designing prototypes based  on the assumptions they are making in their idea.</a:t>
            </a:r>
            <a:endParaRPr sz="800">
              <a:latin typeface="Arial" panose="020B0604020202020204" pitchFamily="34" charset="0"/>
              <a:cs typeface="Arial" panose="020B0604020202020204" pitchFamily="34" charset="0"/>
            </a:endParaRPr>
          </a:p>
          <a:p>
            <a:pPr marL="84455" marR="57785" indent="-72390">
              <a:lnSpc>
                <a:spcPct val="100000"/>
              </a:lnSpc>
              <a:spcBef>
                <a:spcPts val="570"/>
              </a:spcBef>
              <a:buChar char="•"/>
              <a:tabLst>
                <a:tab pos="88900" algn="l"/>
              </a:tabLst>
            </a:pPr>
            <a:r>
              <a:rPr sz="800" dirty="0">
                <a:solidFill>
                  <a:srgbClr val="414042"/>
                </a:solidFill>
                <a:latin typeface="Arial" panose="020B0604020202020204" pitchFamily="34" charset="0"/>
                <a:cs typeface="Arial" panose="020B0604020202020204" pitchFamily="34" charset="0"/>
              </a:rPr>
              <a:t>Prototypes should be small experiments that are  specifically designed to test assumptions.</a:t>
            </a:r>
            <a:endParaRPr sz="800">
              <a:latin typeface="Arial" panose="020B0604020202020204" pitchFamily="34" charset="0"/>
              <a:cs typeface="Arial" panose="020B0604020202020204" pitchFamily="34" charset="0"/>
            </a:endParaRPr>
          </a:p>
          <a:p>
            <a:pPr marL="84455" marR="13335" indent="-72390">
              <a:lnSpc>
                <a:spcPct val="100000"/>
              </a:lnSpc>
              <a:spcBef>
                <a:spcPts val="565"/>
              </a:spcBef>
              <a:buChar char="•"/>
              <a:tabLst>
                <a:tab pos="88900" algn="l"/>
              </a:tabLst>
            </a:pPr>
            <a:r>
              <a:rPr sz="800" dirty="0">
                <a:solidFill>
                  <a:srgbClr val="414042"/>
                </a:solidFill>
                <a:latin typeface="Arial" panose="020B0604020202020204" pitchFamily="34" charset="0"/>
                <a:cs typeface="Arial" panose="020B0604020202020204" pitchFamily="34" charset="0"/>
              </a:rPr>
              <a:t>Push teams to connect what they are going to do  with what ideas they are trying to test.</a:t>
            </a:r>
            <a:endParaRPr sz="800">
              <a:latin typeface="Arial" panose="020B0604020202020204" pitchFamily="34" charset="0"/>
              <a:cs typeface="Arial" panose="020B0604020202020204" pitchFamily="34" charset="0"/>
            </a:endParaRPr>
          </a:p>
        </p:txBody>
      </p:sp>
      <p:grpSp>
        <p:nvGrpSpPr>
          <p:cNvPr id="16" name="object 16"/>
          <p:cNvGrpSpPr/>
          <p:nvPr/>
        </p:nvGrpSpPr>
        <p:grpSpPr>
          <a:xfrm>
            <a:off x="911745" y="6118111"/>
            <a:ext cx="2706370" cy="1917700"/>
            <a:chOff x="911745" y="6118111"/>
            <a:chExt cx="2706370" cy="1917700"/>
          </a:xfrm>
        </p:grpSpPr>
        <p:sp>
          <p:nvSpPr>
            <p:cNvPr id="17" name="object 17"/>
            <p:cNvSpPr/>
            <p:nvPr/>
          </p:nvSpPr>
          <p:spPr>
            <a:xfrm>
              <a:off x="1016320" y="6122149"/>
              <a:ext cx="2598404" cy="1909521"/>
            </a:xfrm>
            <a:prstGeom prst="rect">
              <a:avLst/>
            </a:prstGeom>
            <a:blipFill>
              <a:blip r:embed="rId4"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object 18"/>
            <p:cNvSpPr/>
            <p:nvPr/>
          </p:nvSpPr>
          <p:spPr>
            <a:xfrm>
              <a:off x="914920" y="6121286"/>
              <a:ext cx="2700020" cy="1911350"/>
            </a:xfrm>
            <a:custGeom>
              <a:avLst/>
              <a:gdLst/>
              <a:ahLst/>
              <a:cxnLst/>
              <a:rect l="l" t="t" r="r" b="b"/>
              <a:pathLst>
                <a:path w="2700020" h="1911350">
                  <a:moveTo>
                    <a:pt x="0" y="1911261"/>
                  </a:moveTo>
                  <a:lnTo>
                    <a:pt x="2699816" y="1911261"/>
                  </a:lnTo>
                  <a:lnTo>
                    <a:pt x="2699816" y="0"/>
                  </a:lnTo>
                  <a:lnTo>
                    <a:pt x="0" y="0"/>
                  </a:lnTo>
                  <a:lnTo>
                    <a:pt x="0" y="1911261"/>
                  </a:lnTo>
                  <a:close/>
                </a:path>
              </a:pathLst>
            </a:custGeom>
            <a:ln w="6350">
              <a:solidFill>
                <a:srgbClr val="D71920"/>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19" name="object 19"/>
          <p:cNvSpPr/>
          <p:nvPr/>
        </p:nvSpPr>
        <p:spPr>
          <a:xfrm>
            <a:off x="911650" y="5590159"/>
            <a:ext cx="5748655" cy="0"/>
          </a:xfrm>
          <a:custGeom>
            <a:avLst/>
            <a:gdLst/>
            <a:ahLst/>
            <a:cxnLst/>
            <a:rect l="l" t="t" r="r" b="b"/>
            <a:pathLst>
              <a:path w="5748655">
                <a:moveTo>
                  <a:pt x="0" y="0"/>
                </a:moveTo>
                <a:lnTo>
                  <a:pt x="5748350" y="0"/>
                </a:lnTo>
              </a:path>
            </a:pathLst>
          </a:custGeom>
          <a:ln w="3175">
            <a:solidFill>
              <a:srgbClr val="414042"/>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0" name="object 20"/>
          <p:cNvSpPr txBox="1"/>
          <p:nvPr/>
        </p:nvSpPr>
        <p:spPr>
          <a:xfrm>
            <a:off x="899044" y="3804260"/>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101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1" name="object 21"/>
          <p:cNvSpPr txBox="1"/>
          <p:nvPr/>
        </p:nvSpPr>
        <p:spPr>
          <a:xfrm>
            <a:off x="899044" y="8077949"/>
            <a:ext cx="2376805" cy="120546"/>
          </a:xfrm>
          <a:prstGeom prst="rect">
            <a:avLst/>
          </a:prstGeom>
        </p:spPr>
        <p:txBody>
          <a:bodyPr vert="horz" wrap="square" lIns="0" tIns="12700" rIns="0" bIns="0" rtlCol="0">
            <a:spAutoFit/>
          </a:bodyPr>
          <a:lstStyle/>
          <a:p>
            <a:pPr marL="12700">
              <a:lnSpc>
                <a:spcPct val="100000"/>
              </a:lnSpc>
              <a:spcBef>
                <a:spcPts val="100"/>
              </a:spcBef>
            </a:pPr>
            <a:r>
              <a:rPr sz="700" b="1" dirty="0">
                <a:solidFill>
                  <a:srgbClr val="414042"/>
                </a:solidFill>
                <a:latin typeface="Arial" panose="020B0604020202020204" pitchFamily="34" charset="0"/>
                <a:cs typeface="Arial" panose="020B0604020202020204" pitchFamily="34" charset="0"/>
              </a:rPr>
              <a:t>PAGE 103 • </a:t>
            </a:r>
            <a:r>
              <a:rPr sz="700" dirty="0">
                <a:solidFill>
                  <a:srgbClr val="414042"/>
                </a:solidFill>
                <a:latin typeface="Arial" panose="020B0604020202020204" pitchFamily="34" charset="0"/>
                <a:cs typeface="Arial" panose="020B0604020202020204" pitchFamily="34" charset="0"/>
              </a:rPr>
              <a:t>HUMAN-CENTERED DESIGN </a:t>
            </a:r>
            <a:r>
              <a:rPr sz="700" b="1" dirty="0">
                <a:solidFill>
                  <a:srgbClr val="414042"/>
                </a:solidFill>
                <a:latin typeface="Arial" panose="020B0604020202020204" pitchFamily="34" charset="0"/>
                <a:cs typeface="Arial" panose="020B0604020202020204" pitchFamily="34" charset="0"/>
              </a:rPr>
              <a:t>TOOLKIT </a:t>
            </a:r>
            <a:endParaRPr sz="700">
              <a:latin typeface="Arial" panose="020B0604020202020204" pitchFamily="34" charset="0"/>
              <a:cs typeface="Arial" panose="020B0604020202020204" pitchFamily="34" charset="0"/>
            </a:endParaRPr>
          </a:p>
        </p:txBody>
      </p:sp>
      <p:sp>
        <p:nvSpPr>
          <p:cNvPr id="22" name="object 22"/>
          <p:cNvSpPr txBox="1"/>
          <p:nvPr/>
        </p:nvSpPr>
        <p:spPr>
          <a:xfrm>
            <a:off x="887299" y="825576"/>
            <a:ext cx="521271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D71920"/>
                </a:solidFill>
                <a:latin typeface="Arial" panose="020B0604020202020204" pitchFamily="34" charset="0"/>
                <a:cs typeface="Arial" panose="020B0604020202020204" pitchFamily="34" charset="0"/>
              </a:rPr>
              <a:t>MAKE </a:t>
            </a:r>
            <a:r>
              <a:rPr sz="1800" dirty="0">
                <a:solidFill>
                  <a:srgbClr val="D71920"/>
                </a:solidFill>
                <a:latin typeface="Arial" panose="020B0604020202020204" pitchFamily="34" charset="0"/>
                <a:cs typeface="Arial" panose="020B0604020202020204" pitchFamily="34" charset="0"/>
              </a:rPr>
              <a:t>PHASE FACILITATION &amp; COACHING </a:t>
            </a:r>
            <a:endParaRPr sz="1800">
              <a:latin typeface="Arial" panose="020B0604020202020204" pitchFamily="34" charset="0"/>
              <a:cs typeface="Arial" panose="020B0604020202020204" pitchFamily="34" charset="0"/>
            </a:endParaRPr>
          </a:p>
        </p:txBody>
      </p:sp>
      <p:grpSp>
        <p:nvGrpSpPr>
          <p:cNvPr id="23" name="object 23"/>
          <p:cNvGrpSpPr/>
          <p:nvPr/>
        </p:nvGrpSpPr>
        <p:grpSpPr>
          <a:xfrm>
            <a:off x="898283" y="1371511"/>
            <a:ext cx="5760085" cy="36195"/>
            <a:chOff x="898283" y="1371511"/>
            <a:chExt cx="5760085" cy="36195"/>
          </a:xfrm>
        </p:grpSpPr>
        <p:sp>
          <p:nvSpPr>
            <p:cNvPr id="24" name="object 24"/>
            <p:cNvSpPr/>
            <p:nvPr/>
          </p:nvSpPr>
          <p:spPr>
            <a:xfrm>
              <a:off x="898283" y="1371511"/>
              <a:ext cx="776605" cy="36195"/>
            </a:xfrm>
            <a:custGeom>
              <a:avLst/>
              <a:gdLst/>
              <a:ahLst/>
              <a:cxnLst/>
              <a:rect l="l" t="t" r="r" b="b"/>
              <a:pathLst>
                <a:path w="776605" h="36194">
                  <a:moveTo>
                    <a:pt x="776554" y="0"/>
                  </a:moveTo>
                  <a:lnTo>
                    <a:pt x="0" y="0"/>
                  </a:lnTo>
                  <a:lnTo>
                    <a:pt x="0" y="36182"/>
                  </a:lnTo>
                  <a:lnTo>
                    <a:pt x="776554" y="36182"/>
                  </a:lnTo>
                  <a:lnTo>
                    <a:pt x="776554"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5" name="object 25"/>
            <p:cNvSpPr/>
            <p:nvPr/>
          </p:nvSpPr>
          <p:spPr>
            <a:xfrm>
              <a:off x="1674850" y="1371511"/>
              <a:ext cx="4983480" cy="36195"/>
            </a:xfrm>
            <a:custGeom>
              <a:avLst/>
              <a:gdLst/>
              <a:ahLst/>
              <a:cxnLst/>
              <a:rect l="l" t="t" r="r" b="b"/>
              <a:pathLst>
                <a:path w="4983480" h="36194">
                  <a:moveTo>
                    <a:pt x="4983441" y="0"/>
                  </a:moveTo>
                  <a:lnTo>
                    <a:pt x="0" y="0"/>
                  </a:lnTo>
                  <a:lnTo>
                    <a:pt x="0" y="36182"/>
                  </a:lnTo>
                  <a:lnTo>
                    <a:pt x="4983441" y="36182"/>
                  </a:lnTo>
                  <a:lnTo>
                    <a:pt x="4983441" y="0"/>
                  </a:lnTo>
                  <a:close/>
                </a:path>
              </a:pathLst>
            </a:custGeom>
            <a:solidFill>
              <a:srgbClr val="F6CDBC"/>
            </a:solidFill>
          </p:spPr>
          <p:txBody>
            <a:bodyPr wrap="square" lIns="0" tIns="0" rIns="0" bIns="0" rtlCol="0"/>
            <a:lstStyle/>
            <a:p>
              <a:endParaRPr>
                <a:latin typeface="Arial" panose="020B0604020202020204" pitchFamily="34" charset="0"/>
                <a:cs typeface="Arial" panose="020B0604020202020204" pitchFamily="34" charset="0"/>
              </a:endParaRPr>
            </a:p>
          </p:txBody>
        </p:sp>
      </p:grpSp>
      <p:grpSp>
        <p:nvGrpSpPr>
          <p:cNvPr id="26" name="object 26"/>
          <p:cNvGrpSpPr/>
          <p:nvPr/>
        </p:nvGrpSpPr>
        <p:grpSpPr>
          <a:xfrm>
            <a:off x="911739" y="10271949"/>
            <a:ext cx="5798820" cy="420370"/>
            <a:chOff x="911739" y="10271949"/>
            <a:chExt cx="5798820" cy="420370"/>
          </a:xfrm>
        </p:grpSpPr>
        <p:sp>
          <p:nvSpPr>
            <p:cNvPr id="27" name="object 27"/>
            <p:cNvSpPr/>
            <p:nvPr/>
          </p:nvSpPr>
          <p:spPr>
            <a:xfrm>
              <a:off x="919111" y="10279329"/>
              <a:ext cx="5784215" cy="412750"/>
            </a:xfrm>
            <a:custGeom>
              <a:avLst/>
              <a:gdLst/>
              <a:ahLst/>
              <a:cxnLst/>
              <a:rect l="l" t="t" r="r" b="b"/>
              <a:pathLst>
                <a:path w="5784215" h="412750">
                  <a:moveTo>
                    <a:pt x="5783694" y="0"/>
                  </a:moveTo>
                  <a:lnTo>
                    <a:pt x="4538459" y="0"/>
                  </a:lnTo>
                  <a:lnTo>
                    <a:pt x="4538446" y="8140"/>
                  </a:lnTo>
                  <a:lnTo>
                    <a:pt x="0" y="8140"/>
                  </a:lnTo>
                  <a:lnTo>
                    <a:pt x="0" y="412673"/>
                  </a:lnTo>
                  <a:lnTo>
                    <a:pt x="5783694" y="412673"/>
                  </a:lnTo>
                  <a:lnTo>
                    <a:pt x="5783694" y="194170"/>
                  </a:lnTo>
                  <a:lnTo>
                    <a:pt x="5783694" y="8140"/>
                  </a:lnTo>
                  <a:lnTo>
                    <a:pt x="5783694" y="0"/>
                  </a:lnTo>
                  <a:close/>
                </a:path>
              </a:pathLst>
            </a:custGeom>
            <a:solidFill>
              <a:srgbClr val="D71920"/>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28" name="object 28"/>
            <p:cNvSpPr/>
            <p:nvPr/>
          </p:nvSpPr>
          <p:spPr>
            <a:xfrm>
              <a:off x="5457558" y="10279322"/>
              <a:ext cx="1245870" cy="194310"/>
            </a:xfrm>
            <a:custGeom>
              <a:avLst/>
              <a:gdLst/>
              <a:ahLst/>
              <a:cxnLst/>
              <a:rect l="l" t="t" r="r" b="b"/>
              <a:pathLst>
                <a:path w="1245870" h="194309">
                  <a:moveTo>
                    <a:pt x="1245247" y="0"/>
                  </a:moveTo>
                  <a:lnTo>
                    <a:pt x="12" y="0"/>
                  </a:lnTo>
                  <a:lnTo>
                    <a:pt x="0" y="194170"/>
                  </a:lnTo>
                  <a:lnTo>
                    <a:pt x="1245247" y="194170"/>
                  </a:lnTo>
                  <a:lnTo>
                    <a:pt x="1245247" y="0"/>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29" name="object 29"/>
            <p:cNvSpPr/>
            <p:nvPr/>
          </p:nvSpPr>
          <p:spPr>
            <a:xfrm>
              <a:off x="4321111" y="1027932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0" name="object 30"/>
            <p:cNvSpPr/>
            <p:nvPr/>
          </p:nvSpPr>
          <p:spPr>
            <a:xfrm>
              <a:off x="4321111" y="1027932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1" name="object 31"/>
            <p:cNvSpPr/>
            <p:nvPr/>
          </p:nvSpPr>
          <p:spPr>
            <a:xfrm>
              <a:off x="3184651" y="1027932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2" name="object 32"/>
            <p:cNvSpPr/>
            <p:nvPr/>
          </p:nvSpPr>
          <p:spPr>
            <a:xfrm>
              <a:off x="3184651" y="1027932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3" name="object 33"/>
            <p:cNvSpPr/>
            <p:nvPr/>
          </p:nvSpPr>
          <p:spPr>
            <a:xfrm>
              <a:off x="2048192" y="1027932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4" name="object 34"/>
            <p:cNvSpPr/>
            <p:nvPr/>
          </p:nvSpPr>
          <p:spPr>
            <a:xfrm>
              <a:off x="2048192" y="1027932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sp>
          <p:nvSpPr>
            <p:cNvPr id="35" name="object 35"/>
            <p:cNvSpPr/>
            <p:nvPr/>
          </p:nvSpPr>
          <p:spPr>
            <a:xfrm>
              <a:off x="919111" y="10279325"/>
              <a:ext cx="1217295" cy="194310"/>
            </a:xfrm>
            <a:custGeom>
              <a:avLst/>
              <a:gdLst/>
              <a:ahLst/>
              <a:cxnLst/>
              <a:rect l="l" t="t" r="r" b="b"/>
              <a:pathLst>
                <a:path w="1217295" h="194309">
                  <a:moveTo>
                    <a:pt x="1137272" y="0"/>
                  </a:moveTo>
                  <a:lnTo>
                    <a:pt x="0" y="0"/>
                  </a:lnTo>
                  <a:lnTo>
                    <a:pt x="0" y="194170"/>
                  </a:lnTo>
                  <a:lnTo>
                    <a:pt x="1137272" y="194157"/>
                  </a:lnTo>
                  <a:lnTo>
                    <a:pt x="1217206" y="97078"/>
                  </a:lnTo>
                  <a:lnTo>
                    <a:pt x="1137272" y="0"/>
                  </a:lnTo>
                  <a:close/>
                </a:path>
              </a:pathLst>
            </a:custGeom>
            <a:solidFill>
              <a:srgbClr val="DCDDDE"/>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36" name="object 36"/>
            <p:cNvSpPr/>
            <p:nvPr/>
          </p:nvSpPr>
          <p:spPr>
            <a:xfrm>
              <a:off x="919111" y="10279325"/>
              <a:ext cx="1217295" cy="194310"/>
            </a:xfrm>
            <a:custGeom>
              <a:avLst/>
              <a:gdLst/>
              <a:ahLst/>
              <a:cxnLst/>
              <a:rect l="l" t="t" r="r" b="b"/>
              <a:pathLst>
                <a:path w="1217295" h="194309">
                  <a:moveTo>
                    <a:pt x="1217206" y="97078"/>
                  </a:moveTo>
                  <a:lnTo>
                    <a:pt x="1137272" y="0"/>
                  </a:lnTo>
                  <a:lnTo>
                    <a:pt x="0" y="0"/>
                  </a:lnTo>
                  <a:lnTo>
                    <a:pt x="0" y="194170"/>
                  </a:lnTo>
                  <a:lnTo>
                    <a:pt x="1137272" y="194157"/>
                  </a:lnTo>
                  <a:lnTo>
                    <a:pt x="1217206" y="97078"/>
                  </a:lnTo>
                  <a:close/>
                </a:path>
              </a:pathLst>
            </a:custGeom>
            <a:ln w="14744">
              <a:solidFill>
                <a:srgbClr val="FFFFFF"/>
              </a:solidFill>
            </a:ln>
          </p:spPr>
          <p:txBody>
            <a:bodyPr wrap="square" lIns="0" tIns="0" rIns="0" bIns="0" rtlCol="0"/>
            <a:lstStyle/>
            <a:p>
              <a:endParaRPr>
                <a:latin typeface="Arial" panose="020B0604020202020204" pitchFamily="34" charset="0"/>
                <a:cs typeface="Arial" panose="020B0604020202020204" pitchFamily="34" charset="0"/>
              </a:endParaRPr>
            </a:p>
          </p:txBody>
        </p:sp>
      </p:grpSp>
      <p:sp>
        <p:nvSpPr>
          <p:cNvPr id="37" name="object 37"/>
          <p:cNvSpPr txBox="1">
            <a:spLocks noGrp="1"/>
          </p:cNvSpPr>
          <p:nvPr>
            <p:ph type="sldNum" sz="quarter" idx="7"/>
          </p:nvPr>
        </p:nvSpPr>
        <p:spPr>
          <a:xfrm>
            <a:off x="351325" y="10233152"/>
            <a:ext cx="170815" cy="89768"/>
          </a:xfrm>
          <a:prstGeom prst="rect">
            <a:avLst/>
          </a:prstGeom>
        </p:spPr>
        <p:txBody>
          <a:bodyPr vert="horz" wrap="square" lIns="0" tIns="0" rIns="0" bIns="0" rtlCol="0">
            <a:spAutoFit/>
          </a:bodyPr>
          <a:lstStyle/>
          <a:p>
            <a:pPr marL="38100">
              <a:lnSpc>
                <a:spcPts val="685"/>
              </a:lnSpc>
            </a:pPr>
            <a:fld id="{81D60167-4931-47E6-BA6A-407CBD079E47}" type="slidenum">
              <a:rPr dirty="0">
                <a:latin typeface="Arial" panose="020B0604020202020204" pitchFamily="34" charset="0"/>
                <a:cs typeface="Arial" panose="020B0604020202020204" pitchFamily="34" charset="0"/>
              </a:rPr>
              <a:t>99</a:t>
            </a:fld>
            <a:endParaRPr dirty="0">
              <a:latin typeface="Arial" panose="020B0604020202020204" pitchFamily="34" charset="0"/>
              <a:cs typeface="Arial" panose="020B0604020202020204" pitchFamily="34" charset="0"/>
            </a:endParaRPr>
          </a:p>
        </p:txBody>
      </p:sp>
      <p:sp>
        <p:nvSpPr>
          <p:cNvPr id="38" name="object 38"/>
          <p:cNvSpPr txBox="1"/>
          <p:nvPr/>
        </p:nvSpPr>
        <p:spPr>
          <a:xfrm>
            <a:off x="1282941" y="10327302"/>
            <a:ext cx="42481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LAUNCH </a:t>
            </a:r>
            <a:endParaRPr sz="700">
              <a:latin typeface="Arial" panose="020B0604020202020204" pitchFamily="34" charset="0"/>
              <a:cs typeface="Arial" panose="020B0604020202020204" pitchFamily="34" charset="0"/>
            </a:endParaRPr>
          </a:p>
        </p:txBody>
      </p:sp>
      <p:sp>
        <p:nvSpPr>
          <p:cNvPr id="39" name="object 39"/>
          <p:cNvSpPr txBox="1"/>
          <p:nvPr/>
        </p:nvSpPr>
        <p:spPr>
          <a:xfrm>
            <a:off x="2399909" y="10327302"/>
            <a:ext cx="44894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EXPLORE </a:t>
            </a:r>
            <a:endParaRPr sz="700">
              <a:latin typeface="Arial" panose="020B0604020202020204" pitchFamily="34" charset="0"/>
              <a:cs typeface="Arial" panose="020B0604020202020204" pitchFamily="34" charset="0"/>
            </a:endParaRPr>
          </a:p>
        </p:txBody>
      </p:sp>
      <p:sp>
        <p:nvSpPr>
          <p:cNvPr id="40" name="object 40"/>
          <p:cNvSpPr txBox="1"/>
          <p:nvPr/>
        </p:nvSpPr>
        <p:spPr>
          <a:xfrm>
            <a:off x="3575689" y="10327302"/>
            <a:ext cx="363220"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DEFINE </a:t>
            </a:r>
            <a:endParaRPr sz="700">
              <a:latin typeface="Arial" panose="020B0604020202020204" pitchFamily="34" charset="0"/>
              <a:cs typeface="Arial" panose="020B0604020202020204" pitchFamily="34" charset="0"/>
            </a:endParaRPr>
          </a:p>
        </p:txBody>
      </p:sp>
      <p:sp>
        <p:nvSpPr>
          <p:cNvPr id="41" name="object 41"/>
          <p:cNvSpPr txBox="1"/>
          <p:nvPr/>
        </p:nvSpPr>
        <p:spPr>
          <a:xfrm>
            <a:off x="4642425" y="10327302"/>
            <a:ext cx="51625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GENERATE </a:t>
            </a:r>
            <a:endParaRPr sz="700">
              <a:latin typeface="Arial" panose="020B0604020202020204" pitchFamily="34" charset="0"/>
              <a:cs typeface="Arial" panose="020B0604020202020204" pitchFamily="34" charset="0"/>
            </a:endParaRPr>
          </a:p>
        </p:txBody>
      </p:sp>
      <p:sp>
        <p:nvSpPr>
          <p:cNvPr id="42" name="object 42"/>
          <p:cNvSpPr txBox="1"/>
          <p:nvPr/>
        </p:nvSpPr>
        <p:spPr>
          <a:xfrm>
            <a:off x="5934057" y="10327302"/>
            <a:ext cx="305435" cy="102592"/>
          </a:xfrm>
          <a:prstGeom prst="rect">
            <a:avLst/>
          </a:prstGeom>
        </p:spPr>
        <p:txBody>
          <a:bodyPr vert="horz" wrap="square" lIns="0" tIns="0" rIns="0" bIns="0" rtlCol="0">
            <a:spAutoFit/>
          </a:bodyPr>
          <a:lstStyle/>
          <a:p>
            <a:pPr marL="12700">
              <a:lnSpc>
                <a:spcPts val="780"/>
              </a:lnSpc>
            </a:pPr>
            <a:r>
              <a:rPr sz="700" b="1" dirty="0">
                <a:solidFill>
                  <a:srgbClr val="FFFFFF"/>
                </a:solidFill>
                <a:latin typeface="Arial" panose="020B0604020202020204" pitchFamily="34" charset="0"/>
                <a:cs typeface="Arial" panose="020B0604020202020204" pitchFamily="34" charset="0"/>
              </a:rPr>
              <a:t>MAKE </a:t>
            </a:r>
            <a:endParaRPr sz="70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TotalTime>
  <Words>41529</Words>
  <Application>Microsoft Office PowerPoint</Application>
  <PresentationFormat>Personalizados</PresentationFormat>
  <Paragraphs>4302</Paragraphs>
  <Slides>145</Slides>
  <Notes>7</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145</vt:i4>
      </vt:variant>
    </vt:vector>
  </HeadingPairs>
  <TitlesOfParts>
    <vt:vector size="154" baseType="lpstr">
      <vt:lpstr>Arial</vt:lpstr>
      <vt:lpstr>Aroania</vt:lpstr>
      <vt:lpstr>Calibri</vt:lpstr>
      <vt:lpstr>Carlito</vt:lpstr>
      <vt:lpstr>Lato</vt:lpstr>
      <vt:lpstr>Lato Black</vt:lpstr>
      <vt:lpstr>Noto Sans CJK JP Black</vt:lpstr>
      <vt:lpstr>Times New Roman</vt:lpstr>
      <vt:lpstr>Office Theme</vt:lpstr>
      <vt:lpstr>SCHOOLS 2030  HUMAN-CENTERED  DESIGN TOOLKIT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2030  HUMAN-CENTERED  DESIGN TOOLKIT</dc:title>
  <cp:lastModifiedBy>Marcio Bento</cp:lastModifiedBy>
  <cp:revision>27</cp:revision>
  <dcterms:created xsi:type="dcterms:W3CDTF">2021-01-19T09:31:43Z</dcterms:created>
  <dcterms:modified xsi:type="dcterms:W3CDTF">2023-08-02T15:04:20Z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2021-01-18T00:00:00Z</vt:filetime>
  </property>
  <property fmtid="{D5CDD505-2E9C-101B-9397-08002B2CF9AE}" pid="3" name="Creator">
    <vt:lpwstr>Adobe InDesign CC 14.0 (Macintosh)</vt:lpwstr>
  </property>
  <property fmtid="{D5CDD505-2E9C-101B-9397-08002B2CF9AE}" pid="4" name="LastSaved">
    <vt:filetime>2021-01-19T00:00:00Z</vt:filetime>
  </property>
</Properties>
</file>