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50558-8B6F-4D77-8945-EAAC4958F32F}"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750558-8B6F-4D77-8945-EAAC4958F32F}"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750558-8B6F-4D77-8945-EAAC4958F32F}"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3750558-8B6F-4D77-8945-EAAC4958F32F}"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CDFA7B-3722-448B-B0C0-7218196C2858}"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750558-8B6F-4D77-8945-EAAC4958F32F}"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CDFA7B-3722-448B-B0C0-7218196C2858}" type="slidenum">
              <a:rPr lang="en-US" smtClean="0"/>
              <a:t>‹nº›</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3750558-8B6F-4D77-8945-EAAC4958F32F}" type="datetimeFigureOut">
              <a:rPr lang="en-US" smtClean="0"/>
              <a:t>8/2/2023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FCDFA7B-3722-448B-B0C0-7218196C2858}" type="slidenum">
              <a:rPr lang="en-US" smtClean="0"/>
              <a:t>‹nº›</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062912" cy="1470025"/>
          </a:xfrm>
        </p:spPr>
        <p:txBody>
          <a:bodyPr/>
          <a:lstStyle/>
          <a:p>
            <a:pPr algn="ctr"/>
            <a:r>
              <a:rPr lang="en-US" b="1" dirty="0">
                <a:effectLst>
                  <a:outerShdw blurRad="38100" dist="38100" dir="2700000" algn="tl">
                    <a:srgbClr val="000000">
                      <a:alpha val="43137"/>
                    </a:srgbClr>
                  </a:outerShdw>
                </a:effectLst>
                <a:latin typeface="Tw Cen MT" panose="020B0602020104020603" pitchFamily="34" charset="0"/>
              </a:rPr>
              <a:t>THE WRITING TREASURE TROVE</a:t>
            </a:r>
          </a:p>
        </p:txBody>
      </p:sp>
      <p:sp>
        <p:nvSpPr>
          <p:cNvPr id="3" name="Subtitle 2"/>
          <p:cNvSpPr>
            <a:spLocks noGrp="1"/>
          </p:cNvSpPr>
          <p:nvPr>
            <p:ph type="subTitle" idx="1"/>
          </p:nvPr>
        </p:nvSpPr>
        <p:spPr>
          <a:xfrm>
            <a:off x="467544" y="3212976"/>
            <a:ext cx="8062912" cy="674664"/>
          </a:xfrm>
        </p:spPr>
        <p:txBody>
          <a:bodyPr/>
          <a:lstStyle/>
          <a:p>
            <a:pPr algn="ctr"/>
            <a:r>
              <a:rPr lang="en-US" b="1" dirty="0">
                <a:latin typeface="Tw Cen MT" panose="020B0602020104020603" pitchFamily="34" charset="0"/>
              </a:rPr>
              <a:t>By Teacher </a:t>
            </a:r>
            <a:r>
              <a:rPr lang="en-US" b="1" dirty="0" err="1">
                <a:latin typeface="Tw Cen MT" panose="020B0602020104020603" pitchFamily="34" charset="0"/>
              </a:rPr>
              <a:t>Jalia</a:t>
            </a:r>
            <a:r>
              <a:rPr lang="en-US" b="1" dirty="0">
                <a:latin typeface="Tw Cen MT" panose="020B0602020104020603" pitchFamily="34" charset="0"/>
              </a:rPr>
              <a:t> </a:t>
            </a:r>
            <a:r>
              <a:rPr lang="en-US" b="1" dirty="0" err="1">
                <a:latin typeface="Tw Cen MT" panose="020B0602020104020603" pitchFamily="34" charset="0"/>
              </a:rPr>
              <a:t>Nakyanzi</a:t>
            </a:r>
            <a:endParaRPr lang="en-US" b="1" dirty="0">
              <a:latin typeface="Tw Cen MT" panose="020B0602020104020603" pitchFamily="34" charset="0"/>
            </a:endParaRPr>
          </a:p>
        </p:txBody>
      </p:sp>
    </p:spTree>
    <p:extLst>
      <p:ext uri="{BB962C8B-B14F-4D97-AF65-F5344CB8AC3E}">
        <p14:creationId xmlns:p14="http://schemas.microsoft.com/office/powerpoint/2010/main" val="9798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latin typeface="+mn-lt"/>
              </a:rPr>
              <a:t>PICTORIAL</a:t>
            </a:r>
          </a:p>
        </p:txBody>
      </p:sp>
      <p:grpSp>
        <p:nvGrpSpPr>
          <p:cNvPr id="2" name="Group 1"/>
          <p:cNvGrpSpPr/>
          <p:nvPr/>
        </p:nvGrpSpPr>
        <p:grpSpPr>
          <a:xfrm>
            <a:off x="404291" y="2791806"/>
            <a:ext cx="8695793" cy="3082257"/>
            <a:chOff x="404291" y="2791806"/>
            <a:chExt cx="8695793" cy="3082257"/>
          </a:xfrm>
        </p:grpSpPr>
        <p:pic>
          <p:nvPicPr>
            <p:cNvPr id="8" name="Picture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04291" y="2791806"/>
              <a:ext cx="4431609" cy="308225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59852" y="2791807"/>
              <a:ext cx="5140232" cy="3082256"/>
            </a:xfrm>
            <a:prstGeom prst="rect">
              <a:avLst/>
            </a:prstGeom>
          </p:spPr>
        </p:pic>
      </p:grpSp>
    </p:spTree>
    <p:extLst>
      <p:ext uri="{BB962C8B-B14F-4D97-AF65-F5344CB8AC3E}">
        <p14:creationId xmlns:p14="http://schemas.microsoft.com/office/powerpoint/2010/main" val="417890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640960" cy="3960439"/>
          </a:xfrm>
        </p:spPr>
        <p:txBody>
          <a:bodyPr>
            <a:normAutofit fontScale="55000" lnSpcReduction="20000"/>
          </a:bodyPr>
          <a:lstStyle/>
          <a:p>
            <a:r>
              <a:rPr lang="en-US">
                <a:solidFill>
                  <a:srgbClr val="002060"/>
                </a:solidFill>
              </a:rPr>
              <a:t>I</a:t>
            </a:r>
            <a:r>
              <a:rPr lang="en-GB">
                <a:solidFill>
                  <a:srgbClr val="002060"/>
                </a:solidFill>
              </a:rPr>
              <a:t>n </a:t>
            </a:r>
            <a:r>
              <a:rPr lang="en-US">
                <a:solidFill>
                  <a:srgbClr val="002060"/>
                </a:solidFill>
              </a:rPr>
              <a:t>Uganda </a:t>
            </a:r>
            <a:r>
              <a:rPr lang="en-GB">
                <a:solidFill>
                  <a:srgbClr val="002060"/>
                </a:solidFill>
              </a:rPr>
              <a:t>,English proficiency is a preliquisite to accomplishing any official assignment. English is the language of business, social interaction but most importantly the very language of its own instruction in education.This therefore means English  proficiency and Literacy share a synonymous relationship</a:t>
            </a:r>
          </a:p>
          <a:p>
            <a:r>
              <a:rPr lang="en-GB">
                <a:solidFill>
                  <a:srgbClr val="002060"/>
                </a:solidFill>
              </a:rPr>
              <a:t>However, the Human Centred Design Thinking I carried out courtesy of Schools 2030, was the spark I needed to discover that three quarters of my Senior two Class which could adequately listen, speak and read in English groped when it came to writing. This was attributed to the struggle with giving a detailed vivid descriptive account. </a:t>
            </a:r>
            <a:endParaRPr lang="en-US" dirty="0">
              <a:solidFill>
                <a:srgbClr val="002060"/>
              </a:solidFill>
            </a:endParaRPr>
          </a:p>
          <a:p>
            <a:endParaRPr lang="en-US" dirty="0">
              <a:solidFill>
                <a:srgbClr val="002060"/>
              </a:solidFill>
            </a:endParaRPr>
          </a:p>
          <a:p>
            <a:pPr marL="0" indent="0">
              <a:buNone/>
            </a:pPr>
            <a:r>
              <a:rPr lang="en-US" b="1" dirty="0">
                <a:solidFill>
                  <a:srgbClr val="002060"/>
                </a:solidFill>
                <a:latin typeface="+mj-lt"/>
              </a:rPr>
              <a:t>Specific to students;</a:t>
            </a:r>
          </a:p>
          <a:p>
            <a:r>
              <a:rPr lang="en-GB">
                <a:solidFill>
                  <a:srgbClr val="002060"/>
                </a:solidFill>
                <a:latin typeface="+mj-lt"/>
              </a:rPr>
              <a:t>The writing assessment tool administered showed for case study purposes  that Resty,a knowledge-hungry 16year old Senior two girl from a humble background and irregular in attendance due to financial constraints, like three quarters of the rest  got four and below out of ten</a:t>
            </a:r>
          </a:p>
          <a:p>
            <a:r>
              <a:rPr lang="en-GB">
                <a:solidFill>
                  <a:srgbClr val="002060"/>
                </a:solidFill>
                <a:latin typeface="+mj-lt"/>
              </a:rPr>
              <a:t>Her composition lacked depth in vivid description of her role model thus way below the 100word limit.</a:t>
            </a:r>
          </a:p>
          <a:p>
            <a:endParaRPr lang="en-US" dirty="0">
              <a:solidFill>
                <a:srgbClr val="002060"/>
              </a:solidFill>
              <a:latin typeface="+mj-lt"/>
            </a:endParaRPr>
          </a:p>
          <a:p>
            <a:r>
              <a:rPr lang="en-GB">
                <a:solidFill>
                  <a:srgbClr val="002060"/>
                </a:solidFill>
                <a:latin typeface="+mj-lt"/>
              </a:rPr>
              <a:t>Resty’s written paragraphs had limited vocabulary re- echoing common words like good ,nice, beautiful hence predictable. </a:t>
            </a:r>
          </a:p>
          <a:p>
            <a:r>
              <a:rPr lang="en-GB">
                <a:solidFill>
                  <a:srgbClr val="002060"/>
                </a:solidFill>
                <a:latin typeface="+mj-lt"/>
              </a:rPr>
              <a:t>Evidently,it was shallow  and not appealing to the senses of touch,sight,hearing, smell and taste. </a:t>
            </a:r>
            <a:endParaRPr lang="en-US" dirty="0">
              <a:solidFill>
                <a:srgbClr val="002060"/>
              </a:solidFill>
              <a:latin typeface="+mj-lt"/>
            </a:endParaRPr>
          </a:p>
          <a:p>
            <a:r>
              <a:rPr lang="en-GB">
                <a:solidFill>
                  <a:srgbClr val="002060"/>
                </a:solidFill>
                <a:latin typeface="+mj-lt"/>
              </a:rPr>
              <a:t>She obviously lacked sense of direction in thought during writing thereby arranged composition haphazardly</a:t>
            </a:r>
          </a:p>
          <a:p>
            <a:r>
              <a:rPr lang="en-GB">
                <a:solidFill>
                  <a:srgbClr val="002060"/>
                </a:solidFill>
                <a:latin typeface="+mj-lt"/>
              </a:rPr>
              <a:t>Consequently, this gap was having its toll on Resty’s confidence to have her work shared about in class. This was threatening to injure her self esteem and assertiveness vital for her holistic development </a:t>
            </a:r>
            <a:endParaRPr lang="en-US" dirty="0">
              <a:solidFill>
                <a:srgbClr val="002060"/>
              </a:solidFill>
              <a:latin typeface="+mj-lt"/>
            </a:endParaRPr>
          </a:p>
        </p:txBody>
      </p:sp>
      <p:sp>
        <p:nvSpPr>
          <p:cNvPr id="3" name="Title 2"/>
          <p:cNvSpPr>
            <a:spLocks noGrp="1"/>
          </p:cNvSpPr>
          <p:nvPr>
            <p:ph type="title"/>
          </p:nvPr>
        </p:nvSpPr>
        <p:spPr/>
        <p:txBody>
          <a:bodyPr>
            <a:normAutofit/>
          </a:bodyPr>
          <a:lstStyle/>
          <a:p>
            <a:pPr algn="l"/>
            <a:r>
              <a:rPr lang="en-US" sz="3600" b="1" dirty="0"/>
              <a:t>THE PROBLEM</a:t>
            </a:r>
          </a:p>
        </p:txBody>
      </p:sp>
    </p:spTree>
    <p:extLst>
      <p:ext uri="{BB962C8B-B14F-4D97-AF65-F5344CB8AC3E}">
        <p14:creationId xmlns:p14="http://schemas.microsoft.com/office/powerpoint/2010/main" val="232932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379334"/>
            <a:ext cx="8640960" cy="4746975"/>
          </a:xfrm>
        </p:spPr>
        <p:txBody>
          <a:bodyPr>
            <a:normAutofit fontScale="62500" lnSpcReduction="20000"/>
          </a:bodyPr>
          <a:lstStyle/>
          <a:p>
            <a:r>
              <a:rPr lang="en-US" dirty="0">
                <a:solidFill>
                  <a:srgbClr val="002060"/>
                </a:solidFill>
              </a:rPr>
              <a:t>The solution to the above </a:t>
            </a:r>
            <a:r>
              <a:rPr lang="en-US">
                <a:solidFill>
                  <a:srgbClr val="002060"/>
                </a:solidFill>
              </a:rPr>
              <a:t>problem </a:t>
            </a:r>
            <a:r>
              <a:rPr lang="en-GB">
                <a:solidFill>
                  <a:srgbClr val="002060"/>
                </a:solidFill>
              </a:rPr>
              <a:t>is </a:t>
            </a:r>
            <a:r>
              <a:rPr lang="en-US" b="1">
                <a:solidFill>
                  <a:srgbClr val="002060"/>
                </a:solidFill>
              </a:rPr>
              <a:t>The </a:t>
            </a:r>
            <a:r>
              <a:rPr lang="en-US" b="1" dirty="0">
                <a:solidFill>
                  <a:srgbClr val="002060"/>
                </a:solidFill>
              </a:rPr>
              <a:t>Writing </a:t>
            </a:r>
            <a:r>
              <a:rPr lang="en-US" b="1">
                <a:solidFill>
                  <a:srgbClr val="002060"/>
                </a:solidFill>
              </a:rPr>
              <a:t>Treasure Trove</a:t>
            </a:r>
            <a:r>
              <a:rPr lang="en-GB" b="1">
                <a:solidFill>
                  <a:srgbClr val="002060"/>
                </a:solidFill>
              </a:rPr>
              <a:t>.</a:t>
            </a:r>
            <a:endParaRPr lang="en-US" b="1" dirty="0">
              <a:solidFill>
                <a:srgbClr val="002060"/>
              </a:solidFill>
            </a:endParaRPr>
          </a:p>
          <a:p>
            <a:r>
              <a:rPr lang="en-US" dirty="0">
                <a:solidFill>
                  <a:srgbClr val="002060"/>
                </a:solidFill>
              </a:rPr>
              <a:t>A treasure trove </a:t>
            </a:r>
            <a:r>
              <a:rPr lang="en-US">
                <a:solidFill>
                  <a:srgbClr val="002060"/>
                </a:solidFill>
              </a:rPr>
              <a:t>is </a:t>
            </a:r>
            <a:r>
              <a:rPr lang="en-GB">
                <a:solidFill>
                  <a:srgbClr val="002060"/>
                </a:solidFill>
              </a:rPr>
              <a:t>a collection or store of valuable or delightful things. It has a historical connection in English Law to valuables of unknown ownership that are found hidden.</a:t>
            </a:r>
            <a:endParaRPr lang="en-US" dirty="0">
              <a:solidFill>
                <a:srgbClr val="002060"/>
              </a:solidFill>
            </a:endParaRPr>
          </a:p>
          <a:p>
            <a:r>
              <a:rPr lang="en-GB">
                <a:solidFill>
                  <a:srgbClr val="002060"/>
                </a:solidFill>
              </a:rPr>
              <a:t>The name therefore suits the solution treasure trove which is an adventurous  corner in everyone of the three senior two streams.</a:t>
            </a:r>
            <a:endParaRPr lang="en-US" dirty="0">
              <a:solidFill>
                <a:srgbClr val="002060"/>
              </a:solidFill>
            </a:endParaRPr>
          </a:p>
          <a:p>
            <a:r>
              <a:rPr lang="en-GB">
                <a:solidFill>
                  <a:srgbClr val="002060"/>
                </a:solidFill>
              </a:rPr>
              <a:t>In this corner we embark on a hilarious journey which starts with Pseudonyms where we join an anonymous world for the purpose of doing away with victimisation in case we falter.</a:t>
            </a:r>
          </a:p>
          <a:p>
            <a:r>
              <a:rPr lang="en-GB">
                <a:solidFill>
                  <a:srgbClr val="002060"/>
                </a:solidFill>
              </a:rPr>
              <a:t>We then have  a storyboard corner packed with Captivating sample written excerpts from novels,stories and own winning class work. This area enables the students to borrow a leaf from writers on for instance describing a person, object ,action and setting of course in phases. It was from this section for example that students learnt that every writer starts starts with a spark instant just like striking a match stick. </a:t>
            </a:r>
          </a:p>
          <a:p>
            <a:r>
              <a:rPr lang="en-GB">
                <a:solidFill>
                  <a:srgbClr val="002060"/>
                </a:solidFill>
              </a:rPr>
              <a:t>Close by  are relevant magazine pull-Outs of pictures for personal practice. For example pictures of fascinating people and objects if our excerpt is on describing that. This runs for any period we agree upon.</a:t>
            </a:r>
          </a:p>
          <a:p>
            <a:r>
              <a:rPr lang="en-GB">
                <a:solidFill>
                  <a:srgbClr val="002060"/>
                </a:solidFill>
              </a:rPr>
              <a:t>Working on an aspect we have come up with a mind culture where we follow these steps : storyboard corner , sojourn the world in one moment,  wave the magic wand , I can better it moment and at leisure the tree of compatibility on whose leaves learners keep writing synonyms of any word that we choose  for an agreed length of time.</a:t>
            </a:r>
          </a:p>
          <a:p>
            <a:r>
              <a:rPr lang="en-GB">
                <a:solidFill>
                  <a:srgbClr val="002060"/>
                </a:solidFill>
              </a:rPr>
              <a:t>The beauty lies in it being learner driven . Even without a facilitator the corner remains functional catering for the disadvantaged  Resty</a:t>
            </a:r>
          </a:p>
          <a:p>
            <a:endParaRPr lang="en-GB">
              <a:solidFill>
                <a:srgbClr val="002060"/>
              </a:solidFill>
            </a:endParaRPr>
          </a:p>
          <a:p>
            <a:endParaRPr lang="en-GB">
              <a:solidFill>
                <a:srgbClr val="002060"/>
              </a:solidFill>
            </a:endParaRPr>
          </a:p>
          <a:p>
            <a:pPr marL="0" indent="0">
              <a:buNone/>
            </a:pPr>
            <a:endParaRPr lang="en-GB">
              <a:solidFill>
                <a:srgbClr val="002060"/>
              </a:solidFill>
            </a:endParaRPr>
          </a:p>
          <a:p>
            <a:endParaRPr lang="en-GB">
              <a:solidFill>
                <a:srgbClr val="002060"/>
              </a:solidFill>
            </a:endParaRPr>
          </a:p>
          <a:p>
            <a:endParaRPr lang="en-GB">
              <a:solidFill>
                <a:srgbClr val="002060"/>
              </a:solidFill>
            </a:endParaRPr>
          </a:p>
          <a:p>
            <a:endParaRPr lang="en-US" dirty="0">
              <a:solidFill>
                <a:srgbClr val="002060"/>
              </a:solidFill>
            </a:endParaRPr>
          </a:p>
        </p:txBody>
      </p:sp>
      <p:sp>
        <p:nvSpPr>
          <p:cNvPr id="3" name="Title 2"/>
          <p:cNvSpPr>
            <a:spLocks noGrp="1"/>
          </p:cNvSpPr>
          <p:nvPr>
            <p:ph type="title"/>
          </p:nvPr>
        </p:nvSpPr>
        <p:spPr/>
        <p:txBody>
          <a:bodyPr>
            <a:normAutofit/>
          </a:bodyPr>
          <a:lstStyle/>
          <a:p>
            <a:pPr algn="l"/>
            <a:r>
              <a:rPr lang="en-US" sz="3600" b="1" dirty="0"/>
              <a:t>THE SOLUTION</a:t>
            </a:r>
          </a:p>
        </p:txBody>
      </p:sp>
    </p:spTree>
    <p:extLst>
      <p:ext uri="{BB962C8B-B14F-4D97-AF65-F5344CB8AC3E}">
        <p14:creationId xmlns:p14="http://schemas.microsoft.com/office/powerpoint/2010/main" val="110907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1575" y="2559233"/>
            <a:ext cx="8640960" cy="3960439"/>
          </a:xfrm>
        </p:spPr>
        <p:txBody>
          <a:bodyPr>
            <a:normAutofit fontScale="77500" lnSpcReduction="20000"/>
          </a:bodyPr>
          <a:lstStyle/>
          <a:p>
            <a:r>
              <a:rPr lang="en-GB">
                <a:solidFill>
                  <a:srgbClr val="002060"/>
                </a:solidFill>
              </a:rPr>
              <a:t>Thanks to The treasure trove ,learners are fascinated about writing in that they daily anticipate some additional adventures.</a:t>
            </a:r>
            <a:endParaRPr lang="en-US" dirty="0">
              <a:solidFill>
                <a:srgbClr val="002060"/>
              </a:solidFill>
            </a:endParaRPr>
          </a:p>
          <a:p>
            <a:r>
              <a:rPr lang="en-US">
                <a:solidFill>
                  <a:srgbClr val="002060"/>
                </a:solidFill>
              </a:rPr>
              <a:t>The</a:t>
            </a:r>
            <a:r>
              <a:rPr lang="en-GB">
                <a:solidFill>
                  <a:srgbClr val="002060"/>
                </a:solidFill>
              </a:rPr>
              <a:t>re has been a boost in the life skills of confidence and assertiveness in a way that intense sharing leaves some learners unintentionally out of the Pseudonyms as they almost claim their work.</a:t>
            </a:r>
            <a:endParaRPr lang="en-US" dirty="0">
              <a:solidFill>
                <a:srgbClr val="002060"/>
              </a:solidFill>
            </a:endParaRPr>
          </a:p>
          <a:p>
            <a:r>
              <a:rPr lang="en-GB">
                <a:solidFill>
                  <a:srgbClr val="002060"/>
                </a:solidFill>
              </a:rPr>
              <a:t>Liberal sharing has improved students’ speech ability. So, the sky is the limit. </a:t>
            </a:r>
            <a:endParaRPr lang="en-US" dirty="0">
              <a:solidFill>
                <a:srgbClr val="002060"/>
              </a:solidFill>
            </a:endParaRPr>
          </a:p>
          <a:p>
            <a:r>
              <a:rPr lang="en-GB">
                <a:solidFill>
                  <a:srgbClr val="002060"/>
                </a:solidFill>
              </a:rPr>
              <a:t>What started as an Optional club is the dream of even the advanced learners.</a:t>
            </a:r>
          </a:p>
          <a:p>
            <a:r>
              <a:rPr lang="en-GB">
                <a:solidFill>
                  <a:srgbClr val="002060"/>
                </a:solidFill>
              </a:rPr>
              <a:t>The tree of compatibility has greatly improved their vocabulary. </a:t>
            </a:r>
          </a:p>
          <a:p>
            <a:r>
              <a:rPr lang="en-GB">
                <a:solidFill>
                  <a:srgbClr val="002060"/>
                </a:solidFill>
              </a:rPr>
              <a:t>Lastly the teacher can never want a better alternative of facilitation in this new lower secondary curriculum. </a:t>
            </a:r>
          </a:p>
          <a:p>
            <a:r>
              <a:rPr lang="en-GB">
                <a:solidFill>
                  <a:srgbClr val="002060"/>
                </a:solidFill>
              </a:rPr>
              <a:t>I see future authors in my class already.I envisage my dream in Resty Sincerely I can never thank Schools 2030 enough but promise to continue being the torch bearer for this cause.</a:t>
            </a:r>
          </a:p>
          <a:p>
            <a:pPr marL="0" indent="0">
              <a:buNone/>
            </a:pPr>
            <a:r>
              <a:rPr lang="en-GB">
                <a:solidFill>
                  <a:srgbClr val="002060"/>
                </a:solidFill>
              </a:rPr>
              <a:t>               </a:t>
            </a:r>
          </a:p>
        </p:txBody>
      </p:sp>
      <p:sp>
        <p:nvSpPr>
          <p:cNvPr id="3" name="Title 2"/>
          <p:cNvSpPr>
            <a:spLocks noGrp="1"/>
          </p:cNvSpPr>
          <p:nvPr>
            <p:ph type="title"/>
          </p:nvPr>
        </p:nvSpPr>
        <p:spPr/>
        <p:txBody>
          <a:bodyPr>
            <a:normAutofit/>
          </a:bodyPr>
          <a:lstStyle/>
          <a:p>
            <a:pPr algn="l"/>
            <a:r>
              <a:rPr lang="en-US" sz="3600" b="1" dirty="0"/>
              <a:t>THE IMPACT</a:t>
            </a:r>
          </a:p>
        </p:txBody>
      </p:sp>
    </p:spTree>
    <p:extLst>
      <p:ext uri="{BB962C8B-B14F-4D97-AF65-F5344CB8AC3E}">
        <p14:creationId xmlns:p14="http://schemas.microsoft.com/office/powerpoint/2010/main" val="46219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640960" cy="3960439"/>
          </a:xfrm>
        </p:spPr>
        <p:txBody>
          <a:bodyPr>
            <a:normAutofit fontScale="92500" lnSpcReduction="10000"/>
          </a:bodyPr>
          <a:lstStyle/>
          <a:p>
            <a:r>
              <a:rPr lang="en-US" dirty="0">
                <a:solidFill>
                  <a:srgbClr val="002060"/>
                </a:solidFill>
              </a:rPr>
              <a:t>To inculcate a culture in the students, the culture of writing</a:t>
            </a:r>
            <a:r>
              <a:rPr lang="en-US">
                <a:solidFill>
                  <a:srgbClr val="002060"/>
                </a:solidFill>
              </a:rPr>
              <a:t>, from </a:t>
            </a:r>
            <a:r>
              <a:rPr lang="en-GB">
                <a:solidFill>
                  <a:srgbClr val="002060"/>
                </a:solidFill>
              </a:rPr>
              <a:t>a spark to a</a:t>
            </a:r>
            <a:r>
              <a:rPr lang="en-US">
                <a:solidFill>
                  <a:srgbClr val="002060"/>
                </a:solidFill>
              </a:rPr>
              <a:t> </a:t>
            </a:r>
            <a:r>
              <a:rPr lang="en-US" dirty="0">
                <a:solidFill>
                  <a:srgbClr val="002060"/>
                </a:solidFill>
              </a:rPr>
              <a:t>depth</a:t>
            </a:r>
            <a:r>
              <a:rPr lang="en-US">
                <a:solidFill>
                  <a:srgbClr val="002060"/>
                </a:solidFill>
              </a:rPr>
              <a:t>, vivid</a:t>
            </a:r>
            <a:r>
              <a:rPr lang="en-US" dirty="0">
                <a:solidFill>
                  <a:srgbClr val="002060"/>
                </a:solidFill>
              </a:rPr>
              <a:t>, enjoyable and worthy of international recognition</a:t>
            </a:r>
          </a:p>
          <a:p>
            <a:r>
              <a:rPr lang="en-US" dirty="0">
                <a:solidFill>
                  <a:srgbClr val="002060"/>
                </a:solidFill>
              </a:rPr>
              <a:t>For The Writing Treasure Trove to be incorporated in learning institutions beyond Mackay Memorial College</a:t>
            </a:r>
          </a:p>
          <a:p>
            <a:r>
              <a:rPr lang="en-US" dirty="0">
                <a:solidFill>
                  <a:srgbClr val="002060"/>
                </a:solidFill>
              </a:rPr>
              <a:t>For the students I teach to stand out in </a:t>
            </a:r>
            <a:r>
              <a:rPr lang="en-US">
                <a:solidFill>
                  <a:srgbClr val="002060"/>
                </a:solidFill>
              </a:rPr>
              <a:t>whatever </a:t>
            </a:r>
            <a:r>
              <a:rPr lang="en-GB">
                <a:solidFill>
                  <a:srgbClr val="002060"/>
                </a:solidFill>
              </a:rPr>
              <a:t>their career pursuit</a:t>
            </a:r>
            <a:r>
              <a:rPr lang="en-US">
                <a:solidFill>
                  <a:srgbClr val="002060"/>
                </a:solidFill>
              </a:rPr>
              <a:t>, </a:t>
            </a:r>
            <a:r>
              <a:rPr lang="en-US" dirty="0">
                <a:solidFill>
                  <a:srgbClr val="002060"/>
                </a:solidFill>
              </a:rPr>
              <a:t>and shine while upholding the </a:t>
            </a:r>
            <a:r>
              <a:rPr lang="en-US">
                <a:solidFill>
                  <a:srgbClr val="002060"/>
                </a:solidFill>
              </a:rPr>
              <a:t>values </a:t>
            </a:r>
            <a:r>
              <a:rPr lang="en-GB">
                <a:solidFill>
                  <a:srgbClr val="002060"/>
                </a:solidFill>
              </a:rPr>
              <a:t>and knowledge </a:t>
            </a:r>
            <a:r>
              <a:rPr lang="en-US">
                <a:solidFill>
                  <a:srgbClr val="002060"/>
                </a:solidFill>
              </a:rPr>
              <a:t> </a:t>
            </a:r>
            <a:r>
              <a:rPr lang="en-GB">
                <a:solidFill>
                  <a:srgbClr val="002060"/>
                </a:solidFill>
              </a:rPr>
              <a:t>acquired fro</a:t>
            </a:r>
            <a:r>
              <a:rPr lang="en-US">
                <a:solidFill>
                  <a:srgbClr val="002060"/>
                </a:solidFill>
              </a:rPr>
              <a:t>m </a:t>
            </a:r>
            <a:r>
              <a:rPr lang="en-US" dirty="0">
                <a:solidFill>
                  <a:srgbClr val="002060"/>
                </a:solidFill>
              </a:rPr>
              <a:t>the Writing </a:t>
            </a:r>
            <a:r>
              <a:rPr lang="en-US">
                <a:solidFill>
                  <a:srgbClr val="002060"/>
                </a:solidFill>
              </a:rPr>
              <a:t>Treasure Trove</a:t>
            </a:r>
            <a:r>
              <a:rPr lang="en-GB">
                <a:solidFill>
                  <a:srgbClr val="002060"/>
                </a:solidFill>
              </a:rPr>
              <a:t>.</a:t>
            </a:r>
            <a:endParaRPr lang="en-US" dirty="0">
              <a:solidFill>
                <a:srgbClr val="002060"/>
              </a:solidFill>
            </a:endParaRPr>
          </a:p>
          <a:p>
            <a:r>
              <a:rPr lang="en-US" dirty="0">
                <a:solidFill>
                  <a:srgbClr val="002060"/>
                </a:solidFill>
              </a:rPr>
              <a:t>For the trove to </a:t>
            </a:r>
            <a:r>
              <a:rPr lang="en-US">
                <a:solidFill>
                  <a:srgbClr val="002060"/>
                </a:solidFill>
              </a:rPr>
              <a:t>transcend </a:t>
            </a:r>
            <a:r>
              <a:rPr lang="en-GB">
                <a:solidFill>
                  <a:srgbClr val="002060"/>
                </a:solidFill>
              </a:rPr>
              <a:t>the writing </a:t>
            </a:r>
            <a:r>
              <a:rPr lang="en-US">
                <a:solidFill>
                  <a:srgbClr val="002060"/>
                </a:solidFill>
              </a:rPr>
              <a:t>class</a:t>
            </a:r>
            <a:r>
              <a:rPr lang="en-GB">
                <a:solidFill>
                  <a:srgbClr val="002060"/>
                </a:solidFill>
              </a:rPr>
              <a:t> </a:t>
            </a:r>
            <a:r>
              <a:rPr lang="en-US">
                <a:solidFill>
                  <a:srgbClr val="002060"/>
                </a:solidFill>
              </a:rPr>
              <a:t>and </a:t>
            </a:r>
            <a:r>
              <a:rPr lang="en-US" dirty="0">
                <a:solidFill>
                  <a:srgbClr val="002060"/>
                </a:solidFill>
              </a:rPr>
              <a:t>be used as </a:t>
            </a:r>
            <a:r>
              <a:rPr lang="en-US">
                <a:solidFill>
                  <a:srgbClr val="002060"/>
                </a:solidFill>
              </a:rPr>
              <a:t>a tool </a:t>
            </a:r>
            <a:r>
              <a:rPr lang="en-GB">
                <a:solidFill>
                  <a:srgbClr val="002060"/>
                </a:solidFill>
              </a:rPr>
              <a:t>to demystify </a:t>
            </a:r>
            <a:r>
              <a:rPr lang="en-US">
                <a:solidFill>
                  <a:srgbClr val="002060"/>
                </a:solidFill>
              </a:rPr>
              <a:t> </a:t>
            </a:r>
            <a:r>
              <a:rPr lang="en-GB">
                <a:solidFill>
                  <a:srgbClr val="002060"/>
                </a:solidFill>
              </a:rPr>
              <a:t>other abstract </a:t>
            </a:r>
            <a:r>
              <a:rPr lang="en-US">
                <a:solidFill>
                  <a:srgbClr val="002060"/>
                </a:solidFill>
              </a:rPr>
              <a:t>elements </a:t>
            </a:r>
            <a:r>
              <a:rPr lang="en-US" dirty="0">
                <a:solidFill>
                  <a:srgbClr val="002060"/>
                </a:solidFill>
              </a:rPr>
              <a:t>of </a:t>
            </a:r>
            <a:r>
              <a:rPr lang="en-US">
                <a:solidFill>
                  <a:srgbClr val="002060"/>
                </a:solidFill>
              </a:rPr>
              <a:t>school life</a:t>
            </a:r>
            <a:r>
              <a:rPr lang="en-GB">
                <a:solidFill>
                  <a:srgbClr val="002060"/>
                </a:solidFill>
              </a:rPr>
              <a:t>. </a:t>
            </a:r>
          </a:p>
          <a:p>
            <a:pPr marL="0" indent="0">
              <a:buNone/>
            </a:pPr>
            <a:r>
              <a:rPr lang="en-GB">
                <a:solidFill>
                  <a:srgbClr val="002060"/>
                </a:solidFill>
              </a:rPr>
              <a:t>                             Thank You  Schools2030, thank you all !</a:t>
            </a:r>
            <a:endParaRPr lang="en-US" dirty="0">
              <a:solidFill>
                <a:srgbClr val="002060"/>
              </a:solidFill>
            </a:endParaRPr>
          </a:p>
        </p:txBody>
      </p:sp>
      <p:sp>
        <p:nvSpPr>
          <p:cNvPr id="3" name="Title 2"/>
          <p:cNvSpPr>
            <a:spLocks noGrp="1"/>
          </p:cNvSpPr>
          <p:nvPr>
            <p:ph type="title"/>
          </p:nvPr>
        </p:nvSpPr>
        <p:spPr/>
        <p:txBody>
          <a:bodyPr>
            <a:normAutofit/>
          </a:bodyPr>
          <a:lstStyle/>
          <a:p>
            <a:pPr algn="l"/>
            <a:r>
              <a:rPr lang="en-US" sz="3600" b="1" dirty="0">
                <a:latin typeface="+mn-lt"/>
              </a:rPr>
              <a:t>THE FUTURE</a:t>
            </a:r>
          </a:p>
        </p:txBody>
      </p:sp>
    </p:spTree>
    <p:extLst>
      <p:ext uri="{BB962C8B-B14F-4D97-AF65-F5344CB8AC3E}">
        <p14:creationId xmlns:p14="http://schemas.microsoft.com/office/powerpoint/2010/main" val="61439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t>PICTORIAL</a:t>
            </a:r>
          </a:p>
        </p:txBody>
      </p:sp>
      <p:grpSp>
        <p:nvGrpSpPr>
          <p:cNvPr id="11" name="Group 10"/>
          <p:cNvGrpSpPr/>
          <p:nvPr/>
        </p:nvGrpSpPr>
        <p:grpSpPr>
          <a:xfrm>
            <a:off x="251520" y="2852936"/>
            <a:ext cx="8595780" cy="3096344"/>
            <a:chOff x="251520" y="2852936"/>
            <a:chExt cx="8595780" cy="309634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876" y="2852936"/>
              <a:ext cx="3816424" cy="3096344"/>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520" y="2852936"/>
              <a:ext cx="5407835" cy="3096344"/>
            </a:xfrm>
            <a:prstGeom prst="rect">
              <a:avLst/>
            </a:prstGeom>
          </p:spPr>
        </p:pic>
      </p:grpSp>
    </p:spTree>
    <p:extLst>
      <p:ext uri="{BB962C8B-B14F-4D97-AF65-F5344CB8AC3E}">
        <p14:creationId xmlns:p14="http://schemas.microsoft.com/office/powerpoint/2010/main" val="219693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t>PICTORIAL</a:t>
            </a:r>
          </a:p>
        </p:txBody>
      </p:sp>
      <p:grpSp>
        <p:nvGrpSpPr>
          <p:cNvPr id="2" name="Group 1"/>
          <p:cNvGrpSpPr/>
          <p:nvPr/>
        </p:nvGrpSpPr>
        <p:grpSpPr>
          <a:xfrm>
            <a:off x="248151" y="2996952"/>
            <a:ext cx="8624640" cy="2949118"/>
            <a:chOff x="236703" y="2564904"/>
            <a:chExt cx="8624640" cy="2949118"/>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03" y="2564904"/>
              <a:ext cx="3860556" cy="294911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048" y="2564904"/>
              <a:ext cx="5000295" cy="2949118"/>
            </a:xfrm>
            <a:prstGeom prst="rect">
              <a:avLst/>
            </a:prstGeom>
          </p:spPr>
        </p:pic>
      </p:grpSp>
    </p:spTree>
    <p:extLst>
      <p:ext uri="{BB962C8B-B14F-4D97-AF65-F5344CB8AC3E}">
        <p14:creationId xmlns:p14="http://schemas.microsoft.com/office/powerpoint/2010/main" val="114083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latin typeface="+mn-lt"/>
              </a:rPr>
              <a:t>PICTORIAL</a:t>
            </a:r>
          </a:p>
        </p:txBody>
      </p:sp>
      <p:grpSp>
        <p:nvGrpSpPr>
          <p:cNvPr id="2" name="Group 1"/>
          <p:cNvGrpSpPr/>
          <p:nvPr/>
        </p:nvGrpSpPr>
        <p:grpSpPr>
          <a:xfrm>
            <a:off x="251520" y="2852936"/>
            <a:ext cx="8623507" cy="2949118"/>
            <a:chOff x="251520" y="2852936"/>
            <a:chExt cx="8623507" cy="2949118"/>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92736" y="2852936"/>
              <a:ext cx="3482291" cy="294911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1520" y="2852936"/>
              <a:ext cx="5141216" cy="2949117"/>
            </a:xfrm>
            <a:prstGeom prst="rect">
              <a:avLst/>
            </a:prstGeom>
          </p:spPr>
        </p:pic>
      </p:grpSp>
    </p:spTree>
    <p:extLst>
      <p:ext uri="{BB962C8B-B14F-4D97-AF65-F5344CB8AC3E}">
        <p14:creationId xmlns:p14="http://schemas.microsoft.com/office/powerpoint/2010/main" val="39316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600" b="1" dirty="0">
                <a:latin typeface="+mn-lt"/>
              </a:rPr>
              <a:t>PICTORIAL</a:t>
            </a:r>
          </a:p>
        </p:txBody>
      </p:sp>
      <p:grpSp>
        <p:nvGrpSpPr>
          <p:cNvPr id="4" name="Group 3"/>
          <p:cNvGrpSpPr/>
          <p:nvPr/>
        </p:nvGrpSpPr>
        <p:grpSpPr>
          <a:xfrm>
            <a:off x="695115" y="2331844"/>
            <a:ext cx="8957794" cy="3082257"/>
            <a:chOff x="106366" y="2791805"/>
            <a:chExt cx="8957794" cy="3082257"/>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355832" y="2791805"/>
              <a:ext cx="4708328" cy="3082256"/>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6366" y="2791806"/>
              <a:ext cx="5027460" cy="3082256"/>
            </a:xfrm>
            <a:prstGeom prst="rect">
              <a:avLst/>
            </a:prstGeom>
          </p:spPr>
        </p:pic>
      </p:grpSp>
    </p:spTree>
    <p:extLst>
      <p:ext uri="{BB962C8B-B14F-4D97-AF65-F5344CB8AC3E}">
        <p14:creationId xmlns:p14="http://schemas.microsoft.com/office/powerpoint/2010/main" val="4023013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96</TotalTime>
  <Words>842</Words>
  <Application>Microsoft Office PowerPoint</Application>
  <PresentationFormat>Apresentação no Ecrã (4:3)</PresentationFormat>
  <Paragraphs>47</Paragraphs>
  <Slides>10</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10</vt:i4>
      </vt:variant>
    </vt:vector>
  </HeadingPairs>
  <TitlesOfParts>
    <vt:vector size="14" baseType="lpstr">
      <vt:lpstr>Candara</vt:lpstr>
      <vt:lpstr>Symbol</vt:lpstr>
      <vt:lpstr>Tw Cen MT</vt:lpstr>
      <vt:lpstr>Waveform</vt:lpstr>
      <vt:lpstr>THE WRITING TREASURE TROVE</vt:lpstr>
      <vt:lpstr>THE PROBLEM</vt:lpstr>
      <vt:lpstr>THE SOLUTION</vt:lpstr>
      <vt:lpstr>THE IMPACT</vt:lpstr>
      <vt:lpstr>THE FUTURE</vt:lpstr>
      <vt:lpstr>PICTORIAL</vt:lpstr>
      <vt:lpstr>PICTORIAL</vt:lpstr>
      <vt:lpstr>PICTORIAL</vt:lpstr>
      <vt:lpstr>PICTORIAL</vt:lpstr>
      <vt:lpstr>PICTORIAL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TREASURE TROVE</dc:title>
  <dc:creator>Kaka</dc:creator>
  <cp:lastModifiedBy>Marcio Bento</cp:lastModifiedBy>
  <cp:revision>19</cp:revision>
  <dcterms:created xsi:type="dcterms:W3CDTF">2022-06-18T14:34:31Z</dcterms:created>
  <dcterms:modified xsi:type="dcterms:W3CDTF">2023-08-02T15:10:10Z</dcterms:modified>
</cp:coreProperties>
</file>