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86" r:id="rId4"/>
    <p:sldId id="294" r:id="rId5"/>
    <p:sldId id="266" r:id="rId6"/>
    <p:sldId id="293" r:id="rId7"/>
    <p:sldId id="287" r:id="rId8"/>
    <p:sldId id="296" r:id="rId9"/>
    <p:sldId id="291" r:id="rId10"/>
    <p:sldId id="295" r:id="rId11"/>
    <p:sldId id="258" r:id="rId12"/>
    <p:sldId id="289" r:id="rId13"/>
    <p:sldId id="297" r:id="rId14"/>
    <p:sldId id="298" r:id="rId15"/>
    <p:sldId id="290" r:id="rId16"/>
    <p:sldId id="292" r:id="rId17"/>
    <p:sldId id="299" r:id="rId18"/>
    <p:sldId id="301" r:id="rId19"/>
    <p:sldId id="300"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onal" initials="P" lastIdx="1" clrIdx="0">
    <p:extLst>
      <p:ext uri="{19B8F6BF-5375-455C-9EA6-DF929625EA0E}">
        <p15:presenceInfo xmlns:p15="http://schemas.microsoft.com/office/powerpoint/2012/main" userId="a98fb059fbca32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2" autoAdjust="0"/>
  </p:normalViewPr>
  <p:slideViewPr>
    <p:cSldViewPr>
      <p:cViewPr varScale="1">
        <p:scale>
          <a:sx n="110" d="100"/>
          <a:sy n="110" d="100"/>
        </p:scale>
        <p:origin x="468" y="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2T08:26:31.166" idx="1">
    <p:pos x="5692" y="73"/>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206094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189620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21594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26874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59648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750558-8B6F-4D77-8945-EAAC4958F32F}"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68713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750558-8B6F-4D77-8945-EAAC4958F32F}" type="datetimeFigureOut">
              <a:rPr lang="en-US" smtClean="0"/>
              <a:t>8/2/2023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846874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82184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0144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112102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00350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99750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3750558-8B6F-4D77-8945-EAAC4958F32F}"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53481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3750558-8B6F-4D77-8945-EAAC4958F32F}"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404073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50558-8B6F-4D77-8945-EAAC4958F32F}"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02713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405053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Tree>
    <p:extLst>
      <p:ext uri="{BB962C8B-B14F-4D97-AF65-F5344CB8AC3E}">
        <p14:creationId xmlns:p14="http://schemas.microsoft.com/office/powerpoint/2010/main" val="399455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750558-8B6F-4D77-8945-EAAC4958F32F}" type="datetimeFigureOut">
              <a:rPr lang="en-US" smtClean="0"/>
              <a:t>8/2/2023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CDFA7B-3722-448B-B0C0-7218196C2858}" type="slidenum">
              <a:rPr lang="en-US" smtClean="0"/>
              <a:t>‹nº›</a:t>
            </a:fld>
            <a:endParaRPr lang="en-US"/>
          </a:p>
        </p:txBody>
      </p:sp>
    </p:spTree>
    <p:extLst>
      <p:ext uri="{BB962C8B-B14F-4D97-AF65-F5344CB8AC3E}">
        <p14:creationId xmlns:p14="http://schemas.microsoft.com/office/powerpoint/2010/main" val="36022227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90440" y="1628801"/>
            <a:ext cx="7305960" cy="1728192"/>
          </a:xfrm>
        </p:spPr>
        <p:txBody>
          <a:bodyPr/>
          <a:lstStyle/>
          <a:p>
            <a:pPr algn="ctr"/>
            <a:r>
              <a:rPr lang="en-GB" b="1" dirty="0">
                <a:effectLst>
                  <a:outerShdw blurRad="38100" dist="38100" dir="2700000" algn="tl">
                    <a:srgbClr val="000000">
                      <a:alpha val="43137"/>
                    </a:srgbClr>
                  </a:outerShdw>
                </a:effectLst>
                <a:latin typeface="Tw Cen MT" panose="020B0602020104020603" pitchFamily="34" charset="0"/>
              </a:rPr>
              <a:t>T</a:t>
            </a:r>
            <a:r>
              <a:rPr lang="en-US" b="1" dirty="0">
                <a:effectLst>
                  <a:outerShdw blurRad="38100" dist="38100" dir="2700000" algn="tl">
                    <a:srgbClr val="000000">
                      <a:alpha val="43137"/>
                    </a:srgbClr>
                  </a:outerShdw>
                </a:effectLst>
                <a:latin typeface="Tw Cen MT" panose="020B0602020104020603" pitchFamily="34" charset="0"/>
              </a:rPr>
              <a:t>he Girls With Tools Project.</a:t>
            </a:r>
          </a:p>
        </p:txBody>
      </p:sp>
      <p:sp>
        <p:nvSpPr>
          <p:cNvPr id="4" name="Text Placeholder 3"/>
          <p:cNvSpPr>
            <a:spLocks noGrp="1"/>
          </p:cNvSpPr>
          <p:nvPr>
            <p:ph type="subTitle" idx="1"/>
          </p:nvPr>
        </p:nvSpPr>
        <p:spPr>
          <a:xfrm>
            <a:off x="5970849" y="3070298"/>
            <a:ext cx="5917679" cy="861420"/>
          </a:xfrm>
        </p:spPr>
        <p:txBody>
          <a:bodyPr>
            <a:normAutofit fontScale="55000" lnSpcReduction="20000"/>
          </a:bodyPr>
          <a:lstStyle/>
          <a:p>
            <a:endParaRPr lang="en-US" dirty="0"/>
          </a:p>
          <a:p>
            <a:endParaRPr lang="en-US" dirty="0"/>
          </a:p>
          <a:p>
            <a:r>
              <a:rPr lang="en-US" sz="3400" dirty="0"/>
              <a:t>  </a:t>
            </a:r>
            <a:r>
              <a:rPr lang="en-US" sz="3400" b="1" dirty="0"/>
              <a:t>By JAMILA MAYANJA</a:t>
            </a:r>
          </a:p>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39817" y="4763166"/>
            <a:ext cx="1368152" cy="1315743"/>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84032" y="4788701"/>
            <a:ext cx="1368152" cy="1282056"/>
          </a:xfrm>
          <a:prstGeom prst="rect">
            <a:avLst/>
          </a:prstGeom>
          <a:ln>
            <a:noFill/>
          </a:ln>
          <a:effectLst>
            <a:outerShdw blurRad="292100" dist="139700" dir="2700000" algn="tl" rotWithShape="0">
              <a:srgbClr val="333333">
                <a:alpha val="65000"/>
              </a:srgbClr>
            </a:outerShdw>
            <a:softEdge rad="12700"/>
          </a:effectLst>
        </p:spPr>
      </p:pic>
    </p:spTree>
    <p:extLst>
      <p:ext uri="{BB962C8B-B14F-4D97-AF65-F5344CB8AC3E}">
        <p14:creationId xmlns:p14="http://schemas.microsoft.com/office/powerpoint/2010/main" val="9798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303911" y="-1"/>
            <a:ext cx="6888089" cy="6884893"/>
          </a:xfrm>
          <a:prstGeom prst="rect">
            <a:avLst/>
          </a:prstGeom>
        </p:spPr>
      </p:pic>
      <p:sp>
        <p:nvSpPr>
          <p:cNvPr id="5" name="Text Placeholder 4"/>
          <p:cNvSpPr>
            <a:spLocks noGrp="1"/>
          </p:cNvSpPr>
          <p:nvPr>
            <p:ph type="body" sz="half" idx="2"/>
          </p:nvPr>
        </p:nvSpPr>
        <p:spPr>
          <a:xfrm>
            <a:off x="1343472" y="2636912"/>
            <a:ext cx="2808311" cy="1440160"/>
          </a:xfrm>
          <a:solidFill>
            <a:schemeClr val="accent6">
              <a:lumMod val="60000"/>
              <a:lumOff val="40000"/>
            </a:schemeClr>
          </a:solidFill>
        </p:spPr>
        <p:txBody>
          <a:bodyPr>
            <a:noAutofit/>
          </a:bodyPr>
          <a:lstStyle/>
          <a:p>
            <a:r>
              <a:rPr lang="en-GB" sz="2000" b="1" dirty="0">
                <a:solidFill>
                  <a:schemeClr val="bg1"/>
                </a:solidFill>
              </a:rPr>
              <a:t>HOW MIGHT WE HAVE ALUMNI ACCESS AFFORDABLE TOOLS IN THE FEILD?</a:t>
            </a:r>
            <a:endParaRPr lang="en-US" sz="2000" b="1" dirty="0">
              <a:solidFill>
                <a:schemeClr val="bg1"/>
              </a:solidFill>
            </a:endParaRPr>
          </a:p>
        </p:txBody>
      </p:sp>
    </p:spTree>
    <p:extLst>
      <p:ext uri="{BB962C8B-B14F-4D97-AF65-F5344CB8AC3E}">
        <p14:creationId xmlns:p14="http://schemas.microsoft.com/office/powerpoint/2010/main" val="258144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t>THE HCD SOLUTION</a:t>
            </a:r>
          </a:p>
        </p:txBody>
      </p:sp>
      <p:sp>
        <p:nvSpPr>
          <p:cNvPr id="2" name="Content Placeholder 1"/>
          <p:cNvSpPr>
            <a:spLocks noGrp="1"/>
          </p:cNvSpPr>
          <p:nvPr>
            <p:ph idx="1"/>
          </p:nvPr>
        </p:nvSpPr>
        <p:spPr>
          <a:xfrm>
            <a:off x="1775520" y="2420889"/>
            <a:ext cx="8640960" cy="3960440"/>
          </a:xfrm>
        </p:spPr>
        <p:txBody>
          <a:bodyPr>
            <a:normAutofit/>
          </a:bodyPr>
          <a:lstStyle/>
          <a:p>
            <a:r>
              <a:rPr lang="en-US" dirty="0">
                <a:solidFill>
                  <a:srgbClr val="002060"/>
                </a:solidFill>
              </a:rPr>
              <a:t>The solution to the above problem </a:t>
            </a:r>
            <a:r>
              <a:rPr lang="en-GB" dirty="0">
                <a:solidFill>
                  <a:srgbClr val="002060"/>
                </a:solidFill>
              </a:rPr>
              <a:t>is </a:t>
            </a:r>
            <a:r>
              <a:rPr lang="en-GB" sz="2400" b="1" dirty="0">
                <a:solidFill>
                  <a:srgbClr val="002060"/>
                </a:solidFill>
              </a:rPr>
              <a:t>The Tools Library</a:t>
            </a:r>
            <a:r>
              <a:rPr lang="en-GB" b="1" dirty="0">
                <a:solidFill>
                  <a:srgbClr val="002060"/>
                </a:solidFill>
              </a:rPr>
              <a:t>.</a:t>
            </a:r>
            <a:endParaRPr lang="en-US" b="1" dirty="0">
              <a:solidFill>
                <a:srgbClr val="002060"/>
              </a:solidFill>
            </a:endParaRPr>
          </a:p>
          <a:p>
            <a:r>
              <a:rPr lang="en-US" dirty="0">
                <a:solidFill>
                  <a:srgbClr val="002060"/>
                </a:solidFill>
              </a:rPr>
              <a:t>Through the FRF resources, Smart girls purchased a set of tools that girls  borrow at no cost, use to do the car repair work and return. This has greatly solved the lack of tools.</a:t>
            </a:r>
          </a:p>
          <a:p>
            <a:r>
              <a:rPr lang="en-US" dirty="0">
                <a:solidFill>
                  <a:srgbClr val="002060"/>
                </a:solidFill>
              </a:rPr>
              <a:t>However, the girls still  have some skills gaps which they only discovered on the job. To address this, Smart girls designed a mentorship database that the girls could reach-out to support with skills gaps but also provide advise on how to counter challenges like bullying at work.</a:t>
            </a:r>
          </a:p>
          <a:p>
            <a:r>
              <a:rPr lang="en-US" dirty="0">
                <a:solidFill>
                  <a:srgbClr val="002060"/>
                </a:solidFill>
              </a:rPr>
              <a:t>Furthermore,  Smart girls has secured internship opportunities with DSTV, </a:t>
            </a:r>
            <a:r>
              <a:rPr lang="en-US" dirty="0" err="1">
                <a:solidFill>
                  <a:srgbClr val="002060"/>
                </a:solidFill>
              </a:rPr>
              <a:t>Mantrac</a:t>
            </a:r>
            <a:r>
              <a:rPr lang="en-US" dirty="0">
                <a:solidFill>
                  <a:srgbClr val="002060"/>
                </a:solidFill>
              </a:rPr>
              <a:t> and MTN Uganda  to allow the girls practice their skills and get exposed to modern equipment</a:t>
            </a:r>
            <a:endParaRPr lang="en-GB" dirty="0">
              <a:solidFill>
                <a:srgbClr val="002060"/>
              </a:solidFill>
            </a:endParaRPr>
          </a:p>
          <a:p>
            <a:endParaRPr lang="en-US" dirty="0">
              <a:solidFill>
                <a:srgbClr val="002060"/>
              </a:solidFill>
            </a:endParaRP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10907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95400" y="13149"/>
            <a:ext cx="8784976" cy="360040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2873" y="3613550"/>
            <a:ext cx="4852701" cy="324445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440901" y="3613550"/>
            <a:ext cx="4039475" cy="3244450"/>
          </a:xfrm>
          <a:prstGeom prst="rect">
            <a:avLst/>
          </a:prstGeom>
        </p:spPr>
      </p:pic>
    </p:spTree>
    <p:extLst>
      <p:ext uri="{BB962C8B-B14F-4D97-AF65-F5344CB8AC3E}">
        <p14:creationId xmlns:p14="http://schemas.microsoft.com/office/powerpoint/2010/main" val="422639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79563" y="0"/>
            <a:ext cx="6078689" cy="6968362"/>
          </a:xfrm>
          <a:prstGeom prst="rect">
            <a:avLst/>
          </a:prstGeom>
        </p:spPr>
      </p:pic>
      <p:sp>
        <p:nvSpPr>
          <p:cNvPr id="5" name="Text Placeholder 4"/>
          <p:cNvSpPr>
            <a:spLocks noGrp="1"/>
          </p:cNvSpPr>
          <p:nvPr>
            <p:ph type="body" sz="half" idx="2"/>
          </p:nvPr>
        </p:nvSpPr>
        <p:spPr>
          <a:xfrm>
            <a:off x="1919536" y="2132856"/>
            <a:ext cx="2448272" cy="2376264"/>
          </a:xfrm>
          <a:solidFill>
            <a:schemeClr val="accent6">
              <a:lumMod val="75000"/>
            </a:schemeClr>
          </a:solidFill>
        </p:spPr>
        <p:txBody>
          <a:bodyPr>
            <a:noAutofit/>
          </a:bodyPr>
          <a:lstStyle/>
          <a:p>
            <a:r>
              <a:rPr lang="en-GB" sz="2400" b="1" dirty="0">
                <a:solidFill>
                  <a:schemeClr val="bg1"/>
                </a:solidFill>
              </a:rPr>
              <a:t>JACKIE USING THE TOOLS FROM THE TOOLS LIBRARY TO FIX A CAR TYRE PROBLEM.</a:t>
            </a:r>
            <a:endParaRPr lang="en-US" sz="2400" b="1" dirty="0">
              <a:solidFill>
                <a:schemeClr val="bg1"/>
              </a:solidFill>
            </a:endParaRPr>
          </a:p>
        </p:txBody>
      </p:sp>
    </p:spTree>
    <p:extLst>
      <p:ext uri="{BB962C8B-B14F-4D97-AF65-F5344CB8AC3E}">
        <p14:creationId xmlns:p14="http://schemas.microsoft.com/office/powerpoint/2010/main" val="15636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312024" y="-1"/>
            <a:ext cx="5879976" cy="6874275"/>
          </a:xfrm>
          <a:prstGeom prst="rect">
            <a:avLst/>
          </a:prstGeom>
        </p:spPr>
      </p:pic>
      <p:sp>
        <p:nvSpPr>
          <p:cNvPr id="9" name="Text Placeholder 8"/>
          <p:cNvSpPr>
            <a:spLocks noGrp="1"/>
          </p:cNvSpPr>
          <p:nvPr>
            <p:ph type="body" sz="half" idx="2"/>
          </p:nvPr>
        </p:nvSpPr>
        <p:spPr>
          <a:xfrm>
            <a:off x="1919536" y="2636912"/>
            <a:ext cx="2592288" cy="1288008"/>
          </a:xfrm>
          <a:solidFill>
            <a:schemeClr val="accent6">
              <a:lumMod val="75000"/>
            </a:schemeClr>
          </a:solidFill>
        </p:spPr>
        <p:txBody>
          <a:bodyPr>
            <a:noAutofit/>
          </a:bodyPr>
          <a:lstStyle/>
          <a:p>
            <a:r>
              <a:rPr lang="en-GB" sz="2400" b="1" dirty="0">
                <a:solidFill>
                  <a:schemeClr val="bg1"/>
                </a:solidFill>
              </a:rPr>
              <a:t>ATIM USING THE TOOLS IN THE FIELD. </a:t>
            </a:r>
            <a:endParaRPr lang="en-US" sz="2400" b="1" dirty="0">
              <a:solidFill>
                <a:schemeClr val="bg1"/>
              </a:solidFill>
            </a:endParaRPr>
          </a:p>
        </p:txBody>
      </p:sp>
    </p:spTree>
    <p:extLst>
      <p:ext uri="{BB962C8B-B14F-4D97-AF65-F5344CB8AC3E}">
        <p14:creationId xmlns:p14="http://schemas.microsoft.com/office/powerpoint/2010/main" val="399617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WE ASSESSED ANOTHER PROBLEM...</a:t>
            </a:r>
            <a:endParaRPr lang="en-US" dirty="0"/>
          </a:p>
        </p:txBody>
      </p:sp>
      <p:sp>
        <p:nvSpPr>
          <p:cNvPr id="9" name="Content Placeholder 8"/>
          <p:cNvSpPr>
            <a:spLocks noGrp="1"/>
          </p:cNvSpPr>
          <p:nvPr>
            <p:ph idx="1"/>
          </p:nvPr>
        </p:nvSpPr>
        <p:spPr>
          <a:xfrm>
            <a:off x="2855640" y="2852936"/>
            <a:ext cx="6345260" cy="1803896"/>
          </a:xfrm>
        </p:spPr>
        <p:txBody>
          <a:bodyPr>
            <a:normAutofit/>
          </a:bodyPr>
          <a:lstStyle/>
          <a:p>
            <a:r>
              <a:rPr lang="en-GB" sz="2400" dirty="0"/>
              <a:t>How might we reach girls in remote communities with our girls with tools lessons</a:t>
            </a:r>
            <a:r>
              <a:rPr lang="en-GB" dirty="0"/>
              <a:t>?</a:t>
            </a:r>
            <a:endParaRPr lang="en-US" dirty="0"/>
          </a:p>
        </p:txBody>
      </p:sp>
    </p:spTree>
    <p:extLst>
      <p:ext uri="{BB962C8B-B14F-4D97-AF65-F5344CB8AC3E}">
        <p14:creationId xmlns:p14="http://schemas.microsoft.com/office/powerpoint/2010/main" val="138951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Picture Placeholder 11"/>
          <p:cNvSpPr>
            <a:spLocks noGrp="1"/>
          </p:cNvSpPr>
          <p:nvPr>
            <p:ph type="pic" idx="1"/>
          </p:nvPr>
        </p:nvSpPr>
        <p:spPr/>
        <p:txBody>
          <a:bodyPr/>
          <a:lstStyle/>
          <a:p>
            <a:endParaRPr lang="pt-PT"/>
          </a:p>
        </p:txBody>
      </p:sp>
      <p:sp>
        <p:nvSpPr>
          <p:cNvPr id="13" name="Text Placeholder 12"/>
          <p:cNvSpPr>
            <a:spLocks noGrp="1"/>
          </p:cNvSpPr>
          <p:nvPr>
            <p:ph type="body" sz="half" idx="2"/>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34"/>
          <a:stretch/>
        </p:blipFill>
        <p:spPr>
          <a:xfrm>
            <a:off x="1" y="-3956"/>
            <a:ext cx="12187844" cy="6861956"/>
          </a:xfrm>
          <a:prstGeom prst="rect">
            <a:avLst/>
          </a:prstGeom>
        </p:spPr>
      </p:pic>
    </p:spTree>
    <p:extLst>
      <p:ext uri="{BB962C8B-B14F-4D97-AF65-F5344CB8AC3E}">
        <p14:creationId xmlns:p14="http://schemas.microsoft.com/office/powerpoint/2010/main" val="367242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980728"/>
            <a:ext cx="8761413" cy="706964"/>
          </a:xfrm>
        </p:spPr>
        <p:txBody>
          <a:bodyPr/>
          <a:lstStyle/>
          <a:p>
            <a:r>
              <a:rPr lang="en-GB" dirty="0"/>
              <a:t>SOLUTION - CLASS ON WHEELS...</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287688" y="2780928"/>
            <a:ext cx="5275654" cy="3416300"/>
          </a:xfrm>
          <a:prstGeom prst="rect">
            <a:avLst/>
          </a:prstGeom>
        </p:spPr>
      </p:pic>
    </p:spTree>
    <p:extLst>
      <p:ext uri="{BB962C8B-B14F-4D97-AF65-F5344CB8AC3E}">
        <p14:creationId xmlns:p14="http://schemas.microsoft.com/office/powerpoint/2010/main" val="187496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t="-306"/>
          <a:stretch/>
        </p:blipFill>
        <p:spPr>
          <a:xfrm>
            <a:off x="-1" y="0"/>
            <a:ext cx="6528049" cy="685800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528048" y="0"/>
            <a:ext cx="5639626" cy="6858000"/>
          </a:xfrm>
          <a:prstGeom prst="rect">
            <a:avLst/>
          </a:prstGeom>
        </p:spPr>
      </p:pic>
    </p:spTree>
    <p:extLst>
      <p:ext uri="{BB962C8B-B14F-4D97-AF65-F5344CB8AC3E}">
        <p14:creationId xmlns:p14="http://schemas.microsoft.com/office/powerpoint/2010/main" val="119919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293" y="908720"/>
            <a:ext cx="8761413" cy="706964"/>
          </a:xfrm>
        </p:spPr>
        <p:txBody>
          <a:bodyPr/>
          <a:lstStyle/>
          <a:p>
            <a:r>
              <a:rPr lang="en-GB" sz="3200" dirty="0"/>
              <a:t>OUR DREAM &amp; CALL TO ACTION…</a:t>
            </a:r>
            <a:endParaRPr lang="en-US" sz="3200" dirty="0"/>
          </a:p>
        </p:txBody>
      </p:sp>
      <p:sp>
        <p:nvSpPr>
          <p:cNvPr id="3" name="Content Placeholder 2"/>
          <p:cNvSpPr>
            <a:spLocks noGrp="1"/>
          </p:cNvSpPr>
          <p:nvPr>
            <p:ph idx="1"/>
          </p:nvPr>
        </p:nvSpPr>
        <p:spPr>
          <a:xfrm>
            <a:off x="2423592" y="2852936"/>
            <a:ext cx="7091994" cy="3530600"/>
          </a:xfrm>
        </p:spPr>
        <p:txBody>
          <a:bodyPr/>
          <a:lstStyle/>
          <a:p>
            <a:r>
              <a:rPr lang="en-GB" dirty="0"/>
              <a:t>Looking at the potential of the class of wheels, we can meet the girls where they are and we achieve community by in who now appreciating gender equity within these trades.</a:t>
            </a:r>
          </a:p>
          <a:p>
            <a:r>
              <a:rPr lang="en-GB" dirty="0"/>
              <a:t>We dream of partnerships to make these innovative ideas a mega success and also create a virtual market space to connect more jobs for the girls.</a:t>
            </a:r>
          </a:p>
          <a:p>
            <a:r>
              <a:rPr lang="en-GB" dirty="0"/>
              <a:t>We want to mobile resources to start a girls with tools vocational university. To impact young girls all over the continent in these trades.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336001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t>THE PROBLEM</a:t>
            </a:r>
          </a:p>
        </p:txBody>
      </p:sp>
      <p:sp>
        <p:nvSpPr>
          <p:cNvPr id="2" name="Content Placeholder 1"/>
          <p:cNvSpPr>
            <a:spLocks noGrp="1"/>
          </p:cNvSpPr>
          <p:nvPr>
            <p:ph idx="1"/>
          </p:nvPr>
        </p:nvSpPr>
        <p:spPr>
          <a:xfrm>
            <a:off x="1775520" y="2492897"/>
            <a:ext cx="8208912" cy="3816424"/>
          </a:xfrm>
        </p:spPr>
        <p:txBody>
          <a:bodyPr>
            <a:normAutofit/>
          </a:bodyPr>
          <a:lstStyle/>
          <a:p>
            <a:pPr algn="just"/>
            <a:endParaRPr lang="en-US" dirty="0">
              <a:solidFill>
                <a:srgbClr val="002060"/>
              </a:solidFill>
            </a:endParaRPr>
          </a:p>
          <a:p>
            <a:pPr algn="just"/>
            <a:endParaRPr lang="en-US" dirty="0">
              <a:solidFill>
                <a:srgbClr val="002060"/>
              </a:solidFill>
            </a:endParaRPr>
          </a:p>
          <a:p>
            <a:pPr algn="just"/>
            <a:r>
              <a:rPr lang="en-GB" dirty="0">
                <a:solidFill>
                  <a:srgbClr val="002060"/>
                </a:solidFill>
              </a:rPr>
              <a:t>Recent data shows that only 53% of girls aged 6-12 are reported to complete the required seven years of primary education, and merely 22.5% of the female Ugandan population as a whole </a:t>
            </a:r>
            <a:r>
              <a:rPr lang="en-GB" dirty="0" err="1">
                <a:solidFill>
                  <a:srgbClr val="002060"/>
                </a:solidFill>
              </a:rPr>
              <a:t>enroll</a:t>
            </a:r>
            <a:r>
              <a:rPr lang="en-GB" dirty="0">
                <a:solidFill>
                  <a:srgbClr val="002060"/>
                </a:solidFill>
              </a:rPr>
              <a:t> in secondary education. The male-dominated society in Uganda also poses problems for girls who are able to pursue an education mostly in STEM subjects.</a:t>
            </a:r>
            <a:endParaRPr lang="en-US" dirty="0">
              <a:solidFill>
                <a:srgbClr val="002060"/>
              </a:solidFill>
            </a:endParaRPr>
          </a:p>
        </p:txBody>
      </p:sp>
    </p:spTree>
    <p:extLst>
      <p:ext uri="{BB962C8B-B14F-4D97-AF65-F5344CB8AC3E}">
        <p14:creationId xmlns:p14="http://schemas.microsoft.com/office/powerpoint/2010/main" val="232932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88EA5C-3FCF-1441-ABC7-EFA15E910565}"/>
              </a:ext>
            </a:extLst>
          </p:cNvPr>
          <p:cNvSpPr txBox="1">
            <a:spLocks/>
          </p:cNvSpPr>
          <p:nvPr/>
        </p:nvSpPr>
        <p:spPr>
          <a:xfrm>
            <a:off x="2382416" y="3068960"/>
            <a:ext cx="7427168" cy="125272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solidFill>
                  <a:schemeClr val="bg1"/>
                </a:solidFill>
              </a:rPr>
              <a:t> Thank You Schools2030, thank you all!</a:t>
            </a:r>
            <a:endParaRPr lang="en-US" sz="28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12" y="1162006"/>
            <a:ext cx="1584176" cy="2987073"/>
          </a:xfrm>
          <a:prstGeom prst="rect">
            <a:avLst/>
          </a:prstGeom>
        </p:spPr>
      </p:pic>
    </p:spTree>
    <p:extLst>
      <p:ext uri="{BB962C8B-B14F-4D97-AF65-F5344CB8AC3E}">
        <p14:creationId xmlns:p14="http://schemas.microsoft.com/office/powerpoint/2010/main" val="41080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1213234"/>
            <a:ext cx="2712590" cy="829072"/>
          </a:xfrm>
        </p:spPr>
        <p:txBody>
          <a:bodyPr/>
          <a:lstStyle/>
          <a:p>
            <a:r>
              <a:rPr lang="en-GB" dirty="0"/>
              <a:t>Girls like…</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6023871" y="0"/>
            <a:ext cx="6165178" cy="6858000"/>
          </a:xfrm>
          <a:prstGeom prst="rect">
            <a:avLst/>
          </a:prstGeom>
        </p:spPr>
      </p:pic>
      <p:sp>
        <p:nvSpPr>
          <p:cNvPr id="3" name="Text Placeholder 2"/>
          <p:cNvSpPr>
            <a:spLocks noGrp="1"/>
          </p:cNvSpPr>
          <p:nvPr>
            <p:ph type="body" sz="half" idx="2"/>
          </p:nvPr>
        </p:nvSpPr>
        <p:spPr>
          <a:xfrm>
            <a:off x="1343472" y="2276872"/>
            <a:ext cx="2712589" cy="3346650"/>
          </a:xfrm>
        </p:spPr>
        <p:txBody>
          <a:bodyPr/>
          <a:lstStyle/>
          <a:p>
            <a:r>
              <a:rPr lang="en-GB" dirty="0" err="1">
                <a:solidFill>
                  <a:schemeClr val="bg1"/>
                </a:solidFill>
              </a:rPr>
              <a:t>Sharifa</a:t>
            </a:r>
            <a:r>
              <a:rPr lang="en-GB" dirty="0">
                <a:solidFill>
                  <a:schemeClr val="bg1"/>
                </a:solidFill>
              </a:rPr>
              <a:t> – ‘ I was married off at the age of 14 because my parents wanted money to take my brothers to school.’</a:t>
            </a:r>
          </a:p>
          <a:p>
            <a:endParaRPr lang="en-GB" dirty="0">
              <a:solidFill>
                <a:schemeClr val="bg1"/>
              </a:solidFill>
            </a:endParaRPr>
          </a:p>
          <a:p>
            <a:r>
              <a:rPr lang="en-GB" dirty="0">
                <a:solidFill>
                  <a:schemeClr val="bg1"/>
                </a:solidFill>
              </a:rPr>
              <a:t>Hope – ‘After my secondary 4 my single mother wanted me to start learn tailoring skills’</a:t>
            </a:r>
            <a:endParaRPr lang="en-US" dirty="0">
              <a:solidFill>
                <a:schemeClr val="bg1"/>
              </a:solidFill>
            </a:endParaRPr>
          </a:p>
        </p:txBody>
      </p:sp>
    </p:spTree>
    <p:extLst>
      <p:ext uri="{BB962C8B-B14F-4D97-AF65-F5344CB8AC3E}">
        <p14:creationId xmlns:p14="http://schemas.microsoft.com/office/powerpoint/2010/main" val="1349948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t="-1" r="-1" b="-1"/>
          <a:stretch/>
        </p:blipFill>
        <p:spPr>
          <a:xfrm>
            <a:off x="6168008" y="-12908"/>
            <a:ext cx="6023992" cy="6870907"/>
          </a:xfrm>
          <a:prstGeom prst="rect">
            <a:avLst/>
          </a:prstGeom>
        </p:spPr>
      </p:pic>
      <p:sp>
        <p:nvSpPr>
          <p:cNvPr id="6" name="Title 5"/>
          <p:cNvSpPr>
            <a:spLocks noGrp="1"/>
          </p:cNvSpPr>
          <p:nvPr>
            <p:ph type="title"/>
          </p:nvPr>
        </p:nvSpPr>
        <p:spPr>
          <a:xfrm>
            <a:off x="1775521" y="1700808"/>
            <a:ext cx="2265400" cy="679458"/>
          </a:xfrm>
        </p:spPr>
        <p:txBody>
          <a:bodyPr>
            <a:normAutofit fontScale="90000"/>
          </a:bodyPr>
          <a:lstStyle/>
          <a:p>
            <a:r>
              <a:rPr lang="en-GB" dirty="0"/>
              <a:t>Girls like…</a:t>
            </a:r>
            <a:endParaRPr lang="en-US" dirty="0"/>
          </a:p>
        </p:txBody>
      </p:sp>
      <p:sp>
        <p:nvSpPr>
          <p:cNvPr id="8" name="Text Placeholder 7"/>
          <p:cNvSpPr>
            <a:spLocks noGrp="1"/>
          </p:cNvSpPr>
          <p:nvPr>
            <p:ph type="body" sz="half" idx="2"/>
          </p:nvPr>
        </p:nvSpPr>
        <p:spPr>
          <a:xfrm>
            <a:off x="1775520" y="2564904"/>
            <a:ext cx="2265401" cy="2451100"/>
          </a:xfrm>
        </p:spPr>
        <p:txBody>
          <a:bodyPr/>
          <a:lstStyle/>
          <a:p>
            <a:r>
              <a:rPr lang="en-GB" dirty="0" err="1">
                <a:solidFill>
                  <a:schemeClr val="bg1"/>
                </a:solidFill>
              </a:rPr>
              <a:t>Britiney</a:t>
            </a:r>
            <a:r>
              <a:rPr lang="en-GB" dirty="0">
                <a:solidFill>
                  <a:schemeClr val="bg1"/>
                </a:solidFill>
              </a:rPr>
              <a:t> – ‘ My single mother did not have enough money to keep me in school beyond S.4, She wanted me to work in the saloon with her so that I can attract a potential husband’</a:t>
            </a:r>
            <a:endParaRPr lang="en-US" dirty="0">
              <a:solidFill>
                <a:schemeClr val="bg1"/>
              </a:solidFill>
            </a:endParaRPr>
          </a:p>
        </p:txBody>
      </p:sp>
    </p:spTree>
    <p:extLst>
      <p:ext uri="{BB962C8B-B14F-4D97-AF65-F5344CB8AC3E}">
        <p14:creationId xmlns:p14="http://schemas.microsoft.com/office/powerpoint/2010/main" val="257762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just"/>
            <a:r>
              <a:rPr lang="en-GB" sz="3600" b="1" dirty="0"/>
              <a:t>    THE GIRLS WITH TOOLS</a:t>
            </a:r>
            <a:endParaRPr lang="en-US" sz="3600" b="1" dirty="0"/>
          </a:p>
        </p:txBody>
      </p:sp>
      <p:sp>
        <p:nvSpPr>
          <p:cNvPr id="2" name="Content Placeholder 1"/>
          <p:cNvSpPr>
            <a:spLocks noGrp="1"/>
          </p:cNvSpPr>
          <p:nvPr>
            <p:ph idx="1"/>
          </p:nvPr>
        </p:nvSpPr>
        <p:spPr>
          <a:xfrm>
            <a:off x="2063552" y="2132857"/>
            <a:ext cx="8136904" cy="3960439"/>
          </a:xfrm>
        </p:spPr>
        <p:txBody>
          <a:bodyPr>
            <a:noAutofit/>
          </a:bodyPr>
          <a:lstStyle/>
          <a:p>
            <a:pPr marL="0" indent="0" algn="just">
              <a:buNone/>
            </a:pPr>
            <a:endParaRPr lang="en-GB" sz="1400" dirty="0">
              <a:solidFill>
                <a:srgbClr val="002060"/>
              </a:solidFill>
              <a:latin typeface="+mj-lt"/>
            </a:endParaRPr>
          </a:p>
          <a:p>
            <a:pPr marL="0" indent="0" algn="just">
              <a:buNone/>
            </a:pPr>
            <a:endParaRPr lang="en-GB" sz="2000" dirty="0">
              <a:solidFill>
                <a:srgbClr val="002060"/>
              </a:solidFill>
              <a:latin typeface="+mj-lt"/>
            </a:endParaRPr>
          </a:p>
          <a:p>
            <a:pPr algn="just"/>
            <a:r>
              <a:rPr lang="en-GB" sz="2000" dirty="0">
                <a:solidFill>
                  <a:srgbClr val="002060"/>
                </a:solidFill>
                <a:latin typeface="+mj-lt"/>
              </a:rPr>
              <a:t>A skilling program training young vulnerable women in the traditional male dominated skills to socially and economically empower vulnerable young women through models of STEM skills development in order to increase their employability and their earning potential.</a:t>
            </a:r>
          </a:p>
          <a:p>
            <a:pPr algn="just"/>
            <a:endParaRPr lang="en-GB" sz="2000" dirty="0">
              <a:solidFill>
                <a:srgbClr val="002060"/>
              </a:solidFill>
              <a:latin typeface="+mj-lt"/>
            </a:endParaRPr>
          </a:p>
          <a:p>
            <a:pPr algn="just"/>
            <a:r>
              <a:rPr lang="en-GB" sz="2000" dirty="0">
                <a:solidFill>
                  <a:srgbClr val="002060"/>
                </a:solidFill>
                <a:latin typeface="+mj-lt"/>
              </a:rPr>
              <a:t>Our biggest number of girls are skilled in mechanical and electrical engineering </a:t>
            </a:r>
          </a:p>
        </p:txBody>
      </p:sp>
    </p:spTree>
    <p:extLst>
      <p:ext uri="{BB962C8B-B14F-4D97-AF65-F5344CB8AC3E}">
        <p14:creationId xmlns:p14="http://schemas.microsoft.com/office/powerpoint/2010/main" val="332029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96000" y="-1"/>
            <a:ext cx="6086732" cy="6864435"/>
          </a:xfrm>
          <a:prstGeom prst="rect">
            <a:avLst/>
          </a:prstGeom>
        </p:spPr>
      </p:pic>
      <p:sp>
        <p:nvSpPr>
          <p:cNvPr id="2" name="Title 1"/>
          <p:cNvSpPr>
            <a:spLocks noGrp="1"/>
          </p:cNvSpPr>
          <p:nvPr>
            <p:ph type="title"/>
          </p:nvPr>
        </p:nvSpPr>
        <p:spPr>
          <a:xfrm>
            <a:off x="1847528" y="1628800"/>
            <a:ext cx="2481423" cy="1039498"/>
          </a:xfrm>
        </p:spPr>
        <p:txBody>
          <a:bodyPr>
            <a:normAutofit fontScale="90000"/>
          </a:bodyPr>
          <a:lstStyle/>
          <a:p>
            <a:r>
              <a:rPr lang="en-GB" dirty="0"/>
              <a:t>Girls</a:t>
            </a:r>
            <a:br>
              <a:rPr lang="en-GB" dirty="0"/>
            </a:br>
            <a:r>
              <a:rPr lang="en-GB" dirty="0"/>
              <a:t>with Tools</a:t>
            </a:r>
            <a:endParaRPr lang="en-US" dirty="0"/>
          </a:p>
        </p:txBody>
      </p:sp>
      <p:sp>
        <p:nvSpPr>
          <p:cNvPr id="5" name="Text Placeholder 4"/>
          <p:cNvSpPr>
            <a:spLocks noGrp="1"/>
          </p:cNvSpPr>
          <p:nvPr>
            <p:ph type="body" sz="half" idx="2"/>
          </p:nvPr>
        </p:nvSpPr>
        <p:spPr>
          <a:xfrm>
            <a:off x="1847528" y="2847571"/>
            <a:ext cx="1761344" cy="2828280"/>
          </a:xfrm>
        </p:spPr>
        <p:txBody>
          <a:bodyPr/>
          <a:lstStyle/>
          <a:p>
            <a:r>
              <a:rPr lang="en-GB" dirty="0">
                <a:solidFill>
                  <a:schemeClr val="bg1"/>
                </a:solidFill>
              </a:rPr>
              <a:t>A practical Automotive engineering class going on for our 2</a:t>
            </a:r>
            <a:r>
              <a:rPr lang="en-GB" baseline="30000" dirty="0">
                <a:solidFill>
                  <a:schemeClr val="bg1"/>
                </a:solidFill>
              </a:rPr>
              <a:t>nd</a:t>
            </a:r>
            <a:r>
              <a:rPr lang="en-GB" dirty="0">
                <a:solidFill>
                  <a:schemeClr val="bg1"/>
                </a:solidFill>
              </a:rPr>
              <a:t> year UBTEB class.</a:t>
            </a:r>
            <a:endParaRPr lang="en-US" dirty="0">
              <a:solidFill>
                <a:schemeClr val="bg1"/>
              </a:solidFill>
            </a:endParaRPr>
          </a:p>
        </p:txBody>
      </p:sp>
    </p:spTree>
    <p:extLst>
      <p:ext uri="{BB962C8B-B14F-4D97-AF65-F5344CB8AC3E}">
        <p14:creationId xmlns:p14="http://schemas.microsoft.com/office/powerpoint/2010/main" val="352319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56041" y="0"/>
            <a:ext cx="5735960" cy="6858000"/>
          </a:xfrm>
          <a:prstGeom prst="rect">
            <a:avLst/>
          </a:prstGeom>
        </p:spPr>
      </p:pic>
      <p:sp>
        <p:nvSpPr>
          <p:cNvPr id="2" name="Title 1"/>
          <p:cNvSpPr>
            <a:spLocks noGrp="1"/>
          </p:cNvSpPr>
          <p:nvPr>
            <p:ph type="title"/>
          </p:nvPr>
        </p:nvSpPr>
        <p:spPr>
          <a:xfrm>
            <a:off x="1919536" y="1772816"/>
            <a:ext cx="2265400" cy="895482"/>
          </a:xfrm>
        </p:spPr>
        <p:txBody>
          <a:bodyPr>
            <a:normAutofit fontScale="90000"/>
          </a:bodyPr>
          <a:lstStyle/>
          <a:p>
            <a:r>
              <a:rPr lang="en-GB" dirty="0"/>
              <a:t>Girls</a:t>
            </a:r>
            <a:br>
              <a:rPr lang="en-GB" dirty="0"/>
            </a:br>
            <a:r>
              <a:rPr lang="en-GB" dirty="0"/>
              <a:t>with Tools</a:t>
            </a:r>
            <a:endParaRPr lang="en-US" dirty="0"/>
          </a:p>
        </p:txBody>
      </p:sp>
      <p:sp>
        <p:nvSpPr>
          <p:cNvPr id="5" name="Text Placeholder 4"/>
          <p:cNvSpPr>
            <a:spLocks noGrp="1"/>
          </p:cNvSpPr>
          <p:nvPr>
            <p:ph type="body" sz="half" idx="2"/>
          </p:nvPr>
        </p:nvSpPr>
        <p:spPr>
          <a:xfrm>
            <a:off x="1847528" y="3140968"/>
            <a:ext cx="2337408" cy="1639044"/>
          </a:xfrm>
        </p:spPr>
        <p:txBody>
          <a:bodyPr/>
          <a:lstStyle/>
          <a:p>
            <a:r>
              <a:rPr lang="en-GB" dirty="0">
                <a:solidFill>
                  <a:schemeClr val="bg1"/>
                </a:solidFill>
              </a:rPr>
              <a:t>‘</a:t>
            </a:r>
            <a:r>
              <a:rPr lang="en-GB" dirty="0" err="1">
                <a:solidFill>
                  <a:schemeClr val="bg1"/>
                </a:solidFill>
              </a:rPr>
              <a:t>Britiney</a:t>
            </a:r>
            <a:r>
              <a:rPr lang="en-GB" dirty="0">
                <a:solidFill>
                  <a:schemeClr val="bg1"/>
                </a:solidFill>
              </a:rPr>
              <a:t> explaining to her peers parts found in a car.’</a:t>
            </a:r>
            <a:endParaRPr lang="en-US" dirty="0">
              <a:solidFill>
                <a:schemeClr val="bg1"/>
              </a:solidFill>
            </a:endParaRPr>
          </a:p>
        </p:txBody>
      </p:sp>
    </p:spTree>
    <p:extLst>
      <p:ext uri="{BB962C8B-B14F-4D97-AF65-F5344CB8AC3E}">
        <p14:creationId xmlns:p14="http://schemas.microsoft.com/office/powerpoint/2010/main" val="16438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b="-139"/>
          <a:stretch/>
        </p:blipFill>
        <p:spPr>
          <a:xfrm>
            <a:off x="6096000" y="0"/>
            <a:ext cx="6096000" cy="6867507"/>
          </a:xfrm>
          <a:prstGeom prst="rect">
            <a:avLst/>
          </a:prstGeom>
        </p:spPr>
      </p:pic>
      <p:sp>
        <p:nvSpPr>
          <p:cNvPr id="8" name="Title 7"/>
          <p:cNvSpPr>
            <a:spLocks noGrp="1"/>
          </p:cNvSpPr>
          <p:nvPr>
            <p:ph type="title"/>
          </p:nvPr>
        </p:nvSpPr>
        <p:spPr>
          <a:xfrm>
            <a:off x="1886387" y="1556792"/>
            <a:ext cx="2193391" cy="1183514"/>
          </a:xfrm>
        </p:spPr>
        <p:txBody>
          <a:bodyPr>
            <a:normAutofit fontScale="90000"/>
          </a:bodyPr>
          <a:lstStyle/>
          <a:p>
            <a:r>
              <a:rPr lang="en-GB" dirty="0"/>
              <a:t>Girls</a:t>
            </a:r>
            <a:br>
              <a:rPr lang="en-GB" dirty="0"/>
            </a:br>
            <a:r>
              <a:rPr lang="en-GB" dirty="0"/>
              <a:t>with Tools</a:t>
            </a:r>
            <a:endParaRPr lang="en-US" dirty="0"/>
          </a:p>
        </p:txBody>
      </p:sp>
      <p:sp>
        <p:nvSpPr>
          <p:cNvPr id="10" name="Text Placeholder 9"/>
          <p:cNvSpPr>
            <a:spLocks noGrp="1"/>
          </p:cNvSpPr>
          <p:nvPr>
            <p:ph type="body" sz="half" idx="2"/>
          </p:nvPr>
        </p:nvSpPr>
        <p:spPr>
          <a:xfrm>
            <a:off x="1921671" y="2892145"/>
            <a:ext cx="1689337" cy="2451100"/>
          </a:xfrm>
        </p:spPr>
        <p:txBody>
          <a:bodyPr/>
          <a:lstStyle/>
          <a:p>
            <a:r>
              <a:rPr lang="en-GB" dirty="0">
                <a:solidFill>
                  <a:schemeClr val="bg1"/>
                </a:solidFill>
              </a:rPr>
              <a:t>- We have them certified and graduated.</a:t>
            </a:r>
          </a:p>
          <a:p>
            <a:r>
              <a:rPr lang="en-GB" dirty="0">
                <a:solidFill>
                  <a:schemeClr val="bg1"/>
                </a:solidFill>
              </a:rPr>
              <a:t>- Connected to jobs &amp; host their workshops/businesses.</a:t>
            </a:r>
            <a:endParaRPr lang="en-US" dirty="0">
              <a:solidFill>
                <a:schemeClr val="bg1"/>
              </a:solidFill>
            </a:endParaRPr>
          </a:p>
        </p:txBody>
      </p:sp>
    </p:spTree>
    <p:extLst>
      <p:ext uri="{BB962C8B-B14F-4D97-AF65-F5344CB8AC3E}">
        <p14:creationId xmlns:p14="http://schemas.microsoft.com/office/powerpoint/2010/main" val="342545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908720"/>
            <a:ext cx="8761413" cy="706964"/>
          </a:xfrm>
        </p:spPr>
        <p:txBody>
          <a:bodyPr/>
          <a:lstStyle/>
          <a:p>
            <a:r>
              <a:rPr lang="en-GB" sz="2800" dirty="0"/>
              <a:t>HCD ASSESSMENT SHOWED ANOTHER PROBLEM…</a:t>
            </a:r>
            <a:endParaRPr lang="en-US" sz="2800" dirty="0"/>
          </a:p>
        </p:txBody>
      </p:sp>
      <p:sp>
        <p:nvSpPr>
          <p:cNvPr id="3" name="Content Placeholder 2"/>
          <p:cNvSpPr>
            <a:spLocks noGrp="1"/>
          </p:cNvSpPr>
          <p:nvPr>
            <p:ph idx="1"/>
          </p:nvPr>
        </p:nvSpPr>
        <p:spPr>
          <a:xfrm>
            <a:off x="2388382" y="3068960"/>
            <a:ext cx="6345260" cy="1659880"/>
          </a:xfrm>
        </p:spPr>
        <p:txBody>
          <a:bodyPr>
            <a:noAutofit/>
          </a:bodyPr>
          <a:lstStyle/>
          <a:p>
            <a:r>
              <a:rPr lang="en-GB" dirty="0"/>
              <a:t>Despite the success of skilling through the girls with tools, our alumni were not successfully practicing the skills gained in the field because they lacked tools to use while in the workshop.</a:t>
            </a:r>
          </a:p>
          <a:p>
            <a:r>
              <a:rPr lang="en-GB" dirty="0"/>
              <a:t>How might we help our alumni execute jobs in the field </a:t>
            </a:r>
          </a:p>
          <a:p>
            <a:pPr marL="0" indent="0">
              <a:buNone/>
            </a:pPr>
            <a:endParaRPr lang="en-US" dirty="0"/>
          </a:p>
        </p:txBody>
      </p:sp>
    </p:spTree>
    <p:extLst>
      <p:ext uri="{BB962C8B-B14F-4D97-AF65-F5344CB8AC3E}">
        <p14:creationId xmlns:p14="http://schemas.microsoft.com/office/powerpoint/2010/main" val="455355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4176</TotalTime>
  <Words>620</Words>
  <Application>Microsoft Office PowerPoint</Application>
  <PresentationFormat>Ecrã Panorâmico</PresentationFormat>
  <Paragraphs>50</Paragraphs>
  <Slides>20</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20</vt:i4>
      </vt:variant>
    </vt:vector>
  </HeadingPairs>
  <TitlesOfParts>
    <vt:vector size="25" baseType="lpstr">
      <vt:lpstr>Arial</vt:lpstr>
      <vt:lpstr>Century Gothic</vt:lpstr>
      <vt:lpstr>Tw Cen MT</vt:lpstr>
      <vt:lpstr>Wingdings 3</vt:lpstr>
      <vt:lpstr>Ion Boardroom</vt:lpstr>
      <vt:lpstr>The Girls With Tools Project.</vt:lpstr>
      <vt:lpstr>THE PROBLEM</vt:lpstr>
      <vt:lpstr>Girls like…</vt:lpstr>
      <vt:lpstr>Girls like…</vt:lpstr>
      <vt:lpstr>    THE GIRLS WITH TOOLS</vt:lpstr>
      <vt:lpstr>Girls with Tools</vt:lpstr>
      <vt:lpstr>Girls with Tools</vt:lpstr>
      <vt:lpstr>Girls with Tools</vt:lpstr>
      <vt:lpstr>HCD ASSESSMENT SHOWED ANOTHER PROBLEM…</vt:lpstr>
      <vt:lpstr>Apresentação do PowerPoint</vt:lpstr>
      <vt:lpstr>THE HCD SOLUTION</vt:lpstr>
      <vt:lpstr>Apresentação do PowerPoint</vt:lpstr>
      <vt:lpstr>Apresentação do PowerPoint</vt:lpstr>
      <vt:lpstr>Apresentação do PowerPoint</vt:lpstr>
      <vt:lpstr>WE ASSESSED ANOTHER PROBLEM...</vt:lpstr>
      <vt:lpstr>Apresentação do PowerPoint</vt:lpstr>
      <vt:lpstr>SOLUTION - CLASS ON WHEELS...</vt:lpstr>
      <vt:lpstr>Apresentação do PowerPoint</vt:lpstr>
      <vt:lpstr>OUR DREAM &amp; CALL TO ACTION…</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TREASURE TROVE</dc:title>
  <dc:creator>Kaka</dc:creator>
  <cp:lastModifiedBy>Marcio Bento</cp:lastModifiedBy>
  <cp:revision>61</cp:revision>
  <dcterms:created xsi:type="dcterms:W3CDTF">2022-06-18T14:34:31Z</dcterms:created>
  <dcterms:modified xsi:type="dcterms:W3CDTF">2023-08-02T15:30:28Z</dcterms:modified>
</cp:coreProperties>
</file>